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DG Jory" charset="1" panose="02000000000000000000"/>
      <p:regular r:id="rId48"/>
    </p:embeddedFont>
    <p:embeddedFont>
      <p:font typeface="League Spartan" charset="1" panose="00000800000000000000"/>
      <p:regular r:id="rId49"/>
    </p:embeddedFont>
    <p:embeddedFont>
      <p:font typeface="DG Jory Bold" charset="1" panose="02000000000000000000"/>
      <p:regular r:id="rId50"/>
    </p:embeddedFont>
    <p:embeddedFont>
      <p:font typeface="Canva Sans Bold" charset="1" panose="020B0803030501040103"/>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589181" y="6478617"/>
            <a:ext cx="5109638" cy="466725"/>
          </a:xfrm>
          <a:prstGeom prst="rect">
            <a:avLst/>
          </a:prstGeom>
        </p:spPr>
        <p:txBody>
          <a:bodyPr anchor="t" rtlCol="false" tIns="0" lIns="0" bIns="0" rIns="0">
            <a:spAutoFit/>
          </a:bodyPr>
          <a:lstStyle/>
          <a:p>
            <a:pPr algn="ctr">
              <a:lnSpc>
                <a:spcPts val="3600"/>
              </a:lnSpc>
            </a:pPr>
            <a:r>
              <a:rPr lang="en-US" sz="3000">
                <a:solidFill>
                  <a:srgbClr val="000000"/>
                </a:solidFill>
                <a:latin typeface="DG Jory"/>
                <a:ea typeface="DG Jory"/>
                <a:cs typeface="DG Jory"/>
                <a:sym typeface="DG Jory"/>
              </a:rPr>
              <a:t>By Shamila Ali C</a:t>
            </a:r>
          </a:p>
        </p:txBody>
      </p:sp>
      <p:sp>
        <p:nvSpPr>
          <p:cNvPr name="TextBox 7" id="7"/>
          <p:cNvSpPr txBox="true"/>
          <p:nvPr/>
        </p:nvSpPr>
        <p:spPr>
          <a:xfrm rot="0">
            <a:off x="4043841" y="2849592"/>
            <a:ext cx="10200318" cy="3800475"/>
          </a:xfrm>
          <a:prstGeom prst="rect">
            <a:avLst/>
          </a:prstGeom>
        </p:spPr>
        <p:txBody>
          <a:bodyPr anchor="t" rtlCol="false" tIns="0" lIns="0" bIns="0" rIns="0">
            <a:spAutoFit/>
          </a:bodyPr>
          <a:lstStyle/>
          <a:p>
            <a:pPr algn="ctr">
              <a:lnSpc>
                <a:spcPts val="10012"/>
              </a:lnSpc>
            </a:pPr>
            <a:r>
              <a:rPr lang="en-US" sz="8344">
                <a:solidFill>
                  <a:srgbClr val="000000"/>
                </a:solidFill>
                <a:latin typeface="League Spartan"/>
                <a:ea typeface="League Spartan"/>
                <a:cs typeface="League Spartan"/>
                <a:sym typeface="League Spartan"/>
              </a:rPr>
              <a:t>SQL</a:t>
            </a:r>
          </a:p>
          <a:p>
            <a:pPr algn="ctr">
              <a:lnSpc>
                <a:spcPts val="10012"/>
              </a:lnSpc>
            </a:pPr>
            <a:r>
              <a:rPr lang="en-US" sz="8344">
                <a:solidFill>
                  <a:srgbClr val="000000"/>
                </a:solidFill>
                <a:latin typeface="League Spartan"/>
                <a:ea typeface="League Spartan"/>
                <a:cs typeface="League Spartan"/>
                <a:sym typeface="League Spartan"/>
              </a:rPr>
              <a:t>PROJECT 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581506" y="1189364"/>
            <a:ext cx="11185042" cy="1690011"/>
            <a:chOff x="0" y="0"/>
            <a:chExt cx="2945855" cy="445106"/>
          </a:xfrm>
        </p:grpSpPr>
        <p:sp>
          <p:nvSpPr>
            <p:cNvPr name="Freeform 7" id="7"/>
            <p:cNvSpPr/>
            <p:nvPr/>
          </p:nvSpPr>
          <p:spPr>
            <a:xfrm flipH="false" flipV="false" rot="0">
              <a:off x="0" y="0"/>
              <a:ext cx="2945854" cy="445106"/>
            </a:xfrm>
            <a:custGeom>
              <a:avLst/>
              <a:gdLst/>
              <a:ahLst/>
              <a:cxnLst/>
              <a:rect r="r" b="b" t="t" l="l"/>
              <a:pathLst>
                <a:path h="445106" w="2945854">
                  <a:moveTo>
                    <a:pt x="35301" y="0"/>
                  </a:moveTo>
                  <a:lnTo>
                    <a:pt x="2910554" y="0"/>
                  </a:lnTo>
                  <a:cubicBezTo>
                    <a:pt x="2919916" y="0"/>
                    <a:pt x="2928895" y="3719"/>
                    <a:pt x="2935515" y="10339"/>
                  </a:cubicBezTo>
                  <a:cubicBezTo>
                    <a:pt x="2942135" y="16959"/>
                    <a:pt x="2945854" y="25938"/>
                    <a:pt x="2945854" y="35301"/>
                  </a:cubicBezTo>
                  <a:lnTo>
                    <a:pt x="2945854" y="409805"/>
                  </a:lnTo>
                  <a:cubicBezTo>
                    <a:pt x="2945854" y="419167"/>
                    <a:pt x="2942135" y="428146"/>
                    <a:pt x="2935515" y="434766"/>
                  </a:cubicBezTo>
                  <a:cubicBezTo>
                    <a:pt x="2928895" y="441387"/>
                    <a:pt x="2919916" y="445106"/>
                    <a:pt x="2910554" y="445106"/>
                  </a:cubicBezTo>
                  <a:lnTo>
                    <a:pt x="35301" y="445106"/>
                  </a:lnTo>
                  <a:cubicBezTo>
                    <a:pt x="15805" y="445106"/>
                    <a:pt x="0" y="429301"/>
                    <a:pt x="0" y="409805"/>
                  </a:cubicBezTo>
                  <a:lnTo>
                    <a:pt x="0" y="35301"/>
                  </a:lnTo>
                  <a:cubicBezTo>
                    <a:pt x="0" y="25938"/>
                    <a:pt x="3719" y="16959"/>
                    <a:pt x="10339" y="10339"/>
                  </a:cubicBezTo>
                  <a:cubicBezTo>
                    <a:pt x="16959" y="3719"/>
                    <a:pt x="25938" y="0"/>
                    <a:pt x="35301" y="0"/>
                  </a:cubicBezTo>
                  <a:close/>
                </a:path>
              </a:pathLst>
            </a:custGeom>
            <a:solidFill>
              <a:srgbClr val="9BDAE9"/>
            </a:solidFill>
          </p:spPr>
        </p:sp>
        <p:sp>
          <p:nvSpPr>
            <p:cNvPr name="TextBox 8" id="8"/>
            <p:cNvSpPr txBox="true"/>
            <p:nvPr/>
          </p:nvSpPr>
          <p:spPr>
            <a:xfrm>
              <a:off x="0" y="-47625"/>
              <a:ext cx="2945855" cy="49273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22280" y="1390929"/>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5. What is the average loan amount for male and female applicants ?</a:t>
            </a:r>
          </a:p>
        </p:txBody>
      </p:sp>
      <p:sp>
        <p:nvSpPr>
          <p:cNvPr name="TextBox 10" id="10"/>
          <p:cNvSpPr txBox="true"/>
          <p:nvPr/>
        </p:nvSpPr>
        <p:spPr>
          <a:xfrm rot="0">
            <a:off x="3344503" y="4238558"/>
            <a:ext cx="13404195"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Gender,</a:t>
            </a:r>
            <a:r>
              <a:rPr lang="en-US" sz="3617" b="true">
                <a:solidFill>
                  <a:srgbClr val="CB6CE6"/>
                </a:solidFill>
                <a:latin typeface="Canva Sans Bold"/>
                <a:ea typeface="Canva Sans Bold"/>
                <a:cs typeface="Canva Sans Bold"/>
                <a:sym typeface="Canva Sans Bold"/>
              </a:rPr>
              <a:t>avg(</a:t>
            </a:r>
            <a:r>
              <a:rPr lang="en-US" sz="3617" b="true">
                <a:solidFill>
                  <a:srgbClr val="000000"/>
                </a:solidFill>
                <a:latin typeface="Canva Sans Bold"/>
                <a:ea typeface="Canva Sans Bold"/>
                <a:cs typeface="Canva Sans Bold"/>
                <a:sym typeface="Canva Sans Bold"/>
              </a:rPr>
              <a:t>LoanAmount</a:t>
            </a:r>
            <a:r>
              <a:rPr lang="en-US" sz="3617" b="true">
                <a:solidFill>
                  <a:srgbClr val="CB6CE6"/>
                </a:solidFill>
                <a:latin typeface="Canva Sans Bold"/>
                <a:ea typeface="Canva Sans Bold"/>
                <a:cs typeface="Canva Sans Bold"/>
                <a:sym typeface="Canva Sans Bold"/>
              </a:rPr>
              <a: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AVG_LOAN_AMOUNT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Gender;</a:t>
            </a:r>
          </a:p>
        </p:txBody>
      </p:sp>
      <p:sp>
        <p:nvSpPr>
          <p:cNvPr name="TextBox 11" id="11"/>
          <p:cNvSpPr txBox="true"/>
          <p:nvPr/>
        </p:nvSpPr>
        <p:spPr>
          <a:xfrm rot="0">
            <a:off x="3344503" y="6580129"/>
            <a:ext cx="11422044" cy="2159159"/>
          </a:xfrm>
          <a:prstGeom prst="rect">
            <a:avLst/>
          </a:prstGeom>
        </p:spPr>
        <p:txBody>
          <a:bodyPr anchor="t" rtlCol="false" tIns="0" lIns="0" bIns="0" rIns="0">
            <a:spAutoFit/>
          </a:bodyPr>
          <a:lstStyle/>
          <a:p>
            <a:pPr algn="l" marL="883776" indent="-441888" lvl="1">
              <a:lnSpc>
                <a:spcPts val="5730"/>
              </a:lnSpc>
              <a:buFont typeface="Arial"/>
              <a:buChar char="•"/>
            </a:pPr>
            <a:r>
              <a:rPr lang="en-US" sz="4093">
                <a:solidFill>
                  <a:srgbClr val="000000"/>
                </a:solidFill>
                <a:latin typeface="DG Jory"/>
                <a:ea typeface="DG Jory"/>
                <a:cs typeface="DG Jory"/>
                <a:sym typeface="DG Jory"/>
              </a:rPr>
              <a:t>The average loan amount for males is 139.95 and females is 124.25  </a:t>
            </a:r>
          </a:p>
          <a:p>
            <a:pPr algn="l" marL="883776" indent="-441888" lvl="1">
              <a:lnSpc>
                <a:spcPts val="5730"/>
              </a:lnSpc>
              <a:buFont typeface="Arial"/>
              <a:buChar char="•"/>
            </a:pPr>
            <a:r>
              <a:rPr lang="en-US" sz="4093">
                <a:solidFill>
                  <a:srgbClr val="000000"/>
                </a:solidFill>
                <a:latin typeface="DG Jory"/>
                <a:ea typeface="DG Jory"/>
                <a:cs typeface="DG Jory"/>
                <a:sym typeface="DG Jory"/>
              </a:rPr>
              <a:t> Others = 132.11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581506" y="1189364"/>
            <a:ext cx="11026427" cy="1668590"/>
            <a:chOff x="0" y="0"/>
            <a:chExt cx="2904080" cy="439464"/>
          </a:xfrm>
        </p:grpSpPr>
        <p:sp>
          <p:nvSpPr>
            <p:cNvPr name="Freeform 7" id="7"/>
            <p:cNvSpPr/>
            <p:nvPr/>
          </p:nvSpPr>
          <p:spPr>
            <a:xfrm flipH="false" flipV="false" rot="0">
              <a:off x="0" y="0"/>
              <a:ext cx="2904080" cy="439464"/>
            </a:xfrm>
            <a:custGeom>
              <a:avLst/>
              <a:gdLst/>
              <a:ahLst/>
              <a:cxnLst/>
              <a:rect r="r" b="b" t="t" l="l"/>
              <a:pathLst>
                <a:path h="439464" w="2904080">
                  <a:moveTo>
                    <a:pt x="35808" y="0"/>
                  </a:moveTo>
                  <a:lnTo>
                    <a:pt x="2868271" y="0"/>
                  </a:lnTo>
                  <a:cubicBezTo>
                    <a:pt x="2888048" y="0"/>
                    <a:pt x="2904080" y="16032"/>
                    <a:pt x="2904080" y="35808"/>
                  </a:cubicBezTo>
                  <a:lnTo>
                    <a:pt x="2904080" y="403656"/>
                  </a:lnTo>
                  <a:cubicBezTo>
                    <a:pt x="2904080" y="423432"/>
                    <a:pt x="2888048" y="439464"/>
                    <a:pt x="2868271" y="439464"/>
                  </a:cubicBezTo>
                  <a:lnTo>
                    <a:pt x="35808" y="439464"/>
                  </a:lnTo>
                  <a:cubicBezTo>
                    <a:pt x="16032" y="439464"/>
                    <a:pt x="0" y="423432"/>
                    <a:pt x="0" y="403656"/>
                  </a:cubicBezTo>
                  <a:lnTo>
                    <a:pt x="0" y="35808"/>
                  </a:lnTo>
                  <a:cubicBezTo>
                    <a:pt x="0" y="16032"/>
                    <a:pt x="16032" y="0"/>
                    <a:pt x="35808" y="0"/>
                  </a:cubicBezTo>
                  <a:close/>
                </a:path>
              </a:pathLst>
            </a:custGeom>
            <a:solidFill>
              <a:srgbClr val="9BDAE9"/>
            </a:solidFill>
          </p:spPr>
        </p:sp>
        <p:sp>
          <p:nvSpPr>
            <p:cNvPr name="TextBox 8" id="8"/>
            <p:cNvSpPr txBox="true"/>
            <p:nvPr/>
          </p:nvSpPr>
          <p:spPr>
            <a:xfrm>
              <a:off x="0" y="-47625"/>
              <a:ext cx="2904080" cy="48708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22280" y="1390929"/>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6. What is the total loan amount for each property area ?</a:t>
            </a:r>
          </a:p>
        </p:txBody>
      </p:sp>
      <p:sp>
        <p:nvSpPr>
          <p:cNvPr name="TextBox 10" id="10"/>
          <p:cNvSpPr txBox="true"/>
          <p:nvPr/>
        </p:nvSpPr>
        <p:spPr>
          <a:xfrm rot="0">
            <a:off x="4184180" y="3598919"/>
            <a:ext cx="10374281" cy="1889317"/>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PropertyArea,</a:t>
            </a:r>
            <a:r>
              <a:rPr lang="en-US" sz="3617" b="true">
                <a:solidFill>
                  <a:srgbClr val="CB6CE6"/>
                </a:solidFill>
                <a:latin typeface="Canva Sans Bold"/>
                <a:ea typeface="Canva Sans Bold"/>
                <a:cs typeface="Canva Sans Bold"/>
                <a:sym typeface="Canva Sans Bold"/>
              </a:rPr>
              <a:t>sum(</a:t>
            </a:r>
            <a:r>
              <a:rPr lang="en-US" sz="3617" b="true">
                <a:solidFill>
                  <a:srgbClr val="000000"/>
                </a:solidFill>
                <a:latin typeface="Canva Sans Bold"/>
                <a:ea typeface="Canva Sans Bold"/>
                <a:cs typeface="Canva Sans Bold"/>
                <a:sym typeface="Canva Sans Bold"/>
              </a:rPr>
              <a:t>LoanAmount</a:t>
            </a:r>
            <a:r>
              <a:rPr lang="en-US" sz="3617" b="true">
                <a:solidFill>
                  <a:srgbClr val="CB6CE6"/>
                </a:solidFill>
                <a:latin typeface="Canva Sans Bold"/>
                <a:ea typeface="Canva Sans Bold"/>
                <a:cs typeface="Canva Sans Bold"/>
                <a:sym typeface="Canva Sans Bold"/>
              </a:rPr>
              <a: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TOTAL_LOAN_AMOUNT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PropertyArea;</a:t>
            </a:r>
          </a:p>
        </p:txBody>
      </p:sp>
      <p:sp>
        <p:nvSpPr>
          <p:cNvPr name="TextBox 11" id="11"/>
          <p:cNvSpPr txBox="true"/>
          <p:nvPr/>
        </p:nvSpPr>
        <p:spPr>
          <a:xfrm rot="0">
            <a:off x="3680067" y="6727158"/>
            <a:ext cx="10675745" cy="1329844"/>
          </a:xfrm>
          <a:prstGeom prst="rect">
            <a:avLst/>
          </a:prstGeom>
        </p:spPr>
        <p:txBody>
          <a:bodyPr anchor="t" rtlCol="false" tIns="0" lIns="0" bIns="0" rIns="0">
            <a:spAutoFit/>
          </a:bodyPr>
          <a:lstStyle/>
          <a:p>
            <a:pPr algn="l" marL="826031" indent="-413016" lvl="1">
              <a:lnSpc>
                <a:spcPts val="5356"/>
              </a:lnSpc>
              <a:buFont typeface="Arial"/>
              <a:buChar char="•"/>
            </a:pPr>
            <a:r>
              <a:rPr lang="en-US" sz="3825">
                <a:solidFill>
                  <a:srgbClr val="000000"/>
                </a:solidFill>
                <a:latin typeface="DG Jory"/>
                <a:ea typeface="DG Jory"/>
                <a:cs typeface="DG Jory"/>
                <a:sym typeface="DG Jory"/>
              </a:rPr>
              <a:t>The total loan amount for Urban area is 20299 , Rural area is 20219 and Semiurban area is 26388</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1185042" cy="1774820"/>
            <a:chOff x="0" y="0"/>
            <a:chExt cx="2945855" cy="467442"/>
          </a:xfrm>
        </p:grpSpPr>
        <p:sp>
          <p:nvSpPr>
            <p:cNvPr name="Freeform 6" id="6"/>
            <p:cNvSpPr/>
            <p:nvPr/>
          </p:nvSpPr>
          <p:spPr>
            <a:xfrm flipH="false" flipV="false" rot="0">
              <a:off x="0" y="0"/>
              <a:ext cx="2945854" cy="467442"/>
            </a:xfrm>
            <a:custGeom>
              <a:avLst/>
              <a:gdLst/>
              <a:ahLst/>
              <a:cxnLst/>
              <a:rect r="r" b="b" t="t" l="l"/>
              <a:pathLst>
                <a:path h="467442" w="2945854">
                  <a:moveTo>
                    <a:pt x="35301" y="0"/>
                  </a:moveTo>
                  <a:lnTo>
                    <a:pt x="2910554" y="0"/>
                  </a:lnTo>
                  <a:cubicBezTo>
                    <a:pt x="2919916" y="0"/>
                    <a:pt x="2928895" y="3719"/>
                    <a:pt x="2935515" y="10339"/>
                  </a:cubicBezTo>
                  <a:cubicBezTo>
                    <a:pt x="2942135" y="16959"/>
                    <a:pt x="2945854" y="25938"/>
                    <a:pt x="2945854" y="35301"/>
                  </a:cubicBezTo>
                  <a:lnTo>
                    <a:pt x="2945854" y="432142"/>
                  </a:lnTo>
                  <a:cubicBezTo>
                    <a:pt x="2945854" y="441504"/>
                    <a:pt x="2942135" y="450483"/>
                    <a:pt x="2935515" y="457103"/>
                  </a:cubicBezTo>
                  <a:cubicBezTo>
                    <a:pt x="2928895" y="463723"/>
                    <a:pt x="2919916" y="467442"/>
                    <a:pt x="2910554" y="467442"/>
                  </a:cubicBezTo>
                  <a:lnTo>
                    <a:pt x="35301" y="467442"/>
                  </a:lnTo>
                  <a:cubicBezTo>
                    <a:pt x="15805" y="467442"/>
                    <a:pt x="0" y="451638"/>
                    <a:pt x="0" y="432142"/>
                  </a:cubicBezTo>
                  <a:lnTo>
                    <a:pt x="0" y="35301"/>
                  </a:lnTo>
                  <a:cubicBezTo>
                    <a:pt x="0" y="25938"/>
                    <a:pt x="3719" y="16959"/>
                    <a:pt x="10339" y="10339"/>
                  </a:cubicBezTo>
                  <a:cubicBezTo>
                    <a:pt x="16959" y="3719"/>
                    <a:pt x="25938" y="0"/>
                    <a:pt x="35301" y="0"/>
                  </a:cubicBezTo>
                  <a:close/>
                </a:path>
              </a:pathLst>
            </a:custGeom>
            <a:solidFill>
              <a:srgbClr val="9BDAE9"/>
            </a:solidFill>
          </p:spPr>
        </p:sp>
        <p:sp>
          <p:nvSpPr>
            <p:cNvPr name="TextBox 7" id="7"/>
            <p:cNvSpPr txBox="true"/>
            <p:nvPr/>
          </p:nvSpPr>
          <p:spPr>
            <a:xfrm>
              <a:off x="0" y="-47625"/>
              <a:ext cx="2945855" cy="51506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69474"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7. How many loans were approved for applicants with a credit history of 1 ?</a:t>
            </a:r>
          </a:p>
        </p:txBody>
      </p:sp>
      <p:sp>
        <p:nvSpPr>
          <p:cNvPr name="TextBox 9" id="9"/>
          <p:cNvSpPr txBox="true"/>
          <p:nvPr/>
        </p:nvSpPr>
        <p:spPr>
          <a:xfrm rot="0">
            <a:off x="1241440" y="4047037"/>
            <a:ext cx="13366493"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a:t>
            </a:r>
            <a:r>
              <a:rPr lang="en-US" sz="3617" b="true">
                <a:solidFill>
                  <a:srgbClr val="CB6CE6"/>
                </a:solidFill>
                <a:latin typeface="Canva Sans Bold"/>
                <a:ea typeface="Canva Sans Bold"/>
                <a:cs typeface="Canva Sans Bold"/>
                <a:sym typeface="Canva Sans Bold"/>
              </a:rPr>
              <a:t>count(*)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COUNT_APPROVED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WHERE</a:t>
            </a:r>
            <a:r>
              <a:rPr lang="en-US" sz="3617" b="true">
                <a:solidFill>
                  <a:srgbClr val="000000"/>
                </a:solidFill>
                <a:latin typeface="Canva Sans Bold"/>
                <a:ea typeface="Canva Sans Bold"/>
                <a:cs typeface="Canva Sans Bold"/>
                <a:sym typeface="Canva Sans Bold"/>
              </a:rPr>
              <a:t> CreditHistory = 1 </a:t>
            </a:r>
            <a:r>
              <a:rPr lang="en-US" sz="3617" b="true">
                <a:solidFill>
                  <a:srgbClr val="FF3131"/>
                </a:solidFill>
                <a:latin typeface="Canva Sans Bold"/>
                <a:ea typeface="Canva Sans Bold"/>
                <a:cs typeface="Canva Sans Bold"/>
                <a:sym typeface="Canva Sans Bold"/>
              </a:rPr>
              <a:t>AND</a:t>
            </a:r>
            <a:r>
              <a:rPr lang="en-US" sz="3617" b="true">
                <a:solidFill>
                  <a:srgbClr val="000000"/>
                </a:solidFill>
                <a:latin typeface="Canva Sans Bold"/>
                <a:ea typeface="Canva Sans Bold"/>
                <a:cs typeface="Canva Sans Bold"/>
                <a:sym typeface="Canva Sans Bold"/>
              </a:rPr>
              <a:t>  LoanStatus = 'Y';</a:t>
            </a:r>
          </a:p>
        </p:txBody>
      </p:sp>
      <p:sp>
        <p:nvSpPr>
          <p:cNvPr name="TextBox 10" id="10"/>
          <p:cNvSpPr txBox="true"/>
          <p:nvPr/>
        </p:nvSpPr>
        <p:spPr>
          <a:xfrm rot="0">
            <a:off x="1028700" y="6513122"/>
            <a:ext cx="12274759" cy="1536665"/>
          </a:xfrm>
          <a:prstGeom prst="rect">
            <a:avLst/>
          </a:prstGeom>
        </p:spPr>
        <p:txBody>
          <a:bodyPr anchor="t" rtlCol="false" tIns="0" lIns="0" bIns="0" rIns="0">
            <a:spAutoFit/>
          </a:bodyPr>
          <a:lstStyle/>
          <a:p>
            <a:pPr algn="l" marL="949754" indent="-474877" lvl="1">
              <a:lnSpc>
                <a:spcPts val="6158"/>
              </a:lnSpc>
              <a:buFont typeface="Arial"/>
              <a:buChar char="•"/>
            </a:pPr>
            <a:r>
              <a:rPr lang="en-US" sz="4399">
                <a:solidFill>
                  <a:srgbClr val="000000"/>
                </a:solidFill>
                <a:latin typeface="DG Jory"/>
                <a:ea typeface="DG Jory"/>
                <a:cs typeface="DG Jory"/>
                <a:sym typeface="DG Jory"/>
              </a:rPr>
              <a:t>332 loans were approved for applicants with a credit history of 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581506" y="1189364"/>
            <a:ext cx="10412028" cy="1667799"/>
            <a:chOff x="0" y="0"/>
            <a:chExt cx="2742263" cy="439256"/>
          </a:xfrm>
        </p:grpSpPr>
        <p:sp>
          <p:nvSpPr>
            <p:cNvPr name="Freeform 7" id="7"/>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8" id="8"/>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22280" y="1390929"/>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8. What is the average applicants income for married v/s unmarried individuals ?</a:t>
            </a:r>
          </a:p>
        </p:txBody>
      </p:sp>
      <p:sp>
        <p:nvSpPr>
          <p:cNvPr name="TextBox 10" id="10"/>
          <p:cNvSpPr txBox="true"/>
          <p:nvPr/>
        </p:nvSpPr>
        <p:spPr>
          <a:xfrm rot="0">
            <a:off x="3680067" y="3892358"/>
            <a:ext cx="12868162"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Married,</a:t>
            </a:r>
            <a:r>
              <a:rPr lang="en-US" sz="3617" b="true">
                <a:solidFill>
                  <a:srgbClr val="CB6CE6"/>
                </a:solidFill>
                <a:latin typeface="Canva Sans Bold"/>
                <a:ea typeface="Canva Sans Bold"/>
                <a:cs typeface="Canva Sans Bold"/>
                <a:sym typeface="Canva Sans Bold"/>
              </a:rPr>
              <a:t>avg(</a:t>
            </a:r>
            <a:r>
              <a:rPr lang="en-US" sz="3617" b="true">
                <a:solidFill>
                  <a:srgbClr val="000000"/>
                </a:solidFill>
                <a:latin typeface="Canva Sans Bold"/>
                <a:ea typeface="Canva Sans Bold"/>
                <a:cs typeface="Canva Sans Bold"/>
                <a:sym typeface="Canva Sans Bold"/>
              </a:rPr>
              <a:t>ApplicantIncome</a:t>
            </a:r>
            <a:r>
              <a:rPr lang="en-US" sz="3617" b="true">
                <a:solidFill>
                  <a:srgbClr val="CB6CE6"/>
                </a:solidFill>
                <a:latin typeface="Canva Sans Bold"/>
                <a:ea typeface="Canva Sans Bold"/>
                <a:cs typeface="Canva Sans Bold"/>
                <a:sym typeface="Canva Sans Bold"/>
              </a:rPr>
              <a: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AVG_INCOME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Married;</a:t>
            </a:r>
          </a:p>
        </p:txBody>
      </p:sp>
      <p:sp>
        <p:nvSpPr>
          <p:cNvPr name="TextBox 11" id="11"/>
          <p:cNvSpPr txBox="true"/>
          <p:nvPr/>
        </p:nvSpPr>
        <p:spPr>
          <a:xfrm rot="0">
            <a:off x="3128684" y="6721603"/>
            <a:ext cx="12030632" cy="1507997"/>
          </a:xfrm>
          <a:prstGeom prst="rect">
            <a:avLst/>
          </a:prstGeom>
        </p:spPr>
        <p:txBody>
          <a:bodyPr anchor="t" rtlCol="false" tIns="0" lIns="0" bIns="0" rIns="0">
            <a:spAutoFit/>
          </a:bodyPr>
          <a:lstStyle/>
          <a:p>
            <a:pPr algn="l" marL="930865" indent="-465433" lvl="1">
              <a:lnSpc>
                <a:spcPts val="6036"/>
              </a:lnSpc>
              <a:buFont typeface="Arial"/>
              <a:buChar char="•"/>
            </a:pPr>
            <a:r>
              <a:rPr lang="en-US" sz="4311">
                <a:solidFill>
                  <a:srgbClr val="000000"/>
                </a:solidFill>
                <a:latin typeface="DG Jory"/>
                <a:ea typeface="DG Jory"/>
                <a:cs typeface="DG Jory"/>
                <a:sym typeface="DG Jory"/>
              </a:rPr>
              <a:t>The average applicants income for married is 5280.94 and unmarried is 4989.26</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412028" cy="1667799"/>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420018"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9. Which loans have a term greater than 20 years and are approved ?</a:t>
            </a:r>
          </a:p>
        </p:txBody>
      </p:sp>
      <p:sp>
        <p:nvSpPr>
          <p:cNvPr name="TextBox 9" id="9"/>
          <p:cNvSpPr txBox="true"/>
          <p:nvPr/>
        </p:nvSpPr>
        <p:spPr>
          <a:xfrm rot="0">
            <a:off x="1400175" y="3932145"/>
            <a:ext cx="12775868"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WHERE</a:t>
            </a:r>
            <a:r>
              <a:rPr lang="en-US" sz="3617" b="true">
                <a:solidFill>
                  <a:srgbClr val="000000"/>
                </a:solidFill>
                <a:latin typeface="Canva Sans Bold"/>
                <a:ea typeface="Canva Sans Bold"/>
                <a:cs typeface="Canva Sans Bold"/>
                <a:sym typeface="Canva Sans Bold"/>
              </a:rPr>
              <a:t> LoanAmountTerm &gt; 240 </a:t>
            </a:r>
            <a:r>
              <a:rPr lang="en-US" sz="3617" b="true">
                <a:solidFill>
                  <a:srgbClr val="FF3131"/>
                </a:solidFill>
                <a:latin typeface="Canva Sans Bold"/>
                <a:ea typeface="Canva Sans Bold"/>
                <a:cs typeface="Canva Sans Bold"/>
                <a:sym typeface="Canva Sans Bold"/>
              </a:rPr>
              <a:t>AND</a:t>
            </a:r>
            <a:r>
              <a:rPr lang="en-US" sz="3617" b="true">
                <a:solidFill>
                  <a:srgbClr val="000000"/>
                </a:solidFill>
                <a:latin typeface="Canva Sans Bold"/>
                <a:ea typeface="Canva Sans Bold"/>
                <a:cs typeface="Canva Sans Bold"/>
                <a:sym typeface="Canva Sans Bold"/>
              </a:rPr>
              <a:t> LoanStatus = 'Y';</a:t>
            </a:r>
          </a:p>
        </p:txBody>
      </p:sp>
      <p:sp>
        <p:nvSpPr>
          <p:cNvPr name="TextBox 10" id="10"/>
          <p:cNvSpPr txBox="true"/>
          <p:nvPr/>
        </p:nvSpPr>
        <p:spPr>
          <a:xfrm rot="0">
            <a:off x="1400175" y="6515816"/>
            <a:ext cx="12170705" cy="1533971"/>
          </a:xfrm>
          <a:prstGeom prst="rect">
            <a:avLst/>
          </a:prstGeom>
        </p:spPr>
        <p:txBody>
          <a:bodyPr anchor="t" rtlCol="false" tIns="0" lIns="0" bIns="0" rIns="0">
            <a:spAutoFit/>
          </a:bodyPr>
          <a:lstStyle/>
          <a:p>
            <a:pPr algn="l" marL="941703" indent="-470852" lvl="1">
              <a:lnSpc>
                <a:spcPts val="6106"/>
              </a:lnSpc>
              <a:buFont typeface="Arial"/>
              <a:buChar char="•"/>
            </a:pPr>
            <a:r>
              <a:rPr lang="en-US" sz="4361">
                <a:solidFill>
                  <a:srgbClr val="000000"/>
                </a:solidFill>
                <a:latin typeface="DG Jory"/>
                <a:ea typeface="DG Jory"/>
                <a:cs typeface="DG Jory"/>
                <a:sym typeface="DG Jory"/>
              </a:rPr>
              <a:t>The loan amount 306 have the term greater than 20 years and are approved.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680067" y="1028700"/>
            <a:ext cx="11111246" cy="2490517"/>
            <a:chOff x="0" y="0"/>
            <a:chExt cx="2926419" cy="655939"/>
          </a:xfrm>
        </p:grpSpPr>
        <p:sp>
          <p:nvSpPr>
            <p:cNvPr name="Freeform 7" id="7"/>
            <p:cNvSpPr/>
            <p:nvPr/>
          </p:nvSpPr>
          <p:spPr>
            <a:xfrm flipH="false" flipV="false" rot="0">
              <a:off x="0" y="0"/>
              <a:ext cx="2926419" cy="655939"/>
            </a:xfrm>
            <a:custGeom>
              <a:avLst/>
              <a:gdLst/>
              <a:ahLst/>
              <a:cxnLst/>
              <a:rect r="r" b="b" t="t" l="l"/>
              <a:pathLst>
                <a:path h="655939" w="2926419">
                  <a:moveTo>
                    <a:pt x="35535" y="0"/>
                  </a:moveTo>
                  <a:lnTo>
                    <a:pt x="2890884" y="0"/>
                  </a:lnTo>
                  <a:cubicBezTo>
                    <a:pt x="2910509" y="0"/>
                    <a:pt x="2926419" y="15910"/>
                    <a:pt x="2926419" y="35535"/>
                  </a:cubicBezTo>
                  <a:lnTo>
                    <a:pt x="2926419" y="620404"/>
                  </a:lnTo>
                  <a:cubicBezTo>
                    <a:pt x="2926419" y="640029"/>
                    <a:pt x="2910509" y="655939"/>
                    <a:pt x="2890884" y="655939"/>
                  </a:cubicBezTo>
                  <a:lnTo>
                    <a:pt x="35535" y="655939"/>
                  </a:lnTo>
                  <a:cubicBezTo>
                    <a:pt x="15910" y="655939"/>
                    <a:pt x="0" y="640029"/>
                    <a:pt x="0" y="620404"/>
                  </a:cubicBezTo>
                  <a:lnTo>
                    <a:pt x="0" y="35535"/>
                  </a:lnTo>
                  <a:cubicBezTo>
                    <a:pt x="0" y="15910"/>
                    <a:pt x="15910" y="0"/>
                    <a:pt x="35535" y="0"/>
                  </a:cubicBezTo>
                  <a:close/>
                </a:path>
              </a:pathLst>
            </a:custGeom>
            <a:solidFill>
              <a:srgbClr val="9BDAE9"/>
            </a:solidFill>
          </p:spPr>
        </p:sp>
        <p:sp>
          <p:nvSpPr>
            <p:cNvPr name="TextBox 8" id="8"/>
            <p:cNvSpPr txBox="true"/>
            <p:nvPr/>
          </p:nvSpPr>
          <p:spPr>
            <a:xfrm>
              <a:off x="0" y="-47625"/>
              <a:ext cx="2926419" cy="70356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323245" y="1248434"/>
            <a:ext cx="10544268" cy="208915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10. How many loans are granted to self-employed applicants compared to non-self-employed applicants ?</a:t>
            </a:r>
          </a:p>
        </p:txBody>
      </p:sp>
      <p:sp>
        <p:nvSpPr>
          <p:cNvPr name="TextBox 10" id="10"/>
          <p:cNvSpPr txBox="true"/>
          <p:nvPr/>
        </p:nvSpPr>
        <p:spPr>
          <a:xfrm rot="0">
            <a:off x="3838681" y="4161771"/>
            <a:ext cx="12114980"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SelfEmployed , </a:t>
            </a:r>
            <a:r>
              <a:rPr lang="en-US" sz="3617" b="true">
                <a:solidFill>
                  <a:srgbClr val="CB6CE6"/>
                </a:solidFill>
                <a:latin typeface="Canva Sans Bold"/>
                <a:ea typeface="Canva Sans Bold"/>
                <a:cs typeface="Canva Sans Bold"/>
                <a:sym typeface="Canva Sans Bold"/>
              </a:rPr>
              <a:t>count(*)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TOTAL_COUNT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SelfEmployed;</a:t>
            </a:r>
          </a:p>
        </p:txBody>
      </p:sp>
      <p:sp>
        <p:nvSpPr>
          <p:cNvPr name="TextBox 11" id="11"/>
          <p:cNvSpPr txBox="true"/>
          <p:nvPr/>
        </p:nvSpPr>
        <p:spPr>
          <a:xfrm rot="0">
            <a:off x="4172467" y="6032038"/>
            <a:ext cx="10845823" cy="3417858"/>
          </a:xfrm>
          <a:prstGeom prst="rect">
            <a:avLst/>
          </a:prstGeom>
        </p:spPr>
        <p:txBody>
          <a:bodyPr anchor="t" rtlCol="false" tIns="0" lIns="0" bIns="0" rIns="0">
            <a:spAutoFit/>
          </a:bodyPr>
          <a:lstStyle/>
          <a:p>
            <a:pPr algn="l" marL="839191" indent="-419596" lvl="1">
              <a:lnSpc>
                <a:spcPts val="5441"/>
              </a:lnSpc>
              <a:buFont typeface="Arial"/>
              <a:buChar char="•"/>
            </a:pPr>
            <a:r>
              <a:rPr lang="en-US" sz="3886">
                <a:solidFill>
                  <a:srgbClr val="000000"/>
                </a:solidFill>
                <a:latin typeface="DG Jory"/>
                <a:ea typeface="DG Jory"/>
                <a:cs typeface="DG Jory"/>
                <a:sym typeface="DG Jory"/>
              </a:rPr>
              <a:t>The loan amount granted for self-employed applicants compared to non-self-employed applicants is 399.</a:t>
            </a:r>
          </a:p>
          <a:p>
            <a:pPr algn="l" marL="839191" indent="-419596" lvl="1">
              <a:lnSpc>
                <a:spcPts val="5441"/>
              </a:lnSpc>
              <a:buFont typeface="Arial"/>
              <a:buChar char="•"/>
            </a:pPr>
            <a:r>
              <a:rPr lang="en-US" sz="3886">
                <a:solidFill>
                  <a:srgbClr val="000000"/>
                </a:solidFill>
                <a:latin typeface="DG Jory"/>
                <a:ea typeface="DG Jory"/>
                <a:cs typeface="DG Jory"/>
                <a:sym typeface="DG Jory"/>
              </a:rPr>
              <a:t>Non-self-employed = 66</a:t>
            </a:r>
          </a:p>
          <a:p>
            <a:pPr algn="l" marL="839191" indent="-419596" lvl="1">
              <a:lnSpc>
                <a:spcPts val="5441"/>
              </a:lnSpc>
              <a:buFont typeface="Arial"/>
              <a:buChar char="•"/>
            </a:pPr>
            <a:r>
              <a:rPr lang="en-US" sz="3886">
                <a:solidFill>
                  <a:srgbClr val="000000"/>
                </a:solidFill>
                <a:latin typeface="DG Jory"/>
                <a:ea typeface="DG Jory"/>
                <a:cs typeface="DG Jory"/>
                <a:sym typeface="DG Jory"/>
              </a:rPr>
              <a:t>Others = 24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539286" y="924888"/>
            <a:ext cx="10412028" cy="1667799"/>
            <a:chOff x="0" y="0"/>
            <a:chExt cx="2742263" cy="439256"/>
          </a:xfrm>
        </p:grpSpPr>
        <p:sp>
          <p:nvSpPr>
            <p:cNvPr name="Freeform 7" id="7"/>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8" id="8"/>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884785" y="1126452"/>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11. What is the average loan amount for applicants with a credit history of 0 ?</a:t>
            </a:r>
          </a:p>
        </p:txBody>
      </p:sp>
      <p:sp>
        <p:nvSpPr>
          <p:cNvPr name="TextBox 10" id="10"/>
          <p:cNvSpPr txBox="true"/>
          <p:nvPr/>
        </p:nvSpPr>
        <p:spPr>
          <a:xfrm rot="0">
            <a:off x="3687810" y="4033406"/>
            <a:ext cx="12114980"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a:t>
            </a:r>
            <a:r>
              <a:rPr lang="en-US" sz="3617" b="true">
                <a:solidFill>
                  <a:srgbClr val="CB6CE6"/>
                </a:solidFill>
                <a:latin typeface="Canva Sans Bold"/>
                <a:ea typeface="Canva Sans Bold"/>
                <a:cs typeface="Canva Sans Bold"/>
                <a:sym typeface="Canva Sans Bold"/>
              </a:rPr>
              <a:t>avg(</a:t>
            </a:r>
            <a:r>
              <a:rPr lang="en-US" sz="3617" b="true">
                <a:solidFill>
                  <a:srgbClr val="000000"/>
                </a:solidFill>
                <a:latin typeface="Canva Sans Bold"/>
                <a:ea typeface="Canva Sans Bold"/>
                <a:cs typeface="Canva Sans Bold"/>
                <a:sym typeface="Canva Sans Bold"/>
              </a:rPr>
              <a:t>LoanAmount</a:t>
            </a:r>
            <a:r>
              <a:rPr lang="en-US" sz="3617" b="true">
                <a:solidFill>
                  <a:srgbClr val="CB6CE6"/>
                </a:solidFill>
                <a:latin typeface="Canva Sans Bold"/>
                <a:ea typeface="Canva Sans Bold"/>
                <a:cs typeface="Canva Sans Bold"/>
                <a:sym typeface="Canva Sans Bold"/>
              </a:rPr>
              <a: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WHERE</a:t>
            </a:r>
            <a:r>
              <a:rPr lang="en-US" sz="3617" b="true">
                <a:solidFill>
                  <a:srgbClr val="000000"/>
                </a:solidFill>
                <a:latin typeface="Canva Sans Bold"/>
                <a:ea typeface="Canva Sans Bold"/>
                <a:cs typeface="Canva Sans Bold"/>
                <a:sym typeface="Canva Sans Bold"/>
              </a:rPr>
              <a:t> CreditHistory = 0;</a:t>
            </a:r>
          </a:p>
        </p:txBody>
      </p:sp>
      <p:sp>
        <p:nvSpPr>
          <p:cNvPr name="TextBox 11" id="11"/>
          <p:cNvSpPr txBox="true"/>
          <p:nvPr/>
        </p:nvSpPr>
        <p:spPr>
          <a:xfrm rot="0">
            <a:off x="3022621" y="6687168"/>
            <a:ext cx="12242759" cy="1542432"/>
          </a:xfrm>
          <a:prstGeom prst="rect">
            <a:avLst/>
          </a:prstGeom>
        </p:spPr>
        <p:txBody>
          <a:bodyPr anchor="t" rtlCol="false" tIns="0" lIns="0" bIns="0" rIns="0">
            <a:spAutoFit/>
          </a:bodyPr>
          <a:lstStyle/>
          <a:p>
            <a:pPr algn="l" marL="947278" indent="-473639" lvl="1">
              <a:lnSpc>
                <a:spcPts val="6142"/>
              </a:lnSpc>
              <a:buFont typeface="Arial"/>
              <a:buChar char="•"/>
            </a:pPr>
            <a:r>
              <a:rPr lang="en-US" sz="4387">
                <a:solidFill>
                  <a:srgbClr val="000000"/>
                </a:solidFill>
                <a:latin typeface="DG Jory"/>
                <a:ea typeface="DG Jory"/>
                <a:cs typeface="DG Jory"/>
                <a:sym typeface="DG Jory"/>
              </a:rPr>
              <a:t>The average loan amount for applicants with a credit history of 0 is 130.36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1185042" cy="1668495"/>
            <a:chOff x="0" y="0"/>
            <a:chExt cx="2945855" cy="439439"/>
          </a:xfrm>
        </p:grpSpPr>
        <p:sp>
          <p:nvSpPr>
            <p:cNvPr name="Freeform 6" id="6"/>
            <p:cNvSpPr/>
            <p:nvPr/>
          </p:nvSpPr>
          <p:spPr>
            <a:xfrm flipH="false" flipV="false" rot="0">
              <a:off x="0" y="0"/>
              <a:ext cx="2945854" cy="439439"/>
            </a:xfrm>
            <a:custGeom>
              <a:avLst/>
              <a:gdLst/>
              <a:ahLst/>
              <a:cxnLst/>
              <a:rect r="r" b="b" t="t" l="l"/>
              <a:pathLst>
                <a:path h="439439" w="2945854">
                  <a:moveTo>
                    <a:pt x="35301" y="0"/>
                  </a:moveTo>
                  <a:lnTo>
                    <a:pt x="2910554" y="0"/>
                  </a:lnTo>
                  <a:cubicBezTo>
                    <a:pt x="2919916" y="0"/>
                    <a:pt x="2928895" y="3719"/>
                    <a:pt x="2935515" y="10339"/>
                  </a:cubicBezTo>
                  <a:cubicBezTo>
                    <a:pt x="2942135" y="16959"/>
                    <a:pt x="2945854" y="25938"/>
                    <a:pt x="2945854" y="35301"/>
                  </a:cubicBezTo>
                  <a:lnTo>
                    <a:pt x="2945854" y="404138"/>
                  </a:lnTo>
                  <a:cubicBezTo>
                    <a:pt x="2945854" y="413501"/>
                    <a:pt x="2942135" y="422480"/>
                    <a:pt x="2935515" y="429100"/>
                  </a:cubicBezTo>
                  <a:cubicBezTo>
                    <a:pt x="2928895" y="435720"/>
                    <a:pt x="2919916" y="439439"/>
                    <a:pt x="2910554" y="439439"/>
                  </a:cubicBezTo>
                  <a:lnTo>
                    <a:pt x="35301" y="439439"/>
                  </a:lnTo>
                  <a:cubicBezTo>
                    <a:pt x="15805" y="439439"/>
                    <a:pt x="0" y="423634"/>
                    <a:pt x="0" y="404138"/>
                  </a:cubicBezTo>
                  <a:lnTo>
                    <a:pt x="0" y="35301"/>
                  </a:lnTo>
                  <a:cubicBezTo>
                    <a:pt x="0" y="25938"/>
                    <a:pt x="3719" y="16959"/>
                    <a:pt x="10339" y="10339"/>
                  </a:cubicBezTo>
                  <a:cubicBezTo>
                    <a:pt x="16959" y="3719"/>
                    <a:pt x="25938" y="0"/>
                    <a:pt x="35301" y="0"/>
                  </a:cubicBezTo>
                  <a:close/>
                </a:path>
              </a:pathLst>
            </a:custGeom>
            <a:solidFill>
              <a:srgbClr val="9BDAE9"/>
            </a:solidFill>
          </p:spPr>
        </p:sp>
        <p:sp>
          <p:nvSpPr>
            <p:cNvPr name="TextBox 7" id="7"/>
            <p:cNvSpPr txBox="true"/>
            <p:nvPr/>
          </p:nvSpPr>
          <p:spPr>
            <a:xfrm>
              <a:off x="0" y="-47625"/>
              <a:ext cx="2945855" cy="487064"/>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69474"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12. Which loans have been rejected and what is the gender distribution ?</a:t>
            </a:r>
          </a:p>
        </p:txBody>
      </p:sp>
      <p:sp>
        <p:nvSpPr>
          <p:cNvPr name="TextBox 9" id="9"/>
          <p:cNvSpPr txBox="true"/>
          <p:nvPr/>
        </p:nvSpPr>
        <p:spPr>
          <a:xfrm rot="0">
            <a:off x="1250851" y="3892358"/>
            <a:ext cx="12781313"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Gender , </a:t>
            </a:r>
            <a:r>
              <a:rPr lang="en-US" sz="3617" b="true">
                <a:solidFill>
                  <a:srgbClr val="CB6CE6"/>
                </a:solidFill>
                <a:latin typeface="Canva Sans Bold"/>
                <a:ea typeface="Canva Sans Bold"/>
                <a:cs typeface="Canva Sans Bold"/>
                <a:sym typeface="Canva Sans Bold"/>
              </a:rPr>
              <a:t>count(*)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REJECTED_COUNT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WHERE</a:t>
            </a:r>
            <a:r>
              <a:rPr lang="en-US" sz="3617" b="true">
                <a:solidFill>
                  <a:srgbClr val="000000"/>
                </a:solidFill>
                <a:latin typeface="Canva Sans Bold"/>
                <a:ea typeface="Canva Sans Bold"/>
                <a:cs typeface="Canva Sans Bold"/>
                <a:sym typeface="Canva Sans Bold"/>
              </a:rPr>
              <a:t> LoanStatus = 'N'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Gender;</a:t>
            </a:r>
          </a:p>
        </p:txBody>
      </p:sp>
      <p:sp>
        <p:nvSpPr>
          <p:cNvPr name="TextBox 10" id="10"/>
          <p:cNvSpPr txBox="true"/>
          <p:nvPr/>
        </p:nvSpPr>
        <p:spPr>
          <a:xfrm rot="0">
            <a:off x="1250851" y="6202004"/>
            <a:ext cx="11831286" cy="2233107"/>
          </a:xfrm>
          <a:prstGeom prst="rect">
            <a:avLst/>
          </a:prstGeom>
        </p:spPr>
        <p:txBody>
          <a:bodyPr anchor="t" rtlCol="false" tIns="0" lIns="0" bIns="0" rIns="0">
            <a:spAutoFit/>
          </a:bodyPr>
          <a:lstStyle/>
          <a:p>
            <a:pPr algn="l" marL="915441" indent="-457720" lvl="1">
              <a:lnSpc>
                <a:spcPts val="5936"/>
              </a:lnSpc>
              <a:buFont typeface="Arial"/>
              <a:buChar char="•"/>
            </a:pPr>
            <a:r>
              <a:rPr lang="en-US" sz="4240">
                <a:solidFill>
                  <a:srgbClr val="000000"/>
                </a:solidFill>
                <a:latin typeface="DG Jory"/>
                <a:ea typeface="DG Jory"/>
                <a:cs typeface="DG Jory"/>
                <a:sym typeface="DG Jory"/>
              </a:rPr>
              <a:t>The loan has rejected for 114 male applicants and 33 female applicants.</a:t>
            </a:r>
          </a:p>
          <a:p>
            <a:pPr algn="l" marL="915441" indent="-457720" lvl="1">
              <a:lnSpc>
                <a:spcPts val="5936"/>
              </a:lnSpc>
              <a:buFont typeface="Arial"/>
              <a:buChar char="•"/>
            </a:pPr>
            <a:r>
              <a:rPr lang="en-US" sz="4240">
                <a:solidFill>
                  <a:srgbClr val="000000"/>
                </a:solidFill>
                <a:latin typeface="DG Jory"/>
                <a:ea typeface="DG Jory"/>
                <a:cs typeface="DG Jory"/>
                <a:sym typeface="DG Jory"/>
              </a:rPr>
              <a:t>Others = 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581506" y="1189364"/>
            <a:ext cx="10412028" cy="1193472"/>
            <a:chOff x="0" y="0"/>
            <a:chExt cx="2742263" cy="314330"/>
          </a:xfrm>
        </p:grpSpPr>
        <p:sp>
          <p:nvSpPr>
            <p:cNvPr name="Freeform 7" id="7"/>
            <p:cNvSpPr/>
            <p:nvPr/>
          </p:nvSpPr>
          <p:spPr>
            <a:xfrm flipH="false" flipV="false" rot="0">
              <a:off x="0" y="0"/>
              <a:ext cx="2742263" cy="314330"/>
            </a:xfrm>
            <a:custGeom>
              <a:avLst/>
              <a:gdLst/>
              <a:ahLst/>
              <a:cxnLst/>
              <a:rect r="r" b="b" t="t" l="l"/>
              <a:pathLst>
                <a:path h="314330" w="2742263">
                  <a:moveTo>
                    <a:pt x="37921" y="0"/>
                  </a:moveTo>
                  <a:lnTo>
                    <a:pt x="2704341" y="0"/>
                  </a:lnTo>
                  <a:cubicBezTo>
                    <a:pt x="2725285" y="0"/>
                    <a:pt x="2742263" y="16978"/>
                    <a:pt x="2742263" y="37921"/>
                  </a:cubicBezTo>
                  <a:lnTo>
                    <a:pt x="2742263" y="276409"/>
                  </a:lnTo>
                  <a:cubicBezTo>
                    <a:pt x="2742263" y="297352"/>
                    <a:pt x="2725285" y="314330"/>
                    <a:pt x="2704341" y="314330"/>
                  </a:cubicBezTo>
                  <a:lnTo>
                    <a:pt x="37921" y="314330"/>
                  </a:lnTo>
                  <a:cubicBezTo>
                    <a:pt x="16978" y="314330"/>
                    <a:pt x="0" y="297352"/>
                    <a:pt x="0" y="276409"/>
                  </a:cubicBezTo>
                  <a:lnTo>
                    <a:pt x="0" y="37921"/>
                  </a:lnTo>
                  <a:cubicBezTo>
                    <a:pt x="0" y="16978"/>
                    <a:pt x="16978" y="0"/>
                    <a:pt x="37921" y="0"/>
                  </a:cubicBezTo>
                  <a:close/>
                </a:path>
              </a:pathLst>
            </a:custGeom>
            <a:solidFill>
              <a:srgbClr val="9BDAE9"/>
            </a:solidFill>
          </p:spPr>
        </p:sp>
        <p:sp>
          <p:nvSpPr>
            <p:cNvPr name="TextBox 8" id="8"/>
            <p:cNvSpPr txBox="true"/>
            <p:nvPr/>
          </p:nvSpPr>
          <p:spPr>
            <a:xfrm>
              <a:off x="0" y="-47625"/>
              <a:ext cx="2742263" cy="36195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488980" y="1417800"/>
            <a:ext cx="10544268"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13. How many applicants have dependents ?</a:t>
            </a:r>
          </a:p>
        </p:txBody>
      </p:sp>
      <p:sp>
        <p:nvSpPr>
          <p:cNvPr name="TextBox 10" id="10"/>
          <p:cNvSpPr txBox="true"/>
          <p:nvPr/>
        </p:nvSpPr>
        <p:spPr>
          <a:xfrm rot="0">
            <a:off x="3581506" y="3612017"/>
            <a:ext cx="13188202" cy="1889317"/>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Dependents , </a:t>
            </a:r>
            <a:r>
              <a:rPr lang="en-US" sz="3617" b="true">
                <a:solidFill>
                  <a:srgbClr val="CB6CE6"/>
                </a:solidFill>
                <a:latin typeface="Canva Sans Bold"/>
                <a:ea typeface="Canva Sans Bold"/>
                <a:cs typeface="Canva Sans Bold"/>
                <a:sym typeface="Canva Sans Bold"/>
              </a:rPr>
              <a:t>count(*)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TOTAL_COUNT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WHERE</a:t>
            </a:r>
            <a:r>
              <a:rPr lang="en-US" sz="3617" b="true">
                <a:solidFill>
                  <a:srgbClr val="000000"/>
                </a:solidFill>
                <a:latin typeface="Canva Sans Bold"/>
                <a:ea typeface="Canva Sans Bold"/>
                <a:cs typeface="Canva Sans Bold"/>
                <a:sym typeface="Canva Sans Bold"/>
              </a:rPr>
              <a:t> Dependents = 1 </a:t>
            </a:r>
            <a:r>
              <a:rPr lang="en-US" sz="3617" b="true">
                <a:solidFill>
                  <a:srgbClr val="FF3131"/>
                </a:solidFill>
                <a:latin typeface="Canva Sans Bold"/>
                <a:ea typeface="Canva Sans Bold"/>
                <a:cs typeface="Canva Sans Bold"/>
                <a:sym typeface="Canva Sans Bold"/>
              </a:rPr>
              <a:t>OR</a:t>
            </a:r>
            <a:r>
              <a:rPr lang="en-US" sz="3617" b="true">
                <a:solidFill>
                  <a:srgbClr val="000000"/>
                </a:solidFill>
                <a:latin typeface="Canva Sans Bold"/>
                <a:ea typeface="Canva Sans Bold"/>
                <a:cs typeface="Canva Sans Bold"/>
                <a:sym typeface="Canva Sans Bold"/>
              </a:rPr>
              <a:t> Dependents = 2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Dependents;</a:t>
            </a:r>
          </a:p>
        </p:txBody>
      </p:sp>
      <p:sp>
        <p:nvSpPr>
          <p:cNvPr name="TextBox 11" id="11"/>
          <p:cNvSpPr txBox="true"/>
          <p:nvPr/>
        </p:nvSpPr>
        <p:spPr>
          <a:xfrm rot="0">
            <a:off x="3044959" y="6692414"/>
            <a:ext cx="12198082" cy="2308910"/>
          </a:xfrm>
          <a:prstGeom prst="rect">
            <a:avLst/>
          </a:prstGeom>
        </p:spPr>
        <p:txBody>
          <a:bodyPr anchor="t" rtlCol="false" tIns="0" lIns="0" bIns="0" rIns="0">
            <a:spAutoFit/>
          </a:bodyPr>
          <a:lstStyle/>
          <a:p>
            <a:pPr algn="l" marL="943822" indent="-471911" lvl="1">
              <a:lnSpc>
                <a:spcPts val="6120"/>
              </a:lnSpc>
              <a:buFont typeface="Arial"/>
              <a:buChar char="•"/>
            </a:pPr>
            <a:r>
              <a:rPr lang="en-US" sz="4371">
                <a:solidFill>
                  <a:srgbClr val="000000"/>
                </a:solidFill>
                <a:latin typeface="DG Jory"/>
                <a:ea typeface="DG Jory"/>
                <a:cs typeface="DG Jory"/>
                <a:sym typeface="DG Jory"/>
              </a:rPr>
              <a:t>There is 89 applicants with 1 dependent and 95 applicants with 2 dependents.</a:t>
            </a:r>
          </a:p>
          <a:p>
            <a:pPr algn="l" marL="943822" indent="-471911" lvl="1">
              <a:lnSpc>
                <a:spcPts val="6120"/>
              </a:lnSpc>
              <a:buFont typeface="Arial"/>
              <a:buChar char="•"/>
            </a:pPr>
            <a:r>
              <a:rPr lang="en-US" sz="4371">
                <a:solidFill>
                  <a:srgbClr val="000000"/>
                </a:solidFill>
                <a:latin typeface="DG Jory"/>
                <a:ea typeface="DG Jory"/>
                <a:cs typeface="DG Jory"/>
                <a:sym typeface="DG Jory"/>
              </a:rPr>
              <a:t>Total there is 184 applicants have dependents.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357352" y="1028700"/>
            <a:ext cx="10756417" cy="1834882"/>
            <a:chOff x="0" y="0"/>
            <a:chExt cx="2832966" cy="483261"/>
          </a:xfrm>
        </p:grpSpPr>
        <p:sp>
          <p:nvSpPr>
            <p:cNvPr name="Freeform 6" id="6"/>
            <p:cNvSpPr/>
            <p:nvPr/>
          </p:nvSpPr>
          <p:spPr>
            <a:xfrm flipH="false" flipV="false" rot="0">
              <a:off x="0" y="0"/>
              <a:ext cx="2832966" cy="483261"/>
            </a:xfrm>
            <a:custGeom>
              <a:avLst/>
              <a:gdLst/>
              <a:ahLst/>
              <a:cxnLst/>
              <a:rect r="r" b="b" t="t" l="l"/>
              <a:pathLst>
                <a:path h="483261" w="2832966">
                  <a:moveTo>
                    <a:pt x="36707" y="0"/>
                  </a:moveTo>
                  <a:lnTo>
                    <a:pt x="2796258" y="0"/>
                  </a:lnTo>
                  <a:cubicBezTo>
                    <a:pt x="2816531" y="0"/>
                    <a:pt x="2832966" y="16434"/>
                    <a:pt x="2832966" y="36707"/>
                  </a:cubicBezTo>
                  <a:lnTo>
                    <a:pt x="2832966" y="446554"/>
                  </a:lnTo>
                  <a:cubicBezTo>
                    <a:pt x="2832966" y="456289"/>
                    <a:pt x="2829098" y="465626"/>
                    <a:pt x="2822214" y="472510"/>
                  </a:cubicBezTo>
                  <a:cubicBezTo>
                    <a:pt x="2815330" y="479394"/>
                    <a:pt x="2805994" y="483261"/>
                    <a:pt x="2796258" y="483261"/>
                  </a:cubicBezTo>
                  <a:lnTo>
                    <a:pt x="36707" y="483261"/>
                  </a:lnTo>
                  <a:cubicBezTo>
                    <a:pt x="26972" y="483261"/>
                    <a:pt x="17635" y="479394"/>
                    <a:pt x="10751" y="472510"/>
                  </a:cubicBezTo>
                  <a:cubicBezTo>
                    <a:pt x="3867" y="465626"/>
                    <a:pt x="0" y="456289"/>
                    <a:pt x="0" y="446554"/>
                  </a:cubicBezTo>
                  <a:lnTo>
                    <a:pt x="0" y="36707"/>
                  </a:lnTo>
                  <a:cubicBezTo>
                    <a:pt x="0" y="26972"/>
                    <a:pt x="3867" y="17635"/>
                    <a:pt x="10751" y="10751"/>
                  </a:cubicBezTo>
                  <a:cubicBezTo>
                    <a:pt x="17635" y="3867"/>
                    <a:pt x="26972" y="0"/>
                    <a:pt x="36707" y="0"/>
                  </a:cubicBezTo>
                  <a:close/>
                </a:path>
              </a:pathLst>
            </a:custGeom>
            <a:solidFill>
              <a:srgbClr val="9BDAE9"/>
            </a:solidFill>
          </p:spPr>
        </p:sp>
        <p:sp>
          <p:nvSpPr>
            <p:cNvPr name="TextBox 7" id="7"/>
            <p:cNvSpPr txBox="true"/>
            <p:nvPr/>
          </p:nvSpPr>
          <p:spPr>
            <a:xfrm>
              <a:off x="0" y="-47625"/>
              <a:ext cx="2832966" cy="53088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69501"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14. What is the total loan amount for each combination of education level and marital status ?</a:t>
            </a:r>
          </a:p>
        </p:txBody>
      </p:sp>
      <p:sp>
        <p:nvSpPr>
          <p:cNvPr name="TextBox 9" id="9"/>
          <p:cNvSpPr txBox="true"/>
          <p:nvPr/>
        </p:nvSpPr>
        <p:spPr>
          <a:xfrm rot="0">
            <a:off x="1798101" y="3519392"/>
            <a:ext cx="12114980" cy="1889317"/>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Education , Married , </a:t>
            </a:r>
            <a:r>
              <a:rPr lang="en-US" sz="3617" b="true">
                <a:solidFill>
                  <a:srgbClr val="CB6CE6"/>
                </a:solidFill>
                <a:latin typeface="Canva Sans Bold"/>
                <a:ea typeface="Canva Sans Bold"/>
                <a:cs typeface="Canva Sans Bold"/>
                <a:sym typeface="Canva Sans Bold"/>
              </a:rPr>
              <a:t>sum(</a:t>
            </a:r>
            <a:r>
              <a:rPr lang="en-US" sz="3617" b="true">
                <a:solidFill>
                  <a:srgbClr val="000000"/>
                </a:solidFill>
                <a:latin typeface="Canva Sans Bold"/>
                <a:ea typeface="Canva Sans Bold"/>
                <a:cs typeface="Canva Sans Bold"/>
                <a:sym typeface="Canva Sans Bold"/>
              </a:rPr>
              <a:t>LoanAmount</a:t>
            </a:r>
            <a:r>
              <a:rPr lang="en-US" sz="3617" b="true">
                <a:solidFill>
                  <a:srgbClr val="CB6CE6"/>
                </a:solidFill>
                <a:latin typeface="Canva Sans Bold"/>
                <a:ea typeface="Canva Sans Bold"/>
                <a:cs typeface="Canva Sans Bold"/>
                <a:sym typeface="Canva Sans Bold"/>
              </a:rPr>
              <a: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TOTAL_LOAN_AMOUNT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GROUP</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BY</a:t>
            </a:r>
            <a:r>
              <a:rPr lang="en-US" sz="3617" b="true">
                <a:solidFill>
                  <a:srgbClr val="000000"/>
                </a:solidFill>
                <a:latin typeface="Canva Sans Bold"/>
                <a:ea typeface="Canva Sans Bold"/>
                <a:cs typeface="Canva Sans Bold"/>
                <a:sym typeface="Canva Sans Bold"/>
              </a:rPr>
              <a:t> Education , Married;</a:t>
            </a:r>
          </a:p>
        </p:txBody>
      </p:sp>
      <p:sp>
        <p:nvSpPr>
          <p:cNvPr name="TextBox 10" id="10"/>
          <p:cNvSpPr txBox="true"/>
          <p:nvPr/>
        </p:nvSpPr>
        <p:spPr>
          <a:xfrm rot="0">
            <a:off x="1357352" y="6304059"/>
            <a:ext cx="13542966" cy="2582207"/>
          </a:xfrm>
          <a:prstGeom prst="rect">
            <a:avLst/>
          </a:prstGeom>
        </p:spPr>
        <p:txBody>
          <a:bodyPr anchor="t" rtlCol="false" tIns="0" lIns="0" bIns="0" rIns="0">
            <a:spAutoFit/>
          </a:bodyPr>
          <a:lstStyle/>
          <a:p>
            <a:pPr algn="l" marL="794803" indent="-397402" lvl="1">
              <a:lnSpc>
                <a:spcPts val="5153"/>
              </a:lnSpc>
              <a:buFont typeface="Arial"/>
              <a:buChar char="•"/>
            </a:pPr>
            <a:r>
              <a:rPr lang="en-US" sz="3681">
                <a:solidFill>
                  <a:srgbClr val="000000"/>
                </a:solidFill>
                <a:latin typeface="DG Jory"/>
                <a:ea typeface="DG Jory"/>
                <a:cs typeface="DG Jory"/>
                <a:sym typeface="DG Jory"/>
              </a:rPr>
              <a:t>The applicants who are graduated and unmarried have the total loan amount of 18442 and married have 37373.</a:t>
            </a:r>
          </a:p>
          <a:p>
            <a:pPr algn="l" marL="794803" indent="-397402" lvl="1">
              <a:lnSpc>
                <a:spcPts val="5153"/>
              </a:lnSpc>
              <a:buFont typeface="Arial"/>
              <a:buChar char="•"/>
            </a:pPr>
            <a:r>
              <a:rPr lang="en-US" sz="3681">
                <a:solidFill>
                  <a:srgbClr val="000000"/>
                </a:solidFill>
                <a:latin typeface="DG Jory"/>
                <a:ea typeface="DG Jory"/>
                <a:cs typeface="DG Jory"/>
                <a:sym typeface="DG Jory"/>
              </a:rPr>
              <a:t>The applicants who are not graduated and unmarried have the total loan amount of 7418 and married have 3673.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301316" y="4077009"/>
            <a:ext cx="9834457" cy="5181291"/>
          </a:xfrm>
          <a:prstGeom prst="rect">
            <a:avLst/>
          </a:prstGeom>
        </p:spPr>
        <p:txBody>
          <a:bodyPr anchor="t" rtlCol="false" tIns="0" lIns="0" bIns="0" rIns="0">
            <a:spAutoFit/>
          </a:bodyPr>
          <a:lstStyle/>
          <a:p>
            <a:pPr algn="l">
              <a:lnSpc>
                <a:spcPts val="5153"/>
              </a:lnSpc>
            </a:pPr>
            <a:r>
              <a:rPr lang="en-US" sz="3681">
                <a:solidFill>
                  <a:srgbClr val="000000"/>
                </a:solidFill>
                <a:latin typeface="DG Jory"/>
                <a:ea typeface="DG Jory"/>
                <a:cs typeface="DG Jory"/>
                <a:sym typeface="DG Jory"/>
              </a:rPr>
              <a:t>In this SQL project , we explore and analyse a dataset from bank loans , which provides comprehensive information about gender , marital status , education , loan amount , applicants income etc.... by utilizing SQL queries , we aim meaningful insights and answer various questions that are relevant for understanding the loan strategies in the dataset.</a:t>
            </a:r>
          </a:p>
        </p:txBody>
      </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680067" y="1028700"/>
            <a:ext cx="11100958" cy="1753895"/>
            <a:chOff x="0" y="0"/>
            <a:chExt cx="2923709" cy="461931"/>
          </a:xfrm>
        </p:grpSpPr>
        <p:sp>
          <p:nvSpPr>
            <p:cNvPr name="Freeform 7" id="7"/>
            <p:cNvSpPr/>
            <p:nvPr/>
          </p:nvSpPr>
          <p:spPr>
            <a:xfrm flipH="false" flipV="false" rot="0">
              <a:off x="0" y="0"/>
              <a:ext cx="2923709" cy="461931"/>
            </a:xfrm>
            <a:custGeom>
              <a:avLst/>
              <a:gdLst/>
              <a:ahLst/>
              <a:cxnLst/>
              <a:rect r="r" b="b" t="t" l="l"/>
              <a:pathLst>
                <a:path h="461931" w="2923709">
                  <a:moveTo>
                    <a:pt x="35568" y="0"/>
                  </a:moveTo>
                  <a:lnTo>
                    <a:pt x="2888141" y="0"/>
                  </a:lnTo>
                  <a:cubicBezTo>
                    <a:pt x="2907785" y="0"/>
                    <a:pt x="2923709" y="15924"/>
                    <a:pt x="2923709" y="35568"/>
                  </a:cubicBezTo>
                  <a:lnTo>
                    <a:pt x="2923709" y="426363"/>
                  </a:lnTo>
                  <a:cubicBezTo>
                    <a:pt x="2923709" y="446007"/>
                    <a:pt x="2907785" y="461931"/>
                    <a:pt x="2888141" y="461931"/>
                  </a:cubicBezTo>
                  <a:lnTo>
                    <a:pt x="35568" y="461931"/>
                  </a:lnTo>
                  <a:cubicBezTo>
                    <a:pt x="15924" y="461931"/>
                    <a:pt x="0" y="446007"/>
                    <a:pt x="0" y="426363"/>
                  </a:cubicBezTo>
                  <a:lnTo>
                    <a:pt x="0" y="35568"/>
                  </a:lnTo>
                  <a:cubicBezTo>
                    <a:pt x="0" y="15924"/>
                    <a:pt x="15924" y="0"/>
                    <a:pt x="35568" y="0"/>
                  </a:cubicBezTo>
                  <a:close/>
                </a:path>
              </a:pathLst>
            </a:custGeom>
            <a:solidFill>
              <a:srgbClr val="9BDAE9"/>
            </a:solidFill>
          </p:spPr>
        </p:sp>
        <p:sp>
          <p:nvSpPr>
            <p:cNvPr name="TextBox 8" id="8"/>
            <p:cNvSpPr txBox="true"/>
            <p:nvPr/>
          </p:nvSpPr>
          <p:spPr>
            <a:xfrm>
              <a:off x="0" y="-47625"/>
              <a:ext cx="2923709" cy="509556"/>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398683"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15. Which property area has the highest average loan amount ?</a:t>
            </a:r>
          </a:p>
        </p:txBody>
      </p:sp>
      <p:sp>
        <p:nvSpPr>
          <p:cNvPr name="TextBox 10" id="10"/>
          <p:cNvSpPr txBox="true"/>
          <p:nvPr/>
        </p:nvSpPr>
        <p:spPr>
          <a:xfrm rot="0">
            <a:off x="3680067" y="4073480"/>
            <a:ext cx="12952575" cy="1590824"/>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PropertyArea,</a:t>
            </a:r>
            <a:r>
              <a:rPr lang="en-US" sz="3043" b="true">
                <a:solidFill>
                  <a:srgbClr val="CB6CE6"/>
                </a:solidFill>
                <a:latin typeface="Canva Sans Bold"/>
                <a:ea typeface="Canva Sans Bold"/>
                <a:cs typeface="Canva Sans Bold"/>
                <a:sym typeface="Canva Sans Bold"/>
              </a:rPr>
              <a:t>avg(</a:t>
            </a:r>
            <a:r>
              <a:rPr lang="en-US" sz="3043" b="true">
                <a:solidFill>
                  <a:srgbClr val="000000"/>
                </a:solidFill>
                <a:latin typeface="Canva Sans Bold"/>
                <a:ea typeface="Canva Sans Bold"/>
                <a:cs typeface="Canva Sans Bold"/>
                <a:sym typeface="Canva Sans Bold"/>
              </a:rPr>
              <a:t>LoanAmount</a:t>
            </a:r>
            <a:r>
              <a:rPr lang="en-US" sz="3043" b="true">
                <a:solidFill>
                  <a:srgbClr val="CB6CE6"/>
                </a:solidFill>
                <a:latin typeface="Canva Sans Bold"/>
                <a:ea typeface="Canva Sans Bold"/>
                <a:cs typeface="Canva Sans Bold"/>
                <a:sym typeface="Canva Sans Bold"/>
              </a:rPr>
              <a:t>)</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AS</a:t>
            </a:r>
            <a:r>
              <a:rPr lang="en-US" sz="3043" b="true">
                <a:solidFill>
                  <a:srgbClr val="000000"/>
                </a:solidFill>
                <a:latin typeface="Canva Sans Bold"/>
                <a:ea typeface="Canva Sans Bold"/>
                <a:cs typeface="Canva Sans Bold"/>
                <a:sym typeface="Canva Sans Bold"/>
              </a:rPr>
              <a:t> AVG_LOAN_AMOUNT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GROUP</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PropertyArea </a:t>
            </a:r>
            <a:r>
              <a:rPr lang="en-US" sz="3043" b="true">
                <a:solidFill>
                  <a:srgbClr val="FF3131"/>
                </a:solidFill>
                <a:latin typeface="Canva Sans Bold"/>
                <a:ea typeface="Canva Sans Bold"/>
                <a:cs typeface="Canva Sans Bold"/>
                <a:sym typeface="Canva Sans Bold"/>
              </a:rPr>
              <a:t>ORDER</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AVG_LOAN_AMOUNT </a:t>
            </a:r>
            <a:r>
              <a:rPr lang="en-US" sz="3043" b="true">
                <a:solidFill>
                  <a:srgbClr val="FF3131"/>
                </a:solidFill>
                <a:latin typeface="Canva Sans Bold"/>
                <a:ea typeface="Canva Sans Bold"/>
                <a:cs typeface="Canva Sans Bold"/>
                <a:sym typeface="Canva Sans Bold"/>
              </a:rPr>
              <a:t>DESC</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LIMIT</a:t>
            </a:r>
            <a:r>
              <a:rPr lang="en-US" sz="3043" b="true">
                <a:solidFill>
                  <a:srgbClr val="000000"/>
                </a:solidFill>
                <a:latin typeface="Canva Sans Bold"/>
                <a:ea typeface="Canva Sans Bold"/>
                <a:cs typeface="Canva Sans Bold"/>
                <a:sym typeface="Canva Sans Bold"/>
              </a:rPr>
              <a:t> 1;</a:t>
            </a:r>
          </a:p>
        </p:txBody>
      </p:sp>
      <p:sp>
        <p:nvSpPr>
          <p:cNvPr name="TextBox 11" id="11"/>
          <p:cNvSpPr txBox="true"/>
          <p:nvPr/>
        </p:nvSpPr>
        <p:spPr>
          <a:xfrm rot="0">
            <a:off x="3311192" y="6921604"/>
            <a:ext cx="11296741" cy="1662917"/>
          </a:xfrm>
          <a:prstGeom prst="rect">
            <a:avLst/>
          </a:prstGeom>
        </p:spPr>
        <p:txBody>
          <a:bodyPr anchor="t" rtlCol="false" tIns="0" lIns="0" bIns="0" rIns="0">
            <a:spAutoFit/>
          </a:bodyPr>
          <a:lstStyle/>
          <a:p>
            <a:pPr algn="l" marL="1032942" indent="-516471" lvl="1">
              <a:lnSpc>
                <a:spcPts val="6698"/>
              </a:lnSpc>
              <a:buFont typeface="Arial"/>
              <a:buChar char="•"/>
            </a:pPr>
            <a:r>
              <a:rPr lang="en-US" sz="4784">
                <a:solidFill>
                  <a:srgbClr val="000000"/>
                </a:solidFill>
                <a:latin typeface="DG Jory"/>
                <a:ea typeface="DG Jory"/>
                <a:cs typeface="DG Jory"/>
                <a:sym typeface="DG Jory"/>
              </a:rPr>
              <a:t>The Rural area have the highest average loan amount of 143.39</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829156" y="1028700"/>
            <a:ext cx="11284896" cy="1771658"/>
            <a:chOff x="0" y="0"/>
            <a:chExt cx="2972154" cy="466609"/>
          </a:xfrm>
        </p:grpSpPr>
        <p:sp>
          <p:nvSpPr>
            <p:cNvPr name="Freeform 7" id="7"/>
            <p:cNvSpPr/>
            <p:nvPr/>
          </p:nvSpPr>
          <p:spPr>
            <a:xfrm flipH="false" flipV="false" rot="0">
              <a:off x="0" y="0"/>
              <a:ext cx="2972154" cy="466610"/>
            </a:xfrm>
            <a:custGeom>
              <a:avLst/>
              <a:gdLst/>
              <a:ahLst/>
              <a:cxnLst/>
              <a:rect r="r" b="b" t="t" l="l"/>
              <a:pathLst>
                <a:path h="466610" w="2972154">
                  <a:moveTo>
                    <a:pt x="34988" y="0"/>
                  </a:moveTo>
                  <a:lnTo>
                    <a:pt x="2937165" y="0"/>
                  </a:lnTo>
                  <a:cubicBezTo>
                    <a:pt x="2946445" y="0"/>
                    <a:pt x="2955344" y="3686"/>
                    <a:pt x="2961906" y="10248"/>
                  </a:cubicBezTo>
                  <a:cubicBezTo>
                    <a:pt x="2968467" y="16809"/>
                    <a:pt x="2972154" y="25709"/>
                    <a:pt x="2972154" y="34988"/>
                  </a:cubicBezTo>
                  <a:lnTo>
                    <a:pt x="2972154" y="431621"/>
                  </a:lnTo>
                  <a:cubicBezTo>
                    <a:pt x="2972154" y="440901"/>
                    <a:pt x="2968467" y="449800"/>
                    <a:pt x="2961906" y="456362"/>
                  </a:cubicBezTo>
                  <a:cubicBezTo>
                    <a:pt x="2955344" y="462923"/>
                    <a:pt x="2946445" y="466610"/>
                    <a:pt x="2937165" y="466610"/>
                  </a:cubicBezTo>
                  <a:lnTo>
                    <a:pt x="34988" y="466610"/>
                  </a:lnTo>
                  <a:cubicBezTo>
                    <a:pt x="25709" y="466610"/>
                    <a:pt x="16809" y="462923"/>
                    <a:pt x="10248" y="456362"/>
                  </a:cubicBezTo>
                  <a:cubicBezTo>
                    <a:pt x="3686" y="449800"/>
                    <a:pt x="0" y="440901"/>
                    <a:pt x="0" y="431621"/>
                  </a:cubicBezTo>
                  <a:lnTo>
                    <a:pt x="0" y="34988"/>
                  </a:lnTo>
                  <a:cubicBezTo>
                    <a:pt x="0" y="25709"/>
                    <a:pt x="3686" y="16809"/>
                    <a:pt x="10248" y="10248"/>
                  </a:cubicBezTo>
                  <a:cubicBezTo>
                    <a:pt x="16809" y="3686"/>
                    <a:pt x="25709" y="0"/>
                    <a:pt x="34988" y="0"/>
                  </a:cubicBezTo>
                  <a:close/>
                </a:path>
              </a:pathLst>
            </a:custGeom>
            <a:solidFill>
              <a:srgbClr val="9BDAE9"/>
            </a:solidFill>
          </p:spPr>
        </p:sp>
        <p:sp>
          <p:nvSpPr>
            <p:cNvPr name="TextBox 8" id="8"/>
            <p:cNvSpPr txBox="true"/>
            <p:nvPr/>
          </p:nvSpPr>
          <p:spPr>
            <a:xfrm>
              <a:off x="0" y="-47625"/>
              <a:ext cx="2972154" cy="51423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89749" y="1230264"/>
            <a:ext cx="10824303"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16. How many loans have both an applicant income greater than 50000 and a loan amount less than 500 ?</a:t>
            </a:r>
          </a:p>
        </p:txBody>
      </p:sp>
      <p:sp>
        <p:nvSpPr>
          <p:cNvPr name="TextBox 10" id="10"/>
          <p:cNvSpPr txBox="true"/>
          <p:nvPr/>
        </p:nvSpPr>
        <p:spPr>
          <a:xfrm rot="0">
            <a:off x="3829156" y="4096865"/>
            <a:ext cx="12446339" cy="1046635"/>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WHERE</a:t>
            </a:r>
            <a:r>
              <a:rPr lang="en-US" sz="3043" b="true">
                <a:solidFill>
                  <a:srgbClr val="000000"/>
                </a:solidFill>
                <a:latin typeface="Canva Sans Bold"/>
                <a:ea typeface="Canva Sans Bold"/>
                <a:cs typeface="Canva Sans Bold"/>
                <a:sym typeface="Canva Sans Bold"/>
              </a:rPr>
              <a:t> ApplicantIncome &gt; 50000 </a:t>
            </a:r>
            <a:r>
              <a:rPr lang="en-US" sz="3043" b="true">
                <a:solidFill>
                  <a:srgbClr val="FF3131"/>
                </a:solidFill>
                <a:latin typeface="Canva Sans Bold"/>
                <a:ea typeface="Canva Sans Bold"/>
                <a:cs typeface="Canva Sans Bold"/>
                <a:sym typeface="Canva Sans Bold"/>
              </a:rPr>
              <a:t>AND</a:t>
            </a:r>
            <a:r>
              <a:rPr lang="en-US" sz="3043" b="true">
                <a:solidFill>
                  <a:srgbClr val="000000"/>
                </a:solidFill>
                <a:latin typeface="Canva Sans Bold"/>
                <a:ea typeface="Canva Sans Bold"/>
                <a:cs typeface="Canva Sans Bold"/>
                <a:sym typeface="Canva Sans Bold"/>
              </a:rPr>
              <a:t> LoanAmount &lt; 600;</a:t>
            </a:r>
          </a:p>
        </p:txBody>
      </p:sp>
      <p:sp>
        <p:nvSpPr>
          <p:cNvPr name="TextBox 11" id="11"/>
          <p:cNvSpPr txBox="true"/>
          <p:nvPr/>
        </p:nvSpPr>
        <p:spPr>
          <a:xfrm rot="0">
            <a:off x="2653486" y="6059737"/>
            <a:ext cx="12103536" cy="3443472"/>
          </a:xfrm>
          <a:prstGeom prst="rect">
            <a:avLst/>
          </a:prstGeom>
        </p:spPr>
        <p:txBody>
          <a:bodyPr anchor="t" rtlCol="false" tIns="0" lIns="0" bIns="0" rIns="0">
            <a:spAutoFit/>
          </a:bodyPr>
          <a:lstStyle/>
          <a:p>
            <a:pPr algn="l" marL="845642" indent="-422821" lvl="1">
              <a:lnSpc>
                <a:spcPts val="5483"/>
              </a:lnSpc>
              <a:buFont typeface="Arial"/>
              <a:buChar char="•"/>
            </a:pPr>
            <a:r>
              <a:rPr lang="en-US" sz="3916">
                <a:solidFill>
                  <a:srgbClr val="000000"/>
                </a:solidFill>
                <a:latin typeface="DG Jory"/>
                <a:ea typeface="DG Jory"/>
                <a:cs typeface="DG Jory"/>
                <a:sym typeface="DG Jory"/>
              </a:rPr>
              <a:t>The LoanID LP002101 have both an applicant income greater than 500000 and a loan amount less than 500.</a:t>
            </a:r>
          </a:p>
          <a:p>
            <a:pPr algn="l" marL="845642" indent="-422821" lvl="1">
              <a:lnSpc>
                <a:spcPts val="5483"/>
              </a:lnSpc>
              <a:buFont typeface="Arial"/>
              <a:buChar char="•"/>
            </a:pPr>
            <a:r>
              <a:rPr lang="en-US" sz="3916">
                <a:solidFill>
                  <a:srgbClr val="000000"/>
                </a:solidFill>
                <a:latin typeface="DG Jory"/>
                <a:ea typeface="DG Jory"/>
                <a:cs typeface="DG Jory"/>
                <a:sym typeface="DG Jory"/>
              </a:rPr>
              <a:t>Applicant is a male and not have any dependent.</a:t>
            </a:r>
          </a:p>
          <a:p>
            <a:pPr algn="l" marL="845642" indent="-422821" lvl="1">
              <a:lnSpc>
                <a:spcPts val="5483"/>
              </a:lnSpc>
              <a:buFont typeface="Arial"/>
              <a:buChar char="•"/>
            </a:pPr>
            <a:r>
              <a:rPr lang="en-US" sz="3916">
                <a:solidFill>
                  <a:srgbClr val="000000"/>
                </a:solidFill>
                <a:latin typeface="DG Jory"/>
                <a:ea typeface="DG Jory"/>
                <a:cs typeface="DG Jory"/>
                <a:sym typeface="DG Jory"/>
              </a:rPr>
              <a:t>He ia graduated and he have the applicant income 63337 and his loan amount is 490.</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412028" cy="1667799"/>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343818"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17. What are the top 5 loan amounts granted to the applicants with the highest credit history 1 ?</a:t>
            </a:r>
          </a:p>
        </p:txBody>
      </p:sp>
      <p:sp>
        <p:nvSpPr>
          <p:cNvPr name="TextBox 9" id="9"/>
          <p:cNvSpPr txBox="true"/>
          <p:nvPr/>
        </p:nvSpPr>
        <p:spPr>
          <a:xfrm rot="0">
            <a:off x="1496218" y="3310400"/>
            <a:ext cx="11384469" cy="1046635"/>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WHERE</a:t>
            </a:r>
            <a:r>
              <a:rPr lang="en-US" sz="3043" b="true">
                <a:solidFill>
                  <a:srgbClr val="000000"/>
                </a:solidFill>
                <a:latin typeface="Canva Sans Bold"/>
                <a:ea typeface="Canva Sans Bold"/>
                <a:cs typeface="Canva Sans Bold"/>
                <a:sym typeface="Canva Sans Bold"/>
              </a:rPr>
              <a:t> CreditHistory = 1 </a:t>
            </a:r>
            <a:r>
              <a:rPr lang="en-US" sz="3043" b="true">
                <a:solidFill>
                  <a:srgbClr val="FF3131"/>
                </a:solidFill>
                <a:latin typeface="Canva Sans Bold"/>
                <a:ea typeface="Canva Sans Bold"/>
                <a:cs typeface="Canva Sans Bold"/>
                <a:sym typeface="Canva Sans Bold"/>
              </a:rPr>
              <a:t>ORDER</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LoanAmount </a:t>
            </a:r>
            <a:r>
              <a:rPr lang="en-US" sz="3043" b="true">
                <a:solidFill>
                  <a:srgbClr val="FF3131"/>
                </a:solidFill>
                <a:latin typeface="Canva Sans Bold"/>
                <a:ea typeface="Canva Sans Bold"/>
                <a:cs typeface="Canva Sans Bold"/>
                <a:sym typeface="Canva Sans Bold"/>
              </a:rPr>
              <a:t>DESC</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LIMIT</a:t>
            </a:r>
            <a:r>
              <a:rPr lang="en-US" sz="3043" b="true">
                <a:solidFill>
                  <a:srgbClr val="000000"/>
                </a:solidFill>
                <a:latin typeface="Canva Sans Bold"/>
                <a:ea typeface="Canva Sans Bold"/>
                <a:cs typeface="Canva Sans Bold"/>
                <a:sym typeface="Canva Sans Bold"/>
              </a:rPr>
              <a:t> 5;</a:t>
            </a:r>
          </a:p>
        </p:txBody>
      </p:sp>
      <p:sp>
        <p:nvSpPr>
          <p:cNvPr name="TextBox 10" id="10"/>
          <p:cNvSpPr txBox="true"/>
          <p:nvPr/>
        </p:nvSpPr>
        <p:spPr>
          <a:xfrm rot="0">
            <a:off x="1496218" y="5051125"/>
            <a:ext cx="11585920" cy="3884702"/>
          </a:xfrm>
          <a:prstGeom prst="rect">
            <a:avLst/>
          </a:prstGeom>
        </p:spPr>
        <p:txBody>
          <a:bodyPr anchor="t" rtlCol="false" tIns="0" lIns="0" bIns="0" rIns="0">
            <a:spAutoFit/>
          </a:bodyPr>
          <a:lstStyle/>
          <a:p>
            <a:pPr algn="l" marL="957672" indent="-478836" lvl="1">
              <a:lnSpc>
                <a:spcPts val="6210"/>
              </a:lnSpc>
              <a:buAutoNum type="arabicPeriod" startAt="1"/>
            </a:pPr>
            <a:r>
              <a:rPr lang="en-US" sz="4435">
                <a:solidFill>
                  <a:srgbClr val="000000"/>
                </a:solidFill>
                <a:latin typeface="DG Jory"/>
                <a:ea typeface="DG Jory"/>
                <a:cs typeface="DG Jory"/>
                <a:sym typeface="DG Jory"/>
              </a:rPr>
              <a:t> LoanID LP001925 with loan amount of 99</a:t>
            </a:r>
          </a:p>
          <a:p>
            <a:pPr algn="l" marL="957672" indent="-478836" lvl="1">
              <a:lnSpc>
                <a:spcPts val="6210"/>
              </a:lnSpc>
              <a:buAutoNum type="arabicPeriod" startAt="1"/>
            </a:pPr>
            <a:r>
              <a:rPr lang="en-US" sz="4435">
                <a:solidFill>
                  <a:srgbClr val="000000"/>
                </a:solidFill>
                <a:latin typeface="DG Jory"/>
                <a:ea typeface="DG Jory"/>
                <a:cs typeface="DG Jory"/>
                <a:sym typeface="DG Jory"/>
              </a:rPr>
              <a:t>LoanID  LP001560 with loan amount of 98</a:t>
            </a:r>
          </a:p>
          <a:p>
            <a:pPr algn="l" marL="957672" indent="-478836" lvl="1">
              <a:lnSpc>
                <a:spcPts val="6210"/>
              </a:lnSpc>
              <a:buAutoNum type="arabicPeriod" startAt="1"/>
            </a:pPr>
            <a:r>
              <a:rPr lang="en-US" sz="4435">
                <a:solidFill>
                  <a:srgbClr val="000000"/>
                </a:solidFill>
                <a:latin typeface="DG Jory"/>
                <a:ea typeface="DG Jory"/>
                <a:cs typeface="DG Jory"/>
                <a:sym typeface="DG Jory"/>
              </a:rPr>
              <a:t>LoanID  LP002502 with loan amount of 98</a:t>
            </a:r>
          </a:p>
          <a:p>
            <a:pPr algn="l" marL="957672" indent="-478836" lvl="1">
              <a:lnSpc>
                <a:spcPts val="6210"/>
              </a:lnSpc>
              <a:buAutoNum type="arabicPeriod" startAt="1"/>
            </a:pPr>
            <a:r>
              <a:rPr lang="en-US" sz="4435">
                <a:solidFill>
                  <a:srgbClr val="000000"/>
                </a:solidFill>
                <a:latin typeface="DG Jory"/>
                <a:ea typeface="DG Jory"/>
                <a:cs typeface="DG Jory"/>
                <a:sym typeface="DG Jory"/>
              </a:rPr>
              <a:t> LoanID LP002098 with loan amount of 98</a:t>
            </a:r>
          </a:p>
          <a:p>
            <a:pPr algn="l" marL="957672" indent="-478836" lvl="1">
              <a:lnSpc>
                <a:spcPts val="6210"/>
              </a:lnSpc>
              <a:buAutoNum type="arabicPeriod" startAt="1"/>
            </a:pPr>
            <a:r>
              <a:rPr lang="en-US" sz="4435">
                <a:solidFill>
                  <a:srgbClr val="000000"/>
                </a:solidFill>
                <a:latin typeface="DG Jory"/>
                <a:ea typeface="DG Jory"/>
                <a:cs typeface="DG Jory"/>
                <a:sym typeface="DG Jory"/>
              </a:rPr>
              <a:t>LoanID  LP001245 with loan amount of 97</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412413" y="1236479"/>
            <a:ext cx="10412028" cy="1667799"/>
            <a:chOff x="0" y="0"/>
            <a:chExt cx="2742263" cy="439256"/>
          </a:xfrm>
        </p:grpSpPr>
        <p:sp>
          <p:nvSpPr>
            <p:cNvPr name="Freeform 7" id="7"/>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8" id="8"/>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843637" y="1438043"/>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18. Which 3 applicants have the highest combined income ?</a:t>
            </a:r>
          </a:p>
        </p:txBody>
      </p:sp>
      <p:sp>
        <p:nvSpPr>
          <p:cNvPr name="TextBox 10" id="10"/>
          <p:cNvSpPr txBox="true"/>
          <p:nvPr/>
        </p:nvSpPr>
        <p:spPr>
          <a:xfrm rot="0">
            <a:off x="3680067" y="3544415"/>
            <a:ext cx="12952575" cy="1580035"/>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LoanID , Gender , ApplicantIncome + CoapplicantIncome </a:t>
            </a:r>
            <a:r>
              <a:rPr lang="en-US" sz="3043" b="true">
                <a:solidFill>
                  <a:srgbClr val="FF3131"/>
                </a:solidFill>
                <a:latin typeface="Canva Sans Bold"/>
                <a:ea typeface="Canva Sans Bold"/>
                <a:cs typeface="Canva Sans Bold"/>
                <a:sym typeface="Canva Sans Bold"/>
              </a:rPr>
              <a:t>AS</a:t>
            </a:r>
            <a:r>
              <a:rPr lang="en-US" sz="3043" b="true">
                <a:solidFill>
                  <a:srgbClr val="000000"/>
                </a:solidFill>
                <a:latin typeface="Canva Sans Bold"/>
                <a:ea typeface="Canva Sans Bold"/>
                <a:cs typeface="Canva Sans Bold"/>
                <a:sym typeface="Canva Sans Bold"/>
              </a:rPr>
              <a:t> TOTAL_INCOME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ORDER</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TOTAL_INCOME </a:t>
            </a:r>
            <a:r>
              <a:rPr lang="en-US" sz="3043" b="true">
                <a:solidFill>
                  <a:srgbClr val="FF3131"/>
                </a:solidFill>
                <a:latin typeface="Canva Sans Bold"/>
                <a:ea typeface="Canva Sans Bold"/>
                <a:cs typeface="Canva Sans Bold"/>
                <a:sym typeface="Canva Sans Bold"/>
              </a:rPr>
              <a:t>DESC</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LIMIT</a:t>
            </a:r>
            <a:r>
              <a:rPr lang="en-US" sz="3043" b="true">
                <a:solidFill>
                  <a:srgbClr val="000000"/>
                </a:solidFill>
                <a:latin typeface="Canva Sans Bold"/>
                <a:ea typeface="Canva Sans Bold"/>
                <a:cs typeface="Canva Sans Bold"/>
                <a:sym typeface="Canva Sans Bold"/>
              </a:rPr>
              <a:t> 3;</a:t>
            </a:r>
          </a:p>
        </p:txBody>
      </p:sp>
      <p:sp>
        <p:nvSpPr>
          <p:cNvPr name="TextBox 11" id="11"/>
          <p:cNvSpPr txBox="true"/>
          <p:nvPr/>
        </p:nvSpPr>
        <p:spPr>
          <a:xfrm rot="0">
            <a:off x="3518579" y="5934729"/>
            <a:ext cx="11869326" cy="2994456"/>
          </a:xfrm>
          <a:prstGeom prst="rect">
            <a:avLst/>
          </a:prstGeom>
        </p:spPr>
        <p:txBody>
          <a:bodyPr anchor="t" rtlCol="false" tIns="0" lIns="0" bIns="0" rIns="0">
            <a:spAutoFit/>
          </a:bodyPr>
          <a:lstStyle/>
          <a:p>
            <a:pPr algn="l" marL="916014" indent="-458007" lvl="1">
              <a:lnSpc>
                <a:spcPts val="5939"/>
              </a:lnSpc>
              <a:buAutoNum type="arabicPeriod" startAt="1"/>
            </a:pPr>
            <a:r>
              <a:rPr lang="en-US" sz="4242">
                <a:solidFill>
                  <a:srgbClr val="000000"/>
                </a:solidFill>
                <a:latin typeface="DG Jory"/>
                <a:ea typeface="DG Jory"/>
                <a:cs typeface="DG Jory"/>
                <a:sym typeface="DG Jory"/>
              </a:rPr>
              <a:t>LoanID LP002101 with total loan amount 63337.</a:t>
            </a:r>
          </a:p>
          <a:p>
            <a:pPr algn="l" marL="916014" indent="-458007" lvl="1">
              <a:lnSpc>
                <a:spcPts val="5939"/>
              </a:lnSpc>
              <a:buAutoNum type="arabicPeriod" startAt="1"/>
            </a:pPr>
            <a:r>
              <a:rPr lang="en-US" sz="4242">
                <a:solidFill>
                  <a:srgbClr val="000000"/>
                </a:solidFill>
                <a:latin typeface="DG Jory"/>
                <a:ea typeface="DG Jory"/>
                <a:cs typeface="DG Jory"/>
                <a:sym typeface="DG Jory"/>
              </a:rPr>
              <a:t> LoanID LP001640 with total loan amount 43897.</a:t>
            </a:r>
          </a:p>
          <a:p>
            <a:pPr algn="l" marL="916014" indent="-458007" lvl="1">
              <a:lnSpc>
                <a:spcPts val="5939"/>
              </a:lnSpc>
              <a:buAutoNum type="arabicPeriod" startAt="1"/>
            </a:pPr>
            <a:r>
              <a:rPr lang="en-US" sz="4242">
                <a:solidFill>
                  <a:srgbClr val="000000"/>
                </a:solidFill>
                <a:latin typeface="DG Jory"/>
                <a:ea typeface="DG Jory"/>
                <a:cs typeface="DG Jory"/>
                <a:sym typeface="DG Jory"/>
              </a:rPr>
              <a:t> LoanID LP002422 with total loan amount 37719.</a:t>
            </a:r>
          </a:p>
          <a:p>
            <a:pPr algn="l" marL="916014" indent="-458007" lvl="1">
              <a:lnSpc>
                <a:spcPts val="5939"/>
              </a:lnSpc>
              <a:buFont typeface="Arial"/>
              <a:buChar char="•"/>
            </a:pPr>
            <a:r>
              <a:rPr lang="en-US" sz="4242">
                <a:solidFill>
                  <a:srgbClr val="000000"/>
                </a:solidFill>
                <a:latin typeface="DG Jory"/>
                <a:ea typeface="DG Jory"/>
                <a:cs typeface="DG Jory"/>
                <a:sym typeface="DG Jory"/>
              </a:rPr>
              <a:t>This 3 applicants are male.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1334376" cy="1648367"/>
            <a:chOff x="0" y="0"/>
            <a:chExt cx="2985185" cy="434138"/>
          </a:xfrm>
        </p:grpSpPr>
        <p:sp>
          <p:nvSpPr>
            <p:cNvPr name="Freeform 6" id="6"/>
            <p:cNvSpPr/>
            <p:nvPr/>
          </p:nvSpPr>
          <p:spPr>
            <a:xfrm flipH="false" flipV="false" rot="0">
              <a:off x="0" y="0"/>
              <a:ext cx="2985185" cy="434138"/>
            </a:xfrm>
            <a:custGeom>
              <a:avLst/>
              <a:gdLst/>
              <a:ahLst/>
              <a:cxnLst/>
              <a:rect r="r" b="b" t="t" l="l"/>
              <a:pathLst>
                <a:path h="434138" w="2985185">
                  <a:moveTo>
                    <a:pt x="34835" y="0"/>
                  </a:moveTo>
                  <a:lnTo>
                    <a:pt x="2950350" y="0"/>
                  </a:lnTo>
                  <a:cubicBezTo>
                    <a:pt x="2969589" y="0"/>
                    <a:pt x="2985185" y="15596"/>
                    <a:pt x="2985185" y="34835"/>
                  </a:cubicBezTo>
                  <a:lnTo>
                    <a:pt x="2985185" y="399302"/>
                  </a:lnTo>
                  <a:cubicBezTo>
                    <a:pt x="2985185" y="418542"/>
                    <a:pt x="2969589" y="434138"/>
                    <a:pt x="2950350" y="434138"/>
                  </a:cubicBezTo>
                  <a:lnTo>
                    <a:pt x="34835" y="434138"/>
                  </a:lnTo>
                  <a:cubicBezTo>
                    <a:pt x="15596" y="434138"/>
                    <a:pt x="0" y="418542"/>
                    <a:pt x="0" y="399302"/>
                  </a:cubicBezTo>
                  <a:lnTo>
                    <a:pt x="0" y="34835"/>
                  </a:lnTo>
                  <a:cubicBezTo>
                    <a:pt x="0" y="15596"/>
                    <a:pt x="15596" y="0"/>
                    <a:pt x="34835" y="0"/>
                  </a:cubicBezTo>
                  <a:close/>
                </a:path>
              </a:pathLst>
            </a:custGeom>
            <a:solidFill>
              <a:srgbClr val="9BDAE9"/>
            </a:solidFill>
          </p:spPr>
        </p:sp>
        <p:sp>
          <p:nvSpPr>
            <p:cNvPr name="TextBox 7" id="7"/>
            <p:cNvSpPr txBox="true"/>
            <p:nvPr/>
          </p:nvSpPr>
          <p:spPr>
            <a:xfrm>
              <a:off x="0" y="-47625"/>
              <a:ext cx="2985185" cy="48176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15268"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19. List the top 5 applicants with the longest loan term and the corresponding loan amount ?</a:t>
            </a:r>
          </a:p>
        </p:txBody>
      </p:sp>
      <p:sp>
        <p:nvSpPr>
          <p:cNvPr name="TextBox 9" id="9"/>
          <p:cNvSpPr txBox="true"/>
          <p:nvPr/>
        </p:nvSpPr>
        <p:spPr>
          <a:xfrm rot="0">
            <a:off x="971550" y="3443192"/>
            <a:ext cx="13816630" cy="1046635"/>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LoanID , LoanAmount , LoanAmountTerm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ORDER</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LoanAmountTerm </a:t>
            </a:r>
            <a:r>
              <a:rPr lang="en-US" sz="3043" b="true">
                <a:solidFill>
                  <a:srgbClr val="FF3131"/>
                </a:solidFill>
                <a:latin typeface="Canva Sans Bold"/>
                <a:ea typeface="Canva Sans Bold"/>
                <a:cs typeface="Canva Sans Bold"/>
                <a:sym typeface="Canva Sans Bold"/>
              </a:rPr>
              <a:t>DESC</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LIMIT</a:t>
            </a:r>
            <a:r>
              <a:rPr lang="en-US" sz="3043" b="true">
                <a:solidFill>
                  <a:srgbClr val="000000"/>
                </a:solidFill>
                <a:latin typeface="Canva Sans Bold"/>
                <a:ea typeface="Canva Sans Bold"/>
                <a:cs typeface="Canva Sans Bold"/>
                <a:sym typeface="Canva Sans Bold"/>
              </a:rPr>
              <a:t> 5;</a:t>
            </a:r>
          </a:p>
        </p:txBody>
      </p:sp>
      <p:sp>
        <p:nvSpPr>
          <p:cNvPr name="TextBox 10" id="10"/>
          <p:cNvSpPr txBox="true"/>
          <p:nvPr/>
        </p:nvSpPr>
        <p:spPr>
          <a:xfrm rot="0">
            <a:off x="1171575" y="4876800"/>
            <a:ext cx="12194940" cy="4796075"/>
          </a:xfrm>
          <a:prstGeom prst="rect">
            <a:avLst/>
          </a:prstGeom>
        </p:spPr>
        <p:txBody>
          <a:bodyPr anchor="t" rtlCol="false" tIns="0" lIns="0" bIns="0" rIns="0">
            <a:spAutoFit/>
          </a:bodyPr>
          <a:lstStyle/>
          <a:p>
            <a:pPr algn="l" marL="840613" indent="-420307" lvl="1">
              <a:lnSpc>
                <a:spcPts val="5450"/>
              </a:lnSpc>
              <a:buAutoNum type="arabicPeriod" startAt="1"/>
            </a:pPr>
            <a:r>
              <a:rPr lang="en-US" sz="3893">
                <a:solidFill>
                  <a:srgbClr val="000000"/>
                </a:solidFill>
                <a:latin typeface="DG Jory"/>
                <a:ea typeface="DG Jory"/>
                <a:cs typeface="DG Jory"/>
                <a:sym typeface="DG Jory"/>
              </a:rPr>
              <a:t>LoanID LP001255 with loan amount 113.</a:t>
            </a:r>
          </a:p>
          <a:p>
            <a:pPr algn="l" marL="840613" indent="-420307" lvl="1">
              <a:lnSpc>
                <a:spcPts val="5450"/>
              </a:lnSpc>
              <a:buAutoNum type="arabicPeriod" startAt="1"/>
            </a:pPr>
            <a:r>
              <a:rPr lang="en-US" sz="3893">
                <a:solidFill>
                  <a:srgbClr val="000000"/>
                </a:solidFill>
                <a:latin typeface="DG Jory"/>
                <a:ea typeface="DG Jory"/>
                <a:cs typeface="DG Jory"/>
                <a:sym typeface="DG Jory"/>
              </a:rPr>
              <a:t> LoanID LP002224 with loan amount 71.</a:t>
            </a:r>
          </a:p>
          <a:p>
            <a:pPr algn="l" marL="840613" indent="-420307" lvl="1">
              <a:lnSpc>
                <a:spcPts val="5450"/>
              </a:lnSpc>
              <a:buAutoNum type="arabicPeriod" startAt="1"/>
            </a:pPr>
            <a:r>
              <a:rPr lang="en-US" sz="3893">
                <a:solidFill>
                  <a:srgbClr val="000000"/>
                </a:solidFill>
                <a:latin typeface="DG Jory"/>
                <a:ea typeface="DG Jory"/>
                <a:cs typeface="DG Jory"/>
                <a:sym typeface="DG Jory"/>
              </a:rPr>
              <a:t> LoanID LP001955 with loan amount 151.</a:t>
            </a:r>
          </a:p>
          <a:p>
            <a:pPr algn="l" marL="840613" indent="-420307" lvl="1">
              <a:lnSpc>
                <a:spcPts val="5450"/>
              </a:lnSpc>
              <a:buAutoNum type="arabicPeriod" startAt="1"/>
            </a:pPr>
            <a:r>
              <a:rPr lang="en-US" sz="3893">
                <a:solidFill>
                  <a:srgbClr val="000000"/>
                </a:solidFill>
                <a:latin typeface="DG Jory"/>
                <a:ea typeface="DG Jory"/>
                <a:cs typeface="DG Jory"/>
                <a:sym typeface="DG Jory"/>
              </a:rPr>
              <a:t> LoanID LP001630 with loan amount 102.</a:t>
            </a:r>
          </a:p>
          <a:p>
            <a:pPr algn="l" marL="840613" indent="-420307" lvl="1">
              <a:lnSpc>
                <a:spcPts val="5450"/>
              </a:lnSpc>
              <a:buAutoNum type="arabicPeriod" startAt="1"/>
            </a:pPr>
            <a:r>
              <a:rPr lang="en-US" sz="3893">
                <a:solidFill>
                  <a:srgbClr val="000000"/>
                </a:solidFill>
                <a:latin typeface="DG Jory"/>
                <a:ea typeface="DG Jory"/>
                <a:cs typeface="DG Jory"/>
                <a:sym typeface="DG Jory"/>
              </a:rPr>
              <a:t> LoanID LP002158 with loan amount 100.</a:t>
            </a:r>
          </a:p>
          <a:p>
            <a:pPr algn="l" marL="840613" indent="-420307" lvl="1">
              <a:lnSpc>
                <a:spcPts val="5450"/>
              </a:lnSpc>
              <a:buFont typeface="Arial"/>
              <a:buChar char="•"/>
            </a:pPr>
            <a:r>
              <a:rPr lang="en-US" sz="3893">
                <a:solidFill>
                  <a:srgbClr val="000000"/>
                </a:solidFill>
                <a:latin typeface="DG Jory"/>
                <a:ea typeface="DG Jory"/>
                <a:cs typeface="DG Jory"/>
                <a:sym typeface="DG Jory"/>
              </a:rPr>
              <a:t>This 5 applicants have the longest loan term of 40 years (480 months).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954635" cy="1733274"/>
            <a:chOff x="0" y="0"/>
            <a:chExt cx="2885171" cy="456500"/>
          </a:xfrm>
        </p:grpSpPr>
        <p:sp>
          <p:nvSpPr>
            <p:cNvPr name="Freeform 6" id="6"/>
            <p:cNvSpPr/>
            <p:nvPr/>
          </p:nvSpPr>
          <p:spPr>
            <a:xfrm flipH="false" flipV="false" rot="0">
              <a:off x="0" y="0"/>
              <a:ext cx="2885172" cy="456500"/>
            </a:xfrm>
            <a:custGeom>
              <a:avLst/>
              <a:gdLst/>
              <a:ahLst/>
              <a:cxnLst/>
              <a:rect r="r" b="b" t="t" l="l"/>
              <a:pathLst>
                <a:path h="456500" w="2885172">
                  <a:moveTo>
                    <a:pt x="36043" y="0"/>
                  </a:moveTo>
                  <a:lnTo>
                    <a:pt x="2849129" y="0"/>
                  </a:lnTo>
                  <a:cubicBezTo>
                    <a:pt x="2858688" y="0"/>
                    <a:pt x="2867855" y="3797"/>
                    <a:pt x="2874615" y="10557"/>
                  </a:cubicBezTo>
                  <a:cubicBezTo>
                    <a:pt x="2881374" y="17316"/>
                    <a:pt x="2885172" y="26484"/>
                    <a:pt x="2885172" y="36043"/>
                  </a:cubicBezTo>
                  <a:lnTo>
                    <a:pt x="2885172" y="420457"/>
                  </a:lnTo>
                  <a:cubicBezTo>
                    <a:pt x="2885172" y="440363"/>
                    <a:pt x="2869035" y="456500"/>
                    <a:pt x="2849129" y="456500"/>
                  </a:cubicBezTo>
                  <a:lnTo>
                    <a:pt x="36043" y="456500"/>
                  </a:lnTo>
                  <a:cubicBezTo>
                    <a:pt x="26484" y="456500"/>
                    <a:pt x="17316" y="452703"/>
                    <a:pt x="10557" y="445943"/>
                  </a:cubicBezTo>
                  <a:cubicBezTo>
                    <a:pt x="3797" y="439184"/>
                    <a:pt x="0" y="430016"/>
                    <a:pt x="0" y="420457"/>
                  </a:cubicBezTo>
                  <a:lnTo>
                    <a:pt x="0" y="36043"/>
                  </a:lnTo>
                  <a:cubicBezTo>
                    <a:pt x="0" y="16137"/>
                    <a:pt x="16137" y="0"/>
                    <a:pt x="36043" y="0"/>
                  </a:cubicBezTo>
                  <a:close/>
                </a:path>
              </a:pathLst>
            </a:custGeom>
            <a:solidFill>
              <a:srgbClr val="9BDAE9"/>
            </a:solidFill>
          </p:spPr>
        </p:sp>
        <p:sp>
          <p:nvSpPr>
            <p:cNvPr name="TextBox 7" id="7"/>
            <p:cNvSpPr txBox="true"/>
            <p:nvPr/>
          </p:nvSpPr>
          <p:spPr>
            <a:xfrm>
              <a:off x="0" y="-47625"/>
              <a:ext cx="2885171" cy="5041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353343"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20. What is the average loan amount for applicants with or without dependents ?</a:t>
            </a:r>
          </a:p>
        </p:txBody>
      </p:sp>
      <p:sp>
        <p:nvSpPr>
          <p:cNvPr name="TextBox 9" id="9"/>
          <p:cNvSpPr txBox="true"/>
          <p:nvPr/>
        </p:nvSpPr>
        <p:spPr>
          <a:xfrm rot="0">
            <a:off x="1162050" y="3319367"/>
            <a:ext cx="12418831" cy="1046635"/>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Dependents , avg(LoanAmount) </a:t>
            </a:r>
            <a:r>
              <a:rPr lang="en-US" sz="3043" b="true">
                <a:solidFill>
                  <a:srgbClr val="FF3131"/>
                </a:solidFill>
                <a:latin typeface="Canva Sans Bold"/>
                <a:ea typeface="Canva Sans Bold"/>
                <a:cs typeface="Canva Sans Bold"/>
                <a:sym typeface="Canva Sans Bold"/>
              </a:rPr>
              <a:t>AS</a:t>
            </a:r>
            <a:r>
              <a:rPr lang="en-US" sz="3043" b="true">
                <a:solidFill>
                  <a:srgbClr val="000000"/>
                </a:solidFill>
                <a:latin typeface="Canva Sans Bold"/>
                <a:ea typeface="Canva Sans Bold"/>
                <a:cs typeface="Canva Sans Bold"/>
                <a:sym typeface="Canva Sans Bold"/>
              </a:rPr>
              <a:t> AVG_LOAN_AMOUNT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GROUP</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Dependents;</a:t>
            </a:r>
          </a:p>
        </p:txBody>
      </p:sp>
      <p:sp>
        <p:nvSpPr>
          <p:cNvPr name="TextBox 10" id="10"/>
          <p:cNvSpPr txBox="true"/>
          <p:nvPr/>
        </p:nvSpPr>
        <p:spPr>
          <a:xfrm rot="0">
            <a:off x="904361" y="5062168"/>
            <a:ext cx="12955390" cy="4207968"/>
          </a:xfrm>
          <a:prstGeom prst="rect">
            <a:avLst/>
          </a:prstGeom>
        </p:spPr>
        <p:txBody>
          <a:bodyPr anchor="t" rtlCol="false" tIns="0" lIns="0" bIns="0" rIns="0">
            <a:spAutoFit/>
          </a:bodyPr>
          <a:lstStyle/>
          <a:p>
            <a:pPr algn="l" marL="861283" indent="-430642" lvl="1">
              <a:lnSpc>
                <a:spcPts val="5584"/>
              </a:lnSpc>
              <a:buFont typeface="Arial"/>
              <a:buChar char="•"/>
            </a:pPr>
            <a:r>
              <a:rPr lang="en-US" sz="3989">
                <a:solidFill>
                  <a:srgbClr val="000000"/>
                </a:solidFill>
                <a:latin typeface="DG Jory"/>
                <a:ea typeface="DG Jory"/>
                <a:cs typeface="DG Jory"/>
                <a:sym typeface="DG Jory"/>
              </a:rPr>
              <a:t>The applicants with no dependent have the average loan amount of 129.20</a:t>
            </a:r>
          </a:p>
          <a:p>
            <a:pPr algn="l" marL="861283" indent="-430642" lvl="1">
              <a:lnSpc>
                <a:spcPts val="5584"/>
              </a:lnSpc>
              <a:buFont typeface="Arial"/>
              <a:buChar char="•"/>
            </a:pPr>
            <a:r>
              <a:rPr lang="en-US" sz="3989">
                <a:solidFill>
                  <a:srgbClr val="000000"/>
                </a:solidFill>
                <a:latin typeface="DG Jory"/>
                <a:ea typeface="DG Jory"/>
                <a:cs typeface="DG Jory"/>
                <a:sym typeface="DG Jory"/>
              </a:rPr>
              <a:t>The applicants with 1 dependent have the average loan amount of 151.96</a:t>
            </a:r>
          </a:p>
          <a:p>
            <a:pPr algn="l" marL="861283" indent="-430642" lvl="1">
              <a:lnSpc>
                <a:spcPts val="5584"/>
              </a:lnSpc>
              <a:buFont typeface="Arial"/>
              <a:buChar char="•"/>
            </a:pPr>
            <a:r>
              <a:rPr lang="en-US" sz="3989">
                <a:solidFill>
                  <a:srgbClr val="000000"/>
                </a:solidFill>
                <a:latin typeface="DG Jory"/>
                <a:ea typeface="DG Jory"/>
                <a:cs typeface="DG Jory"/>
                <a:sym typeface="DG Jory"/>
              </a:rPr>
              <a:t>The applicants with 2 dependents have the average loan amount of 147.07</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829156" y="1028700"/>
            <a:ext cx="10412028" cy="1667799"/>
            <a:chOff x="0" y="0"/>
            <a:chExt cx="2742263" cy="439256"/>
          </a:xfrm>
        </p:grpSpPr>
        <p:sp>
          <p:nvSpPr>
            <p:cNvPr name="Freeform 7" id="7"/>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8" id="8"/>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469930"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21. What percentage of loans were granted to applicants with a credit history of 1 ?</a:t>
            </a:r>
          </a:p>
        </p:txBody>
      </p:sp>
      <p:sp>
        <p:nvSpPr>
          <p:cNvPr name="TextBox 10" id="10"/>
          <p:cNvSpPr txBox="true"/>
          <p:nvPr/>
        </p:nvSpPr>
        <p:spPr>
          <a:xfrm rot="0">
            <a:off x="3876781" y="3352704"/>
            <a:ext cx="12162724" cy="976577"/>
          </a:xfrm>
          <a:prstGeom prst="rect">
            <a:avLst/>
          </a:prstGeom>
        </p:spPr>
        <p:txBody>
          <a:bodyPr anchor="t" rtlCol="false" tIns="0" lIns="0" bIns="0" rIns="0">
            <a:spAutoFit/>
          </a:bodyPr>
          <a:lstStyle/>
          <a:p>
            <a:pPr algn="just">
              <a:lnSpc>
                <a:spcPts val="3922"/>
              </a:lnSpc>
            </a:pPr>
            <a:r>
              <a:rPr lang="en-US" sz="2802" b="true">
                <a:solidFill>
                  <a:srgbClr val="FF3131"/>
                </a:solidFill>
                <a:latin typeface="Canva Sans Bold"/>
                <a:ea typeface="Canva Sans Bold"/>
                <a:cs typeface="Canva Sans Bold"/>
                <a:sym typeface="Canva Sans Bold"/>
              </a:rPr>
              <a:t>SELECT</a:t>
            </a:r>
            <a:r>
              <a:rPr lang="en-US" sz="2802" b="true">
                <a:solidFill>
                  <a:srgbClr val="000000"/>
                </a:solidFill>
                <a:latin typeface="Canva Sans Bold"/>
                <a:ea typeface="Canva Sans Bold"/>
                <a:cs typeface="Canva Sans Bold"/>
                <a:sym typeface="Canva Sans Bold"/>
              </a:rPr>
              <a:t> (</a:t>
            </a:r>
            <a:r>
              <a:rPr lang="en-US" sz="2802" b="true">
                <a:solidFill>
                  <a:srgbClr val="CB6CE6"/>
                </a:solidFill>
                <a:latin typeface="Canva Sans Bold"/>
                <a:ea typeface="Canva Sans Bold"/>
                <a:cs typeface="Canva Sans Bold"/>
                <a:sym typeface="Canva Sans Bold"/>
              </a:rPr>
              <a:t>count(*) </a:t>
            </a:r>
            <a:r>
              <a:rPr lang="en-US" sz="2802" b="true">
                <a:solidFill>
                  <a:srgbClr val="000000"/>
                </a:solidFill>
                <a:latin typeface="Canva Sans Bold"/>
                <a:ea typeface="Canva Sans Bold"/>
                <a:cs typeface="Canva Sans Bold"/>
                <a:sym typeface="Canva Sans Bold"/>
              </a:rPr>
              <a:t>* 100 / (</a:t>
            </a:r>
            <a:r>
              <a:rPr lang="en-US" sz="2802" b="true">
                <a:solidFill>
                  <a:srgbClr val="FF3131"/>
                </a:solidFill>
                <a:latin typeface="Canva Sans Bold"/>
                <a:ea typeface="Canva Sans Bold"/>
                <a:cs typeface="Canva Sans Bold"/>
                <a:sym typeface="Canva Sans Bold"/>
              </a:rPr>
              <a:t>SELECT</a:t>
            </a:r>
            <a:r>
              <a:rPr lang="en-US" sz="2802" b="true">
                <a:solidFill>
                  <a:srgbClr val="000000"/>
                </a:solidFill>
                <a:latin typeface="Canva Sans Bold"/>
                <a:ea typeface="Canva Sans Bold"/>
                <a:cs typeface="Canva Sans Bold"/>
                <a:sym typeface="Canva Sans Bold"/>
              </a:rPr>
              <a:t> </a:t>
            </a:r>
            <a:r>
              <a:rPr lang="en-US" sz="2802" b="true">
                <a:solidFill>
                  <a:srgbClr val="CB6CE6"/>
                </a:solidFill>
                <a:latin typeface="Canva Sans Bold"/>
                <a:ea typeface="Canva Sans Bold"/>
                <a:cs typeface="Canva Sans Bold"/>
                <a:sym typeface="Canva Sans Bold"/>
              </a:rPr>
              <a:t>count(*)</a:t>
            </a:r>
            <a:r>
              <a:rPr lang="en-US" sz="2802" b="true">
                <a:solidFill>
                  <a:srgbClr val="000000"/>
                </a:solidFill>
                <a:latin typeface="Canva Sans Bold"/>
                <a:ea typeface="Canva Sans Bold"/>
                <a:cs typeface="Canva Sans Bold"/>
                <a:sym typeface="Canva Sans Bold"/>
              </a:rPr>
              <a:t> </a:t>
            </a:r>
            <a:r>
              <a:rPr lang="en-US" sz="2802" b="true">
                <a:solidFill>
                  <a:srgbClr val="FF3131"/>
                </a:solidFill>
                <a:latin typeface="Canva Sans Bold"/>
                <a:ea typeface="Canva Sans Bold"/>
                <a:cs typeface="Canva Sans Bold"/>
                <a:sym typeface="Canva Sans Bold"/>
              </a:rPr>
              <a:t>FROM</a:t>
            </a:r>
            <a:r>
              <a:rPr lang="en-US" sz="2802" b="true">
                <a:solidFill>
                  <a:srgbClr val="000000"/>
                </a:solidFill>
                <a:latin typeface="Canva Sans Bold"/>
                <a:ea typeface="Canva Sans Bold"/>
                <a:cs typeface="Canva Sans Bold"/>
                <a:sym typeface="Canva Sans Bold"/>
              </a:rPr>
              <a:t> loan_project)) </a:t>
            </a:r>
            <a:r>
              <a:rPr lang="en-US" sz="2802" b="true">
                <a:solidFill>
                  <a:srgbClr val="FF3131"/>
                </a:solidFill>
                <a:latin typeface="Canva Sans Bold"/>
                <a:ea typeface="Canva Sans Bold"/>
                <a:cs typeface="Canva Sans Bold"/>
                <a:sym typeface="Canva Sans Bold"/>
              </a:rPr>
              <a:t>AS</a:t>
            </a:r>
            <a:r>
              <a:rPr lang="en-US" sz="2802" b="true">
                <a:solidFill>
                  <a:srgbClr val="000000"/>
                </a:solidFill>
                <a:latin typeface="Canva Sans Bold"/>
                <a:ea typeface="Canva Sans Bold"/>
                <a:cs typeface="Canva Sans Bold"/>
                <a:sym typeface="Canva Sans Bold"/>
              </a:rPr>
              <a:t> PERCENTAGE </a:t>
            </a:r>
            <a:r>
              <a:rPr lang="en-US" sz="2802" b="true">
                <a:solidFill>
                  <a:srgbClr val="FF3131"/>
                </a:solidFill>
                <a:latin typeface="Canva Sans Bold"/>
                <a:ea typeface="Canva Sans Bold"/>
                <a:cs typeface="Canva Sans Bold"/>
                <a:sym typeface="Canva Sans Bold"/>
              </a:rPr>
              <a:t>FROM</a:t>
            </a:r>
            <a:r>
              <a:rPr lang="en-US" sz="2802" b="true">
                <a:solidFill>
                  <a:srgbClr val="000000"/>
                </a:solidFill>
                <a:latin typeface="Canva Sans Bold"/>
                <a:ea typeface="Canva Sans Bold"/>
                <a:cs typeface="Canva Sans Bold"/>
                <a:sym typeface="Canva Sans Bold"/>
              </a:rPr>
              <a:t> loan_project </a:t>
            </a:r>
            <a:r>
              <a:rPr lang="en-US" sz="2802" b="true">
                <a:solidFill>
                  <a:srgbClr val="FF3131"/>
                </a:solidFill>
                <a:latin typeface="Canva Sans Bold"/>
                <a:ea typeface="Canva Sans Bold"/>
                <a:cs typeface="Canva Sans Bold"/>
                <a:sym typeface="Canva Sans Bold"/>
              </a:rPr>
              <a:t>WHERE</a:t>
            </a:r>
            <a:r>
              <a:rPr lang="en-US" sz="2802" b="true">
                <a:solidFill>
                  <a:srgbClr val="000000"/>
                </a:solidFill>
                <a:latin typeface="Canva Sans Bold"/>
                <a:ea typeface="Canva Sans Bold"/>
                <a:cs typeface="Canva Sans Bold"/>
                <a:sym typeface="Canva Sans Bold"/>
              </a:rPr>
              <a:t> CreditHistory = 1;</a:t>
            </a:r>
          </a:p>
        </p:txBody>
      </p:sp>
      <p:sp>
        <p:nvSpPr>
          <p:cNvPr name="TextBox 11" id="11"/>
          <p:cNvSpPr txBox="true"/>
          <p:nvPr/>
        </p:nvSpPr>
        <p:spPr>
          <a:xfrm rot="0">
            <a:off x="2346643" y="6002587"/>
            <a:ext cx="13377054" cy="1740179"/>
          </a:xfrm>
          <a:prstGeom prst="rect">
            <a:avLst/>
          </a:prstGeom>
        </p:spPr>
        <p:txBody>
          <a:bodyPr anchor="t" rtlCol="false" tIns="0" lIns="0" bIns="0" rIns="0">
            <a:spAutoFit/>
          </a:bodyPr>
          <a:lstStyle/>
          <a:p>
            <a:pPr algn="l" marL="1071803" indent="-535902" lvl="1">
              <a:lnSpc>
                <a:spcPts val="6950"/>
              </a:lnSpc>
              <a:buFont typeface="Arial"/>
              <a:buChar char="•"/>
            </a:pPr>
            <a:r>
              <a:rPr lang="en-US" sz="4964">
                <a:solidFill>
                  <a:srgbClr val="000000"/>
                </a:solidFill>
                <a:latin typeface="DG Jory"/>
                <a:ea typeface="DG Jory"/>
                <a:cs typeface="DG Jory"/>
                <a:sym typeface="DG Jory"/>
              </a:rPr>
              <a:t>86.09 percentage of loans were granted to the applicants with a credit history of 1.</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954635" cy="2290714"/>
            <a:chOff x="0" y="0"/>
            <a:chExt cx="2885171" cy="603316"/>
          </a:xfrm>
        </p:grpSpPr>
        <p:sp>
          <p:nvSpPr>
            <p:cNvPr name="Freeform 6" id="6"/>
            <p:cNvSpPr/>
            <p:nvPr/>
          </p:nvSpPr>
          <p:spPr>
            <a:xfrm flipH="false" flipV="false" rot="0">
              <a:off x="0" y="0"/>
              <a:ext cx="2885172" cy="603316"/>
            </a:xfrm>
            <a:custGeom>
              <a:avLst/>
              <a:gdLst/>
              <a:ahLst/>
              <a:cxnLst/>
              <a:rect r="r" b="b" t="t" l="l"/>
              <a:pathLst>
                <a:path h="603316" w="2885172">
                  <a:moveTo>
                    <a:pt x="36043" y="0"/>
                  </a:moveTo>
                  <a:lnTo>
                    <a:pt x="2849129" y="0"/>
                  </a:lnTo>
                  <a:cubicBezTo>
                    <a:pt x="2858688" y="0"/>
                    <a:pt x="2867855" y="3797"/>
                    <a:pt x="2874615" y="10557"/>
                  </a:cubicBezTo>
                  <a:cubicBezTo>
                    <a:pt x="2881374" y="17316"/>
                    <a:pt x="2885172" y="26484"/>
                    <a:pt x="2885172" y="36043"/>
                  </a:cubicBezTo>
                  <a:lnTo>
                    <a:pt x="2885172" y="567273"/>
                  </a:lnTo>
                  <a:cubicBezTo>
                    <a:pt x="2885172" y="587179"/>
                    <a:pt x="2869035" y="603316"/>
                    <a:pt x="2849129" y="603316"/>
                  </a:cubicBezTo>
                  <a:lnTo>
                    <a:pt x="36043" y="603316"/>
                  </a:lnTo>
                  <a:cubicBezTo>
                    <a:pt x="26484" y="603316"/>
                    <a:pt x="17316" y="599518"/>
                    <a:pt x="10557" y="592759"/>
                  </a:cubicBezTo>
                  <a:cubicBezTo>
                    <a:pt x="3797" y="586000"/>
                    <a:pt x="0" y="576832"/>
                    <a:pt x="0" y="567273"/>
                  </a:cubicBezTo>
                  <a:lnTo>
                    <a:pt x="0" y="36043"/>
                  </a:lnTo>
                  <a:cubicBezTo>
                    <a:pt x="0" y="16137"/>
                    <a:pt x="16137" y="0"/>
                    <a:pt x="36043" y="0"/>
                  </a:cubicBezTo>
                  <a:close/>
                </a:path>
              </a:pathLst>
            </a:custGeom>
            <a:solidFill>
              <a:srgbClr val="9BDAE9"/>
            </a:solidFill>
          </p:spPr>
        </p:sp>
        <p:sp>
          <p:nvSpPr>
            <p:cNvPr name="TextBox 7" id="7"/>
            <p:cNvSpPr txBox="true"/>
            <p:nvPr/>
          </p:nvSpPr>
          <p:spPr>
            <a:xfrm>
              <a:off x="0" y="-47625"/>
              <a:ext cx="2885171" cy="65094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478974" y="1230264"/>
            <a:ext cx="10504361" cy="208915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22. What is the average loan amount for applicants in each combination of gender , education , marital status ?</a:t>
            </a:r>
          </a:p>
        </p:txBody>
      </p:sp>
      <p:sp>
        <p:nvSpPr>
          <p:cNvPr name="TextBox 9" id="9"/>
          <p:cNvSpPr txBox="true"/>
          <p:nvPr/>
        </p:nvSpPr>
        <p:spPr>
          <a:xfrm rot="0">
            <a:off x="1028700" y="3652742"/>
            <a:ext cx="11652467" cy="1419844"/>
          </a:xfrm>
          <a:prstGeom prst="rect">
            <a:avLst/>
          </a:prstGeom>
        </p:spPr>
        <p:txBody>
          <a:bodyPr anchor="t" rtlCol="false" tIns="0" lIns="0" bIns="0" rIns="0">
            <a:spAutoFit/>
          </a:bodyPr>
          <a:lstStyle/>
          <a:p>
            <a:pPr algn="just">
              <a:lnSpc>
                <a:spcPts val="3813"/>
              </a:lnSpc>
            </a:pPr>
            <a:r>
              <a:rPr lang="en-US" sz="2723" b="true">
                <a:solidFill>
                  <a:srgbClr val="FF3131"/>
                </a:solidFill>
                <a:latin typeface="Canva Sans Bold"/>
                <a:ea typeface="Canva Sans Bold"/>
                <a:cs typeface="Canva Sans Bold"/>
                <a:sym typeface="Canva Sans Bold"/>
              </a:rPr>
              <a:t>SELECT</a:t>
            </a:r>
            <a:r>
              <a:rPr lang="en-US" sz="2723" b="true">
                <a:solidFill>
                  <a:srgbClr val="000000"/>
                </a:solidFill>
                <a:latin typeface="Canva Sans Bold"/>
                <a:ea typeface="Canva Sans Bold"/>
                <a:cs typeface="Canva Sans Bold"/>
                <a:sym typeface="Canva Sans Bold"/>
              </a:rPr>
              <a:t> Gender , Education , Married , </a:t>
            </a:r>
            <a:r>
              <a:rPr lang="en-US" sz="2723" b="true">
                <a:solidFill>
                  <a:srgbClr val="CB6CE6"/>
                </a:solidFill>
                <a:latin typeface="Canva Sans Bold"/>
                <a:ea typeface="Canva Sans Bold"/>
                <a:cs typeface="Canva Sans Bold"/>
                <a:sym typeface="Canva Sans Bold"/>
              </a:rPr>
              <a:t>avg(</a:t>
            </a:r>
            <a:r>
              <a:rPr lang="en-US" sz="2723" b="true">
                <a:solidFill>
                  <a:srgbClr val="000000"/>
                </a:solidFill>
                <a:latin typeface="Canva Sans Bold"/>
                <a:ea typeface="Canva Sans Bold"/>
                <a:cs typeface="Canva Sans Bold"/>
                <a:sym typeface="Canva Sans Bold"/>
              </a:rPr>
              <a:t>LoanAmount</a:t>
            </a:r>
            <a:r>
              <a:rPr lang="en-US" sz="2723" b="true">
                <a:solidFill>
                  <a:srgbClr val="CB6CE6"/>
                </a:solidFill>
                <a:latin typeface="Canva Sans Bold"/>
                <a:ea typeface="Canva Sans Bold"/>
                <a:cs typeface="Canva Sans Bold"/>
                <a:sym typeface="Canva Sans Bold"/>
              </a:rPr>
              <a:t>)</a:t>
            </a:r>
            <a:r>
              <a:rPr lang="en-US" sz="2723" b="true">
                <a:solidFill>
                  <a:srgbClr val="000000"/>
                </a:solidFill>
                <a:latin typeface="Canva Sans Bold"/>
                <a:ea typeface="Canva Sans Bold"/>
                <a:cs typeface="Canva Sans Bold"/>
                <a:sym typeface="Canva Sans Bold"/>
              </a:rPr>
              <a:t> </a:t>
            </a:r>
            <a:r>
              <a:rPr lang="en-US" sz="2723" b="true">
                <a:solidFill>
                  <a:srgbClr val="FF3131"/>
                </a:solidFill>
                <a:latin typeface="Canva Sans Bold"/>
                <a:ea typeface="Canva Sans Bold"/>
                <a:cs typeface="Canva Sans Bold"/>
                <a:sym typeface="Canva Sans Bold"/>
              </a:rPr>
              <a:t>AS</a:t>
            </a:r>
            <a:r>
              <a:rPr lang="en-US" sz="2723" b="true">
                <a:solidFill>
                  <a:srgbClr val="000000"/>
                </a:solidFill>
                <a:latin typeface="Canva Sans Bold"/>
                <a:ea typeface="Canva Sans Bold"/>
                <a:cs typeface="Canva Sans Bold"/>
                <a:sym typeface="Canva Sans Bold"/>
              </a:rPr>
              <a:t> AVG_LOAN_AMOUNT </a:t>
            </a:r>
            <a:r>
              <a:rPr lang="en-US" sz="2723" b="true">
                <a:solidFill>
                  <a:srgbClr val="FF3131"/>
                </a:solidFill>
                <a:latin typeface="Canva Sans Bold"/>
                <a:ea typeface="Canva Sans Bold"/>
                <a:cs typeface="Canva Sans Bold"/>
                <a:sym typeface="Canva Sans Bold"/>
              </a:rPr>
              <a:t>FROM</a:t>
            </a:r>
            <a:r>
              <a:rPr lang="en-US" sz="2723" b="true">
                <a:solidFill>
                  <a:srgbClr val="000000"/>
                </a:solidFill>
                <a:latin typeface="Canva Sans Bold"/>
                <a:ea typeface="Canva Sans Bold"/>
                <a:cs typeface="Canva Sans Bold"/>
                <a:sym typeface="Canva Sans Bold"/>
              </a:rPr>
              <a:t> loan_project </a:t>
            </a:r>
            <a:r>
              <a:rPr lang="en-US" sz="2723" b="true">
                <a:solidFill>
                  <a:srgbClr val="FF3131"/>
                </a:solidFill>
                <a:latin typeface="Canva Sans Bold"/>
                <a:ea typeface="Canva Sans Bold"/>
                <a:cs typeface="Canva Sans Bold"/>
                <a:sym typeface="Canva Sans Bold"/>
              </a:rPr>
              <a:t>GROUP</a:t>
            </a:r>
            <a:r>
              <a:rPr lang="en-US" sz="2723" b="true">
                <a:solidFill>
                  <a:srgbClr val="000000"/>
                </a:solidFill>
                <a:latin typeface="Canva Sans Bold"/>
                <a:ea typeface="Canva Sans Bold"/>
                <a:cs typeface="Canva Sans Bold"/>
                <a:sym typeface="Canva Sans Bold"/>
              </a:rPr>
              <a:t> </a:t>
            </a:r>
            <a:r>
              <a:rPr lang="en-US" sz="2723" b="true">
                <a:solidFill>
                  <a:srgbClr val="FF3131"/>
                </a:solidFill>
                <a:latin typeface="Canva Sans Bold"/>
                <a:ea typeface="Canva Sans Bold"/>
                <a:cs typeface="Canva Sans Bold"/>
                <a:sym typeface="Canva Sans Bold"/>
              </a:rPr>
              <a:t>BY</a:t>
            </a:r>
            <a:r>
              <a:rPr lang="en-US" sz="2723" b="true">
                <a:solidFill>
                  <a:srgbClr val="000000"/>
                </a:solidFill>
                <a:latin typeface="Canva Sans Bold"/>
                <a:ea typeface="Canva Sans Bold"/>
                <a:cs typeface="Canva Sans Bold"/>
                <a:sym typeface="Canva Sans Bold"/>
              </a:rPr>
              <a:t> Gender , Education , Married;</a:t>
            </a:r>
          </a:p>
        </p:txBody>
      </p:sp>
      <p:sp>
        <p:nvSpPr>
          <p:cNvPr name="TextBox 10" id="10"/>
          <p:cNvSpPr txBox="true"/>
          <p:nvPr/>
        </p:nvSpPr>
        <p:spPr>
          <a:xfrm rot="0">
            <a:off x="593054" y="5405961"/>
            <a:ext cx="15268030" cy="4378009"/>
          </a:xfrm>
          <a:prstGeom prst="rect">
            <a:avLst/>
          </a:prstGeom>
        </p:spPr>
        <p:txBody>
          <a:bodyPr anchor="t" rtlCol="false" tIns="0" lIns="0" bIns="0" rIns="0">
            <a:spAutoFit/>
          </a:bodyPr>
          <a:lstStyle/>
          <a:p>
            <a:pPr algn="l" marL="671467" indent="-335733" lvl="1">
              <a:lnSpc>
                <a:spcPts val="4354"/>
              </a:lnSpc>
              <a:buFont typeface="Arial"/>
              <a:buChar char="•"/>
            </a:pPr>
            <a:r>
              <a:rPr lang="en-US" sz="3110">
                <a:solidFill>
                  <a:srgbClr val="000000"/>
                </a:solidFill>
                <a:latin typeface="DG Jory"/>
                <a:ea typeface="DG Jory"/>
                <a:cs typeface="DG Jory"/>
                <a:sym typeface="DG Jory"/>
              </a:rPr>
              <a:t>The male applicants with graduated and unmarried have the average loan amount of 135.17 and married have 152.86</a:t>
            </a:r>
          </a:p>
          <a:p>
            <a:pPr algn="l" marL="671467" indent="-335733" lvl="1">
              <a:lnSpc>
                <a:spcPts val="4354"/>
              </a:lnSpc>
              <a:buFont typeface="Arial"/>
              <a:buChar char="•"/>
            </a:pPr>
            <a:r>
              <a:rPr lang="en-US" sz="3110">
                <a:solidFill>
                  <a:srgbClr val="000000"/>
                </a:solidFill>
                <a:latin typeface="DG Jory"/>
                <a:ea typeface="DG Jory"/>
                <a:cs typeface="DG Jory"/>
                <a:sym typeface="DG Jory"/>
              </a:rPr>
              <a:t>The female applicants with graduated and unmarried have the average loan amount of 110.65 and married have 164.04</a:t>
            </a:r>
          </a:p>
          <a:p>
            <a:pPr algn="l" marL="671467" indent="-335733" lvl="1">
              <a:lnSpc>
                <a:spcPts val="4354"/>
              </a:lnSpc>
              <a:buFont typeface="Arial"/>
              <a:buChar char="•"/>
            </a:pPr>
            <a:r>
              <a:rPr lang="en-US" sz="3110">
                <a:solidFill>
                  <a:srgbClr val="000000"/>
                </a:solidFill>
                <a:latin typeface="DG Jory"/>
                <a:ea typeface="DG Jory"/>
                <a:cs typeface="DG Jory"/>
                <a:sym typeface="DG Jory"/>
              </a:rPr>
              <a:t>The male applicants with no graduated and unmarried have the average loan amount of 95.76 and married have 119.15</a:t>
            </a:r>
          </a:p>
          <a:p>
            <a:pPr algn="l" marL="671467" indent="-335733" lvl="1">
              <a:lnSpc>
                <a:spcPts val="4354"/>
              </a:lnSpc>
              <a:buFont typeface="Arial"/>
              <a:buChar char="•"/>
            </a:pPr>
            <a:r>
              <a:rPr lang="en-US" sz="3110">
                <a:solidFill>
                  <a:srgbClr val="000000"/>
                </a:solidFill>
                <a:latin typeface="DG Jory"/>
                <a:ea typeface="DG Jory"/>
                <a:cs typeface="DG Jory"/>
                <a:sym typeface="DG Jory"/>
              </a:rPr>
              <a:t>The female applicants with no graduated and unmarried have the average loan amount of 107.54 and married have 128.5</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168972" y="1236479"/>
            <a:ext cx="10813567" cy="1809170"/>
            <a:chOff x="0" y="0"/>
            <a:chExt cx="2848018" cy="476489"/>
          </a:xfrm>
        </p:grpSpPr>
        <p:sp>
          <p:nvSpPr>
            <p:cNvPr name="Freeform 7" id="7"/>
            <p:cNvSpPr/>
            <p:nvPr/>
          </p:nvSpPr>
          <p:spPr>
            <a:xfrm flipH="false" flipV="false" rot="0">
              <a:off x="0" y="0"/>
              <a:ext cx="2848017" cy="476489"/>
            </a:xfrm>
            <a:custGeom>
              <a:avLst/>
              <a:gdLst/>
              <a:ahLst/>
              <a:cxnLst/>
              <a:rect r="r" b="b" t="t" l="l"/>
              <a:pathLst>
                <a:path h="476489" w="2848017">
                  <a:moveTo>
                    <a:pt x="36513" y="0"/>
                  </a:moveTo>
                  <a:lnTo>
                    <a:pt x="2811504" y="0"/>
                  </a:lnTo>
                  <a:cubicBezTo>
                    <a:pt x="2831670" y="0"/>
                    <a:pt x="2848017" y="16348"/>
                    <a:pt x="2848017" y="36513"/>
                  </a:cubicBezTo>
                  <a:lnTo>
                    <a:pt x="2848017" y="439976"/>
                  </a:lnTo>
                  <a:cubicBezTo>
                    <a:pt x="2848017" y="449660"/>
                    <a:pt x="2844171" y="458947"/>
                    <a:pt x="2837323" y="465795"/>
                  </a:cubicBezTo>
                  <a:cubicBezTo>
                    <a:pt x="2830475" y="472642"/>
                    <a:pt x="2821188" y="476489"/>
                    <a:pt x="2811504" y="476489"/>
                  </a:cubicBezTo>
                  <a:lnTo>
                    <a:pt x="36513" y="476489"/>
                  </a:lnTo>
                  <a:cubicBezTo>
                    <a:pt x="26829" y="476489"/>
                    <a:pt x="17542" y="472642"/>
                    <a:pt x="10694" y="465795"/>
                  </a:cubicBezTo>
                  <a:cubicBezTo>
                    <a:pt x="3847" y="458947"/>
                    <a:pt x="0" y="449660"/>
                    <a:pt x="0" y="439976"/>
                  </a:cubicBezTo>
                  <a:lnTo>
                    <a:pt x="0" y="36513"/>
                  </a:lnTo>
                  <a:cubicBezTo>
                    <a:pt x="0" y="26829"/>
                    <a:pt x="3847" y="17542"/>
                    <a:pt x="10694" y="10694"/>
                  </a:cubicBezTo>
                  <a:cubicBezTo>
                    <a:pt x="17542" y="3847"/>
                    <a:pt x="26829" y="0"/>
                    <a:pt x="36513" y="0"/>
                  </a:cubicBezTo>
                  <a:close/>
                </a:path>
              </a:pathLst>
            </a:custGeom>
            <a:solidFill>
              <a:srgbClr val="9BDAE9"/>
            </a:solidFill>
          </p:spPr>
        </p:sp>
        <p:sp>
          <p:nvSpPr>
            <p:cNvPr name="TextBox 8" id="8"/>
            <p:cNvSpPr txBox="true"/>
            <p:nvPr/>
          </p:nvSpPr>
          <p:spPr>
            <a:xfrm>
              <a:off x="0" y="-47625"/>
              <a:ext cx="2848018" cy="52411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438271" y="1438043"/>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23. Which applicants have the highest loan amounts and the lowest incomes ?</a:t>
            </a:r>
          </a:p>
        </p:txBody>
      </p:sp>
      <p:sp>
        <p:nvSpPr>
          <p:cNvPr name="TextBox 10" id="10"/>
          <p:cNvSpPr txBox="true"/>
          <p:nvPr/>
        </p:nvSpPr>
        <p:spPr>
          <a:xfrm rot="0">
            <a:off x="3522861" y="3544190"/>
            <a:ext cx="12508437" cy="1435188"/>
          </a:xfrm>
          <a:prstGeom prst="rect">
            <a:avLst/>
          </a:prstGeom>
        </p:spPr>
        <p:txBody>
          <a:bodyPr anchor="t" rtlCol="false" tIns="0" lIns="0" bIns="0" rIns="0">
            <a:spAutoFit/>
          </a:bodyPr>
          <a:lstStyle/>
          <a:p>
            <a:pPr algn="just">
              <a:lnSpc>
                <a:spcPts val="3882"/>
              </a:lnSpc>
            </a:pPr>
            <a:r>
              <a:rPr lang="en-US" sz="2773" b="true">
                <a:solidFill>
                  <a:srgbClr val="FF3131"/>
                </a:solidFill>
                <a:latin typeface="Canva Sans Bold"/>
                <a:ea typeface="Canva Sans Bold"/>
                <a:cs typeface="Canva Sans Bold"/>
                <a:sym typeface="Canva Sans Bold"/>
              </a:rPr>
              <a:t>SELECT</a:t>
            </a:r>
            <a:r>
              <a:rPr lang="en-US" sz="2773" b="true">
                <a:solidFill>
                  <a:srgbClr val="000000"/>
                </a:solidFill>
                <a:latin typeface="Canva Sans Bold"/>
                <a:ea typeface="Canva Sans Bold"/>
                <a:cs typeface="Canva Sans Bold"/>
                <a:sym typeface="Canva Sans Bold"/>
              </a:rPr>
              <a:t> LoanID , LoanAmount , ApplicantIncome + CoapplicantIncome </a:t>
            </a:r>
            <a:r>
              <a:rPr lang="en-US" sz="2773" b="true">
                <a:solidFill>
                  <a:srgbClr val="FF3131"/>
                </a:solidFill>
                <a:latin typeface="Canva Sans Bold"/>
                <a:ea typeface="Canva Sans Bold"/>
                <a:cs typeface="Canva Sans Bold"/>
                <a:sym typeface="Canva Sans Bold"/>
              </a:rPr>
              <a:t>AS</a:t>
            </a:r>
            <a:r>
              <a:rPr lang="en-US" sz="2773" b="true">
                <a:solidFill>
                  <a:srgbClr val="000000"/>
                </a:solidFill>
                <a:latin typeface="Canva Sans Bold"/>
                <a:ea typeface="Canva Sans Bold"/>
                <a:cs typeface="Canva Sans Bold"/>
                <a:sym typeface="Canva Sans Bold"/>
              </a:rPr>
              <a:t> TOTAL_INCOME </a:t>
            </a:r>
            <a:r>
              <a:rPr lang="en-US" sz="2773" b="true">
                <a:solidFill>
                  <a:srgbClr val="FF3131"/>
                </a:solidFill>
                <a:latin typeface="Canva Sans Bold"/>
                <a:ea typeface="Canva Sans Bold"/>
                <a:cs typeface="Canva Sans Bold"/>
                <a:sym typeface="Canva Sans Bold"/>
              </a:rPr>
              <a:t>FROM</a:t>
            </a:r>
            <a:r>
              <a:rPr lang="en-US" sz="2773" b="true">
                <a:solidFill>
                  <a:srgbClr val="000000"/>
                </a:solidFill>
                <a:latin typeface="Canva Sans Bold"/>
                <a:ea typeface="Canva Sans Bold"/>
                <a:cs typeface="Canva Sans Bold"/>
                <a:sym typeface="Canva Sans Bold"/>
              </a:rPr>
              <a:t> loan_project </a:t>
            </a:r>
            <a:r>
              <a:rPr lang="en-US" sz="2773" b="true">
                <a:solidFill>
                  <a:srgbClr val="FF3131"/>
                </a:solidFill>
                <a:latin typeface="Canva Sans Bold"/>
                <a:ea typeface="Canva Sans Bold"/>
                <a:cs typeface="Canva Sans Bold"/>
                <a:sym typeface="Canva Sans Bold"/>
              </a:rPr>
              <a:t>ORDER</a:t>
            </a:r>
            <a:r>
              <a:rPr lang="en-US" sz="2773" b="true">
                <a:solidFill>
                  <a:srgbClr val="000000"/>
                </a:solidFill>
                <a:latin typeface="Canva Sans Bold"/>
                <a:ea typeface="Canva Sans Bold"/>
                <a:cs typeface="Canva Sans Bold"/>
                <a:sym typeface="Canva Sans Bold"/>
              </a:rPr>
              <a:t> </a:t>
            </a:r>
            <a:r>
              <a:rPr lang="en-US" sz="2773" b="true">
                <a:solidFill>
                  <a:srgbClr val="FF3131"/>
                </a:solidFill>
                <a:latin typeface="Canva Sans Bold"/>
                <a:ea typeface="Canva Sans Bold"/>
                <a:cs typeface="Canva Sans Bold"/>
                <a:sym typeface="Canva Sans Bold"/>
              </a:rPr>
              <a:t>BY</a:t>
            </a:r>
            <a:r>
              <a:rPr lang="en-US" sz="2773" b="true">
                <a:solidFill>
                  <a:srgbClr val="000000"/>
                </a:solidFill>
                <a:latin typeface="Canva Sans Bold"/>
                <a:ea typeface="Canva Sans Bold"/>
                <a:cs typeface="Canva Sans Bold"/>
                <a:sym typeface="Canva Sans Bold"/>
              </a:rPr>
              <a:t> LoanAmount </a:t>
            </a:r>
            <a:r>
              <a:rPr lang="en-US" sz="2773" b="true">
                <a:solidFill>
                  <a:srgbClr val="FF3131"/>
                </a:solidFill>
                <a:latin typeface="Canva Sans Bold"/>
                <a:ea typeface="Canva Sans Bold"/>
                <a:cs typeface="Canva Sans Bold"/>
                <a:sym typeface="Canva Sans Bold"/>
              </a:rPr>
              <a:t>DESC</a:t>
            </a:r>
            <a:r>
              <a:rPr lang="en-US" sz="2773" b="true">
                <a:solidFill>
                  <a:srgbClr val="000000"/>
                </a:solidFill>
                <a:latin typeface="Canva Sans Bold"/>
                <a:ea typeface="Canva Sans Bold"/>
                <a:cs typeface="Canva Sans Bold"/>
                <a:sym typeface="Canva Sans Bold"/>
              </a:rPr>
              <a:t> , TOTAL_INCOME </a:t>
            </a:r>
            <a:r>
              <a:rPr lang="en-US" sz="2773" b="true">
                <a:solidFill>
                  <a:srgbClr val="FF3131"/>
                </a:solidFill>
                <a:latin typeface="Canva Sans Bold"/>
                <a:ea typeface="Canva Sans Bold"/>
                <a:cs typeface="Canva Sans Bold"/>
                <a:sym typeface="Canva Sans Bold"/>
              </a:rPr>
              <a:t>ASC</a:t>
            </a:r>
            <a:r>
              <a:rPr lang="en-US" sz="2773" b="true">
                <a:solidFill>
                  <a:srgbClr val="000000"/>
                </a:solidFill>
                <a:latin typeface="Canva Sans Bold"/>
                <a:ea typeface="Canva Sans Bold"/>
                <a:cs typeface="Canva Sans Bold"/>
                <a:sym typeface="Canva Sans Bold"/>
              </a:rPr>
              <a:t> </a:t>
            </a:r>
            <a:r>
              <a:rPr lang="en-US" sz="2773" b="true">
                <a:solidFill>
                  <a:srgbClr val="FF3131"/>
                </a:solidFill>
                <a:latin typeface="Canva Sans Bold"/>
                <a:ea typeface="Canva Sans Bold"/>
                <a:cs typeface="Canva Sans Bold"/>
                <a:sym typeface="Canva Sans Bold"/>
              </a:rPr>
              <a:t>LIMIT</a:t>
            </a:r>
            <a:r>
              <a:rPr lang="en-US" sz="2773" b="true">
                <a:solidFill>
                  <a:srgbClr val="000000"/>
                </a:solidFill>
                <a:latin typeface="Canva Sans Bold"/>
                <a:ea typeface="Canva Sans Bold"/>
                <a:cs typeface="Canva Sans Bold"/>
                <a:sym typeface="Canva Sans Bold"/>
              </a:rPr>
              <a:t> 5;</a:t>
            </a:r>
          </a:p>
        </p:txBody>
      </p:sp>
      <p:sp>
        <p:nvSpPr>
          <p:cNvPr name="TextBox 11" id="11"/>
          <p:cNvSpPr txBox="true"/>
          <p:nvPr/>
        </p:nvSpPr>
        <p:spPr>
          <a:xfrm rot="0">
            <a:off x="2527632" y="5764591"/>
            <a:ext cx="13614649" cy="2577721"/>
          </a:xfrm>
          <a:prstGeom prst="rect">
            <a:avLst/>
          </a:prstGeom>
        </p:spPr>
        <p:txBody>
          <a:bodyPr anchor="t" rtlCol="false" tIns="0" lIns="0" bIns="0" rIns="0">
            <a:spAutoFit/>
          </a:bodyPr>
          <a:lstStyle/>
          <a:p>
            <a:pPr algn="l" marL="1059414" indent="-529707" lvl="1">
              <a:lnSpc>
                <a:spcPts val="6869"/>
              </a:lnSpc>
              <a:buFont typeface="Arial"/>
              <a:buChar char="•"/>
            </a:pPr>
            <a:r>
              <a:rPr lang="en-US" sz="4906">
                <a:solidFill>
                  <a:srgbClr val="000000"/>
                </a:solidFill>
                <a:latin typeface="DG Jory"/>
                <a:ea typeface="DG Jory"/>
                <a:cs typeface="DG Jory"/>
                <a:sym typeface="DG Jory"/>
              </a:rPr>
              <a:t>LoanID LP002743 have the highest loan amount and the lowest income.</a:t>
            </a:r>
          </a:p>
          <a:p>
            <a:pPr algn="l" marL="1059414" indent="-529707" lvl="1">
              <a:lnSpc>
                <a:spcPts val="6869"/>
              </a:lnSpc>
              <a:buFont typeface="Arial"/>
              <a:buChar char="•"/>
            </a:pPr>
            <a:r>
              <a:rPr lang="en-US" sz="4906">
                <a:solidFill>
                  <a:srgbClr val="000000"/>
                </a:solidFill>
                <a:latin typeface="DG Jory"/>
                <a:ea typeface="DG Jory"/>
                <a:cs typeface="DG Jory"/>
                <a:sym typeface="DG Jory"/>
              </a:rPr>
              <a:t>The loan amount is 99 and income is 2138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954635" cy="1755871"/>
            <a:chOff x="0" y="0"/>
            <a:chExt cx="2885171" cy="462452"/>
          </a:xfrm>
        </p:grpSpPr>
        <p:sp>
          <p:nvSpPr>
            <p:cNvPr name="Freeform 6" id="6"/>
            <p:cNvSpPr/>
            <p:nvPr/>
          </p:nvSpPr>
          <p:spPr>
            <a:xfrm flipH="false" flipV="false" rot="0">
              <a:off x="0" y="0"/>
              <a:ext cx="2885172" cy="462452"/>
            </a:xfrm>
            <a:custGeom>
              <a:avLst/>
              <a:gdLst/>
              <a:ahLst/>
              <a:cxnLst/>
              <a:rect r="r" b="b" t="t" l="l"/>
              <a:pathLst>
                <a:path h="462452" w="2885172">
                  <a:moveTo>
                    <a:pt x="36043" y="0"/>
                  </a:moveTo>
                  <a:lnTo>
                    <a:pt x="2849129" y="0"/>
                  </a:lnTo>
                  <a:cubicBezTo>
                    <a:pt x="2858688" y="0"/>
                    <a:pt x="2867855" y="3797"/>
                    <a:pt x="2874615" y="10557"/>
                  </a:cubicBezTo>
                  <a:cubicBezTo>
                    <a:pt x="2881374" y="17316"/>
                    <a:pt x="2885172" y="26484"/>
                    <a:pt x="2885172" y="36043"/>
                  </a:cubicBezTo>
                  <a:lnTo>
                    <a:pt x="2885172" y="426409"/>
                  </a:lnTo>
                  <a:cubicBezTo>
                    <a:pt x="2885172" y="446315"/>
                    <a:pt x="2869035" y="462452"/>
                    <a:pt x="2849129" y="462452"/>
                  </a:cubicBezTo>
                  <a:lnTo>
                    <a:pt x="36043" y="462452"/>
                  </a:lnTo>
                  <a:cubicBezTo>
                    <a:pt x="16137" y="462452"/>
                    <a:pt x="0" y="446315"/>
                    <a:pt x="0" y="426409"/>
                  </a:cubicBezTo>
                  <a:lnTo>
                    <a:pt x="0" y="36043"/>
                  </a:lnTo>
                  <a:cubicBezTo>
                    <a:pt x="0" y="16137"/>
                    <a:pt x="16137" y="0"/>
                    <a:pt x="36043" y="0"/>
                  </a:cubicBezTo>
                  <a:close/>
                </a:path>
              </a:pathLst>
            </a:custGeom>
            <a:solidFill>
              <a:srgbClr val="9BDAE9"/>
            </a:solidFill>
          </p:spPr>
        </p:sp>
        <p:sp>
          <p:nvSpPr>
            <p:cNvPr name="TextBox 7" id="7"/>
            <p:cNvSpPr txBox="true"/>
            <p:nvPr/>
          </p:nvSpPr>
          <p:spPr>
            <a:xfrm>
              <a:off x="0" y="-47625"/>
              <a:ext cx="2885171" cy="51007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381918"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24. How many applicants were granted loans with a term of 15 years in each property area ?</a:t>
            </a:r>
          </a:p>
        </p:txBody>
      </p:sp>
      <p:sp>
        <p:nvSpPr>
          <p:cNvPr name="TextBox 9" id="9"/>
          <p:cNvSpPr txBox="true"/>
          <p:nvPr/>
        </p:nvSpPr>
        <p:spPr>
          <a:xfrm rot="0">
            <a:off x="1114425" y="3319003"/>
            <a:ext cx="13266866" cy="1580035"/>
          </a:xfrm>
          <a:prstGeom prst="rect">
            <a:avLst/>
          </a:prstGeom>
        </p:spPr>
        <p:txBody>
          <a:bodyPr anchor="t" rtlCol="false" tIns="0" lIns="0" bIns="0" rIns="0">
            <a:spAutoFit/>
          </a:bodyPr>
          <a:lstStyle/>
          <a:p>
            <a:pPr algn="just">
              <a:lnSpc>
                <a:spcPts val="4261"/>
              </a:lnSpc>
            </a:pPr>
            <a:r>
              <a:rPr lang="en-US" sz="3043" b="true">
                <a:solidFill>
                  <a:srgbClr val="FF3131"/>
                </a:solidFill>
                <a:latin typeface="Canva Sans Bold"/>
                <a:ea typeface="Canva Sans Bold"/>
                <a:cs typeface="Canva Sans Bold"/>
                <a:sym typeface="Canva Sans Bold"/>
              </a:rPr>
              <a:t>SELECT</a:t>
            </a:r>
            <a:r>
              <a:rPr lang="en-US" sz="3043" b="true">
                <a:solidFill>
                  <a:srgbClr val="000000"/>
                </a:solidFill>
                <a:latin typeface="Canva Sans Bold"/>
                <a:ea typeface="Canva Sans Bold"/>
                <a:cs typeface="Canva Sans Bold"/>
                <a:sym typeface="Canva Sans Bold"/>
              </a:rPr>
              <a:t> PropertyArea , </a:t>
            </a:r>
            <a:r>
              <a:rPr lang="en-US" sz="3043" b="true">
                <a:solidFill>
                  <a:srgbClr val="CB6CE6"/>
                </a:solidFill>
                <a:latin typeface="Canva Sans Bold"/>
                <a:ea typeface="Canva Sans Bold"/>
                <a:cs typeface="Canva Sans Bold"/>
                <a:sym typeface="Canva Sans Bold"/>
              </a:rPr>
              <a:t>count(*)</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AS</a:t>
            </a:r>
            <a:r>
              <a:rPr lang="en-US" sz="3043" b="true">
                <a:solidFill>
                  <a:srgbClr val="000000"/>
                </a:solidFill>
                <a:latin typeface="Canva Sans Bold"/>
                <a:ea typeface="Canva Sans Bold"/>
                <a:cs typeface="Canva Sans Bold"/>
                <a:sym typeface="Canva Sans Bold"/>
              </a:rPr>
              <a:t> TOTAL_COUNT </a:t>
            </a:r>
            <a:r>
              <a:rPr lang="en-US" sz="3043" b="true">
                <a:solidFill>
                  <a:srgbClr val="FF3131"/>
                </a:solidFill>
                <a:latin typeface="Canva Sans Bold"/>
                <a:ea typeface="Canva Sans Bold"/>
                <a:cs typeface="Canva Sans Bold"/>
                <a:sym typeface="Canva Sans Bold"/>
              </a:rPr>
              <a:t>FROM</a:t>
            </a:r>
            <a:r>
              <a:rPr lang="en-US" sz="3043" b="true">
                <a:solidFill>
                  <a:srgbClr val="000000"/>
                </a:solidFill>
                <a:latin typeface="Canva Sans Bold"/>
                <a:ea typeface="Canva Sans Bold"/>
                <a:cs typeface="Canva Sans Bold"/>
                <a:sym typeface="Canva Sans Bold"/>
              </a:rPr>
              <a:t> loan_project </a:t>
            </a:r>
            <a:r>
              <a:rPr lang="en-US" sz="3043" b="true">
                <a:solidFill>
                  <a:srgbClr val="FF3131"/>
                </a:solidFill>
                <a:latin typeface="Canva Sans Bold"/>
                <a:ea typeface="Canva Sans Bold"/>
                <a:cs typeface="Canva Sans Bold"/>
                <a:sym typeface="Canva Sans Bold"/>
              </a:rPr>
              <a:t>WHERE</a:t>
            </a:r>
            <a:r>
              <a:rPr lang="en-US" sz="3043" b="true">
                <a:solidFill>
                  <a:srgbClr val="000000"/>
                </a:solidFill>
                <a:latin typeface="Canva Sans Bold"/>
                <a:ea typeface="Canva Sans Bold"/>
                <a:cs typeface="Canva Sans Bold"/>
                <a:sym typeface="Canva Sans Bold"/>
              </a:rPr>
              <a:t> LoanAmountTerm &gt; 180 </a:t>
            </a:r>
            <a:r>
              <a:rPr lang="en-US" sz="3043" b="true">
                <a:solidFill>
                  <a:srgbClr val="FF3131"/>
                </a:solidFill>
                <a:latin typeface="Canva Sans Bold"/>
                <a:ea typeface="Canva Sans Bold"/>
                <a:cs typeface="Canva Sans Bold"/>
                <a:sym typeface="Canva Sans Bold"/>
              </a:rPr>
              <a:t>AND</a:t>
            </a:r>
            <a:r>
              <a:rPr lang="en-US" sz="3043" b="true">
                <a:solidFill>
                  <a:srgbClr val="000000"/>
                </a:solidFill>
                <a:latin typeface="Canva Sans Bold"/>
                <a:ea typeface="Canva Sans Bold"/>
                <a:cs typeface="Canva Sans Bold"/>
                <a:sym typeface="Canva Sans Bold"/>
              </a:rPr>
              <a:t> LoanStatus = 'Y' </a:t>
            </a:r>
            <a:r>
              <a:rPr lang="en-US" sz="3043" b="true">
                <a:solidFill>
                  <a:srgbClr val="FF3131"/>
                </a:solidFill>
                <a:latin typeface="Canva Sans Bold"/>
                <a:ea typeface="Canva Sans Bold"/>
                <a:cs typeface="Canva Sans Bold"/>
                <a:sym typeface="Canva Sans Bold"/>
              </a:rPr>
              <a:t>GROUP</a:t>
            </a:r>
            <a:r>
              <a:rPr lang="en-US" sz="3043" b="true">
                <a:solidFill>
                  <a:srgbClr val="000000"/>
                </a:solidFill>
                <a:latin typeface="Canva Sans Bold"/>
                <a:ea typeface="Canva Sans Bold"/>
                <a:cs typeface="Canva Sans Bold"/>
                <a:sym typeface="Canva Sans Bold"/>
              </a:rPr>
              <a:t> </a:t>
            </a:r>
            <a:r>
              <a:rPr lang="en-US" sz="3043" b="true">
                <a:solidFill>
                  <a:srgbClr val="FF3131"/>
                </a:solidFill>
                <a:latin typeface="Canva Sans Bold"/>
                <a:ea typeface="Canva Sans Bold"/>
                <a:cs typeface="Canva Sans Bold"/>
                <a:sym typeface="Canva Sans Bold"/>
              </a:rPr>
              <a:t>BY</a:t>
            </a:r>
            <a:r>
              <a:rPr lang="en-US" sz="3043" b="true">
                <a:solidFill>
                  <a:srgbClr val="000000"/>
                </a:solidFill>
                <a:latin typeface="Canva Sans Bold"/>
                <a:ea typeface="Canva Sans Bold"/>
                <a:cs typeface="Canva Sans Bold"/>
                <a:sym typeface="Canva Sans Bold"/>
              </a:rPr>
              <a:t> PropertyArea;</a:t>
            </a:r>
          </a:p>
        </p:txBody>
      </p:sp>
      <p:sp>
        <p:nvSpPr>
          <p:cNvPr name="TextBox 10" id="10"/>
          <p:cNvSpPr txBox="true"/>
          <p:nvPr/>
        </p:nvSpPr>
        <p:spPr>
          <a:xfrm rot="0">
            <a:off x="696327" y="5394338"/>
            <a:ext cx="13684963" cy="4318920"/>
          </a:xfrm>
          <a:prstGeom prst="rect">
            <a:avLst/>
          </a:prstGeom>
        </p:spPr>
        <p:txBody>
          <a:bodyPr anchor="t" rtlCol="false" tIns="0" lIns="0" bIns="0" rIns="0">
            <a:spAutoFit/>
          </a:bodyPr>
          <a:lstStyle/>
          <a:p>
            <a:pPr algn="l" marL="882475" indent="-441237" lvl="1">
              <a:lnSpc>
                <a:spcPts val="5722"/>
              </a:lnSpc>
              <a:buFont typeface="Arial"/>
              <a:buChar char="•"/>
            </a:pPr>
            <a:r>
              <a:rPr lang="en-US" sz="4087">
                <a:solidFill>
                  <a:srgbClr val="000000"/>
                </a:solidFill>
                <a:latin typeface="DG Jory"/>
                <a:ea typeface="DG Jory"/>
                <a:cs typeface="DG Jory"/>
                <a:sym typeface="DG Jory"/>
              </a:rPr>
              <a:t>In Urban area 87 applicants were granted loans with a term of 15 years (180 months).</a:t>
            </a:r>
          </a:p>
          <a:p>
            <a:pPr algn="l" marL="882475" indent="-441237" lvl="1">
              <a:lnSpc>
                <a:spcPts val="5722"/>
              </a:lnSpc>
              <a:buFont typeface="Arial"/>
              <a:buChar char="•"/>
            </a:pPr>
            <a:r>
              <a:rPr lang="en-US" sz="4087">
                <a:solidFill>
                  <a:srgbClr val="000000"/>
                </a:solidFill>
                <a:latin typeface="DG Jory"/>
                <a:ea typeface="DG Jory"/>
                <a:cs typeface="DG Jory"/>
                <a:sym typeface="DG Jory"/>
              </a:rPr>
              <a:t>In Semiurban area 141 applicants were granted loans with a term of 15 years.</a:t>
            </a:r>
          </a:p>
          <a:p>
            <a:pPr algn="l" marL="882475" indent="-441237" lvl="1">
              <a:lnSpc>
                <a:spcPts val="5722"/>
              </a:lnSpc>
              <a:buFont typeface="Arial"/>
              <a:buChar char="•"/>
            </a:pPr>
            <a:r>
              <a:rPr lang="en-US" sz="4087">
                <a:solidFill>
                  <a:srgbClr val="000000"/>
                </a:solidFill>
                <a:latin typeface="DG Jory"/>
                <a:ea typeface="DG Jory"/>
                <a:cs typeface="DG Jory"/>
                <a:sym typeface="DG Jory"/>
              </a:rPr>
              <a:t>In Rural area 79 applicants were granted loans with a term of 15 years.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578336" y="3682404"/>
            <a:ext cx="4240662" cy="4787085"/>
          </a:xfrm>
          <a:prstGeom prst="rect">
            <a:avLst/>
          </a:prstGeom>
        </p:spPr>
        <p:txBody>
          <a:bodyPr anchor="t" rtlCol="false" tIns="0" lIns="0" bIns="0" rIns="0">
            <a:spAutoFit/>
          </a:bodyPr>
          <a:lstStyle/>
          <a:p>
            <a:pPr algn="l">
              <a:lnSpc>
                <a:spcPts val="5438"/>
              </a:lnSpc>
            </a:pPr>
            <a:r>
              <a:rPr lang="en-US" sz="3884">
                <a:solidFill>
                  <a:srgbClr val="000000"/>
                </a:solidFill>
                <a:latin typeface="DG Jory"/>
                <a:ea typeface="DG Jory"/>
                <a:cs typeface="DG Jory"/>
                <a:sym typeface="DG Jory"/>
              </a:rPr>
              <a:t>A loan dataset is a collection of financial records that can be used to analyze loan applications and predict loan approval or default.</a:t>
            </a:r>
          </a:p>
        </p:txBody>
      </p:sp>
      <p:grpSp>
        <p:nvGrpSpPr>
          <p:cNvPr name="Group 13" id="13"/>
          <p:cNvGrpSpPr/>
          <p:nvPr/>
        </p:nvGrpSpPr>
        <p:grpSpPr>
          <a:xfrm rot="0">
            <a:off x="2901137" y="3510954"/>
            <a:ext cx="5241488" cy="5241195"/>
            <a:chOff x="0" y="0"/>
            <a:chExt cx="696058" cy="696019"/>
          </a:xfrm>
        </p:grpSpPr>
        <p:sp>
          <p:nvSpPr>
            <p:cNvPr name="Freeform 14" id="14"/>
            <p:cNvSpPr/>
            <p:nvPr/>
          </p:nvSpPr>
          <p:spPr>
            <a:xfrm flipH="false" flipV="false" rot="0">
              <a:off x="0" y="0"/>
              <a:ext cx="696058" cy="696019"/>
            </a:xfrm>
            <a:custGeom>
              <a:avLst/>
              <a:gdLst/>
              <a:ahLst/>
              <a:cxnLst/>
              <a:rect r="r" b="b" t="t" l="l"/>
              <a:pathLst>
                <a:path h="696019" w="696058">
                  <a:moveTo>
                    <a:pt x="0" y="0"/>
                  </a:moveTo>
                  <a:lnTo>
                    <a:pt x="696058" y="0"/>
                  </a:lnTo>
                  <a:lnTo>
                    <a:pt x="696058" y="696019"/>
                  </a:lnTo>
                  <a:lnTo>
                    <a:pt x="0" y="696019"/>
                  </a:lnTo>
                  <a:close/>
                </a:path>
              </a:pathLst>
            </a:custGeom>
            <a:blipFill>
              <a:blip r:embed="rId4"/>
              <a:stretch>
                <a:fillRect l="-24995" t="0" r="-24995" b="0"/>
              </a:stretch>
            </a:blipFill>
          </p:spPr>
        </p:sp>
      </p:grpSp>
      <p:sp>
        <p:nvSpPr>
          <p:cNvPr name="TextBox 15" id="15"/>
          <p:cNvSpPr txBox="true"/>
          <p:nvPr/>
        </p:nvSpPr>
        <p:spPr>
          <a:xfrm rot="0">
            <a:off x="613012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LOAN DATASET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545082" y="4145528"/>
            <a:ext cx="9197837" cy="1773322"/>
            <a:chOff x="0" y="0"/>
            <a:chExt cx="4215818" cy="812800"/>
          </a:xfrm>
        </p:grpSpPr>
        <p:sp>
          <p:nvSpPr>
            <p:cNvPr name="Freeform 7" id="7"/>
            <p:cNvSpPr/>
            <p:nvPr/>
          </p:nvSpPr>
          <p:spPr>
            <a:xfrm flipH="false" flipV="false" rot="0">
              <a:off x="0" y="0"/>
              <a:ext cx="4215817" cy="812800"/>
            </a:xfrm>
            <a:custGeom>
              <a:avLst/>
              <a:gdLst/>
              <a:ahLst/>
              <a:cxnLst/>
              <a:rect r="r" b="b" t="t" l="l"/>
              <a:pathLst>
                <a:path h="812800" w="4215817">
                  <a:moveTo>
                    <a:pt x="4215817" y="0"/>
                  </a:moveTo>
                  <a:lnTo>
                    <a:pt x="0" y="0"/>
                  </a:lnTo>
                  <a:lnTo>
                    <a:pt x="0" y="624840"/>
                  </a:lnTo>
                  <a:lnTo>
                    <a:pt x="157480" y="624840"/>
                  </a:lnTo>
                  <a:lnTo>
                    <a:pt x="157480" y="812800"/>
                  </a:lnTo>
                  <a:lnTo>
                    <a:pt x="463550" y="624840"/>
                  </a:lnTo>
                  <a:lnTo>
                    <a:pt x="4215817" y="624840"/>
                  </a:lnTo>
                  <a:lnTo>
                    <a:pt x="4215817" y="0"/>
                  </a:lnTo>
                  <a:close/>
                </a:path>
              </a:pathLst>
            </a:custGeom>
            <a:solidFill>
              <a:srgbClr val="9BDAE9"/>
            </a:solidFill>
            <a:ln cap="sq">
              <a:noFill/>
              <a:prstDash val="solid"/>
              <a:miter/>
            </a:ln>
          </p:spPr>
        </p:sp>
        <p:sp>
          <p:nvSpPr>
            <p:cNvPr name="TextBox 8" id="8"/>
            <p:cNvSpPr txBox="true"/>
            <p:nvPr/>
          </p:nvSpPr>
          <p:spPr>
            <a:xfrm>
              <a:off x="0" y="-47625"/>
              <a:ext cx="4215818"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773682" y="4372976"/>
            <a:ext cx="9197837" cy="1773322"/>
            <a:chOff x="0" y="0"/>
            <a:chExt cx="4215818" cy="812800"/>
          </a:xfrm>
        </p:grpSpPr>
        <p:sp>
          <p:nvSpPr>
            <p:cNvPr name="Freeform 10" id="10"/>
            <p:cNvSpPr/>
            <p:nvPr/>
          </p:nvSpPr>
          <p:spPr>
            <a:xfrm flipH="false" flipV="false" rot="0">
              <a:off x="0" y="0"/>
              <a:ext cx="4215817" cy="812800"/>
            </a:xfrm>
            <a:custGeom>
              <a:avLst/>
              <a:gdLst/>
              <a:ahLst/>
              <a:cxnLst/>
              <a:rect r="r" b="b" t="t" l="l"/>
              <a:pathLst>
                <a:path h="812800" w="4215817">
                  <a:moveTo>
                    <a:pt x="4215817" y="0"/>
                  </a:moveTo>
                  <a:lnTo>
                    <a:pt x="0" y="0"/>
                  </a:lnTo>
                  <a:lnTo>
                    <a:pt x="0" y="624840"/>
                  </a:lnTo>
                  <a:lnTo>
                    <a:pt x="157480" y="624840"/>
                  </a:lnTo>
                  <a:lnTo>
                    <a:pt x="157480" y="812800"/>
                  </a:lnTo>
                  <a:lnTo>
                    <a:pt x="463550" y="624840"/>
                  </a:lnTo>
                  <a:lnTo>
                    <a:pt x="4215817" y="624840"/>
                  </a:lnTo>
                  <a:lnTo>
                    <a:pt x="4215817"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4215818"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5231400" y="4653898"/>
            <a:ext cx="8091901"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STORED PROCEDURE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1220408" cy="1797285"/>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5189" y="0"/>
                  </a:moveTo>
                  <a:lnTo>
                    <a:pt x="2707073" y="0"/>
                  </a:lnTo>
                  <a:cubicBezTo>
                    <a:pt x="2716406" y="0"/>
                    <a:pt x="2725357" y="3707"/>
                    <a:pt x="2731956" y="10307"/>
                  </a:cubicBezTo>
                  <a:cubicBezTo>
                    <a:pt x="2738555" y="16906"/>
                    <a:pt x="2742263" y="25856"/>
                    <a:pt x="2742263" y="35189"/>
                  </a:cubicBezTo>
                  <a:lnTo>
                    <a:pt x="2742263" y="404066"/>
                  </a:lnTo>
                  <a:cubicBezTo>
                    <a:pt x="2742263" y="413399"/>
                    <a:pt x="2738555" y="422350"/>
                    <a:pt x="2731956" y="428949"/>
                  </a:cubicBezTo>
                  <a:cubicBezTo>
                    <a:pt x="2725357" y="435548"/>
                    <a:pt x="2716406" y="439256"/>
                    <a:pt x="2707073" y="439256"/>
                  </a:cubicBezTo>
                  <a:lnTo>
                    <a:pt x="35189" y="439256"/>
                  </a:lnTo>
                  <a:cubicBezTo>
                    <a:pt x="25856" y="439256"/>
                    <a:pt x="16906" y="435548"/>
                    <a:pt x="10307" y="428949"/>
                  </a:cubicBezTo>
                  <a:cubicBezTo>
                    <a:pt x="3707" y="422350"/>
                    <a:pt x="0" y="413399"/>
                    <a:pt x="0" y="404066"/>
                  </a:cubicBezTo>
                  <a:lnTo>
                    <a:pt x="0" y="35189"/>
                  </a:lnTo>
                  <a:cubicBezTo>
                    <a:pt x="0" y="25856"/>
                    <a:pt x="3707" y="16906"/>
                    <a:pt x="10307" y="10307"/>
                  </a:cubicBezTo>
                  <a:cubicBezTo>
                    <a:pt x="16906" y="3707"/>
                    <a:pt x="25856" y="0"/>
                    <a:pt x="35189"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8307" y="1172462"/>
            <a:ext cx="10460326" cy="1509762"/>
          </a:xfrm>
          <a:prstGeom prst="rect">
            <a:avLst/>
          </a:prstGeom>
        </p:spPr>
        <p:txBody>
          <a:bodyPr anchor="t" rtlCol="false" tIns="0" lIns="0" bIns="0" rIns="0">
            <a:spAutoFit/>
          </a:bodyPr>
          <a:lstStyle/>
          <a:p>
            <a:pPr algn="l">
              <a:lnSpc>
                <a:spcPts val="6034"/>
              </a:lnSpc>
            </a:pPr>
            <a:r>
              <a:rPr lang="en-US" sz="4310" b="true">
                <a:solidFill>
                  <a:srgbClr val="000000"/>
                </a:solidFill>
                <a:latin typeface="DG Jory Bold"/>
                <a:ea typeface="DG Jory Bold"/>
                <a:cs typeface="DG Jory Bold"/>
                <a:sym typeface="DG Jory Bold"/>
              </a:rPr>
              <a:t>Stored procedure to calculate the total loan amount by loan amount term.</a:t>
            </a:r>
          </a:p>
        </p:txBody>
      </p:sp>
      <p:sp>
        <p:nvSpPr>
          <p:cNvPr name="TextBox 9" id="9"/>
          <p:cNvSpPr txBox="true"/>
          <p:nvPr/>
        </p:nvSpPr>
        <p:spPr>
          <a:xfrm rot="0">
            <a:off x="1798307" y="3378229"/>
            <a:ext cx="12809626" cy="6070571"/>
          </a:xfrm>
          <a:prstGeom prst="rect">
            <a:avLst/>
          </a:prstGeom>
        </p:spPr>
        <p:txBody>
          <a:bodyPr anchor="t" rtlCol="false" tIns="0" lIns="0" bIns="0" rIns="0">
            <a:spAutoFit/>
          </a:bodyPr>
          <a:lstStyle/>
          <a:p>
            <a:pPr algn="just">
              <a:lnSpc>
                <a:spcPts val="3741"/>
              </a:lnSpc>
            </a:pPr>
            <a:r>
              <a:rPr lang="en-US" sz="2672" b="true">
                <a:solidFill>
                  <a:srgbClr val="FF3131"/>
                </a:solidFill>
                <a:latin typeface="Canva Sans Bold"/>
                <a:ea typeface="Canva Sans Bold"/>
                <a:cs typeface="Canva Sans Bold"/>
                <a:sym typeface="Canva Sans Bold"/>
              </a:rPr>
              <a:t>DELIMITER //</a:t>
            </a:r>
          </a:p>
          <a:p>
            <a:pPr algn="just">
              <a:lnSpc>
                <a:spcPts val="3741"/>
              </a:lnSpc>
            </a:pPr>
          </a:p>
          <a:p>
            <a:pPr algn="just">
              <a:lnSpc>
                <a:spcPts val="3741"/>
              </a:lnSpc>
            </a:pPr>
            <a:r>
              <a:rPr lang="en-US" sz="2672" b="true">
                <a:solidFill>
                  <a:srgbClr val="FF3131"/>
                </a:solidFill>
                <a:latin typeface="Canva Sans Bold"/>
                <a:ea typeface="Canva Sans Bold"/>
                <a:cs typeface="Canva Sans Bold"/>
                <a:sym typeface="Canva Sans Bold"/>
              </a:rPr>
              <a:t>CREATE</a:t>
            </a:r>
            <a:r>
              <a:rPr lang="en-US" sz="2672" b="true">
                <a:solidFill>
                  <a:srgbClr val="000000"/>
                </a:solidFill>
                <a:latin typeface="Canva Sans Bold"/>
                <a:ea typeface="Canva Sans Bold"/>
                <a:cs typeface="Canva Sans Bold"/>
                <a:sym typeface="Canva Sans Bold"/>
              </a:rPr>
              <a:t> </a:t>
            </a:r>
            <a:r>
              <a:rPr lang="en-US" sz="2672" b="true">
                <a:solidFill>
                  <a:srgbClr val="FF3131"/>
                </a:solidFill>
                <a:latin typeface="Canva Sans Bold"/>
                <a:ea typeface="Canva Sans Bold"/>
                <a:cs typeface="Canva Sans Bold"/>
                <a:sym typeface="Canva Sans Bold"/>
              </a:rPr>
              <a:t>PROCEDURE</a:t>
            </a:r>
            <a:r>
              <a:rPr lang="en-US" sz="2672" b="true">
                <a:solidFill>
                  <a:srgbClr val="000000"/>
                </a:solidFill>
                <a:latin typeface="Canva Sans Bold"/>
                <a:ea typeface="Canva Sans Bold"/>
                <a:cs typeface="Canva Sans Bold"/>
                <a:sym typeface="Canva Sans Bold"/>
              </a:rPr>
              <a:t> GetTotalLoanAmountByLoanTerm()</a:t>
            </a:r>
          </a:p>
          <a:p>
            <a:pPr algn="just">
              <a:lnSpc>
                <a:spcPts val="3741"/>
              </a:lnSpc>
            </a:pPr>
          </a:p>
          <a:p>
            <a:pPr algn="just">
              <a:lnSpc>
                <a:spcPts val="3741"/>
              </a:lnSpc>
            </a:pPr>
            <a:r>
              <a:rPr lang="en-US" sz="2672" b="true">
                <a:solidFill>
                  <a:srgbClr val="FF3131"/>
                </a:solidFill>
                <a:latin typeface="Canva Sans Bold"/>
                <a:ea typeface="Canva Sans Bold"/>
                <a:cs typeface="Canva Sans Bold"/>
                <a:sym typeface="Canva Sans Bold"/>
              </a:rPr>
              <a:t>BEGIN</a:t>
            </a:r>
          </a:p>
          <a:p>
            <a:pPr algn="just">
              <a:lnSpc>
                <a:spcPts val="3741"/>
              </a:lnSpc>
            </a:pPr>
            <a:r>
              <a:rPr lang="en-US" sz="2672" b="true">
                <a:solidFill>
                  <a:srgbClr val="000000"/>
                </a:solidFill>
                <a:latin typeface="Canva Sans Bold"/>
                <a:ea typeface="Canva Sans Bold"/>
                <a:cs typeface="Canva Sans Bold"/>
                <a:sym typeface="Canva Sans Bold"/>
              </a:rPr>
              <a:t>    </a:t>
            </a:r>
            <a:r>
              <a:rPr lang="en-US" sz="2672" b="true">
                <a:solidFill>
                  <a:srgbClr val="FF3131"/>
                </a:solidFill>
                <a:latin typeface="Canva Sans Bold"/>
                <a:ea typeface="Canva Sans Bold"/>
                <a:cs typeface="Canva Sans Bold"/>
                <a:sym typeface="Canva Sans Bold"/>
              </a:rPr>
              <a:t>SELECT</a:t>
            </a:r>
            <a:r>
              <a:rPr lang="en-US" sz="2672" b="true">
                <a:solidFill>
                  <a:srgbClr val="000000"/>
                </a:solidFill>
                <a:latin typeface="Canva Sans Bold"/>
                <a:ea typeface="Canva Sans Bold"/>
                <a:cs typeface="Canva Sans Bold"/>
                <a:sym typeface="Canva Sans Bold"/>
              </a:rPr>
              <a:t> LoanAmountTerm , sum(LoanAmount) </a:t>
            </a:r>
            <a:r>
              <a:rPr lang="en-US" sz="2672" b="true">
                <a:solidFill>
                  <a:srgbClr val="FF3131"/>
                </a:solidFill>
                <a:latin typeface="Canva Sans Bold"/>
                <a:ea typeface="Canva Sans Bold"/>
                <a:cs typeface="Canva Sans Bold"/>
                <a:sym typeface="Canva Sans Bold"/>
              </a:rPr>
              <a:t>AS</a:t>
            </a:r>
            <a:r>
              <a:rPr lang="en-US" sz="2672" b="true">
                <a:solidFill>
                  <a:srgbClr val="000000"/>
                </a:solidFill>
                <a:latin typeface="Canva Sans Bold"/>
                <a:ea typeface="Canva Sans Bold"/>
                <a:cs typeface="Canva Sans Bold"/>
                <a:sym typeface="Canva Sans Bold"/>
              </a:rPr>
              <a:t> TOTAL_LOAN_AMOUNT</a:t>
            </a:r>
          </a:p>
          <a:p>
            <a:pPr algn="just">
              <a:lnSpc>
                <a:spcPts val="3741"/>
              </a:lnSpc>
            </a:pPr>
            <a:r>
              <a:rPr lang="en-US" sz="2672" b="true">
                <a:solidFill>
                  <a:srgbClr val="000000"/>
                </a:solidFill>
                <a:latin typeface="Canva Sans Bold"/>
                <a:ea typeface="Canva Sans Bold"/>
                <a:cs typeface="Canva Sans Bold"/>
                <a:sym typeface="Canva Sans Bold"/>
              </a:rPr>
              <a:t>    </a:t>
            </a:r>
            <a:r>
              <a:rPr lang="en-US" sz="2672" b="true">
                <a:solidFill>
                  <a:srgbClr val="FF3131"/>
                </a:solidFill>
                <a:latin typeface="Canva Sans Bold"/>
                <a:ea typeface="Canva Sans Bold"/>
                <a:cs typeface="Canva Sans Bold"/>
                <a:sym typeface="Canva Sans Bold"/>
              </a:rPr>
              <a:t>FROM</a:t>
            </a:r>
            <a:r>
              <a:rPr lang="en-US" sz="2672" b="true">
                <a:solidFill>
                  <a:srgbClr val="000000"/>
                </a:solidFill>
                <a:latin typeface="Canva Sans Bold"/>
                <a:ea typeface="Canva Sans Bold"/>
                <a:cs typeface="Canva Sans Bold"/>
                <a:sym typeface="Canva Sans Bold"/>
              </a:rPr>
              <a:t> loan_project</a:t>
            </a:r>
          </a:p>
          <a:p>
            <a:pPr algn="just">
              <a:lnSpc>
                <a:spcPts val="3741"/>
              </a:lnSpc>
            </a:pPr>
            <a:r>
              <a:rPr lang="en-US" sz="2672" b="true">
                <a:solidFill>
                  <a:srgbClr val="000000"/>
                </a:solidFill>
                <a:latin typeface="Canva Sans Bold"/>
                <a:ea typeface="Canva Sans Bold"/>
                <a:cs typeface="Canva Sans Bold"/>
                <a:sym typeface="Canva Sans Bold"/>
              </a:rPr>
              <a:t>    </a:t>
            </a:r>
            <a:r>
              <a:rPr lang="en-US" sz="2672" b="true">
                <a:solidFill>
                  <a:srgbClr val="FF3131"/>
                </a:solidFill>
                <a:latin typeface="Canva Sans Bold"/>
                <a:ea typeface="Canva Sans Bold"/>
                <a:cs typeface="Canva Sans Bold"/>
                <a:sym typeface="Canva Sans Bold"/>
              </a:rPr>
              <a:t>GROUP</a:t>
            </a:r>
            <a:r>
              <a:rPr lang="en-US" sz="2672" b="true">
                <a:solidFill>
                  <a:srgbClr val="000000"/>
                </a:solidFill>
                <a:latin typeface="Canva Sans Bold"/>
                <a:ea typeface="Canva Sans Bold"/>
                <a:cs typeface="Canva Sans Bold"/>
                <a:sym typeface="Canva Sans Bold"/>
              </a:rPr>
              <a:t> </a:t>
            </a:r>
            <a:r>
              <a:rPr lang="en-US" sz="2672" b="true">
                <a:solidFill>
                  <a:srgbClr val="FF3131"/>
                </a:solidFill>
                <a:latin typeface="Canva Sans Bold"/>
                <a:ea typeface="Canva Sans Bold"/>
                <a:cs typeface="Canva Sans Bold"/>
                <a:sym typeface="Canva Sans Bold"/>
              </a:rPr>
              <a:t>BY</a:t>
            </a:r>
            <a:r>
              <a:rPr lang="en-US" sz="2672" b="true">
                <a:solidFill>
                  <a:srgbClr val="000000"/>
                </a:solidFill>
                <a:latin typeface="Canva Sans Bold"/>
                <a:ea typeface="Canva Sans Bold"/>
                <a:cs typeface="Canva Sans Bold"/>
                <a:sym typeface="Canva Sans Bold"/>
              </a:rPr>
              <a:t> LoanAmountTerm;</a:t>
            </a:r>
          </a:p>
          <a:p>
            <a:pPr algn="just">
              <a:lnSpc>
                <a:spcPts val="3741"/>
              </a:lnSpc>
            </a:pPr>
            <a:r>
              <a:rPr lang="en-US" sz="2672" b="true">
                <a:solidFill>
                  <a:srgbClr val="FF3131"/>
                </a:solidFill>
                <a:latin typeface="Canva Sans Bold"/>
                <a:ea typeface="Canva Sans Bold"/>
                <a:cs typeface="Canva Sans Bold"/>
                <a:sym typeface="Canva Sans Bold"/>
              </a:rPr>
              <a:t>END // </a:t>
            </a:r>
          </a:p>
          <a:p>
            <a:pPr algn="just">
              <a:lnSpc>
                <a:spcPts val="3741"/>
              </a:lnSpc>
            </a:pPr>
          </a:p>
          <a:p>
            <a:pPr algn="just">
              <a:lnSpc>
                <a:spcPts val="3741"/>
              </a:lnSpc>
            </a:pPr>
            <a:r>
              <a:rPr lang="en-US" sz="2672" b="true">
                <a:solidFill>
                  <a:srgbClr val="FF3131"/>
                </a:solidFill>
                <a:latin typeface="Canva Sans Bold"/>
                <a:ea typeface="Canva Sans Bold"/>
                <a:cs typeface="Canva Sans Bold"/>
                <a:sym typeface="Canva Sans Bold"/>
              </a:rPr>
              <a:t>DELIMITER ;</a:t>
            </a:r>
          </a:p>
          <a:p>
            <a:pPr algn="just">
              <a:lnSpc>
                <a:spcPts val="3741"/>
              </a:lnSpc>
            </a:pPr>
          </a:p>
          <a:p>
            <a:pPr algn="just">
              <a:lnSpc>
                <a:spcPts val="3741"/>
              </a:lnSpc>
            </a:pPr>
            <a:r>
              <a:rPr lang="en-US" sz="2672" b="true">
                <a:solidFill>
                  <a:srgbClr val="FF3131"/>
                </a:solidFill>
                <a:latin typeface="Canva Sans Bold"/>
                <a:ea typeface="Canva Sans Bold"/>
                <a:cs typeface="Canva Sans Bold"/>
                <a:sym typeface="Canva Sans Bold"/>
              </a:rPr>
              <a:t>CALL</a:t>
            </a:r>
            <a:r>
              <a:rPr lang="en-US" sz="2672" b="true">
                <a:solidFill>
                  <a:srgbClr val="000000"/>
                </a:solidFill>
                <a:latin typeface="Canva Sans Bold"/>
                <a:ea typeface="Canva Sans Bold"/>
                <a:cs typeface="Canva Sans Bold"/>
                <a:sym typeface="Canva Sans Bold"/>
              </a:rPr>
              <a:t> GetTotalLoanAmountByLoanTerm();</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754611" y="1588198"/>
            <a:ext cx="10927867" cy="7533378"/>
          </a:xfrm>
          <a:prstGeom prst="rect">
            <a:avLst/>
          </a:prstGeom>
        </p:spPr>
        <p:txBody>
          <a:bodyPr anchor="t" rtlCol="false" tIns="0" lIns="0" bIns="0" rIns="0">
            <a:spAutoFit/>
          </a:bodyPr>
          <a:lstStyle/>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360 58726</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120 have 67</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180 have 4654</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300 have 1197</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480 have 1232</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240 have 255</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60 have 155</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36 have 235</a:t>
            </a:r>
          </a:p>
          <a:p>
            <a:pPr algn="l" marL="1027640" indent="-513820" lvl="1">
              <a:lnSpc>
                <a:spcPts val="6663"/>
              </a:lnSpc>
              <a:buFont typeface="Arial"/>
              <a:buChar char="•"/>
            </a:pPr>
            <a:r>
              <a:rPr lang="en-US" sz="4759">
                <a:solidFill>
                  <a:srgbClr val="000000"/>
                </a:solidFill>
                <a:latin typeface="DG Jory"/>
                <a:ea typeface="DG Jory"/>
                <a:cs typeface="DG Jory"/>
                <a:sym typeface="DG Jory"/>
              </a:rPr>
              <a:t>Loan amount term with 84 have 385</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1765816" cy="1884649"/>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3558" y="0"/>
                  </a:moveTo>
                  <a:lnTo>
                    <a:pt x="2708705" y="0"/>
                  </a:lnTo>
                  <a:cubicBezTo>
                    <a:pt x="2717605" y="0"/>
                    <a:pt x="2726140" y="3536"/>
                    <a:pt x="2732434" y="9829"/>
                  </a:cubicBezTo>
                  <a:cubicBezTo>
                    <a:pt x="2738727" y="16122"/>
                    <a:pt x="2742263" y="24658"/>
                    <a:pt x="2742263" y="33558"/>
                  </a:cubicBezTo>
                  <a:lnTo>
                    <a:pt x="2742263" y="405698"/>
                  </a:lnTo>
                  <a:cubicBezTo>
                    <a:pt x="2742263" y="424231"/>
                    <a:pt x="2727238" y="439256"/>
                    <a:pt x="2708705" y="439256"/>
                  </a:cubicBezTo>
                  <a:lnTo>
                    <a:pt x="33558" y="439256"/>
                  </a:lnTo>
                  <a:cubicBezTo>
                    <a:pt x="15024" y="439256"/>
                    <a:pt x="0" y="424231"/>
                    <a:pt x="0" y="405698"/>
                  </a:cubicBezTo>
                  <a:lnTo>
                    <a:pt x="0" y="33558"/>
                  </a:lnTo>
                  <a:cubicBezTo>
                    <a:pt x="0" y="15024"/>
                    <a:pt x="15024" y="0"/>
                    <a:pt x="33558"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476563" y="1247330"/>
            <a:ext cx="11644376" cy="1580640"/>
          </a:xfrm>
          <a:prstGeom prst="rect">
            <a:avLst/>
          </a:prstGeom>
        </p:spPr>
        <p:txBody>
          <a:bodyPr anchor="t" rtlCol="false" tIns="0" lIns="0" bIns="0" rIns="0">
            <a:spAutoFit/>
          </a:bodyPr>
          <a:lstStyle/>
          <a:p>
            <a:pPr algn="l">
              <a:lnSpc>
                <a:spcPts val="6328"/>
              </a:lnSpc>
            </a:pPr>
            <a:r>
              <a:rPr lang="en-US" sz="4520" b="true">
                <a:solidFill>
                  <a:srgbClr val="000000"/>
                </a:solidFill>
                <a:latin typeface="DG Jory Bold"/>
                <a:ea typeface="DG Jory Bold"/>
                <a:cs typeface="DG Jory Bold"/>
                <a:sym typeface="DG Jory Bold"/>
              </a:rPr>
              <a:t>Stored procedure to get total loan amount based on loan status. (USING IN PARAMETER )</a:t>
            </a:r>
          </a:p>
        </p:txBody>
      </p:sp>
      <p:sp>
        <p:nvSpPr>
          <p:cNvPr name="TextBox 9" id="9"/>
          <p:cNvSpPr txBox="true"/>
          <p:nvPr/>
        </p:nvSpPr>
        <p:spPr>
          <a:xfrm rot="0">
            <a:off x="1975737" y="3491730"/>
            <a:ext cx="14450826" cy="6138426"/>
          </a:xfrm>
          <a:prstGeom prst="rect">
            <a:avLst/>
          </a:prstGeom>
        </p:spPr>
        <p:txBody>
          <a:bodyPr anchor="t" rtlCol="false" tIns="0" lIns="0" bIns="0" rIns="0">
            <a:spAutoFit/>
          </a:bodyPr>
          <a:lstStyle/>
          <a:p>
            <a:pPr algn="just">
              <a:lnSpc>
                <a:spcPts val="3747"/>
              </a:lnSpc>
            </a:pPr>
            <a:r>
              <a:rPr lang="en-US" sz="2676" b="true">
                <a:solidFill>
                  <a:srgbClr val="FF3131"/>
                </a:solidFill>
                <a:latin typeface="Canva Sans Bold"/>
                <a:ea typeface="Canva Sans Bold"/>
                <a:cs typeface="Canva Sans Bold"/>
                <a:sym typeface="Canva Sans Bold"/>
              </a:rPr>
              <a:t>DELIMITER &amp;&amp;</a:t>
            </a:r>
          </a:p>
          <a:p>
            <a:pPr algn="just">
              <a:lnSpc>
                <a:spcPts val="3747"/>
              </a:lnSpc>
            </a:pPr>
          </a:p>
          <a:p>
            <a:pPr algn="just">
              <a:lnSpc>
                <a:spcPts val="3747"/>
              </a:lnSpc>
            </a:pPr>
            <a:r>
              <a:rPr lang="en-US" sz="2676" b="true">
                <a:solidFill>
                  <a:srgbClr val="FF3131"/>
                </a:solidFill>
                <a:latin typeface="Canva Sans Bold"/>
                <a:ea typeface="Canva Sans Bold"/>
                <a:cs typeface="Canva Sans Bold"/>
                <a:sym typeface="Canva Sans Bold"/>
              </a:rPr>
              <a:t>CREATE</a:t>
            </a:r>
            <a:r>
              <a:rPr lang="en-US" sz="2676" b="true">
                <a:solidFill>
                  <a:srgbClr val="000000"/>
                </a:solidFill>
                <a:latin typeface="Canva Sans Bold"/>
                <a:ea typeface="Canva Sans Bold"/>
                <a:cs typeface="Canva Sans Bold"/>
                <a:sym typeface="Canva Sans Bold"/>
              </a:rPr>
              <a:t> </a:t>
            </a:r>
            <a:r>
              <a:rPr lang="en-US" sz="2676" b="true">
                <a:solidFill>
                  <a:srgbClr val="FF3131"/>
                </a:solidFill>
                <a:latin typeface="Canva Sans Bold"/>
                <a:ea typeface="Canva Sans Bold"/>
                <a:cs typeface="Canva Sans Bold"/>
                <a:sym typeface="Canva Sans Bold"/>
              </a:rPr>
              <a:t>PROCEDURE</a:t>
            </a:r>
            <a:r>
              <a:rPr lang="en-US" sz="2676" b="true">
                <a:solidFill>
                  <a:srgbClr val="000000"/>
                </a:solidFill>
                <a:latin typeface="Canva Sans Bold"/>
                <a:ea typeface="Canva Sans Bold"/>
                <a:cs typeface="Canva Sans Bold"/>
                <a:sym typeface="Canva Sans Bold"/>
              </a:rPr>
              <a:t> GetTotalAmountByStatus(</a:t>
            </a:r>
            <a:r>
              <a:rPr lang="en-US" sz="2676" b="true">
                <a:solidFill>
                  <a:srgbClr val="FF3131"/>
                </a:solidFill>
                <a:latin typeface="Canva Sans Bold"/>
                <a:ea typeface="Canva Sans Bold"/>
                <a:cs typeface="Canva Sans Bold"/>
                <a:sym typeface="Canva Sans Bold"/>
              </a:rPr>
              <a:t>IN</a:t>
            </a:r>
            <a:r>
              <a:rPr lang="en-US" sz="2676" b="true">
                <a:solidFill>
                  <a:srgbClr val="000000"/>
                </a:solidFill>
                <a:latin typeface="Canva Sans Bold"/>
                <a:ea typeface="Canva Sans Bold"/>
                <a:cs typeface="Canva Sans Bold"/>
                <a:sym typeface="Canva Sans Bold"/>
              </a:rPr>
              <a:t> loan_status VARCHAR(10))</a:t>
            </a:r>
          </a:p>
          <a:p>
            <a:pPr algn="just">
              <a:lnSpc>
                <a:spcPts val="3747"/>
              </a:lnSpc>
            </a:pPr>
          </a:p>
          <a:p>
            <a:pPr algn="just">
              <a:lnSpc>
                <a:spcPts val="3747"/>
              </a:lnSpc>
            </a:pPr>
            <a:r>
              <a:rPr lang="en-US" sz="2676" b="true">
                <a:solidFill>
                  <a:srgbClr val="FF3131"/>
                </a:solidFill>
                <a:latin typeface="Canva Sans Bold"/>
                <a:ea typeface="Canva Sans Bold"/>
                <a:cs typeface="Canva Sans Bold"/>
                <a:sym typeface="Canva Sans Bold"/>
              </a:rPr>
              <a:t>BEGIN</a:t>
            </a:r>
          </a:p>
          <a:p>
            <a:pPr algn="just">
              <a:lnSpc>
                <a:spcPts val="3747"/>
              </a:lnSpc>
            </a:pPr>
            <a:r>
              <a:rPr lang="en-US" sz="2676" b="true">
                <a:solidFill>
                  <a:srgbClr val="000000"/>
                </a:solidFill>
                <a:latin typeface="Canva Sans Bold"/>
                <a:ea typeface="Canva Sans Bold"/>
                <a:cs typeface="Canva Sans Bold"/>
                <a:sym typeface="Canva Sans Bold"/>
              </a:rPr>
              <a:t>    </a:t>
            </a:r>
            <a:r>
              <a:rPr lang="en-US" sz="2676" b="true">
                <a:solidFill>
                  <a:srgbClr val="FF3131"/>
                </a:solidFill>
                <a:latin typeface="Canva Sans Bold"/>
                <a:ea typeface="Canva Sans Bold"/>
                <a:cs typeface="Canva Sans Bold"/>
                <a:sym typeface="Canva Sans Bold"/>
              </a:rPr>
              <a:t>SELECT</a:t>
            </a:r>
            <a:r>
              <a:rPr lang="en-US" sz="2676" b="true">
                <a:solidFill>
                  <a:srgbClr val="000000"/>
                </a:solidFill>
                <a:latin typeface="Canva Sans Bold"/>
                <a:ea typeface="Canva Sans Bold"/>
                <a:cs typeface="Canva Sans Bold"/>
                <a:sym typeface="Canva Sans Bold"/>
              </a:rPr>
              <a:t> sum(LoanAmount) </a:t>
            </a:r>
            <a:r>
              <a:rPr lang="en-US" sz="2676" b="true">
                <a:solidFill>
                  <a:srgbClr val="FF3131"/>
                </a:solidFill>
                <a:latin typeface="Canva Sans Bold"/>
                <a:ea typeface="Canva Sans Bold"/>
                <a:cs typeface="Canva Sans Bold"/>
                <a:sym typeface="Canva Sans Bold"/>
              </a:rPr>
              <a:t>AS</a:t>
            </a:r>
            <a:r>
              <a:rPr lang="en-US" sz="2676" b="true">
                <a:solidFill>
                  <a:srgbClr val="000000"/>
                </a:solidFill>
                <a:latin typeface="Canva Sans Bold"/>
                <a:ea typeface="Canva Sans Bold"/>
                <a:cs typeface="Canva Sans Bold"/>
                <a:sym typeface="Canva Sans Bold"/>
              </a:rPr>
              <a:t> TOTAL_LOAN_AMOUNT</a:t>
            </a:r>
          </a:p>
          <a:p>
            <a:pPr algn="just">
              <a:lnSpc>
                <a:spcPts val="3747"/>
              </a:lnSpc>
            </a:pPr>
            <a:r>
              <a:rPr lang="en-US" sz="2676" b="true">
                <a:solidFill>
                  <a:srgbClr val="000000"/>
                </a:solidFill>
                <a:latin typeface="Canva Sans Bold"/>
                <a:ea typeface="Canva Sans Bold"/>
                <a:cs typeface="Canva Sans Bold"/>
                <a:sym typeface="Canva Sans Bold"/>
              </a:rPr>
              <a:t>    </a:t>
            </a:r>
            <a:r>
              <a:rPr lang="en-US" sz="2676" b="true">
                <a:solidFill>
                  <a:srgbClr val="FF3131"/>
                </a:solidFill>
                <a:latin typeface="Canva Sans Bold"/>
                <a:ea typeface="Canva Sans Bold"/>
                <a:cs typeface="Canva Sans Bold"/>
                <a:sym typeface="Canva Sans Bold"/>
              </a:rPr>
              <a:t>FROM</a:t>
            </a:r>
            <a:r>
              <a:rPr lang="en-US" sz="2676" b="true">
                <a:solidFill>
                  <a:srgbClr val="000000"/>
                </a:solidFill>
                <a:latin typeface="Canva Sans Bold"/>
                <a:ea typeface="Canva Sans Bold"/>
                <a:cs typeface="Canva Sans Bold"/>
                <a:sym typeface="Canva Sans Bold"/>
              </a:rPr>
              <a:t> loan_project</a:t>
            </a:r>
          </a:p>
          <a:p>
            <a:pPr algn="just">
              <a:lnSpc>
                <a:spcPts val="3747"/>
              </a:lnSpc>
            </a:pPr>
            <a:r>
              <a:rPr lang="en-US" sz="2676" b="true">
                <a:solidFill>
                  <a:srgbClr val="000000"/>
                </a:solidFill>
                <a:latin typeface="Canva Sans Bold"/>
                <a:ea typeface="Canva Sans Bold"/>
                <a:cs typeface="Canva Sans Bold"/>
                <a:sym typeface="Canva Sans Bold"/>
              </a:rPr>
              <a:t>    </a:t>
            </a:r>
            <a:r>
              <a:rPr lang="en-US" sz="2676" b="true">
                <a:solidFill>
                  <a:srgbClr val="FF3131"/>
                </a:solidFill>
                <a:latin typeface="Canva Sans Bold"/>
                <a:ea typeface="Canva Sans Bold"/>
                <a:cs typeface="Canva Sans Bold"/>
                <a:sym typeface="Canva Sans Bold"/>
              </a:rPr>
              <a:t>WHERE</a:t>
            </a:r>
            <a:r>
              <a:rPr lang="en-US" sz="2676" b="true">
                <a:solidFill>
                  <a:srgbClr val="000000"/>
                </a:solidFill>
                <a:latin typeface="Canva Sans Bold"/>
                <a:ea typeface="Canva Sans Bold"/>
                <a:cs typeface="Canva Sans Bold"/>
                <a:sym typeface="Canva Sans Bold"/>
              </a:rPr>
              <a:t> LoanStatus = loan_status;</a:t>
            </a:r>
          </a:p>
          <a:p>
            <a:pPr algn="just">
              <a:lnSpc>
                <a:spcPts val="3747"/>
              </a:lnSpc>
            </a:pPr>
            <a:r>
              <a:rPr lang="en-US" sz="2676" b="true">
                <a:solidFill>
                  <a:srgbClr val="FF3131"/>
                </a:solidFill>
                <a:latin typeface="Canva Sans Bold"/>
                <a:ea typeface="Canva Sans Bold"/>
                <a:cs typeface="Canva Sans Bold"/>
                <a:sym typeface="Canva Sans Bold"/>
              </a:rPr>
              <a:t>END</a:t>
            </a:r>
            <a:r>
              <a:rPr lang="en-US" sz="2676" b="true">
                <a:solidFill>
                  <a:srgbClr val="000000"/>
                </a:solidFill>
                <a:latin typeface="Canva Sans Bold"/>
                <a:ea typeface="Canva Sans Bold"/>
                <a:cs typeface="Canva Sans Bold"/>
                <a:sym typeface="Canva Sans Bold"/>
              </a:rPr>
              <a:t> </a:t>
            </a:r>
            <a:r>
              <a:rPr lang="en-US" sz="2676" b="true">
                <a:solidFill>
                  <a:srgbClr val="FF3131"/>
                </a:solidFill>
                <a:latin typeface="Canva Sans Bold"/>
                <a:ea typeface="Canva Sans Bold"/>
                <a:cs typeface="Canva Sans Bold"/>
                <a:sym typeface="Canva Sans Bold"/>
              </a:rPr>
              <a:t>&amp;&amp;</a:t>
            </a:r>
          </a:p>
          <a:p>
            <a:pPr algn="just">
              <a:lnSpc>
                <a:spcPts val="3747"/>
              </a:lnSpc>
            </a:pPr>
          </a:p>
          <a:p>
            <a:pPr algn="just">
              <a:lnSpc>
                <a:spcPts val="3747"/>
              </a:lnSpc>
            </a:pPr>
            <a:r>
              <a:rPr lang="en-US" sz="2676" b="true">
                <a:solidFill>
                  <a:srgbClr val="FF3131"/>
                </a:solidFill>
                <a:latin typeface="Canva Sans Bold"/>
                <a:ea typeface="Canva Sans Bold"/>
                <a:cs typeface="Canva Sans Bold"/>
                <a:sym typeface="Canva Sans Bold"/>
              </a:rPr>
              <a:t>DELIMITER ; </a:t>
            </a:r>
          </a:p>
          <a:p>
            <a:pPr algn="just">
              <a:lnSpc>
                <a:spcPts val="3747"/>
              </a:lnSpc>
            </a:pPr>
          </a:p>
          <a:p>
            <a:pPr algn="just">
              <a:lnSpc>
                <a:spcPts val="3747"/>
              </a:lnSpc>
            </a:pPr>
            <a:r>
              <a:rPr lang="en-US" sz="2676" b="true">
                <a:solidFill>
                  <a:srgbClr val="FF3131"/>
                </a:solidFill>
                <a:latin typeface="Canva Sans Bold"/>
                <a:ea typeface="Canva Sans Bold"/>
                <a:cs typeface="Canva Sans Bold"/>
                <a:sym typeface="Canva Sans Bold"/>
              </a:rPr>
              <a:t>CALL</a:t>
            </a:r>
            <a:r>
              <a:rPr lang="en-US" sz="2676" b="true">
                <a:solidFill>
                  <a:srgbClr val="000000"/>
                </a:solidFill>
                <a:latin typeface="Canva Sans Bold"/>
                <a:ea typeface="Canva Sans Bold"/>
                <a:cs typeface="Canva Sans Bold"/>
                <a:sym typeface="Canva Sans Bold"/>
              </a:rPr>
              <a:t> GetTotalAmountByStatus('Y');</a:t>
            </a:r>
          </a:p>
        </p:txBody>
      </p:sp>
      <p:sp>
        <p:nvSpPr>
          <p:cNvPr name="TextBox 10" id="10"/>
          <p:cNvSpPr txBox="true"/>
          <p:nvPr/>
        </p:nvSpPr>
        <p:spPr>
          <a:xfrm rot="0">
            <a:off x="9144000" y="7207478"/>
            <a:ext cx="6753014" cy="1137476"/>
          </a:xfrm>
          <a:prstGeom prst="rect">
            <a:avLst/>
          </a:prstGeom>
        </p:spPr>
        <p:txBody>
          <a:bodyPr anchor="t" rtlCol="false" tIns="0" lIns="0" bIns="0" rIns="0">
            <a:spAutoFit/>
          </a:bodyPr>
          <a:lstStyle/>
          <a:p>
            <a:pPr algn="l" marL="705887" indent="-352944" lvl="1">
              <a:lnSpc>
                <a:spcPts val="4577"/>
              </a:lnSpc>
              <a:buFont typeface="Arial"/>
              <a:buChar char="•"/>
            </a:pPr>
            <a:r>
              <a:rPr lang="en-US" sz="3269">
                <a:solidFill>
                  <a:srgbClr val="000000"/>
                </a:solidFill>
                <a:latin typeface="DG Jory"/>
                <a:ea typeface="DG Jory"/>
                <a:cs typeface="DG Jory"/>
                <a:sym typeface="DG Jory"/>
              </a:rPr>
              <a:t>Approved loans have 45811</a:t>
            </a:r>
          </a:p>
          <a:p>
            <a:pPr algn="l" marL="705887" indent="-352944" lvl="1">
              <a:lnSpc>
                <a:spcPts val="4577"/>
              </a:lnSpc>
              <a:buFont typeface="Arial"/>
              <a:buChar char="•"/>
            </a:pPr>
            <a:r>
              <a:rPr lang="en-US" sz="3269">
                <a:solidFill>
                  <a:srgbClr val="000000"/>
                </a:solidFill>
                <a:latin typeface="DG Jory"/>
                <a:ea typeface="DG Jory"/>
                <a:cs typeface="DG Jory"/>
                <a:sym typeface="DG Jory"/>
              </a:rPr>
              <a:t>Rejected loans have 21095</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1220408" cy="1797285"/>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5189" y="0"/>
                  </a:moveTo>
                  <a:lnTo>
                    <a:pt x="2707073" y="0"/>
                  </a:lnTo>
                  <a:cubicBezTo>
                    <a:pt x="2716406" y="0"/>
                    <a:pt x="2725357" y="3707"/>
                    <a:pt x="2731956" y="10307"/>
                  </a:cubicBezTo>
                  <a:cubicBezTo>
                    <a:pt x="2738555" y="16906"/>
                    <a:pt x="2742263" y="25856"/>
                    <a:pt x="2742263" y="35189"/>
                  </a:cubicBezTo>
                  <a:lnTo>
                    <a:pt x="2742263" y="404066"/>
                  </a:lnTo>
                  <a:cubicBezTo>
                    <a:pt x="2742263" y="413399"/>
                    <a:pt x="2738555" y="422350"/>
                    <a:pt x="2731956" y="428949"/>
                  </a:cubicBezTo>
                  <a:cubicBezTo>
                    <a:pt x="2725357" y="435548"/>
                    <a:pt x="2716406" y="439256"/>
                    <a:pt x="2707073" y="439256"/>
                  </a:cubicBezTo>
                  <a:lnTo>
                    <a:pt x="35189" y="439256"/>
                  </a:lnTo>
                  <a:cubicBezTo>
                    <a:pt x="25856" y="439256"/>
                    <a:pt x="16906" y="435548"/>
                    <a:pt x="10307" y="428949"/>
                  </a:cubicBezTo>
                  <a:cubicBezTo>
                    <a:pt x="3707" y="422350"/>
                    <a:pt x="0" y="413399"/>
                    <a:pt x="0" y="404066"/>
                  </a:cubicBezTo>
                  <a:lnTo>
                    <a:pt x="0" y="35189"/>
                  </a:lnTo>
                  <a:cubicBezTo>
                    <a:pt x="0" y="25856"/>
                    <a:pt x="3707" y="16906"/>
                    <a:pt x="10307" y="10307"/>
                  </a:cubicBezTo>
                  <a:cubicBezTo>
                    <a:pt x="16906" y="3707"/>
                    <a:pt x="25856" y="0"/>
                    <a:pt x="35189"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395373" y="1232780"/>
            <a:ext cx="11362914" cy="1509762"/>
          </a:xfrm>
          <a:prstGeom prst="rect">
            <a:avLst/>
          </a:prstGeom>
        </p:spPr>
        <p:txBody>
          <a:bodyPr anchor="t" rtlCol="false" tIns="0" lIns="0" bIns="0" rIns="0">
            <a:spAutoFit/>
          </a:bodyPr>
          <a:lstStyle/>
          <a:p>
            <a:pPr algn="l">
              <a:lnSpc>
                <a:spcPts val="6034"/>
              </a:lnSpc>
            </a:pPr>
            <a:r>
              <a:rPr lang="en-US" sz="4310" b="true">
                <a:solidFill>
                  <a:srgbClr val="000000"/>
                </a:solidFill>
                <a:latin typeface="DG Jory Bold"/>
                <a:ea typeface="DG Jory Bold"/>
                <a:cs typeface="DG Jory Bold"/>
                <a:sym typeface="DG Jory Bold"/>
              </a:rPr>
              <a:t>Stored procedure to get the total loan amount for specific gender. ( USING OUT PARAMETER )</a:t>
            </a:r>
          </a:p>
        </p:txBody>
      </p:sp>
      <p:sp>
        <p:nvSpPr>
          <p:cNvPr name="TextBox 9" id="9"/>
          <p:cNvSpPr txBox="true"/>
          <p:nvPr/>
        </p:nvSpPr>
        <p:spPr>
          <a:xfrm rot="0">
            <a:off x="1200150" y="3554757"/>
            <a:ext cx="14463252" cy="6031512"/>
          </a:xfrm>
          <a:prstGeom prst="rect">
            <a:avLst/>
          </a:prstGeom>
        </p:spPr>
        <p:txBody>
          <a:bodyPr anchor="t" rtlCol="false" tIns="0" lIns="0" bIns="0" rIns="0">
            <a:spAutoFit/>
          </a:bodyPr>
          <a:lstStyle/>
          <a:p>
            <a:pPr algn="just">
              <a:lnSpc>
                <a:spcPts val="4001"/>
              </a:lnSpc>
            </a:pPr>
            <a:r>
              <a:rPr lang="en-US" sz="2857" b="true">
                <a:solidFill>
                  <a:srgbClr val="FF3131"/>
                </a:solidFill>
                <a:latin typeface="Canva Sans Bold"/>
                <a:ea typeface="Canva Sans Bold"/>
                <a:cs typeface="Canva Sans Bold"/>
                <a:sym typeface="Canva Sans Bold"/>
              </a:rPr>
              <a:t>DELIMITER //</a:t>
            </a:r>
          </a:p>
          <a:p>
            <a:pPr algn="just">
              <a:lnSpc>
                <a:spcPts val="4001"/>
              </a:lnSpc>
            </a:pPr>
          </a:p>
          <a:p>
            <a:pPr algn="just">
              <a:lnSpc>
                <a:spcPts val="4001"/>
              </a:lnSpc>
            </a:pPr>
            <a:r>
              <a:rPr lang="en-US" sz="2857" b="true">
                <a:solidFill>
                  <a:srgbClr val="FF3131"/>
                </a:solidFill>
                <a:latin typeface="Canva Sans Bold"/>
                <a:ea typeface="Canva Sans Bold"/>
                <a:cs typeface="Canva Sans Bold"/>
                <a:sym typeface="Canva Sans Bold"/>
              </a:rPr>
              <a:t>CREATE PROCEDURE</a:t>
            </a:r>
            <a:r>
              <a:rPr lang="en-US" sz="2857" b="true">
                <a:solidFill>
                  <a:srgbClr val="000000"/>
                </a:solidFill>
                <a:latin typeface="Canva Sans Bold"/>
                <a:ea typeface="Canva Sans Bold"/>
                <a:cs typeface="Canva Sans Bold"/>
                <a:sym typeface="Canva Sans Bold"/>
              </a:rPr>
              <a:t> GetLoanAmountByGender(</a:t>
            </a:r>
            <a:r>
              <a:rPr lang="en-US" sz="2857" b="true">
                <a:solidFill>
                  <a:srgbClr val="FF3131"/>
                </a:solidFill>
                <a:latin typeface="Canva Sans Bold"/>
                <a:ea typeface="Canva Sans Bold"/>
                <a:cs typeface="Canva Sans Bold"/>
                <a:sym typeface="Canva Sans Bold"/>
              </a:rPr>
              <a:t>IN </a:t>
            </a:r>
            <a:r>
              <a:rPr lang="en-US" sz="2857" b="true">
                <a:solidFill>
                  <a:srgbClr val="000000"/>
                </a:solidFill>
                <a:latin typeface="Canva Sans Bold"/>
                <a:ea typeface="Canva Sans Bold"/>
                <a:cs typeface="Canva Sans Bold"/>
                <a:sym typeface="Canva Sans Bold"/>
              </a:rPr>
              <a:t>loan_gender VARCHAR(10) , </a:t>
            </a:r>
            <a:r>
              <a:rPr lang="en-US" sz="2857" b="true">
                <a:solidFill>
                  <a:srgbClr val="FF3131"/>
                </a:solidFill>
                <a:latin typeface="Canva Sans Bold"/>
                <a:ea typeface="Canva Sans Bold"/>
                <a:cs typeface="Canva Sans Bold"/>
                <a:sym typeface="Canva Sans Bold"/>
              </a:rPr>
              <a:t>OUT</a:t>
            </a:r>
            <a:r>
              <a:rPr lang="en-US" sz="2857" b="true">
                <a:solidFill>
                  <a:srgbClr val="000000"/>
                </a:solidFill>
                <a:latin typeface="Canva Sans Bold"/>
                <a:ea typeface="Canva Sans Bold"/>
                <a:cs typeface="Canva Sans Bold"/>
                <a:sym typeface="Canva Sans Bold"/>
              </a:rPr>
              <a:t> total_loan_amount DECIMAL(10,2))</a:t>
            </a:r>
          </a:p>
          <a:p>
            <a:pPr algn="just">
              <a:lnSpc>
                <a:spcPts val="4001"/>
              </a:lnSpc>
            </a:pPr>
          </a:p>
          <a:p>
            <a:pPr algn="just">
              <a:lnSpc>
                <a:spcPts val="4001"/>
              </a:lnSpc>
            </a:pPr>
            <a:r>
              <a:rPr lang="en-US" sz="2857" b="true">
                <a:solidFill>
                  <a:srgbClr val="FF3131"/>
                </a:solidFill>
                <a:latin typeface="Canva Sans Bold"/>
                <a:ea typeface="Canva Sans Bold"/>
                <a:cs typeface="Canva Sans Bold"/>
                <a:sym typeface="Canva Sans Bold"/>
              </a:rPr>
              <a:t>BEGIN</a:t>
            </a:r>
          </a:p>
          <a:p>
            <a:pPr algn="just">
              <a:lnSpc>
                <a:spcPts val="4001"/>
              </a:lnSpc>
            </a:pPr>
            <a:r>
              <a:rPr lang="en-US" sz="2857" b="true">
                <a:solidFill>
                  <a:srgbClr val="000000"/>
                </a:solidFill>
                <a:latin typeface="Canva Sans Bold"/>
                <a:ea typeface="Canva Sans Bold"/>
                <a:cs typeface="Canva Sans Bold"/>
                <a:sym typeface="Canva Sans Bold"/>
              </a:rPr>
              <a:t>    </a:t>
            </a:r>
            <a:r>
              <a:rPr lang="en-US" sz="2857" b="true">
                <a:solidFill>
                  <a:srgbClr val="FF3131"/>
                </a:solidFill>
                <a:latin typeface="Canva Sans Bold"/>
                <a:ea typeface="Canva Sans Bold"/>
                <a:cs typeface="Canva Sans Bold"/>
                <a:sym typeface="Canva Sans Bold"/>
              </a:rPr>
              <a:t>SELECT</a:t>
            </a:r>
            <a:r>
              <a:rPr lang="en-US" sz="2857" b="true">
                <a:solidFill>
                  <a:srgbClr val="000000"/>
                </a:solidFill>
                <a:latin typeface="Canva Sans Bold"/>
                <a:ea typeface="Canva Sans Bold"/>
                <a:cs typeface="Canva Sans Bold"/>
                <a:sym typeface="Canva Sans Bold"/>
              </a:rPr>
              <a:t> sum(LoanAmount) </a:t>
            </a:r>
            <a:r>
              <a:rPr lang="en-US" sz="2857" b="true">
                <a:solidFill>
                  <a:srgbClr val="FF3131"/>
                </a:solidFill>
                <a:latin typeface="Canva Sans Bold"/>
                <a:ea typeface="Canva Sans Bold"/>
                <a:cs typeface="Canva Sans Bold"/>
                <a:sym typeface="Canva Sans Bold"/>
              </a:rPr>
              <a:t>INTO</a:t>
            </a:r>
            <a:r>
              <a:rPr lang="en-US" sz="2857" b="true">
                <a:solidFill>
                  <a:srgbClr val="000000"/>
                </a:solidFill>
                <a:latin typeface="Canva Sans Bold"/>
                <a:ea typeface="Canva Sans Bold"/>
                <a:cs typeface="Canva Sans Bold"/>
                <a:sym typeface="Canva Sans Bold"/>
              </a:rPr>
              <a:t> total_loan_amount</a:t>
            </a:r>
          </a:p>
          <a:p>
            <a:pPr algn="just">
              <a:lnSpc>
                <a:spcPts val="4001"/>
              </a:lnSpc>
            </a:pPr>
            <a:r>
              <a:rPr lang="en-US" sz="2857" b="true">
                <a:solidFill>
                  <a:srgbClr val="000000"/>
                </a:solidFill>
                <a:latin typeface="Canva Sans Bold"/>
                <a:ea typeface="Canva Sans Bold"/>
                <a:cs typeface="Canva Sans Bold"/>
                <a:sym typeface="Canva Sans Bold"/>
              </a:rPr>
              <a:t>    </a:t>
            </a:r>
            <a:r>
              <a:rPr lang="en-US" sz="2857" b="true">
                <a:solidFill>
                  <a:srgbClr val="FF3131"/>
                </a:solidFill>
                <a:latin typeface="Canva Sans Bold"/>
                <a:ea typeface="Canva Sans Bold"/>
                <a:cs typeface="Canva Sans Bold"/>
                <a:sym typeface="Canva Sans Bold"/>
              </a:rPr>
              <a:t>FROM</a:t>
            </a:r>
            <a:r>
              <a:rPr lang="en-US" sz="2857" b="true">
                <a:solidFill>
                  <a:srgbClr val="000000"/>
                </a:solidFill>
                <a:latin typeface="Canva Sans Bold"/>
                <a:ea typeface="Canva Sans Bold"/>
                <a:cs typeface="Canva Sans Bold"/>
                <a:sym typeface="Canva Sans Bold"/>
              </a:rPr>
              <a:t> loan_project</a:t>
            </a:r>
          </a:p>
          <a:p>
            <a:pPr algn="just">
              <a:lnSpc>
                <a:spcPts val="4001"/>
              </a:lnSpc>
            </a:pPr>
            <a:r>
              <a:rPr lang="en-US" sz="2857" b="true">
                <a:solidFill>
                  <a:srgbClr val="000000"/>
                </a:solidFill>
                <a:latin typeface="Canva Sans Bold"/>
                <a:ea typeface="Canva Sans Bold"/>
                <a:cs typeface="Canva Sans Bold"/>
                <a:sym typeface="Canva Sans Bold"/>
              </a:rPr>
              <a:t>    </a:t>
            </a:r>
            <a:r>
              <a:rPr lang="en-US" sz="2857" b="true">
                <a:solidFill>
                  <a:srgbClr val="FF3131"/>
                </a:solidFill>
                <a:latin typeface="Canva Sans Bold"/>
                <a:ea typeface="Canva Sans Bold"/>
                <a:cs typeface="Canva Sans Bold"/>
                <a:sym typeface="Canva Sans Bold"/>
              </a:rPr>
              <a:t>WHERE</a:t>
            </a:r>
            <a:r>
              <a:rPr lang="en-US" sz="2857" b="true">
                <a:solidFill>
                  <a:srgbClr val="000000"/>
                </a:solidFill>
                <a:latin typeface="Canva Sans Bold"/>
                <a:ea typeface="Canva Sans Bold"/>
                <a:cs typeface="Canva Sans Bold"/>
                <a:sym typeface="Canva Sans Bold"/>
              </a:rPr>
              <a:t> Gender = loan_gender;</a:t>
            </a:r>
          </a:p>
          <a:p>
            <a:pPr algn="just">
              <a:lnSpc>
                <a:spcPts val="4001"/>
              </a:lnSpc>
            </a:pPr>
            <a:r>
              <a:rPr lang="en-US" sz="2857" b="true">
                <a:solidFill>
                  <a:srgbClr val="FF3131"/>
                </a:solidFill>
                <a:latin typeface="Canva Sans Bold"/>
                <a:ea typeface="Canva Sans Bold"/>
                <a:cs typeface="Canva Sans Bold"/>
                <a:sym typeface="Canva Sans Bold"/>
              </a:rPr>
              <a:t>END //</a:t>
            </a:r>
          </a:p>
          <a:p>
            <a:pPr algn="just">
              <a:lnSpc>
                <a:spcPts val="4001"/>
              </a:lnSpc>
            </a:pPr>
          </a:p>
          <a:p>
            <a:pPr algn="just">
              <a:lnSpc>
                <a:spcPts val="4001"/>
              </a:lnSpc>
            </a:pPr>
            <a:r>
              <a:rPr lang="en-US" sz="2857" b="true">
                <a:solidFill>
                  <a:srgbClr val="FF3131"/>
                </a:solidFill>
                <a:latin typeface="Canva Sans Bold"/>
                <a:ea typeface="Canva Sans Bold"/>
                <a:cs typeface="Canva Sans Bold"/>
                <a:sym typeface="Canva Sans Bold"/>
              </a:rPr>
              <a:t>DELIMITER ;</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207833" y="376601"/>
            <a:ext cx="12852490" cy="6011442"/>
          </a:xfrm>
          <a:prstGeom prst="rect">
            <a:avLst/>
          </a:prstGeom>
        </p:spPr>
        <p:txBody>
          <a:bodyPr anchor="t" rtlCol="false" tIns="0" lIns="0" bIns="0" rIns="0">
            <a:spAutoFit/>
          </a:bodyPr>
          <a:lstStyle/>
          <a:p>
            <a:pPr algn="just">
              <a:lnSpc>
                <a:spcPts val="4801"/>
              </a:lnSpc>
            </a:pPr>
          </a:p>
          <a:p>
            <a:pPr algn="just">
              <a:lnSpc>
                <a:spcPts val="4801"/>
              </a:lnSpc>
            </a:pPr>
          </a:p>
          <a:p>
            <a:pPr algn="just">
              <a:lnSpc>
                <a:spcPts val="4801"/>
              </a:lnSpc>
            </a:pPr>
            <a:r>
              <a:rPr lang="en-US" sz="3429" b="true">
                <a:solidFill>
                  <a:srgbClr val="5271FF"/>
                </a:solidFill>
                <a:latin typeface="Canva Sans Bold"/>
                <a:ea typeface="Canva Sans Bold"/>
                <a:cs typeface="Canva Sans Bold"/>
                <a:sym typeface="Canva Sans Bold"/>
              </a:rPr>
              <a:t>-- Declare a variable to hold the output value</a:t>
            </a:r>
          </a:p>
          <a:p>
            <a:pPr algn="just">
              <a:lnSpc>
                <a:spcPts val="4801"/>
              </a:lnSpc>
            </a:pPr>
            <a:r>
              <a:rPr lang="en-US" sz="3429" b="true">
                <a:solidFill>
                  <a:srgbClr val="FF3131"/>
                </a:solidFill>
                <a:latin typeface="Canva Sans Bold"/>
                <a:ea typeface="Canva Sans Bold"/>
                <a:cs typeface="Canva Sans Bold"/>
                <a:sym typeface="Canva Sans Bold"/>
              </a:rPr>
              <a:t>SET</a:t>
            </a:r>
            <a:r>
              <a:rPr lang="en-US" sz="3429" b="true">
                <a:solidFill>
                  <a:srgbClr val="000000"/>
                </a:solidFill>
                <a:latin typeface="Canva Sans Bold"/>
                <a:ea typeface="Canva Sans Bold"/>
                <a:cs typeface="Canva Sans Bold"/>
                <a:sym typeface="Canva Sans Bold"/>
              </a:rPr>
              <a:t> @total_amount = 0;</a:t>
            </a:r>
          </a:p>
          <a:p>
            <a:pPr algn="just">
              <a:lnSpc>
                <a:spcPts val="4801"/>
              </a:lnSpc>
            </a:pPr>
          </a:p>
          <a:p>
            <a:pPr algn="just">
              <a:lnSpc>
                <a:spcPts val="4801"/>
              </a:lnSpc>
            </a:pPr>
            <a:r>
              <a:rPr lang="en-US" sz="3429" b="true">
                <a:solidFill>
                  <a:srgbClr val="5271FF"/>
                </a:solidFill>
                <a:latin typeface="Canva Sans Bold"/>
                <a:ea typeface="Canva Sans Bold"/>
                <a:cs typeface="Canva Sans Bold"/>
                <a:sym typeface="Canva Sans Bold"/>
              </a:rPr>
              <a:t>-- Call the stored procedure</a:t>
            </a:r>
          </a:p>
          <a:p>
            <a:pPr algn="just">
              <a:lnSpc>
                <a:spcPts val="4801"/>
              </a:lnSpc>
            </a:pPr>
            <a:r>
              <a:rPr lang="en-US" sz="3429" b="true">
                <a:solidFill>
                  <a:srgbClr val="FF3131"/>
                </a:solidFill>
                <a:latin typeface="Canva Sans Bold"/>
                <a:ea typeface="Canva Sans Bold"/>
                <a:cs typeface="Canva Sans Bold"/>
                <a:sym typeface="Canva Sans Bold"/>
              </a:rPr>
              <a:t>CALL </a:t>
            </a:r>
            <a:r>
              <a:rPr lang="en-US" sz="3429" b="true">
                <a:solidFill>
                  <a:srgbClr val="000000"/>
                </a:solidFill>
                <a:latin typeface="Canva Sans Bold"/>
                <a:ea typeface="Canva Sans Bold"/>
                <a:cs typeface="Canva Sans Bold"/>
                <a:sym typeface="Canva Sans Bold"/>
              </a:rPr>
              <a:t>GetLoanAmountByGender('Male',@total_amount);</a:t>
            </a:r>
          </a:p>
          <a:p>
            <a:pPr algn="just">
              <a:lnSpc>
                <a:spcPts val="4801"/>
              </a:lnSpc>
            </a:pPr>
          </a:p>
          <a:p>
            <a:pPr algn="just">
              <a:lnSpc>
                <a:spcPts val="4801"/>
              </a:lnSpc>
            </a:pPr>
            <a:r>
              <a:rPr lang="en-US" sz="3429" b="true">
                <a:solidFill>
                  <a:srgbClr val="5271FF"/>
                </a:solidFill>
                <a:latin typeface="Canva Sans Bold"/>
                <a:ea typeface="Canva Sans Bold"/>
                <a:cs typeface="Canva Sans Bold"/>
                <a:sym typeface="Canva Sans Bold"/>
              </a:rPr>
              <a:t>-- Display the result</a:t>
            </a:r>
          </a:p>
          <a:p>
            <a:pPr algn="just">
              <a:lnSpc>
                <a:spcPts val="4801"/>
              </a:lnSpc>
            </a:pPr>
            <a:r>
              <a:rPr lang="en-US" sz="3429" b="true">
                <a:solidFill>
                  <a:srgbClr val="FF3131"/>
                </a:solidFill>
                <a:latin typeface="Canva Sans Bold"/>
                <a:ea typeface="Canva Sans Bold"/>
                <a:cs typeface="Canva Sans Bold"/>
                <a:sym typeface="Canva Sans Bold"/>
              </a:rPr>
              <a:t>SELECT </a:t>
            </a:r>
            <a:r>
              <a:rPr lang="en-US" sz="3429" b="true">
                <a:solidFill>
                  <a:srgbClr val="000000"/>
                </a:solidFill>
                <a:latin typeface="Canva Sans Bold"/>
                <a:ea typeface="Canva Sans Bold"/>
                <a:cs typeface="Canva Sans Bold"/>
                <a:sym typeface="Canva Sans Bold"/>
              </a:rPr>
              <a:t>@total_amount AS TOTAL_LOAN_AMOUNT;</a:t>
            </a:r>
          </a:p>
        </p:txBody>
      </p:sp>
      <p:sp>
        <p:nvSpPr>
          <p:cNvPr name="TextBox 7" id="7"/>
          <p:cNvSpPr txBox="true"/>
          <p:nvPr/>
        </p:nvSpPr>
        <p:spPr>
          <a:xfrm rot="0">
            <a:off x="4507086" y="7480290"/>
            <a:ext cx="8369806" cy="1412894"/>
          </a:xfrm>
          <a:prstGeom prst="rect">
            <a:avLst/>
          </a:prstGeom>
        </p:spPr>
        <p:txBody>
          <a:bodyPr anchor="t" rtlCol="false" tIns="0" lIns="0" bIns="0" rIns="0">
            <a:spAutoFit/>
          </a:bodyPr>
          <a:lstStyle/>
          <a:p>
            <a:pPr algn="l" marL="874889" indent="-437445" lvl="1">
              <a:lnSpc>
                <a:spcPts val="5673"/>
              </a:lnSpc>
              <a:buFont typeface="Arial"/>
              <a:buChar char="•"/>
            </a:pPr>
            <a:r>
              <a:rPr lang="en-US" sz="4052">
                <a:solidFill>
                  <a:srgbClr val="000000"/>
                </a:solidFill>
                <a:latin typeface="DG Jory"/>
                <a:ea typeface="DG Jory"/>
                <a:cs typeface="DG Jory"/>
                <a:sym typeface="DG Jory"/>
              </a:rPr>
              <a:t>Female applicants have 11556</a:t>
            </a:r>
          </a:p>
          <a:p>
            <a:pPr algn="l" marL="874889" indent="-437445" lvl="1">
              <a:lnSpc>
                <a:spcPts val="5673"/>
              </a:lnSpc>
              <a:buFont typeface="Arial"/>
              <a:buChar char="•"/>
            </a:pPr>
            <a:r>
              <a:rPr lang="en-US" sz="4052">
                <a:solidFill>
                  <a:srgbClr val="000000"/>
                </a:solidFill>
                <a:latin typeface="DG Jory"/>
                <a:ea typeface="DG Jory"/>
                <a:cs typeface="DG Jory"/>
                <a:sym typeface="DG Jory"/>
              </a:rPr>
              <a:t>Male applicants have 54161</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4515851"/>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201850" y="47254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130126" y="5048250"/>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TRIGGER </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412028" cy="1667799"/>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39093" y="1160925"/>
            <a:ext cx="10001660"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Trigger to check applicant income and update loan status. ( USING AFTER INSERT )</a:t>
            </a:r>
          </a:p>
        </p:txBody>
      </p:sp>
      <p:sp>
        <p:nvSpPr>
          <p:cNvPr name="TextBox 9" id="9"/>
          <p:cNvSpPr txBox="true"/>
          <p:nvPr/>
        </p:nvSpPr>
        <p:spPr>
          <a:xfrm rot="0">
            <a:off x="3372880" y="2932713"/>
            <a:ext cx="10851377" cy="6664105"/>
          </a:xfrm>
          <a:prstGeom prst="rect">
            <a:avLst/>
          </a:prstGeom>
        </p:spPr>
        <p:txBody>
          <a:bodyPr anchor="t" rtlCol="false" tIns="0" lIns="0" bIns="0" rIns="0">
            <a:spAutoFit/>
          </a:bodyPr>
          <a:lstStyle/>
          <a:p>
            <a:pPr algn="just">
              <a:lnSpc>
                <a:spcPts val="3521"/>
              </a:lnSpc>
            </a:pPr>
            <a:r>
              <a:rPr lang="en-US" sz="2515" b="true">
                <a:solidFill>
                  <a:srgbClr val="FF3131"/>
                </a:solidFill>
                <a:latin typeface="Canva Sans Bold"/>
                <a:ea typeface="Canva Sans Bold"/>
                <a:cs typeface="Canva Sans Bold"/>
                <a:sym typeface="Canva Sans Bold"/>
              </a:rPr>
              <a:t>DELIMITER //</a:t>
            </a:r>
          </a:p>
          <a:p>
            <a:pPr algn="just">
              <a:lnSpc>
                <a:spcPts val="3521"/>
              </a:lnSpc>
            </a:pPr>
          </a:p>
          <a:p>
            <a:pPr algn="just">
              <a:lnSpc>
                <a:spcPts val="3521"/>
              </a:lnSpc>
            </a:pPr>
            <a:r>
              <a:rPr lang="en-US" sz="2515" b="true">
                <a:solidFill>
                  <a:srgbClr val="FF3131"/>
                </a:solidFill>
                <a:latin typeface="Canva Sans Bold"/>
                <a:ea typeface="Canva Sans Bold"/>
                <a:cs typeface="Canva Sans Bold"/>
                <a:sym typeface="Canva Sans Bold"/>
              </a:rPr>
              <a:t>CREATE</a:t>
            </a:r>
            <a:r>
              <a:rPr lang="en-US" sz="2515" b="true">
                <a:solidFill>
                  <a:srgbClr val="000000"/>
                </a:solidFill>
                <a:latin typeface="Canva Sans Bold"/>
                <a:ea typeface="Canva Sans Bold"/>
                <a:cs typeface="Canva Sans Bold"/>
                <a:sym typeface="Canva Sans Bold"/>
              </a:rPr>
              <a:t> </a:t>
            </a:r>
            <a:r>
              <a:rPr lang="en-US" sz="2515" b="true">
                <a:solidFill>
                  <a:srgbClr val="FF3131"/>
                </a:solidFill>
                <a:latin typeface="Canva Sans Bold"/>
                <a:ea typeface="Canva Sans Bold"/>
                <a:cs typeface="Canva Sans Bold"/>
                <a:sym typeface="Canva Sans Bold"/>
              </a:rPr>
              <a:t>TRIGGER</a:t>
            </a:r>
            <a:r>
              <a:rPr lang="en-US" sz="2515" b="true">
                <a:solidFill>
                  <a:srgbClr val="000000"/>
                </a:solidFill>
                <a:latin typeface="Canva Sans Bold"/>
                <a:ea typeface="Canva Sans Bold"/>
                <a:cs typeface="Canva Sans Bold"/>
                <a:sym typeface="Canva Sans Bold"/>
              </a:rPr>
              <a:t> CheckApplicantIncome</a:t>
            </a:r>
          </a:p>
          <a:p>
            <a:pPr algn="just">
              <a:lnSpc>
                <a:spcPts val="3521"/>
              </a:lnSpc>
            </a:pPr>
            <a:r>
              <a:rPr lang="en-US" sz="2515" b="true">
                <a:solidFill>
                  <a:srgbClr val="FF3131"/>
                </a:solidFill>
                <a:latin typeface="Canva Sans Bold"/>
                <a:ea typeface="Canva Sans Bold"/>
                <a:cs typeface="Canva Sans Bold"/>
                <a:sym typeface="Canva Sans Bold"/>
              </a:rPr>
              <a:t>AFTER INSERT ON</a:t>
            </a:r>
            <a:r>
              <a:rPr lang="en-US" sz="2515" b="true">
                <a:solidFill>
                  <a:srgbClr val="000000"/>
                </a:solidFill>
                <a:latin typeface="Canva Sans Bold"/>
                <a:ea typeface="Canva Sans Bold"/>
                <a:cs typeface="Canva Sans Bold"/>
                <a:sym typeface="Canva Sans Bold"/>
              </a:rPr>
              <a:t> loan_project</a:t>
            </a:r>
          </a:p>
          <a:p>
            <a:pPr algn="just">
              <a:lnSpc>
                <a:spcPts val="3521"/>
              </a:lnSpc>
            </a:pPr>
            <a:r>
              <a:rPr lang="en-US" sz="2515" b="true">
                <a:solidFill>
                  <a:srgbClr val="FF3131"/>
                </a:solidFill>
                <a:latin typeface="Canva Sans Bold"/>
                <a:ea typeface="Canva Sans Bold"/>
                <a:cs typeface="Canva Sans Bold"/>
                <a:sym typeface="Canva Sans Bold"/>
              </a:rPr>
              <a:t>FOR EACH ROW</a:t>
            </a:r>
          </a:p>
          <a:p>
            <a:pPr algn="just">
              <a:lnSpc>
                <a:spcPts val="3521"/>
              </a:lnSpc>
            </a:pPr>
          </a:p>
          <a:p>
            <a:pPr algn="just">
              <a:lnSpc>
                <a:spcPts val="3521"/>
              </a:lnSpc>
            </a:pPr>
            <a:r>
              <a:rPr lang="en-US" sz="2515" b="true">
                <a:solidFill>
                  <a:srgbClr val="FF3131"/>
                </a:solidFill>
                <a:latin typeface="Canva Sans Bold"/>
                <a:ea typeface="Canva Sans Bold"/>
                <a:cs typeface="Canva Sans Bold"/>
                <a:sym typeface="Canva Sans Bold"/>
              </a:rPr>
              <a:t>BEGIN</a:t>
            </a:r>
          </a:p>
          <a:p>
            <a:pPr algn="just">
              <a:lnSpc>
                <a:spcPts val="3521"/>
              </a:lnSpc>
            </a:pPr>
            <a:r>
              <a:rPr lang="en-US" sz="2515" b="true">
                <a:solidFill>
                  <a:srgbClr val="000000"/>
                </a:solidFill>
                <a:latin typeface="Canva Sans Bold"/>
                <a:ea typeface="Canva Sans Bold"/>
                <a:cs typeface="Canva Sans Bold"/>
                <a:sym typeface="Canva Sans Bold"/>
              </a:rPr>
              <a:t>    </a:t>
            </a:r>
            <a:r>
              <a:rPr lang="en-US" sz="2515" b="true">
                <a:solidFill>
                  <a:srgbClr val="000000"/>
                </a:solidFill>
                <a:latin typeface="Canva Sans Bold"/>
                <a:ea typeface="Canva Sans Bold"/>
                <a:cs typeface="Canva Sans Bold"/>
                <a:sym typeface="Canva Sans Bold"/>
              </a:rPr>
              <a:t> </a:t>
            </a:r>
            <a:r>
              <a:rPr lang="en-US" sz="2515" b="true">
                <a:solidFill>
                  <a:srgbClr val="FF3131"/>
                </a:solidFill>
                <a:latin typeface="Canva Sans Bold"/>
                <a:ea typeface="Canva Sans Bold"/>
                <a:cs typeface="Canva Sans Bold"/>
                <a:sym typeface="Canva Sans Bold"/>
              </a:rPr>
              <a:t>IF</a:t>
            </a:r>
            <a:r>
              <a:rPr lang="en-US" sz="2515" b="true">
                <a:solidFill>
                  <a:srgbClr val="000000"/>
                </a:solidFill>
                <a:latin typeface="Canva Sans Bold"/>
                <a:ea typeface="Canva Sans Bold"/>
                <a:cs typeface="Canva Sans Bold"/>
                <a:sym typeface="Canva Sans Bold"/>
              </a:rPr>
              <a:t> </a:t>
            </a:r>
            <a:r>
              <a:rPr lang="en-US" sz="2515" b="true">
                <a:solidFill>
                  <a:srgbClr val="CB6CE6"/>
                </a:solidFill>
                <a:latin typeface="Canva Sans Bold"/>
                <a:ea typeface="Canva Sans Bold"/>
                <a:cs typeface="Canva Sans Bold"/>
                <a:sym typeface="Canva Sans Bold"/>
              </a:rPr>
              <a:t>NEW</a:t>
            </a:r>
            <a:r>
              <a:rPr lang="en-US" sz="2515" b="true">
                <a:solidFill>
                  <a:srgbClr val="000000"/>
                </a:solidFill>
                <a:latin typeface="Canva Sans Bold"/>
                <a:ea typeface="Canva Sans Bold"/>
                <a:cs typeface="Canva Sans Bold"/>
                <a:sym typeface="Canva Sans Bold"/>
              </a:rPr>
              <a:t>.ApplicantIncome &lt; 20000 </a:t>
            </a:r>
            <a:r>
              <a:rPr lang="en-US" sz="2515" b="true">
                <a:solidFill>
                  <a:srgbClr val="FF3131"/>
                </a:solidFill>
                <a:latin typeface="Canva Sans Bold"/>
                <a:ea typeface="Canva Sans Bold"/>
                <a:cs typeface="Canva Sans Bold"/>
                <a:sym typeface="Canva Sans Bold"/>
              </a:rPr>
              <a:t>THEN</a:t>
            </a:r>
          </a:p>
          <a:p>
            <a:pPr algn="just">
              <a:lnSpc>
                <a:spcPts val="3521"/>
              </a:lnSpc>
            </a:pPr>
            <a:r>
              <a:rPr lang="en-US" sz="2515" b="true">
                <a:solidFill>
                  <a:srgbClr val="000000"/>
                </a:solidFill>
                <a:latin typeface="Canva Sans Bold"/>
                <a:ea typeface="Canva Sans Bold"/>
                <a:cs typeface="Canva Sans Bold"/>
                <a:sym typeface="Canva Sans Bold"/>
              </a:rPr>
              <a:t>            </a:t>
            </a:r>
            <a:r>
              <a:rPr lang="en-US" sz="2515" b="true">
                <a:solidFill>
                  <a:srgbClr val="FF3131"/>
                </a:solidFill>
                <a:latin typeface="Canva Sans Bold"/>
                <a:ea typeface="Canva Sans Bold"/>
                <a:cs typeface="Canva Sans Bold"/>
                <a:sym typeface="Canva Sans Bold"/>
              </a:rPr>
              <a:t>UPDATE</a:t>
            </a:r>
            <a:r>
              <a:rPr lang="en-US" sz="2515" b="true">
                <a:solidFill>
                  <a:srgbClr val="000000"/>
                </a:solidFill>
                <a:latin typeface="Canva Sans Bold"/>
                <a:ea typeface="Canva Sans Bold"/>
                <a:cs typeface="Canva Sans Bold"/>
                <a:sym typeface="Canva Sans Bold"/>
              </a:rPr>
              <a:t> loan_project</a:t>
            </a:r>
          </a:p>
          <a:p>
            <a:pPr algn="just">
              <a:lnSpc>
                <a:spcPts val="3521"/>
              </a:lnSpc>
            </a:pPr>
            <a:r>
              <a:rPr lang="en-US" sz="2515" b="true">
                <a:solidFill>
                  <a:srgbClr val="000000"/>
                </a:solidFill>
                <a:latin typeface="Canva Sans Bold"/>
                <a:ea typeface="Canva Sans Bold"/>
                <a:cs typeface="Canva Sans Bold"/>
                <a:sym typeface="Canva Sans Bold"/>
              </a:rPr>
              <a:t>            </a:t>
            </a:r>
            <a:r>
              <a:rPr lang="en-US" sz="2515" b="true">
                <a:solidFill>
                  <a:srgbClr val="FF3131"/>
                </a:solidFill>
                <a:latin typeface="Canva Sans Bold"/>
                <a:ea typeface="Canva Sans Bold"/>
                <a:cs typeface="Canva Sans Bold"/>
                <a:sym typeface="Canva Sans Bold"/>
              </a:rPr>
              <a:t>SET</a:t>
            </a:r>
            <a:r>
              <a:rPr lang="en-US" sz="2515" b="true">
                <a:solidFill>
                  <a:srgbClr val="000000"/>
                </a:solidFill>
                <a:latin typeface="Canva Sans Bold"/>
                <a:ea typeface="Canva Sans Bold"/>
                <a:cs typeface="Canva Sans Bold"/>
                <a:sym typeface="Canva Sans Bold"/>
              </a:rPr>
              <a:t> LoanStatus = 'N'</a:t>
            </a:r>
          </a:p>
          <a:p>
            <a:pPr algn="just">
              <a:lnSpc>
                <a:spcPts val="3521"/>
              </a:lnSpc>
            </a:pPr>
            <a:r>
              <a:rPr lang="en-US" sz="2515" b="true">
                <a:solidFill>
                  <a:srgbClr val="000000"/>
                </a:solidFill>
                <a:latin typeface="Canva Sans Bold"/>
                <a:ea typeface="Canva Sans Bold"/>
                <a:cs typeface="Canva Sans Bold"/>
                <a:sym typeface="Canva Sans Bold"/>
              </a:rPr>
              <a:t>            </a:t>
            </a:r>
            <a:r>
              <a:rPr lang="en-US" sz="2515" b="true">
                <a:solidFill>
                  <a:srgbClr val="FF3131"/>
                </a:solidFill>
                <a:latin typeface="Canva Sans Bold"/>
                <a:ea typeface="Canva Sans Bold"/>
                <a:cs typeface="Canva Sans Bold"/>
                <a:sym typeface="Canva Sans Bold"/>
              </a:rPr>
              <a:t>WHERE</a:t>
            </a:r>
            <a:r>
              <a:rPr lang="en-US" sz="2515" b="true">
                <a:solidFill>
                  <a:srgbClr val="000000"/>
                </a:solidFill>
                <a:latin typeface="Canva Sans Bold"/>
                <a:ea typeface="Canva Sans Bold"/>
                <a:cs typeface="Canva Sans Bold"/>
                <a:sym typeface="Canva Sans Bold"/>
              </a:rPr>
              <a:t> LoanID = </a:t>
            </a:r>
            <a:r>
              <a:rPr lang="en-US" sz="2515" b="true">
                <a:solidFill>
                  <a:srgbClr val="CB6CE6"/>
                </a:solidFill>
                <a:latin typeface="Canva Sans Bold"/>
                <a:ea typeface="Canva Sans Bold"/>
                <a:cs typeface="Canva Sans Bold"/>
                <a:sym typeface="Canva Sans Bold"/>
              </a:rPr>
              <a:t>NEW</a:t>
            </a:r>
            <a:r>
              <a:rPr lang="en-US" sz="2515" b="true">
                <a:solidFill>
                  <a:srgbClr val="000000"/>
                </a:solidFill>
                <a:latin typeface="Canva Sans Bold"/>
                <a:ea typeface="Canva Sans Bold"/>
                <a:cs typeface="Canva Sans Bold"/>
                <a:sym typeface="Canva Sans Bold"/>
              </a:rPr>
              <a:t>.LoanID;</a:t>
            </a:r>
          </a:p>
          <a:p>
            <a:pPr algn="just">
              <a:lnSpc>
                <a:spcPts val="3521"/>
              </a:lnSpc>
            </a:pPr>
            <a:r>
              <a:rPr lang="en-US" sz="2515" b="true">
                <a:solidFill>
                  <a:srgbClr val="000000"/>
                </a:solidFill>
                <a:latin typeface="Canva Sans Bold"/>
                <a:ea typeface="Canva Sans Bold"/>
                <a:cs typeface="Canva Sans Bold"/>
                <a:sym typeface="Canva Sans Bold"/>
              </a:rPr>
              <a:t>      </a:t>
            </a:r>
            <a:r>
              <a:rPr lang="en-US" sz="2515" b="true">
                <a:solidFill>
                  <a:srgbClr val="FF3131"/>
                </a:solidFill>
                <a:latin typeface="Canva Sans Bold"/>
                <a:ea typeface="Canva Sans Bold"/>
                <a:cs typeface="Canva Sans Bold"/>
                <a:sym typeface="Canva Sans Bold"/>
              </a:rPr>
              <a:t>END IF;</a:t>
            </a:r>
          </a:p>
          <a:p>
            <a:pPr algn="just">
              <a:lnSpc>
                <a:spcPts val="3521"/>
              </a:lnSpc>
            </a:pPr>
            <a:r>
              <a:rPr lang="en-US" sz="2515" b="true">
                <a:solidFill>
                  <a:srgbClr val="FF3131"/>
                </a:solidFill>
                <a:latin typeface="Canva Sans Bold"/>
                <a:ea typeface="Canva Sans Bold"/>
                <a:cs typeface="Canva Sans Bold"/>
                <a:sym typeface="Canva Sans Bold"/>
              </a:rPr>
              <a:t>END //</a:t>
            </a:r>
          </a:p>
          <a:p>
            <a:pPr algn="just">
              <a:lnSpc>
                <a:spcPts val="3521"/>
              </a:lnSpc>
            </a:pPr>
          </a:p>
          <a:p>
            <a:pPr algn="just">
              <a:lnSpc>
                <a:spcPts val="3521"/>
              </a:lnSpc>
            </a:pPr>
            <a:r>
              <a:rPr lang="en-US" sz="2515" b="true">
                <a:solidFill>
                  <a:srgbClr val="FF3131"/>
                </a:solidFill>
                <a:latin typeface="Canva Sans Bold"/>
                <a:ea typeface="Canva Sans Bold"/>
                <a:cs typeface="Canva Sans Bold"/>
                <a:sym typeface="Canva Sans Bold"/>
              </a:rPr>
              <a:t>DELIMITER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680067" y="1827006"/>
            <a:ext cx="12258856" cy="6572103"/>
          </a:xfrm>
          <a:prstGeom prst="rect">
            <a:avLst/>
          </a:prstGeom>
        </p:spPr>
        <p:txBody>
          <a:bodyPr anchor="t" rtlCol="false" tIns="0" lIns="0" bIns="0" rIns="0">
            <a:spAutoFit/>
          </a:bodyPr>
          <a:lstStyle/>
          <a:p>
            <a:pPr algn="just">
              <a:lnSpc>
                <a:spcPts val="5249"/>
              </a:lnSpc>
            </a:pPr>
          </a:p>
          <a:p>
            <a:pPr algn="just">
              <a:lnSpc>
                <a:spcPts val="5249"/>
              </a:lnSpc>
            </a:pPr>
            <a:r>
              <a:rPr lang="en-US" sz="3749" b="true">
                <a:solidFill>
                  <a:srgbClr val="FF3131"/>
                </a:solidFill>
                <a:latin typeface="Canva Sans Bold"/>
                <a:ea typeface="Canva Sans Bold"/>
                <a:cs typeface="Canva Sans Bold"/>
                <a:sym typeface="Canva Sans Bold"/>
              </a:rPr>
              <a:t>SET</a:t>
            </a:r>
            <a:r>
              <a:rPr lang="en-US" sz="3749" b="true">
                <a:solidFill>
                  <a:srgbClr val="000000"/>
                </a:solidFill>
                <a:latin typeface="Canva Sans Bold"/>
                <a:ea typeface="Canva Sans Bold"/>
                <a:cs typeface="Canva Sans Bold"/>
                <a:sym typeface="Canva Sans Bold"/>
              </a:rPr>
              <a:t> </a:t>
            </a:r>
            <a:r>
              <a:rPr lang="en-US" sz="3749" b="true">
                <a:solidFill>
                  <a:srgbClr val="5271FF"/>
                </a:solidFill>
                <a:latin typeface="Canva Sans Bold"/>
                <a:ea typeface="Canva Sans Bold"/>
                <a:cs typeface="Canva Sans Bold"/>
                <a:sym typeface="Canva Sans Bold"/>
              </a:rPr>
              <a:t>sql_safe_updates = 0;</a:t>
            </a:r>
          </a:p>
          <a:p>
            <a:pPr algn="just">
              <a:lnSpc>
                <a:spcPts val="5249"/>
              </a:lnSpc>
            </a:pPr>
          </a:p>
          <a:p>
            <a:pPr algn="just">
              <a:lnSpc>
                <a:spcPts val="5249"/>
              </a:lnSpc>
            </a:pPr>
            <a:r>
              <a:rPr lang="en-US" sz="3749" b="true">
                <a:solidFill>
                  <a:srgbClr val="FF3131"/>
                </a:solidFill>
                <a:latin typeface="Canva Sans Bold"/>
                <a:ea typeface="Canva Sans Bold"/>
                <a:cs typeface="Canva Sans Bold"/>
                <a:sym typeface="Canva Sans Bold"/>
              </a:rPr>
              <a:t>UPDATE</a:t>
            </a:r>
            <a:r>
              <a:rPr lang="en-US" sz="3749" b="true">
                <a:solidFill>
                  <a:srgbClr val="000000"/>
                </a:solidFill>
                <a:latin typeface="Canva Sans Bold"/>
                <a:ea typeface="Canva Sans Bold"/>
                <a:cs typeface="Canva Sans Bold"/>
                <a:sym typeface="Canva Sans Bold"/>
              </a:rPr>
              <a:t> loan_project</a:t>
            </a:r>
          </a:p>
          <a:p>
            <a:pPr algn="just">
              <a:lnSpc>
                <a:spcPts val="5249"/>
              </a:lnSpc>
            </a:pPr>
            <a:r>
              <a:rPr lang="en-US" sz="3749" b="true">
                <a:solidFill>
                  <a:srgbClr val="FF3131"/>
                </a:solidFill>
                <a:latin typeface="Canva Sans Bold"/>
                <a:ea typeface="Canva Sans Bold"/>
                <a:cs typeface="Canva Sans Bold"/>
                <a:sym typeface="Canva Sans Bold"/>
              </a:rPr>
              <a:t>SET</a:t>
            </a:r>
            <a:r>
              <a:rPr lang="en-US" sz="3749" b="true">
                <a:solidFill>
                  <a:srgbClr val="000000"/>
                </a:solidFill>
                <a:latin typeface="Canva Sans Bold"/>
                <a:ea typeface="Canva Sans Bold"/>
                <a:cs typeface="Canva Sans Bold"/>
                <a:sym typeface="Canva Sans Bold"/>
              </a:rPr>
              <a:t> ApplicantIncome = 15000, LoanStatus = 'N'</a:t>
            </a:r>
          </a:p>
          <a:p>
            <a:pPr algn="just">
              <a:lnSpc>
                <a:spcPts val="5249"/>
              </a:lnSpc>
            </a:pPr>
            <a:r>
              <a:rPr lang="en-US" sz="3749" b="true">
                <a:solidFill>
                  <a:srgbClr val="FF3131"/>
                </a:solidFill>
                <a:latin typeface="Canva Sans Bold"/>
                <a:ea typeface="Canva Sans Bold"/>
                <a:cs typeface="Canva Sans Bold"/>
                <a:sym typeface="Canva Sans Bold"/>
              </a:rPr>
              <a:t>WHERE</a:t>
            </a:r>
            <a:r>
              <a:rPr lang="en-US" sz="3749" b="true">
                <a:solidFill>
                  <a:srgbClr val="000000"/>
                </a:solidFill>
                <a:latin typeface="Canva Sans Bold"/>
                <a:ea typeface="Canva Sans Bold"/>
                <a:cs typeface="Canva Sans Bold"/>
                <a:sym typeface="Canva Sans Bold"/>
              </a:rPr>
              <a:t> LoanID = 'LP001003';</a:t>
            </a:r>
          </a:p>
          <a:p>
            <a:pPr algn="just">
              <a:lnSpc>
                <a:spcPts val="5249"/>
              </a:lnSpc>
            </a:pPr>
          </a:p>
          <a:p>
            <a:pPr algn="just">
              <a:lnSpc>
                <a:spcPts val="5249"/>
              </a:lnSpc>
            </a:pPr>
            <a:r>
              <a:rPr lang="en-US" sz="3749" b="true">
                <a:solidFill>
                  <a:srgbClr val="FF3131"/>
                </a:solidFill>
                <a:latin typeface="Canva Sans Bold"/>
                <a:ea typeface="Canva Sans Bold"/>
                <a:cs typeface="Canva Sans Bold"/>
                <a:sym typeface="Canva Sans Bold"/>
              </a:rPr>
              <a:t>SELECT</a:t>
            </a:r>
            <a:r>
              <a:rPr lang="en-US" sz="3749" b="true">
                <a:solidFill>
                  <a:srgbClr val="000000"/>
                </a:solidFill>
                <a:latin typeface="Canva Sans Bold"/>
                <a:ea typeface="Canva Sans Bold"/>
                <a:cs typeface="Canva Sans Bold"/>
                <a:sym typeface="Canva Sans Bold"/>
              </a:rPr>
              <a:t> LoanID, ApplicantIncome, LoanStatus</a:t>
            </a:r>
          </a:p>
          <a:p>
            <a:pPr algn="just">
              <a:lnSpc>
                <a:spcPts val="5249"/>
              </a:lnSpc>
            </a:pPr>
            <a:r>
              <a:rPr lang="en-US" sz="3749" b="true">
                <a:solidFill>
                  <a:srgbClr val="FF3131"/>
                </a:solidFill>
                <a:latin typeface="Canva Sans Bold"/>
                <a:ea typeface="Canva Sans Bold"/>
                <a:cs typeface="Canva Sans Bold"/>
                <a:sym typeface="Canva Sans Bold"/>
              </a:rPr>
              <a:t>FROM</a:t>
            </a:r>
            <a:r>
              <a:rPr lang="en-US" sz="3749" b="true">
                <a:solidFill>
                  <a:srgbClr val="000000"/>
                </a:solidFill>
                <a:latin typeface="Canva Sans Bold"/>
                <a:ea typeface="Canva Sans Bold"/>
                <a:cs typeface="Canva Sans Bold"/>
                <a:sym typeface="Canva Sans Bold"/>
              </a:rPr>
              <a:t> loan_project</a:t>
            </a:r>
          </a:p>
          <a:p>
            <a:pPr algn="just">
              <a:lnSpc>
                <a:spcPts val="5249"/>
              </a:lnSpc>
            </a:pPr>
            <a:r>
              <a:rPr lang="en-US" sz="3749" b="true">
                <a:solidFill>
                  <a:srgbClr val="FF3131"/>
                </a:solidFill>
                <a:latin typeface="Canva Sans Bold"/>
                <a:ea typeface="Canva Sans Bold"/>
                <a:cs typeface="Canva Sans Bold"/>
                <a:sym typeface="Canva Sans Bold"/>
              </a:rPr>
              <a:t>WH</a:t>
            </a:r>
            <a:r>
              <a:rPr lang="en-US" sz="3749" b="true">
                <a:solidFill>
                  <a:srgbClr val="FF3131"/>
                </a:solidFill>
                <a:latin typeface="Canva Sans Bold"/>
                <a:ea typeface="Canva Sans Bold"/>
                <a:cs typeface="Canva Sans Bold"/>
                <a:sym typeface="Canva Sans Bold"/>
              </a:rPr>
              <a:t>ERE</a:t>
            </a:r>
            <a:r>
              <a:rPr lang="en-US" sz="3749" b="true">
                <a:solidFill>
                  <a:srgbClr val="000000"/>
                </a:solidFill>
                <a:latin typeface="Canva Sans Bold"/>
                <a:ea typeface="Canva Sans Bold"/>
                <a:cs typeface="Canva Sans Bold"/>
                <a:sym typeface="Canva Sans Bold"/>
              </a:rPr>
              <a:t> LoanID = 'LP001003';</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10412028" cy="1667799"/>
            <a:chOff x="0" y="0"/>
            <a:chExt cx="2742263" cy="439256"/>
          </a:xfrm>
        </p:grpSpPr>
        <p:sp>
          <p:nvSpPr>
            <p:cNvPr name="Freeform 6" id="6"/>
            <p:cNvSpPr/>
            <p:nvPr/>
          </p:nvSpPr>
          <p:spPr>
            <a:xfrm flipH="false" flipV="false" rot="0">
              <a:off x="0" y="0"/>
              <a:ext cx="2742263" cy="439256"/>
            </a:xfrm>
            <a:custGeom>
              <a:avLst/>
              <a:gdLst/>
              <a:ahLst/>
              <a:cxnLst/>
              <a:rect r="r" b="b" t="t" l="l"/>
              <a:pathLst>
                <a:path h="439256" w="2742263">
                  <a:moveTo>
                    <a:pt x="37921" y="0"/>
                  </a:moveTo>
                  <a:lnTo>
                    <a:pt x="2704341" y="0"/>
                  </a:lnTo>
                  <a:cubicBezTo>
                    <a:pt x="2725285" y="0"/>
                    <a:pt x="2742263" y="16978"/>
                    <a:pt x="2742263" y="37921"/>
                  </a:cubicBezTo>
                  <a:lnTo>
                    <a:pt x="2742263" y="401334"/>
                  </a:lnTo>
                  <a:cubicBezTo>
                    <a:pt x="2742263" y="422278"/>
                    <a:pt x="2725285" y="439256"/>
                    <a:pt x="2704341" y="439256"/>
                  </a:cubicBezTo>
                  <a:lnTo>
                    <a:pt x="37921" y="439256"/>
                  </a:lnTo>
                  <a:cubicBezTo>
                    <a:pt x="16978" y="439256"/>
                    <a:pt x="0" y="422278"/>
                    <a:pt x="0" y="401334"/>
                  </a:cubicBezTo>
                  <a:lnTo>
                    <a:pt x="0" y="37921"/>
                  </a:lnTo>
                  <a:cubicBezTo>
                    <a:pt x="0" y="16978"/>
                    <a:pt x="16978" y="0"/>
                    <a:pt x="37921" y="0"/>
                  </a:cubicBezTo>
                  <a:close/>
                </a:path>
              </a:pathLst>
            </a:custGeom>
            <a:solidFill>
              <a:srgbClr val="9BDAE9"/>
            </a:solidFill>
          </p:spPr>
        </p:sp>
        <p:sp>
          <p:nvSpPr>
            <p:cNvPr name="TextBox 7" id="7"/>
            <p:cNvSpPr txBox="true"/>
            <p:nvPr/>
          </p:nvSpPr>
          <p:spPr>
            <a:xfrm>
              <a:off x="0" y="-47625"/>
              <a:ext cx="2742263" cy="48688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498024" y="1230264"/>
            <a:ext cx="1054426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Trigger to automatically update credit history based on loan status. ( USING AFTER UPDATE )</a:t>
            </a:r>
          </a:p>
        </p:txBody>
      </p:sp>
      <p:sp>
        <p:nvSpPr>
          <p:cNvPr name="TextBox 9" id="9"/>
          <p:cNvSpPr txBox="true"/>
          <p:nvPr/>
        </p:nvSpPr>
        <p:spPr>
          <a:xfrm rot="0">
            <a:off x="2412514" y="2995732"/>
            <a:ext cx="10850598" cy="6849507"/>
          </a:xfrm>
          <a:prstGeom prst="rect">
            <a:avLst/>
          </a:prstGeom>
        </p:spPr>
        <p:txBody>
          <a:bodyPr anchor="t" rtlCol="false" tIns="0" lIns="0" bIns="0" rIns="0">
            <a:spAutoFit/>
          </a:bodyPr>
          <a:lstStyle/>
          <a:p>
            <a:pPr algn="just">
              <a:lnSpc>
                <a:spcPts val="3618"/>
              </a:lnSpc>
            </a:pPr>
            <a:r>
              <a:rPr lang="en-US" sz="2584" b="true">
                <a:solidFill>
                  <a:srgbClr val="FF3131"/>
                </a:solidFill>
                <a:latin typeface="Canva Sans Bold"/>
                <a:ea typeface="Canva Sans Bold"/>
                <a:cs typeface="Canva Sans Bold"/>
                <a:sym typeface="Canva Sans Bold"/>
              </a:rPr>
              <a:t>DELIMITER &amp;&amp;</a:t>
            </a:r>
          </a:p>
          <a:p>
            <a:pPr algn="just">
              <a:lnSpc>
                <a:spcPts val="3618"/>
              </a:lnSpc>
            </a:pPr>
          </a:p>
          <a:p>
            <a:pPr algn="just">
              <a:lnSpc>
                <a:spcPts val="3618"/>
              </a:lnSpc>
            </a:pPr>
            <a:r>
              <a:rPr lang="en-US" sz="2584" b="true">
                <a:solidFill>
                  <a:srgbClr val="FF3131"/>
                </a:solidFill>
                <a:latin typeface="Canva Sans Bold"/>
                <a:ea typeface="Canva Sans Bold"/>
                <a:cs typeface="Canva Sans Bold"/>
                <a:sym typeface="Canva Sans Bold"/>
              </a:rPr>
              <a:t>CREATE TRIGGER</a:t>
            </a:r>
            <a:r>
              <a:rPr lang="en-US" sz="2584" b="true">
                <a:solidFill>
                  <a:srgbClr val="000000"/>
                </a:solidFill>
                <a:latin typeface="Canva Sans Bold"/>
                <a:ea typeface="Canva Sans Bold"/>
                <a:cs typeface="Canva Sans Bold"/>
                <a:sym typeface="Canva Sans Bold"/>
              </a:rPr>
              <a:t> UpdateCreditHistoryOnLoanAmountChange</a:t>
            </a:r>
          </a:p>
          <a:p>
            <a:pPr algn="just">
              <a:lnSpc>
                <a:spcPts val="3618"/>
              </a:lnSpc>
            </a:pPr>
            <a:r>
              <a:rPr lang="en-US" sz="2584" b="true">
                <a:solidFill>
                  <a:srgbClr val="FF3131"/>
                </a:solidFill>
                <a:latin typeface="Canva Sans Bold"/>
                <a:ea typeface="Canva Sans Bold"/>
                <a:cs typeface="Canva Sans Bold"/>
                <a:sym typeface="Canva Sans Bold"/>
              </a:rPr>
              <a:t>AFTER UPDATE ON</a:t>
            </a:r>
            <a:r>
              <a:rPr lang="en-US" sz="2584" b="true">
                <a:solidFill>
                  <a:srgbClr val="000000"/>
                </a:solidFill>
                <a:latin typeface="Canva Sans Bold"/>
                <a:ea typeface="Canva Sans Bold"/>
                <a:cs typeface="Canva Sans Bold"/>
                <a:sym typeface="Canva Sans Bold"/>
              </a:rPr>
              <a:t> loan_project</a:t>
            </a:r>
          </a:p>
          <a:p>
            <a:pPr algn="just">
              <a:lnSpc>
                <a:spcPts val="3618"/>
              </a:lnSpc>
            </a:pPr>
            <a:r>
              <a:rPr lang="en-US" sz="2584" b="true">
                <a:solidFill>
                  <a:srgbClr val="FF3131"/>
                </a:solidFill>
                <a:latin typeface="Canva Sans Bold"/>
                <a:ea typeface="Canva Sans Bold"/>
                <a:cs typeface="Canva Sans Bold"/>
                <a:sym typeface="Canva Sans Bold"/>
              </a:rPr>
              <a:t>FOR EACH ROW</a:t>
            </a:r>
          </a:p>
          <a:p>
            <a:pPr algn="just">
              <a:lnSpc>
                <a:spcPts val="3618"/>
              </a:lnSpc>
            </a:pPr>
          </a:p>
          <a:p>
            <a:pPr algn="just">
              <a:lnSpc>
                <a:spcPts val="3618"/>
              </a:lnSpc>
            </a:pPr>
            <a:r>
              <a:rPr lang="en-US" sz="2584" b="true">
                <a:solidFill>
                  <a:srgbClr val="FF3131"/>
                </a:solidFill>
                <a:latin typeface="Canva Sans Bold"/>
                <a:ea typeface="Canva Sans Bold"/>
                <a:cs typeface="Canva Sans Bold"/>
                <a:sym typeface="Canva Sans Bold"/>
              </a:rPr>
              <a:t>BEGIN </a:t>
            </a:r>
          </a:p>
          <a:p>
            <a:pPr algn="just">
              <a:lnSpc>
                <a:spcPts val="3618"/>
              </a:lnSpc>
            </a:pPr>
            <a:r>
              <a:rPr lang="en-US" sz="2584" b="true">
                <a:solidFill>
                  <a:srgbClr val="000000"/>
                </a:solidFill>
                <a:latin typeface="Canva Sans Bold"/>
                <a:ea typeface="Canva Sans Bold"/>
                <a:cs typeface="Canva Sans Bold"/>
                <a:sym typeface="Canva Sans Bold"/>
              </a:rPr>
              <a:t>      </a:t>
            </a:r>
            <a:r>
              <a:rPr lang="en-US" sz="2584" b="true">
                <a:solidFill>
                  <a:srgbClr val="FF3131"/>
                </a:solidFill>
                <a:latin typeface="Canva Sans Bold"/>
                <a:ea typeface="Canva Sans Bold"/>
                <a:cs typeface="Canva Sans Bold"/>
                <a:sym typeface="Canva Sans Bold"/>
              </a:rPr>
              <a:t>IF</a:t>
            </a:r>
            <a:r>
              <a:rPr lang="en-US" sz="2584" b="true">
                <a:solidFill>
                  <a:srgbClr val="000000"/>
                </a:solidFill>
                <a:latin typeface="Canva Sans Bold"/>
                <a:ea typeface="Canva Sans Bold"/>
                <a:cs typeface="Canva Sans Bold"/>
                <a:sym typeface="Canva Sans Bold"/>
              </a:rPr>
              <a:t> </a:t>
            </a:r>
            <a:r>
              <a:rPr lang="en-US" sz="2584" b="true">
                <a:solidFill>
                  <a:srgbClr val="CB6CE6"/>
                </a:solidFill>
                <a:latin typeface="Canva Sans Bold"/>
                <a:ea typeface="Canva Sans Bold"/>
                <a:cs typeface="Canva Sans Bold"/>
                <a:sym typeface="Canva Sans Bold"/>
              </a:rPr>
              <a:t>NEW</a:t>
            </a:r>
            <a:r>
              <a:rPr lang="en-US" sz="2584" b="true">
                <a:solidFill>
                  <a:srgbClr val="000000"/>
                </a:solidFill>
                <a:latin typeface="Canva Sans Bold"/>
                <a:ea typeface="Canva Sans Bold"/>
                <a:cs typeface="Canva Sans Bold"/>
                <a:sym typeface="Canva Sans Bold"/>
              </a:rPr>
              <a:t>.LoanStatus = 'N' </a:t>
            </a:r>
            <a:r>
              <a:rPr lang="en-US" sz="2584" b="true">
                <a:solidFill>
                  <a:srgbClr val="FF3131"/>
                </a:solidFill>
                <a:latin typeface="Canva Sans Bold"/>
                <a:ea typeface="Canva Sans Bold"/>
                <a:cs typeface="Canva Sans Bold"/>
                <a:sym typeface="Canva Sans Bold"/>
              </a:rPr>
              <a:t>THEN</a:t>
            </a:r>
          </a:p>
          <a:p>
            <a:pPr algn="just">
              <a:lnSpc>
                <a:spcPts val="3618"/>
              </a:lnSpc>
            </a:pPr>
            <a:r>
              <a:rPr lang="en-US" sz="2584" b="true">
                <a:solidFill>
                  <a:srgbClr val="000000"/>
                </a:solidFill>
                <a:latin typeface="Canva Sans Bold"/>
                <a:ea typeface="Canva Sans Bold"/>
                <a:cs typeface="Canva Sans Bold"/>
                <a:sym typeface="Canva Sans Bold"/>
              </a:rPr>
              <a:t>            </a:t>
            </a:r>
            <a:r>
              <a:rPr lang="en-US" sz="2584" b="true">
                <a:solidFill>
                  <a:srgbClr val="000000"/>
                </a:solidFill>
                <a:latin typeface="Canva Sans Bold"/>
                <a:ea typeface="Canva Sans Bold"/>
                <a:cs typeface="Canva Sans Bold"/>
                <a:sym typeface="Canva Sans Bold"/>
              </a:rPr>
              <a:t>  </a:t>
            </a:r>
            <a:r>
              <a:rPr lang="en-US" sz="2584" b="true">
                <a:solidFill>
                  <a:srgbClr val="FF3131"/>
                </a:solidFill>
                <a:latin typeface="Canva Sans Bold"/>
                <a:ea typeface="Canva Sans Bold"/>
                <a:cs typeface="Canva Sans Bold"/>
                <a:sym typeface="Canva Sans Bold"/>
              </a:rPr>
              <a:t>UPDATE</a:t>
            </a:r>
            <a:r>
              <a:rPr lang="en-US" sz="2584" b="true">
                <a:solidFill>
                  <a:srgbClr val="000000"/>
                </a:solidFill>
                <a:latin typeface="Canva Sans Bold"/>
                <a:ea typeface="Canva Sans Bold"/>
                <a:cs typeface="Canva Sans Bold"/>
                <a:sym typeface="Canva Sans Bold"/>
              </a:rPr>
              <a:t> loan_project</a:t>
            </a:r>
          </a:p>
          <a:p>
            <a:pPr algn="just">
              <a:lnSpc>
                <a:spcPts val="3618"/>
              </a:lnSpc>
            </a:pPr>
            <a:r>
              <a:rPr lang="en-US" sz="2584" b="true">
                <a:solidFill>
                  <a:srgbClr val="000000"/>
                </a:solidFill>
                <a:latin typeface="Canva Sans Bold"/>
                <a:ea typeface="Canva Sans Bold"/>
                <a:cs typeface="Canva Sans Bold"/>
                <a:sym typeface="Canva Sans Bold"/>
              </a:rPr>
              <a:t>              </a:t>
            </a:r>
            <a:r>
              <a:rPr lang="en-US" sz="2584" b="true">
                <a:solidFill>
                  <a:srgbClr val="FF3131"/>
                </a:solidFill>
                <a:latin typeface="Canva Sans Bold"/>
                <a:ea typeface="Canva Sans Bold"/>
                <a:cs typeface="Canva Sans Bold"/>
                <a:sym typeface="Canva Sans Bold"/>
              </a:rPr>
              <a:t>SET</a:t>
            </a:r>
            <a:r>
              <a:rPr lang="en-US" sz="2584" b="true">
                <a:solidFill>
                  <a:srgbClr val="000000"/>
                </a:solidFill>
                <a:latin typeface="Canva Sans Bold"/>
                <a:ea typeface="Canva Sans Bold"/>
                <a:cs typeface="Canva Sans Bold"/>
                <a:sym typeface="Canva Sans Bold"/>
              </a:rPr>
              <a:t> CreditHistory = 0</a:t>
            </a:r>
          </a:p>
          <a:p>
            <a:pPr algn="just">
              <a:lnSpc>
                <a:spcPts val="3618"/>
              </a:lnSpc>
            </a:pPr>
            <a:r>
              <a:rPr lang="en-US" sz="2584" b="true">
                <a:solidFill>
                  <a:srgbClr val="000000"/>
                </a:solidFill>
                <a:latin typeface="Canva Sans Bold"/>
                <a:ea typeface="Canva Sans Bold"/>
                <a:cs typeface="Canva Sans Bold"/>
                <a:sym typeface="Canva Sans Bold"/>
              </a:rPr>
              <a:t>              </a:t>
            </a:r>
            <a:r>
              <a:rPr lang="en-US" sz="2584" b="true">
                <a:solidFill>
                  <a:srgbClr val="FF3131"/>
                </a:solidFill>
                <a:latin typeface="Canva Sans Bold"/>
                <a:ea typeface="Canva Sans Bold"/>
                <a:cs typeface="Canva Sans Bold"/>
                <a:sym typeface="Canva Sans Bold"/>
              </a:rPr>
              <a:t>WHERE</a:t>
            </a:r>
            <a:r>
              <a:rPr lang="en-US" sz="2584" b="true">
                <a:solidFill>
                  <a:srgbClr val="000000"/>
                </a:solidFill>
                <a:latin typeface="Canva Sans Bold"/>
                <a:ea typeface="Canva Sans Bold"/>
                <a:cs typeface="Canva Sans Bold"/>
                <a:sym typeface="Canva Sans Bold"/>
              </a:rPr>
              <a:t> LoanID = </a:t>
            </a:r>
            <a:r>
              <a:rPr lang="en-US" sz="2584" b="true">
                <a:solidFill>
                  <a:srgbClr val="CB6CE6"/>
                </a:solidFill>
                <a:latin typeface="Canva Sans Bold"/>
                <a:ea typeface="Canva Sans Bold"/>
                <a:cs typeface="Canva Sans Bold"/>
                <a:sym typeface="Canva Sans Bold"/>
              </a:rPr>
              <a:t>NEW</a:t>
            </a:r>
            <a:r>
              <a:rPr lang="en-US" sz="2584" b="true">
                <a:solidFill>
                  <a:srgbClr val="000000"/>
                </a:solidFill>
                <a:latin typeface="Canva Sans Bold"/>
                <a:ea typeface="Canva Sans Bold"/>
                <a:cs typeface="Canva Sans Bold"/>
                <a:sym typeface="Canva Sans Bold"/>
              </a:rPr>
              <a:t>.LoanID;</a:t>
            </a:r>
          </a:p>
          <a:p>
            <a:pPr algn="just">
              <a:lnSpc>
                <a:spcPts val="3618"/>
              </a:lnSpc>
            </a:pPr>
            <a:r>
              <a:rPr lang="en-US" sz="2584" b="true">
                <a:solidFill>
                  <a:srgbClr val="000000"/>
                </a:solidFill>
                <a:latin typeface="Canva Sans Bold"/>
                <a:ea typeface="Canva Sans Bold"/>
                <a:cs typeface="Canva Sans Bold"/>
                <a:sym typeface="Canva Sans Bold"/>
              </a:rPr>
              <a:t>      </a:t>
            </a:r>
            <a:r>
              <a:rPr lang="en-US" sz="2584" b="true">
                <a:solidFill>
                  <a:srgbClr val="FF3131"/>
                </a:solidFill>
                <a:latin typeface="Canva Sans Bold"/>
                <a:ea typeface="Canva Sans Bold"/>
                <a:cs typeface="Canva Sans Bold"/>
                <a:sym typeface="Canva Sans Bold"/>
              </a:rPr>
              <a:t>END IF ;</a:t>
            </a:r>
          </a:p>
          <a:p>
            <a:pPr algn="just">
              <a:lnSpc>
                <a:spcPts val="3618"/>
              </a:lnSpc>
            </a:pPr>
            <a:r>
              <a:rPr lang="en-US" sz="2584" b="true">
                <a:solidFill>
                  <a:srgbClr val="FF3131"/>
                </a:solidFill>
                <a:latin typeface="Canva Sans Bold"/>
                <a:ea typeface="Canva Sans Bold"/>
                <a:cs typeface="Canva Sans Bold"/>
                <a:sym typeface="Canva Sans Bold"/>
              </a:rPr>
              <a:t>END &amp;&amp;</a:t>
            </a:r>
          </a:p>
          <a:p>
            <a:pPr algn="just">
              <a:lnSpc>
                <a:spcPts val="3618"/>
              </a:lnSpc>
            </a:pPr>
          </a:p>
          <a:p>
            <a:pPr algn="just">
              <a:lnSpc>
                <a:spcPts val="3618"/>
              </a:lnSpc>
            </a:pPr>
            <a:r>
              <a:rPr lang="en-US" sz="2584" b="true">
                <a:solidFill>
                  <a:srgbClr val="FF3131"/>
                </a:solidFill>
                <a:latin typeface="Canva Sans Bold"/>
                <a:ea typeface="Canva Sans Bold"/>
                <a:cs typeface="Canva Sans Bold"/>
                <a:sym typeface="Canva Sans Bold"/>
              </a:rPr>
              <a:t>DELIMITER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1170884"/>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170884" y="3586067"/>
            <a:ext cx="13437049" cy="551168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This set of SQL queries aims to provide a comprehensive analysis of a loan dataset , focusing on the applicants income and co- applicants income and the loan amount.This dataset contains loan information for a range of borrowers, aimed at analyzing loan performance and predicting potential defaults. The dataset includes key attributes of individual loans, borrower characteristics, and repayment histories.The dataset is used primarily for credit risk analysis, loan approval predictions, and default prediction models. It can also help lenders determine appropriate interest rates based on borrower risk factors. Statistical methods and machine learning models are typically applied to this dataset to forecast repayment behavior and optimize loan issuance strategies.</a:t>
            </a:r>
          </a:p>
        </p:txBody>
      </p:sp>
      <p:sp>
        <p:nvSpPr>
          <p:cNvPr name="TextBox 12" id="12"/>
          <p:cNvSpPr txBox="true"/>
          <p:nvPr/>
        </p:nvSpPr>
        <p:spPr>
          <a:xfrm rot="0">
            <a:off x="678956" y="1557081"/>
            <a:ext cx="6939880" cy="625617"/>
          </a:xfrm>
          <a:prstGeom prst="rect">
            <a:avLst/>
          </a:prstGeom>
        </p:spPr>
        <p:txBody>
          <a:bodyPr anchor="t" rtlCol="false" tIns="0" lIns="0" bIns="0" rIns="0">
            <a:spAutoFit/>
          </a:bodyPr>
          <a:lstStyle/>
          <a:p>
            <a:pPr algn="ctr">
              <a:lnSpc>
                <a:spcPts val="4944"/>
              </a:lnSpc>
            </a:pPr>
            <a:r>
              <a:rPr lang="en-US" sz="4120">
                <a:solidFill>
                  <a:srgbClr val="000000"/>
                </a:solidFill>
                <a:latin typeface="League Spartan"/>
                <a:ea typeface="League Spartan"/>
                <a:cs typeface="League Spartan"/>
                <a:sym typeface="League Spartan"/>
              </a:rPr>
              <a:t>THEORETICAL IDEAS </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250917" y="2121566"/>
            <a:ext cx="15449741" cy="6495216"/>
          </a:xfrm>
          <a:prstGeom prst="rect">
            <a:avLst/>
          </a:prstGeom>
        </p:spPr>
        <p:txBody>
          <a:bodyPr anchor="t" rtlCol="false" tIns="0" lIns="0" bIns="0" rIns="0">
            <a:spAutoFit/>
          </a:bodyPr>
          <a:lstStyle/>
          <a:p>
            <a:pPr algn="just">
              <a:lnSpc>
                <a:spcPts val="5151"/>
              </a:lnSpc>
            </a:pPr>
          </a:p>
          <a:p>
            <a:pPr algn="just">
              <a:lnSpc>
                <a:spcPts val="5151"/>
              </a:lnSpc>
            </a:pPr>
            <a:r>
              <a:rPr lang="en-US" sz="3679" b="true">
                <a:solidFill>
                  <a:srgbClr val="FF3131"/>
                </a:solidFill>
                <a:latin typeface="Canva Sans Bold"/>
                <a:ea typeface="Canva Sans Bold"/>
                <a:cs typeface="Canva Sans Bold"/>
                <a:sym typeface="Canva Sans Bold"/>
              </a:rPr>
              <a:t>SET</a:t>
            </a:r>
            <a:r>
              <a:rPr lang="en-US" sz="3679" b="true">
                <a:solidFill>
                  <a:srgbClr val="000000"/>
                </a:solidFill>
                <a:latin typeface="Canva Sans Bold"/>
                <a:ea typeface="Canva Sans Bold"/>
                <a:cs typeface="Canva Sans Bold"/>
                <a:sym typeface="Canva Sans Bold"/>
              </a:rPr>
              <a:t> </a:t>
            </a:r>
            <a:r>
              <a:rPr lang="en-US" sz="3679" b="true">
                <a:solidFill>
                  <a:srgbClr val="5271FF"/>
                </a:solidFill>
                <a:latin typeface="Canva Sans Bold"/>
                <a:ea typeface="Canva Sans Bold"/>
                <a:cs typeface="Canva Sans Bold"/>
                <a:sym typeface="Canva Sans Bold"/>
              </a:rPr>
              <a:t>sql_safe_updates = 0;</a:t>
            </a:r>
          </a:p>
          <a:p>
            <a:pPr algn="just">
              <a:lnSpc>
                <a:spcPts val="5151"/>
              </a:lnSpc>
            </a:pPr>
          </a:p>
          <a:p>
            <a:pPr algn="just">
              <a:lnSpc>
                <a:spcPts val="5151"/>
              </a:lnSpc>
            </a:pPr>
            <a:r>
              <a:rPr lang="en-US" sz="3679" b="true">
                <a:solidFill>
                  <a:srgbClr val="FF3131"/>
                </a:solidFill>
                <a:latin typeface="Canva Sans Bold"/>
                <a:ea typeface="Canva Sans Bold"/>
                <a:cs typeface="Canva Sans Bold"/>
                <a:sym typeface="Canva Sans Bold"/>
              </a:rPr>
              <a:t>UPDATE</a:t>
            </a:r>
            <a:r>
              <a:rPr lang="en-US" sz="3679" b="true">
                <a:solidFill>
                  <a:srgbClr val="000000"/>
                </a:solidFill>
                <a:latin typeface="Canva Sans Bold"/>
                <a:ea typeface="Canva Sans Bold"/>
                <a:cs typeface="Canva Sans Bold"/>
                <a:sym typeface="Canva Sans Bold"/>
              </a:rPr>
              <a:t> loan_project</a:t>
            </a:r>
          </a:p>
          <a:p>
            <a:pPr algn="just">
              <a:lnSpc>
                <a:spcPts val="5151"/>
              </a:lnSpc>
            </a:pPr>
            <a:r>
              <a:rPr lang="en-US" sz="3679" b="true">
                <a:solidFill>
                  <a:srgbClr val="FF3131"/>
                </a:solidFill>
                <a:latin typeface="Canva Sans Bold"/>
                <a:ea typeface="Canva Sans Bold"/>
                <a:cs typeface="Canva Sans Bold"/>
                <a:sym typeface="Canva Sans Bold"/>
              </a:rPr>
              <a:t>SET</a:t>
            </a:r>
            <a:r>
              <a:rPr lang="en-US" sz="3679" b="true">
                <a:solidFill>
                  <a:srgbClr val="000000"/>
                </a:solidFill>
                <a:latin typeface="Canva Sans Bold"/>
                <a:ea typeface="Canva Sans Bold"/>
                <a:cs typeface="Canva Sans Bold"/>
                <a:sym typeface="Canva Sans Bold"/>
              </a:rPr>
              <a:t> LoanStatus = 'N'</a:t>
            </a:r>
          </a:p>
          <a:p>
            <a:pPr algn="just">
              <a:lnSpc>
                <a:spcPts val="5151"/>
              </a:lnSpc>
            </a:pPr>
            <a:r>
              <a:rPr lang="en-US" sz="3679" b="true">
                <a:solidFill>
                  <a:srgbClr val="FF3131"/>
                </a:solidFill>
                <a:latin typeface="Canva Sans Bold"/>
                <a:ea typeface="Canva Sans Bold"/>
                <a:cs typeface="Canva Sans Bold"/>
                <a:sym typeface="Canva Sans Bold"/>
              </a:rPr>
              <a:t>WHERE</a:t>
            </a:r>
            <a:r>
              <a:rPr lang="en-US" sz="3679" b="true">
                <a:solidFill>
                  <a:srgbClr val="000000"/>
                </a:solidFill>
                <a:latin typeface="Canva Sans Bold"/>
                <a:ea typeface="Canva Sans Bold"/>
                <a:cs typeface="Canva Sans Bold"/>
                <a:sym typeface="Canva Sans Bold"/>
              </a:rPr>
              <a:t> LoanID = 'LP001047';</a:t>
            </a:r>
          </a:p>
          <a:p>
            <a:pPr algn="just">
              <a:lnSpc>
                <a:spcPts val="5151"/>
              </a:lnSpc>
            </a:pPr>
          </a:p>
          <a:p>
            <a:pPr algn="just">
              <a:lnSpc>
                <a:spcPts val="5151"/>
              </a:lnSpc>
            </a:pPr>
            <a:r>
              <a:rPr lang="en-US" sz="3679" b="true">
                <a:solidFill>
                  <a:srgbClr val="FF3131"/>
                </a:solidFill>
                <a:latin typeface="Canva Sans Bold"/>
                <a:ea typeface="Canva Sans Bold"/>
                <a:cs typeface="Canva Sans Bold"/>
                <a:sym typeface="Canva Sans Bold"/>
              </a:rPr>
              <a:t>SELECT</a:t>
            </a:r>
            <a:r>
              <a:rPr lang="en-US" sz="3679" b="true">
                <a:solidFill>
                  <a:srgbClr val="000000"/>
                </a:solidFill>
                <a:latin typeface="Canva Sans Bold"/>
                <a:ea typeface="Canva Sans Bold"/>
                <a:cs typeface="Canva Sans Bold"/>
                <a:sym typeface="Canva Sans Bold"/>
              </a:rPr>
              <a:t> LoanID, LoanStatus, CreditHistory</a:t>
            </a:r>
          </a:p>
          <a:p>
            <a:pPr algn="just">
              <a:lnSpc>
                <a:spcPts val="5151"/>
              </a:lnSpc>
            </a:pPr>
            <a:r>
              <a:rPr lang="en-US" sz="3679" b="true">
                <a:solidFill>
                  <a:srgbClr val="FF3131"/>
                </a:solidFill>
                <a:latin typeface="Canva Sans Bold"/>
                <a:ea typeface="Canva Sans Bold"/>
                <a:cs typeface="Canva Sans Bold"/>
                <a:sym typeface="Canva Sans Bold"/>
              </a:rPr>
              <a:t>FROM</a:t>
            </a:r>
            <a:r>
              <a:rPr lang="en-US" sz="3679" b="true">
                <a:solidFill>
                  <a:srgbClr val="000000"/>
                </a:solidFill>
                <a:latin typeface="Canva Sans Bold"/>
                <a:ea typeface="Canva Sans Bold"/>
                <a:cs typeface="Canva Sans Bold"/>
                <a:sym typeface="Canva Sans Bold"/>
              </a:rPr>
              <a:t> loan_project</a:t>
            </a:r>
          </a:p>
          <a:p>
            <a:pPr algn="just">
              <a:lnSpc>
                <a:spcPts val="5151"/>
              </a:lnSpc>
            </a:pPr>
            <a:r>
              <a:rPr lang="en-US" sz="3679" b="true">
                <a:solidFill>
                  <a:srgbClr val="FF3131"/>
                </a:solidFill>
                <a:latin typeface="Canva Sans Bold"/>
                <a:ea typeface="Canva Sans Bold"/>
                <a:cs typeface="Canva Sans Bold"/>
                <a:sym typeface="Canva Sans Bold"/>
              </a:rPr>
              <a:t>WH</a:t>
            </a:r>
            <a:r>
              <a:rPr lang="en-US" sz="3679" b="true">
                <a:solidFill>
                  <a:srgbClr val="FF3131"/>
                </a:solidFill>
                <a:latin typeface="Canva Sans Bold"/>
                <a:ea typeface="Canva Sans Bold"/>
                <a:cs typeface="Canva Sans Bold"/>
                <a:sym typeface="Canva Sans Bold"/>
              </a:rPr>
              <a:t>ERE</a:t>
            </a:r>
            <a:r>
              <a:rPr lang="en-US" sz="3679" b="true">
                <a:solidFill>
                  <a:srgbClr val="000000"/>
                </a:solidFill>
                <a:latin typeface="Canva Sans Bold"/>
                <a:ea typeface="Canva Sans Bold"/>
                <a:cs typeface="Canva Sans Bold"/>
                <a:sym typeface="Canva Sans Bold"/>
              </a:rPr>
              <a:t> LoanID = 'LP001047';</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425523" y="4180821"/>
            <a:ext cx="11470578" cy="5715159"/>
          </a:xfrm>
          <a:prstGeom prst="rect">
            <a:avLst/>
          </a:prstGeom>
        </p:spPr>
        <p:txBody>
          <a:bodyPr anchor="t" rtlCol="false" tIns="0" lIns="0" bIns="0" rIns="0">
            <a:spAutoFit/>
          </a:bodyPr>
          <a:lstStyle/>
          <a:p>
            <a:pPr algn="l">
              <a:lnSpc>
                <a:spcPts val="5049"/>
              </a:lnSpc>
            </a:pPr>
            <a:r>
              <a:rPr lang="en-US" sz="3606">
                <a:solidFill>
                  <a:srgbClr val="000000"/>
                </a:solidFill>
                <a:latin typeface="DG Jory"/>
                <a:ea typeface="DG Jory"/>
                <a:cs typeface="DG Jory"/>
                <a:sym typeface="DG Jory"/>
              </a:rPr>
              <a:t>After executing the above SQL queries, you would gain a comprehensive understanding of the loan dataset, which could include insights like loan distribution and average loan amount , status of loan whether the loan is approved or rejected for the applicants and the loan preferences.These insights will allow decision-makers to assess loan performance, understand borrower behavior, and make informed decisions about lending policies and risk management strategies.</a:t>
            </a:r>
          </a:p>
          <a:p>
            <a:pPr algn="l">
              <a:lnSpc>
                <a:spcPts val="5049"/>
              </a:lnSpc>
            </a:pPr>
          </a:p>
        </p:txBody>
      </p:sp>
      <p:sp>
        <p:nvSpPr>
          <p:cNvPr name="TextBox 13" id="13"/>
          <p:cNvSpPr txBox="true"/>
          <p:nvPr/>
        </p:nvSpPr>
        <p:spPr>
          <a:xfrm rot="0">
            <a:off x="613012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CONCLUSION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579493"/>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
        <p:nvSpPr>
          <p:cNvPr name="TextBox 7" id="7"/>
          <p:cNvSpPr txBox="true"/>
          <p:nvPr/>
        </p:nvSpPr>
        <p:spPr>
          <a:xfrm rot="0">
            <a:off x="6589181" y="5744229"/>
            <a:ext cx="5109638" cy="466725"/>
          </a:xfrm>
          <a:prstGeom prst="rect">
            <a:avLst/>
          </a:prstGeom>
        </p:spPr>
        <p:txBody>
          <a:bodyPr anchor="t" rtlCol="false" tIns="0" lIns="0" bIns="0" rIns="0">
            <a:spAutoFit/>
          </a:bodyPr>
          <a:lstStyle/>
          <a:p>
            <a:pPr algn="ctr">
              <a:lnSpc>
                <a:spcPts val="3600"/>
              </a:lnSpc>
            </a:pPr>
            <a:r>
              <a:rPr lang="en-US" sz="3000">
                <a:solidFill>
                  <a:srgbClr val="000000"/>
                </a:solidFill>
                <a:latin typeface="DG Jory"/>
                <a:ea typeface="DG Jory"/>
                <a:cs typeface="DG Jory"/>
                <a:sym typeface="DG Jory"/>
              </a:rPr>
              <a:t>By Shamila Ali 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661017" y="4333221"/>
            <a:ext cx="9516635" cy="1773322"/>
            <a:chOff x="0" y="0"/>
            <a:chExt cx="4361939" cy="812800"/>
          </a:xfrm>
        </p:grpSpPr>
        <p:sp>
          <p:nvSpPr>
            <p:cNvPr name="Freeform 7" id="7"/>
            <p:cNvSpPr/>
            <p:nvPr/>
          </p:nvSpPr>
          <p:spPr>
            <a:xfrm flipH="false" flipV="false" rot="0">
              <a:off x="0" y="0"/>
              <a:ext cx="4361938" cy="812800"/>
            </a:xfrm>
            <a:custGeom>
              <a:avLst/>
              <a:gdLst/>
              <a:ahLst/>
              <a:cxnLst/>
              <a:rect r="r" b="b" t="t" l="l"/>
              <a:pathLst>
                <a:path h="812800" w="4361938">
                  <a:moveTo>
                    <a:pt x="4361938" y="0"/>
                  </a:moveTo>
                  <a:lnTo>
                    <a:pt x="0" y="0"/>
                  </a:lnTo>
                  <a:lnTo>
                    <a:pt x="0" y="624840"/>
                  </a:lnTo>
                  <a:lnTo>
                    <a:pt x="157480" y="624840"/>
                  </a:lnTo>
                  <a:lnTo>
                    <a:pt x="157480" y="812800"/>
                  </a:lnTo>
                  <a:lnTo>
                    <a:pt x="463550" y="624840"/>
                  </a:lnTo>
                  <a:lnTo>
                    <a:pt x="4361938" y="624840"/>
                  </a:lnTo>
                  <a:lnTo>
                    <a:pt x="4361938" y="0"/>
                  </a:lnTo>
                  <a:close/>
                </a:path>
              </a:pathLst>
            </a:custGeom>
            <a:solidFill>
              <a:srgbClr val="9BDAE9"/>
            </a:solidFill>
            <a:ln cap="sq">
              <a:noFill/>
              <a:prstDash val="solid"/>
              <a:miter/>
            </a:ln>
          </p:spPr>
        </p:sp>
        <p:sp>
          <p:nvSpPr>
            <p:cNvPr name="TextBox 8" id="8"/>
            <p:cNvSpPr txBox="true"/>
            <p:nvPr/>
          </p:nvSpPr>
          <p:spPr>
            <a:xfrm>
              <a:off x="0" y="-47625"/>
              <a:ext cx="4361939"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3829156" y="4487276"/>
            <a:ext cx="9516635" cy="1773322"/>
            <a:chOff x="0" y="0"/>
            <a:chExt cx="4361939" cy="812800"/>
          </a:xfrm>
        </p:grpSpPr>
        <p:sp>
          <p:nvSpPr>
            <p:cNvPr name="Freeform 10" id="10"/>
            <p:cNvSpPr/>
            <p:nvPr/>
          </p:nvSpPr>
          <p:spPr>
            <a:xfrm flipH="false" flipV="false" rot="0">
              <a:off x="0" y="0"/>
              <a:ext cx="4361938" cy="812800"/>
            </a:xfrm>
            <a:custGeom>
              <a:avLst/>
              <a:gdLst/>
              <a:ahLst/>
              <a:cxnLst/>
              <a:rect r="r" b="b" t="t" l="l"/>
              <a:pathLst>
                <a:path h="812800" w="4361938">
                  <a:moveTo>
                    <a:pt x="4361938" y="0"/>
                  </a:moveTo>
                  <a:lnTo>
                    <a:pt x="0" y="0"/>
                  </a:lnTo>
                  <a:lnTo>
                    <a:pt x="0" y="624840"/>
                  </a:lnTo>
                  <a:lnTo>
                    <a:pt x="157480" y="624840"/>
                  </a:lnTo>
                  <a:lnTo>
                    <a:pt x="157480" y="812800"/>
                  </a:lnTo>
                  <a:lnTo>
                    <a:pt x="463550" y="624840"/>
                  </a:lnTo>
                  <a:lnTo>
                    <a:pt x="4361938" y="624840"/>
                  </a:lnTo>
                  <a:lnTo>
                    <a:pt x="4361938"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4361939"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230181" y="4769193"/>
            <a:ext cx="10828886"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QUESTIONS &amp; SQL QUERIES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829156" y="1811367"/>
            <a:ext cx="10927867" cy="1181547"/>
            <a:chOff x="0" y="0"/>
            <a:chExt cx="2878121" cy="311189"/>
          </a:xfrm>
        </p:grpSpPr>
        <p:sp>
          <p:nvSpPr>
            <p:cNvPr name="Freeform 7" id="7"/>
            <p:cNvSpPr/>
            <p:nvPr/>
          </p:nvSpPr>
          <p:spPr>
            <a:xfrm flipH="false" flipV="false" rot="0">
              <a:off x="0" y="0"/>
              <a:ext cx="2878121" cy="311189"/>
            </a:xfrm>
            <a:custGeom>
              <a:avLst/>
              <a:gdLst/>
              <a:ahLst/>
              <a:cxnLst/>
              <a:rect r="r" b="b" t="t" l="l"/>
              <a:pathLst>
                <a:path h="311189" w="2878121">
                  <a:moveTo>
                    <a:pt x="36131" y="0"/>
                  </a:moveTo>
                  <a:lnTo>
                    <a:pt x="2841990" y="0"/>
                  </a:lnTo>
                  <a:cubicBezTo>
                    <a:pt x="2861945" y="0"/>
                    <a:pt x="2878121" y="16177"/>
                    <a:pt x="2878121" y="36131"/>
                  </a:cubicBezTo>
                  <a:lnTo>
                    <a:pt x="2878121" y="275058"/>
                  </a:lnTo>
                  <a:cubicBezTo>
                    <a:pt x="2878121" y="295013"/>
                    <a:pt x="2861945" y="311189"/>
                    <a:pt x="2841990" y="311189"/>
                  </a:cubicBezTo>
                  <a:lnTo>
                    <a:pt x="36131" y="311189"/>
                  </a:lnTo>
                  <a:cubicBezTo>
                    <a:pt x="16177" y="311189"/>
                    <a:pt x="0" y="295013"/>
                    <a:pt x="0" y="275058"/>
                  </a:cubicBezTo>
                  <a:lnTo>
                    <a:pt x="0" y="36131"/>
                  </a:lnTo>
                  <a:cubicBezTo>
                    <a:pt x="0" y="16177"/>
                    <a:pt x="16177" y="0"/>
                    <a:pt x="36131" y="0"/>
                  </a:cubicBezTo>
                  <a:close/>
                </a:path>
              </a:pathLst>
            </a:custGeom>
            <a:solidFill>
              <a:srgbClr val="9BDAE9"/>
            </a:solidFill>
          </p:spPr>
        </p:sp>
        <p:sp>
          <p:nvSpPr>
            <p:cNvPr name="TextBox 8" id="8"/>
            <p:cNvSpPr txBox="true"/>
            <p:nvPr/>
          </p:nvSpPr>
          <p:spPr>
            <a:xfrm>
              <a:off x="0" y="-47625"/>
              <a:ext cx="2878121" cy="35881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306410" y="2052890"/>
            <a:ext cx="10087659"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1. What is the total number of loans in the dataset ?</a:t>
            </a:r>
          </a:p>
        </p:txBody>
      </p:sp>
      <p:sp>
        <p:nvSpPr>
          <p:cNvPr name="TextBox 10" id="10"/>
          <p:cNvSpPr txBox="true"/>
          <p:nvPr/>
        </p:nvSpPr>
        <p:spPr>
          <a:xfrm rot="0">
            <a:off x="3680067" y="4481083"/>
            <a:ext cx="12114980" cy="1258160"/>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a:t>
            </a:r>
            <a:r>
              <a:rPr lang="en-US" sz="3617" b="true">
                <a:solidFill>
                  <a:srgbClr val="CB6CE6"/>
                </a:solidFill>
                <a:latin typeface="Canva Sans Bold"/>
                <a:ea typeface="Canva Sans Bold"/>
                <a:cs typeface="Canva Sans Bold"/>
                <a:sym typeface="Canva Sans Bold"/>
              </a:rPr>
              <a:t>count(*)</a:t>
            </a:r>
            <a:r>
              <a:rPr lang="en-US" sz="3617" b="true">
                <a:solidFill>
                  <a:srgbClr val="000000"/>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TOTAL_NUMBER_OF_LOANS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a:t>
            </a:r>
          </a:p>
        </p:txBody>
      </p:sp>
      <p:sp>
        <p:nvSpPr>
          <p:cNvPr name="TextBox 11" id="11"/>
          <p:cNvSpPr txBox="true"/>
          <p:nvPr/>
        </p:nvSpPr>
        <p:spPr>
          <a:xfrm rot="0">
            <a:off x="3026598" y="7177517"/>
            <a:ext cx="11581336" cy="1729243"/>
          </a:xfrm>
          <a:prstGeom prst="rect">
            <a:avLst/>
          </a:prstGeom>
        </p:spPr>
        <p:txBody>
          <a:bodyPr anchor="t" rtlCol="false" tIns="0" lIns="0" bIns="0" rIns="0">
            <a:spAutoFit/>
          </a:bodyPr>
          <a:lstStyle/>
          <a:p>
            <a:pPr algn="l" marL="1064093" indent="-532046" lvl="1">
              <a:lnSpc>
                <a:spcPts val="6900"/>
              </a:lnSpc>
              <a:buFont typeface="Arial"/>
              <a:buChar char="•"/>
            </a:pPr>
            <a:r>
              <a:rPr lang="en-US" sz="4928">
                <a:solidFill>
                  <a:srgbClr val="000000"/>
                </a:solidFill>
                <a:latin typeface="DG Jory"/>
                <a:ea typeface="DG Jory"/>
                <a:cs typeface="DG Jory"/>
                <a:sym typeface="DG Jory"/>
              </a:rPr>
              <a:t>The total number of loans in the dataset is 489.</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55469" y="1028700"/>
            <a:ext cx="11108842" cy="1762029"/>
            <a:chOff x="0" y="0"/>
            <a:chExt cx="2925785" cy="464073"/>
          </a:xfrm>
        </p:grpSpPr>
        <p:sp>
          <p:nvSpPr>
            <p:cNvPr name="Freeform 6" id="6"/>
            <p:cNvSpPr/>
            <p:nvPr/>
          </p:nvSpPr>
          <p:spPr>
            <a:xfrm flipH="false" flipV="false" rot="0">
              <a:off x="0" y="0"/>
              <a:ext cx="2925785" cy="464073"/>
            </a:xfrm>
            <a:custGeom>
              <a:avLst/>
              <a:gdLst/>
              <a:ahLst/>
              <a:cxnLst/>
              <a:rect r="r" b="b" t="t" l="l"/>
              <a:pathLst>
                <a:path h="464073" w="2925785">
                  <a:moveTo>
                    <a:pt x="35543" y="0"/>
                  </a:moveTo>
                  <a:lnTo>
                    <a:pt x="2890243" y="0"/>
                  </a:lnTo>
                  <a:cubicBezTo>
                    <a:pt x="2899669" y="0"/>
                    <a:pt x="2908710" y="3745"/>
                    <a:pt x="2915375" y="10410"/>
                  </a:cubicBezTo>
                  <a:cubicBezTo>
                    <a:pt x="2922041" y="17076"/>
                    <a:pt x="2925785" y="26116"/>
                    <a:pt x="2925785" y="35543"/>
                  </a:cubicBezTo>
                  <a:lnTo>
                    <a:pt x="2925785" y="428531"/>
                  </a:lnTo>
                  <a:cubicBezTo>
                    <a:pt x="2925785" y="448160"/>
                    <a:pt x="2909872" y="464073"/>
                    <a:pt x="2890243" y="464073"/>
                  </a:cubicBezTo>
                  <a:lnTo>
                    <a:pt x="35543" y="464073"/>
                  </a:lnTo>
                  <a:cubicBezTo>
                    <a:pt x="26116" y="464073"/>
                    <a:pt x="17076" y="460329"/>
                    <a:pt x="10410" y="453663"/>
                  </a:cubicBezTo>
                  <a:cubicBezTo>
                    <a:pt x="3745" y="446998"/>
                    <a:pt x="0" y="437957"/>
                    <a:pt x="0" y="428531"/>
                  </a:cubicBezTo>
                  <a:lnTo>
                    <a:pt x="0" y="35543"/>
                  </a:lnTo>
                  <a:cubicBezTo>
                    <a:pt x="0" y="26116"/>
                    <a:pt x="3745" y="17076"/>
                    <a:pt x="10410" y="10410"/>
                  </a:cubicBezTo>
                  <a:cubicBezTo>
                    <a:pt x="17076" y="3745"/>
                    <a:pt x="26116" y="0"/>
                    <a:pt x="35543" y="0"/>
                  </a:cubicBezTo>
                  <a:close/>
                </a:path>
              </a:pathLst>
            </a:custGeom>
            <a:solidFill>
              <a:srgbClr val="9BDAE9"/>
            </a:solidFill>
          </p:spPr>
        </p:sp>
        <p:sp>
          <p:nvSpPr>
            <p:cNvPr name="TextBox 7" id="7"/>
            <p:cNvSpPr txBox="true"/>
            <p:nvPr/>
          </p:nvSpPr>
          <p:spPr>
            <a:xfrm>
              <a:off x="0" y="-47625"/>
              <a:ext cx="2925785" cy="51169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97037" y="1222822"/>
            <a:ext cx="10133948" cy="138430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2. What are the details of all loans with a loan amount greater than 500 ?</a:t>
            </a:r>
          </a:p>
        </p:txBody>
      </p:sp>
      <p:sp>
        <p:nvSpPr>
          <p:cNvPr name="TextBox 9" id="9"/>
          <p:cNvSpPr txBox="true"/>
          <p:nvPr/>
        </p:nvSpPr>
        <p:spPr>
          <a:xfrm rot="0">
            <a:off x="1106521" y="3979299"/>
            <a:ext cx="12114980"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 </a:t>
            </a:r>
            <a:r>
              <a:rPr lang="en-US" sz="3617" b="true">
                <a:solidFill>
                  <a:srgbClr val="FF3131"/>
                </a:solidFill>
                <a:latin typeface="Canva Sans Bold"/>
                <a:ea typeface="Canva Sans Bold"/>
                <a:cs typeface="Canva Sans Bold"/>
                <a:sym typeface="Canva Sans Bold"/>
              </a:rPr>
              <a:t>WHERE</a:t>
            </a:r>
            <a:r>
              <a:rPr lang="en-US" sz="3617" b="true">
                <a:solidFill>
                  <a:srgbClr val="000000"/>
                </a:solidFill>
                <a:latin typeface="Canva Sans Bold"/>
                <a:ea typeface="Canva Sans Bold"/>
                <a:cs typeface="Canva Sans Bold"/>
                <a:sym typeface="Canva Sans Bold"/>
              </a:rPr>
              <a:t> LoanAmount &gt; 500;</a:t>
            </a:r>
          </a:p>
        </p:txBody>
      </p:sp>
      <p:sp>
        <p:nvSpPr>
          <p:cNvPr name="TextBox 10" id="10"/>
          <p:cNvSpPr txBox="true"/>
          <p:nvPr/>
        </p:nvSpPr>
        <p:spPr>
          <a:xfrm rot="0">
            <a:off x="1643505" y="6390436"/>
            <a:ext cx="13319527" cy="1659351"/>
          </a:xfrm>
          <a:prstGeom prst="rect">
            <a:avLst/>
          </a:prstGeom>
        </p:spPr>
        <p:txBody>
          <a:bodyPr anchor="t" rtlCol="false" tIns="0" lIns="0" bIns="0" rIns="0">
            <a:spAutoFit/>
          </a:bodyPr>
          <a:lstStyle/>
          <a:p>
            <a:pPr algn="l" marL="1030593" indent="-515296" lvl="1">
              <a:lnSpc>
                <a:spcPts val="6682"/>
              </a:lnSpc>
              <a:buFont typeface="Arial"/>
              <a:buChar char="•"/>
            </a:pPr>
            <a:r>
              <a:rPr lang="en-US" sz="4773">
                <a:solidFill>
                  <a:srgbClr val="000000"/>
                </a:solidFill>
                <a:latin typeface="DG Jory"/>
                <a:ea typeface="DG Jory"/>
                <a:cs typeface="DG Jory"/>
                <a:sym typeface="DG Jory"/>
              </a:rPr>
              <a:t>The LoanID LP002191 and LP002813 have the loan amount greater than 500.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581506" y="1189364"/>
            <a:ext cx="11175517" cy="1079172"/>
            <a:chOff x="0" y="0"/>
            <a:chExt cx="2943346" cy="284226"/>
          </a:xfrm>
        </p:grpSpPr>
        <p:sp>
          <p:nvSpPr>
            <p:cNvPr name="Freeform 7" id="7"/>
            <p:cNvSpPr/>
            <p:nvPr/>
          </p:nvSpPr>
          <p:spPr>
            <a:xfrm flipH="false" flipV="false" rot="0">
              <a:off x="0" y="0"/>
              <a:ext cx="2943346" cy="284226"/>
            </a:xfrm>
            <a:custGeom>
              <a:avLst/>
              <a:gdLst/>
              <a:ahLst/>
              <a:cxnLst/>
              <a:rect r="r" b="b" t="t" l="l"/>
              <a:pathLst>
                <a:path h="284226" w="2943346">
                  <a:moveTo>
                    <a:pt x="35331" y="0"/>
                  </a:moveTo>
                  <a:lnTo>
                    <a:pt x="2908015" y="0"/>
                  </a:lnTo>
                  <a:cubicBezTo>
                    <a:pt x="2927528" y="0"/>
                    <a:pt x="2943346" y="15818"/>
                    <a:pt x="2943346" y="35331"/>
                  </a:cubicBezTo>
                  <a:lnTo>
                    <a:pt x="2943346" y="248896"/>
                  </a:lnTo>
                  <a:cubicBezTo>
                    <a:pt x="2943346" y="258266"/>
                    <a:pt x="2939624" y="267253"/>
                    <a:pt x="2932998" y="273878"/>
                  </a:cubicBezTo>
                  <a:cubicBezTo>
                    <a:pt x="2926372" y="280504"/>
                    <a:pt x="2917385" y="284226"/>
                    <a:pt x="2908015" y="284226"/>
                  </a:cubicBezTo>
                  <a:lnTo>
                    <a:pt x="35331" y="284226"/>
                  </a:lnTo>
                  <a:cubicBezTo>
                    <a:pt x="25960" y="284226"/>
                    <a:pt x="16974" y="280504"/>
                    <a:pt x="10348" y="273878"/>
                  </a:cubicBezTo>
                  <a:cubicBezTo>
                    <a:pt x="3722" y="267253"/>
                    <a:pt x="0" y="258266"/>
                    <a:pt x="0" y="248896"/>
                  </a:cubicBezTo>
                  <a:lnTo>
                    <a:pt x="0" y="35331"/>
                  </a:lnTo>
                  <a:cubicBezTo>
                    <a:pt x="0" y="25960"/>
                    <a:pt x="3722" y="16974"/>
                    <a:pt x="10348" y="10348"/>
                  </a:cubicBezTo>
                  <a:cubicBezTo>
                    <a:pt x="16974" y="3722"/>
                    <a:pt x="25960" y="0"/>
                    <a:pt x="35331" y="0"/>
                  </a:cubicBezTo>
                  <a:close/>
                </a:path>
              </a:pathLst>
            </a:custGeom>
            <a:solidFill>
              <a:srgbClr val="9BDAE9"/>
            </a:solidFill>
          </p:spPr>
        </p:sp>
        <p:sp>
          <p:nvSpPr>
            <p:cNvPr name="TextBox 8" id="8"/>
            <p:cNvSpPr txBox="true"/>
            <p:nvPr/>
          </p:nvSpPr>
          <p:spPr>
            <a:xfrm>
              <a:off x="0" y="-47625"/>
              <a:ext cx="2943346" cy="33185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946411" y="1390929"/>
            <a:ext cx="10544268"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3. How many loans are approved ( LoanStatus = ' N ' )</a:t>
            </a:r>
          </a:p>
        </p:txBody>
      </p:sp>
      <p:sp>
        <p:nvSpPr>
          <p:cNvPr name="TextBox 10" id="10"/>
          <p:cNvSpPr txBox="true"/>
          <p:nvPr/>
        </p:nvSpPr>
        <p:spPr>
          <a:xfrm rot="0">
            <a:off x="3581506" y="3968344"/>
            <a:ext cx="12496171" cy="1175156"/>
          </a:xfrm>
          <a:prstGeom prst="rect">
            <a:avLst/>
          </a:prstGeom>
        </p:spPr>
        <p:txBody>
          <a:bodyPr anchor="t" rtlCol="false" tIns="0" lIns="0" bIns="0" rIns="0">
            <a:spAutoFit/>
          </a:bodyPr>
          <a:lstStyle/>
          <a:p>
            <a:pPr algn="just">
              <a:lnSpc>
                <a:spcPts val="4739"/>
              </a:lnSpc>
            </a:pPr>
            <a:r>
              <a:rPr lang="en-US" sz="3385" b="true">
                <a:solidFill>
                  <a:srgbClr val="FF3131"/>
                </a:solidFill>
                <a:latin typeface="Canva Sans Bold"/>
                <a:ea typeface="Canva Sans Bold"/>
                <a:cs typeface="Canva Sans Bold"/>
                <a:sym typeface="Canva Sans Bold"/>
              </a:rPr>
              <a:t>SELECT</a:t>
            </a:r>
            <a:r>
              <a:rPr lang="en-US" sz="3385" b="true">
                <a:solidFill>
                  <a:srgbClr val="000000"/>
                </a:solidFill>
                <a:latin typeface="Canva Sans Bold"/>
                <a:ea typeface="Canva Sans Bold"/>
                <a:cs typeface="Canva Sans Bold"/>
                <a:sym typeface="Canva Sans Bold"/>
              </a:rPr>
              <a:t> </a:t>
            </a:r>
            <a:r>
              <a:rPr lang="en-US" sz="3385" b="true">
                <a:solidFill>
                  <a:srgbClr val="CB6CE6"/>
                </a:solidFill>
                <a:latin typeface="Canva Sans Bold"/>
                <a:ea typeface="Canva Sans Bold"/>
                <a:cs typeface="Canva Sans Bold"/>
                <a:sym typeface="Canva Sans Bold"/>
              </a:rPr>
              <a:t>count(*)</a:t>
            </a:r>
            <a:r>
              <a:rPr lang="en-US" sz="3385" b="true">
                <a:solidFill>
                  <a:srgbClr val="000000"/>
                </a:solidFill>
                <a:latin typeface="Canva Sans Bold"/>
                <a:ea typeface="Canva Sans Bold"/>
                <a:cs typeface="Canva Sans Bold"/>
                <a:sym typeface="Canva Sans Bold"/>
              </a:rPr>
              <a:t> </a:t>
            </a:r>
            <a:r>
              <a:rPr lang="en-US" sz="3385" b="true">
                <a:solidFill>
                  <a:srgbClr val="FF3131"/>
                </a:solidFill>
                <a:latin typeface="Canva Sans Bold"/>
                <a:ea typeface="Canva Sans Bold"/>
                <a:cs typeface="Canva Sans Bold"/>
                <a:sym typeface="Canva Sans Bold"/>
              </a:rPr>
              <a:t>AS</a:t>
            </a:r>
            <a:r>
              <a:rPr lang="en-US" sz="3385" b="true">
                <a:solidFill>
                  <a:srgbClr val="000000"/>
                </a:solidFill>
                <a:latin typeface="Canva Sans Bold"/>
                <a:ea typeface="Canva Sans Bold"/>
                <a:cs typeface="Canva Sans Bold"/>
                <a:sym typeface="Canva Sans Bold"/>
              </a:rPr>
              <a:t> TOTAL_NUMBER_OF_APPROVED_LOAN </a:t>
            </a:r>
            <a:r>
              <a:rPr lang="en-US" sz="3385" b="true">
                <a:solidFill>
                  <a:srgbClr val="FF3131"/>
                </a:solidFill>
                <a:latin typeface="Canva Sans Bold"/>
                <a:ea typeface="Canva Sans Bold"/>
                <a:cs typeface="Canva Sans Bold"/>
                <a:sym typeface="Canva Sans Bold"/>
              </a:rPr>
              <a:t>FROM</a:t>
            </a:r>
            <a:r>
              <a:rPr lang="en-US" sz="3385" b="true">
                <a:solidFill>
                  <a:srgbClr val="000000"/>
                </a:solidFill>
                <a:latin typeface="Canva Sans Bold"/>
                <a:ea typeface="Canva Sans Bold"/>
                <a:cs typeface="Canva Sans Bold"/>
                <a:sym typeface="Canva Sans Bold"/>
              </a:rPr>
              <a:t> loan_project </a:t>
            </a:r>
            <a:r>
              <a:rPr lang="en-US" sz="3385" b="true">
                <a:solidFill>
                  <a:srgbClr val="FF3131"/>
                </a:solidFill>
                <a:latin typeface="Canva Sans Bold"/>
                <a:ea typeface="Canva Sans Bold"/>
                <a:cs typeface="Canva Sans Bold"/>
                <a:sym typeface="Canva Sans Bold"/>
              </a:rPr>
              <a:t>WHERE</a:t>
            </a:r>
            <a:r>
              <a:rPr lang="en-US" sz="3385" b="true">
                <a:solidFill>
                  <a:srgbClr val="000000"/>
                </a:solidFill>
                <a:latin typeface="Canva Sans Bold"/>
                <a:ea typeface="Canva Sans Bold"/>
                <a:cs typeface="Canva Sans Bold"/>
                <a:sym typeface="Canva Sans Bold"/>
              </a:rPr>
              <a:t> LoanStatus = 'Y';</a:t>
            </a:r>
          </a:p>
        </p:txBody>
      </p:sp>
      <p:sp>
        <p:nvSpPr>
          <p:cNvPr name="TextBox 11" id="11"/>
          <p:cNvSpPr txBox="true"/>
          <p:nvPr/>
        </p:nvSpPr>
        <p:spPr>
          <a:xfrm rot="0">
            <a:off x="3946411" y="7250362"/>
            <a:ext cx="13778651" cy="860595"/>
          </a:xfrm>
          <a:prstGeom prst="rect">
            <a:avLst/>
          </a:prstGeom>
        </p:spPr>
        <p:txBody>
          <a:bodyPr anchor="t" rtlCol="false" tIns="0" lIns="0" bIns="0" rIns="0">
            <a:spAutoFit/>
          </a:bodyPr>
          <a:lstStyle/>
          <a:p>
            <a:pPr algn="l" marL="1066117" indent="-533059" lvl="1">
              <a:lnSpc>
                <a:spcPts val="6913"/>
              </a:lnSpc>
              <a:buFont typeface="Arial"/>
              <a:buChar char="•"/>
            </a:pPr>
            <a:r>
              <a:rPr lang="en-US" sz="4938">
                <a:solidFill>
                  <a:srgbClr val="000000"/>
                </a:solidFill>
                <a:latin typeface="DG Jory"/>
                <a:ea typeface="DG Jory"/>
                <a:cs typeface="DG Jory"/>
                <a:sym typeface="DG Jory"/>
              </a:rPr>
              <a:t>337 loans are approved.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3581506" y="1189364"/>
            <a:ext cx="11175517" cy="1079172"/>
            <a:chOff x="0" y="0"/>
            <a:chExt cx="2943346" cy="284226"/>
          </a:xfrm>
        </p:grpSpPr>
        <p:sp>
          <p:nvSpPr>
            <p:cNvPr name="Freeform 7" id="7"/>
            <p:cNvSpPr/>
            <p:nvPr/>
          </p:nvSpPr>
          <p:spPr>
            <a:xfrm flipH="false" flipV="false" rot="0">
              <a:off x="0" y="0"/>
              <a:ext cx="2943346" cy="284226"/>
            </a:xfrm>
            <a:custGeom>
              <a:avLst/>
              <a:gdLst/>
              <a:ahLst/>
              <a:cxnLst/>
              <a:rect r="r" b="b" t="t" l="l"/>
              <a:pathLst>
                <a:path h="284226" w="2943346">
                  <a:moveTo>
                    <a:pt x="35331" y="0"/>
                  </a:moveTo>
                  <a:lnTo>
                    <a:pt x="2908015" y="0"/>
                  </a:lnTo>
                  <a:cubicBezTo>
                    <a:pt x="2927528" y="0"/>
                    <a:pt x="2943346" y="15818"/>
                    <a:pt x="2943346" y="35331"/>
                  </a:cubicBezTo>
                  <a:lnTo>
                    <a:pt x="2943346" y="248896"/>
                  </a:lnTo>
                  <a:cubicBezTo>
                    <a:pt x="2943346" y="258266"/>
                    <a:pt x="2939624" y="267253"/>
                    <a:pt x="2932998" y="273878"/>
                  </a:cubicBezTo>
                  <a:cubicBezTo>
                    <a:pt x="2926372" y="280504"/>
                    <a:pt x="2917385" y="284226"/>
                    <a:pt x="2908015" y="284226"/>
                  </a:cubicBezTo>
                  <a:lnTo>
                    <a:pt x="35331" y="284226"/>
                  </a:lnTo>
                  <a:cubicBezTo>
                    <a:pt x="25960" y="284226"/>
                    <a:pt x="16974" y="280504"/>
                    <a:pt x="10348" y="273878"/>
                  </a:cubicBezTo>
                  <a:cubicBezTo>
                    <a:pt x="3722" y="267253"/>
                    <a:pt x="0" y="258266"/>
                    <a:pt x="0" y="248896"/>
                  </a:cubicBezTo>
                  <a:lnTo>
                    <a:pt x="0" y="35331"/>
                  </a:lnTo>
                  <a:cubicBezTo>
                    <a:pt x="0" y="25960"/>
                    <a:pt x="3722" y="16974"/>
                    <a:pt x="10348" y="10348"/>
                  </a:cubicBezTo>
                  <a:cubicBezTo>
                    <a:pt x="16974" y="3722"/>
                    <a:pt x="25960" y="0"/>
                    <a:pt x="35331" y="0"/>
                  </a:cubicBezTo>
                  <a:close/>
                </a:path>
              </a:pathLst>
            </a:custGeom>
            <a:solidFill>
              <a:srgbClr val="9BDAE9"/>
            </a:solidFill>
          </p:spPr>
        </p:sp>
        <p:sp>
          <p:nvSpPr>
            <p:cNvPr name="TextBox 8" id="8"/>
            <p:cNvSpPr txBox="true"/>
            <p:nvPr/>
          </p:nvSpPr>
          <p:spPr>
            <a:xfrm>
              <a:off x="0" y="-47625"/>
              <a:ext cx="2943346" cy="33185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22280" y="1390929"/>
            <a:ext cx="10544268"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DG Jory Bold"/>
                <a:ea typeface="DG Jory Bold"/>
                <a:cs typeface="DG Jory Bold"/>
                <a:sym typeface="DG Jory Bold"/>
              </a:rPr>
              <a:t>4. What is the average loan amount for all loans ?</a:t>
            </a:r>
          </a:p>
        </p:txBody>
      </p:sp>
      <p:sp>
        <p:nvSpPr>
          <p:cNvPr name="TextBox 10" id="10"/>
          <p:cNvSpPr txBox="true"/>
          <p:nvPr/>
        </p:nvSpPr>
        <p:spPr>
          <a:xfrm rot="0">
            <a:off x="3829156" y="3646325"/>
            <a:ext cx="11473798" cy="1251142"/>
          </a:xfrm>
          <a:prstGeom prst="rect">
            <a:avLst/>
          </a:prstGeom>
        </p:spPr>
        <p:txBody>
          <a:bodyPr anchor="t" rtlCol="false" tIns="0" lIns="0" bIns="0" rIns="0">
            <a:spAutoFit/>
          </a:bodyPr>
          <a:lstStyle/>
          <a:p>
            <a:pPr algn="just">
              <a:lnSpc>
                <a:spcPts val="5064"/>
              </a:lnSpc>
            </a:pPr>
            <a:r>
              <a:rPr lang="en-US" sz="3617" b="true">
                <a:solidFill>
                  <a:srgbClr val="FF3131"/>
                </a:solidFill>
                <a:latin typeface="Canva Sans Bold"/>
                <a:ea typeface="Canva Sans Bold"/>
                <a:cs typeface="Canva Sans Bold"/>
                <a:sym typeface="Canva Sans Bold"/>
              </a:rPr>
              <a:t>SELECT</a:t>
            </a:r>
            <a:r>
              <a:rPr lang="en-US" sz="3617" b="true">
                <a:solidFill>
                  <a:srgbClr val="000000"/>
                </a:solidFill>
                <a:latin typeface="Canva Sans Bold"/>
                <a:ea typeface="Canva Sans Bold"/>
                <a:cs typeface="Canva Sans Bold"/>
                <a:sym typeface="Canva Sans Bold"/>
              </a:rPr>
              <a:t> </a:t>
            </a:r>
            <a:r>
              <a:rPr lang="en-US" sz="3617" b="true">
                <a:solidFill>
                  <a:srgbClr val="CB6CE6"/>
                </a:solidFill>
                <a:latin typeface="Canva Sans Bold"/>
                <a:ea typeface="Canva Sans Bold"/>
                <a:cs typeface="Canva Sans Bold"/>
                <a:sym typeface="Canva Sans Bold"/>
              </a:rPr>
              <a:t>avg(</a:t>
            </a:r>
            <a:r>
              <a:rPr lang="en-US" sz="3617" b="true">
                <a:solidFill>
                  <a:srgbClr val="000000"/>
                </a:solidFill>
                <a:latin typeface="Canva Sans Bold"/>
                <a:ea typeface="Canva Sans Bold"/>
                <a:cs typeface="Canva Sans Bold"/>
                <a:sym typeface="Canva Sans Bold"/>
              </a:rPr>
              <a:t>LoanAmount</a:t>
            </a:r>
            <a:r>
              <a:rPr lang="en-US" sz="3617" b="true">
                <a:solidFill>
                  <a:srgbClr val="CB6CE6"/>
                </a:solidFill>
                <a:latin typeface="Canva Sans Bold"/>
                <a:ea typeface="Canva Sans Bold"/>
                <a:cs typeface="Canva Sans Bold"/>
                <a:sym typeface="Canva Sans Bold"/>
              </a:rPr>
              <a:t>) </a:t>
            </a:r>
            <a:r>
              <a:rPr lang="en-US" sz="3617" b="true">
                <a:solidFill>
                  <a:srgbClr val="FF3131"/>
                </a:solidFill>
                <a:latin typeface="Canva Sans Bold"/>
                <a:ea typeface="Canva Sans Bold"/>
                <a:cs typeface="Canva Sans Bold"/>
                <a:sym typeface="Canva Sans Bold"/>
              </a:rPr>
              <a:t>AS</a:t>
            </a:r>
            <a:r>
              <a:rPr lang="en-US" sz="3617" b="true">
                <a:solidFill>
                  <a:srgbClr val="000000"/>
                </a:solidFill>
                <a:latin typeface="Canva Sans Bold"/>
                <a:ea typeface="Canva Sans Bold"/>
                <a:cs typeface="Canva Sans Bold"/>
                <a:sym typeface="Canva Sans Bold"/>
              </a:rPr>
              <a:t> AVG_LOAN_AMOUNT </a:t>
            </a:r>
            <a:r>
              <a:rPr lang="en-US" sz="3617" b="true">
                <a:solidFill>
                  <a:srgbClr val="FF3131"/>
                </a:solidFill>
                <a:latin typeface="Canva Sans Bold"/>
                <a:ea typeface="Canva Sans Bold"/>
                <a:cs typeface="Canva Sans Bold"/>
                <a:sym typeface="Canva Sans Bold"/>
              </a:rPr>
              <a:t>FROM</a:t>
            </a:r>
            <a:r>
              <a:rPr lang="en-US" sz="3617" b="true">
                <a:solidFill>
                  <a:srgbClr val="000000"/>
                </a:solidFill>
                <a:latin typeface="Canva Sans Bold"/>
                <a:ea typeface="Canva Sans Bold"/>
                <a:cs typeface="Canva Sans Bold"/>
                <a:sym typeface="Canva Sans Bold"/>
              </a:rPr>
              <a:t> loan_project;</a:t>
            </a:r>
          </a:p>
        </p:txBody>
      </p:sp>
      <p:sp>
        <p:nvSpPr>
          <p:cNvPr name="TextBox 11" id="11"/>
          <p:cNvSpPr txBox="true"/>
          <p:nvPr/>
        </p:nvSpPr>
        <p:spPr>
          <a:xfrm rot="0">
            <a:off x="3455306" y="6431212"/>
            <a:ext cx="11152627" cy="1798388"/>
          </a:xfrm>
          <a:prstGeom prst="rect">
            <a:avLst/>
          </a:prstGeom>
        </p:spPr>
        <p:txBody>
          <a:bodyPr anchor="t" rtlCol="false" tIns="0" lIns="0" bIns="0" rIns="0">
            <a:spAutoFit/>
          </a:bodyPr>
          <a:lstStyle/>
          <a:p>
            <a:pPr algn="l" marL="1115929" indent="-557964" lvl="1">
              <a:lnSpc>
                <a:spcPts val="7236"/>
              </a:lnSpc>
              <a:buFont typeface="Arial"/>
              <a:buChar char="•"/>
            </a:pPr>
            <a:r>
              <a:rPr lang="en-US" sz="5168">
                <a:solidFill>
                  <a:srgbClr val="000000"/>
                </a:solidFill>
                <a:latin typeface="DG Jory"/>
                <a:ea typeface="DG Jory"/>
                <a:cs typeface="DG Jory"/>
                <a:sym typeface="DG Jory"/>
              </a:rPr>
              <a:t>136.82 is the average loan amount for all loans.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DAGetuYlSYU</dc:identifier>
  <dcterms:modified xsi:type="dcterms:W3CDTF">2011-08-01T06:04:30Z</dcterms:modified>
  <cp:revision>1</cp:revision>
  <dc:title>By Shamila Ali C</dc:title>
</cp:coreProperties>
</file>