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6" r:id="rId2"/>
    <p:sldId id="266" r:id="rId3"/>
    <p:sldId id="257" r:id="rId4"/>
    <p:sldId id="258" r:id="rId5"/>
    <p:sldId id="279" r:id="rId6"/>
    <p:sldId id="259" r:id="rId7"/>
    <p:sldId id="260" r:id="rId8"/>
    <p:sldId id="280" r:id="rId9"/>
    <p:sldId id="261" r:id="rId10"/>
    <p:sldId id="281" r:id="rId11"/>
    <p:sldId id="275" r:id="rId12"/>
    <p:sldId id="276" r:id="rId13"/>
    <p:sldId id="277" r:id="rId14"/>
    <p:sldId id="268" r:id="rId15"/>
    <p:sldId id="278" r:id="rId16"/>
    <p:sldId id="269" r:id="rId17"/>
    <p:sldId id="270"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77"/>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EE2A0B-86E8-46AD-8D7A-6254762C9557}" type="datetimeFigureOut">
              <a:rPr lang="en-US" smtClean="0"/>
              <a:t>1/22/2025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0DD26-6872-48E8-B2DB-0BE2E3E2CD26}" type="slidenum">
              <a:rPr lang="en-US" smtClean="0"/>
              <a:t>‹#›</a:t>
            </a:fld>
            <a:endParaRPr lang="en-US"/>
          </a:p>
        </p:txBody>
      </p:sp>
    </p:spTree>
    <p:extLst>
      <p:ext uri="{BB962C8B-B14F-4D97-AF65-F5344CB8AC3E}">
        <p14:creationId xmlns:p14="http://schemas.microsoft.com/office/powerpoint/2010/main" val="221667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B6C269-8C4E-4E0E-A28B-ACFB6E786E0F}" type="datetimeFigureOut">
              <a:rPr lang="en-US" smtClean="0"/>
              <a:t>1/22/2025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55096A-B891-4725-B4E4-581E6D345569}" type="slidenum">
              <a:rPr lang="en-US" smtClean="0"/>
              <a:t>‹#›</a:t>
            </a:fld>
            <a:endParaRPr lang="en-US"/>
          </a:p>
        </p:txBody>
      </p:sp>
    </p:spTree>
    <p:extLst>
      <p:ext uri="{BB962C8B-B14F-4D97-AF65-F5344CB8AC3E}">
        <p14:creationId xmlns:p14="http://schemas.microsoft.com/office/powerpoint/2010/main" val="921197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3000">
                <a:latin typeface="Bookman Old Style" panose="02050604050505020204" pitchFamily="18"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484D9CC-97E9-43D0-9C0A-B38B6ADA7531}" type="datetime1">
              <a:rPr lang="en-US" smtClean="0"/>
              <a:t>1/22/2025</a:t>
            </a:fld>
            <a:endParaRPr lang="en-US"/>
          </a:p>
        </p:txBody>
      </p:sp>
      <p:sp>
        <p:nvSpPr>
          <p:cNvPr id="5" name="Footer Placeholder 4"/>
          <p:cNvSpPr>
            <a:spLocks noGrp="1"/>
          </p:cNvSpPr>
          <p:nvPr>
            <p:ph type="ftr" sz="quarter" idx="11"/>
          </p:nvPr>
        </p:nvSpPr>
        <p:spPr/>
        <p:txBody>
          <a:bodyPr/>
          <a:lstStyle/>
          <a:p>
            <a:r>
              <a:rPr lang="en-US"/>
              <a:t>Department of Computer Applications</a:t>
            </a:r>
          </a:p>
        </p:txBody>
      </p:sp>
      <p:sp>
        <p:nvSpPr>
          <p:cNvPr id="6" name="Slide Number Placeholder 5"/>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39A784A-D693-4B8B-8783-5F012B24800D}" type="datetime1">
              <a:rPr lang="en-US" smtClean="0"/>
              <a:t>1/22/2025</a:t>
            </a:fld>
            <a:endParaRPr lang="en-US"/>
          </a:p>
        </p:txBody>
      </p:sp>
      <p:sp>
        <p:nvSpPr>
          <p:cNvPr id="6" name="Footer Placeholder 5"/>
          <p:cNvSpPr>
            <a:spLocks noGrp="1"/>
          </p:cNvSpPr>
          <p:nvPr>
            <p:ph type="ftr" sz="quarter" idx="11"/>
          </p:nvPr>
        </p:nvSpPr>
        <p:spPr/>
        <p:txBody>
          <a:bodyPr/>
          <a:lstStyle/>
          <a:p>
            <a:r>
              <a:rPr lang="en-US"/>
              <a:t>Department of Computer Applications</a:t>
            </a:r>
          </a:p>
        </p:txBody>
      </p:sp>
      <p:sp>
        <p:nvSpPr>
          <p:cNvPr id="7" name="Slide Number Placeholder 6"/>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A275D0-4AC1-4B77-8D20-030A30032762}" type="datetime1">
              <a:rPr lang="en-US" smtClean="0"/>
              <a:t>1/22/2025</a:t>
            </a:fld>
            <a:endParaRPr lang="en-US"/>
          </a:p>
        </p:txBody>
      </p:sp>
      <p:sp>
        <p:nvSpPr>
          <p:cNvPr id="5" name="Footer Placeholder 4"/>
          <p:cNvSpPr>
            <a:spLocks noGrp="1"/>
          </p:cNvSpPr>
          <p:nvPr>
            <p:ph type="ftr" sz="quarter" idx="11"/>
          </p:nvPr>
        </p:nvSpPr>
        <p:spPr/>
        <p:txBody>
          <a:bodyPr/>
          <a:lstStyle/>
          <a:p>
            <a:r>
              <a:rPr lang="en-US"/>
              <a:t>Department of Computer Applications</a:t>
            </a:r>
          </a:p>
        </p:txBody>
      </p:sp>
      <p:sp>
        <p:nvSpPr>
          <p:cNvPr id="6" name="Slide Number Placeholder 5"/>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464FA7C-9124-49C9-8D4B-6BB473ACFAEB}" type="datetime1">
              <a:rPr lang="en-US" smtClean="0"/>
              <a:t>1/22/2025</a:t>
            </a:fld>
            <a:endParaRPr lang="en-US"/>
          </a:p>
        </p:txBody>
      </p:sp>
      <p:sp>
        <p:nvSpPr>
          <p:cNvPr id="5" name="Footer Placeholder 4"/>
          <p:cNvSpPr>
            <a:spLocks noGrp="1"/>
          </p:cNvSpPr>
          <p:nvPr>
            <p:ph type="ftr" sz="quarter" idx="11"/>
          </p:nvPr>
        </p:nvSpPr>
        <p:spPr/>
        <p:txBody>
          <a:bodyPr/>
          <a:lstStyle/>
          <a:p>
            <a:r>
              <a:rPr lang="en-US"/>
              <a:t>Department of Computer Applications</a:t>
            </a:r>
          </a:p>
        </p:txBody>
      </p:sp>
      <p:sp>
        <p:nvSpPr>
          <p:cNvPr id="6" name="Slide Number Placeholder 5"/>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a:ln w="22225">
            <a:noFill/>
          </a:ln>
        </p:spPr>
        <p:txBody>
          <a:bodyPr>
            <a:normAutofit/>
          </a:bodyPr>
          <a:lstStyle>
            <a:lvl1pPr algn="l">
              <a:defRPr sz="3000">
                <a:solidFill>
                  <a:schemeClr val="accent2"/>
                </a:solidFill>
                <a:latin typeface="Bookman Old Style" panose="020506040505050202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57200" y="1177232"/>
            <a:ext cx="8229600" cy="4948932"/>
          </a:xfrm>
          <a:ln>
            <a:noFill/>
          </a:ln>
        </p:spPr>
        <p:txBody>
          <a:bodyPr/>
          <a:lstStyle>
            <a:lvl1pPr algn="just">
              <a:defRPr>
                <a:latin typeface="Bookman Old Style" panose="02050604050505020204" pitchFamily="18" charset="0"/>
                <a:cs typeface="Times New Roman" panose="02020603050405020304" pitchFamily="18" charset="0"/>
              </a:defRPr>
            </a:lvl1pPr>
            <a:lvl2pPr algn="just">
              <a:defRPr>
                <a:latin typeface="Bookman Old Style" panose="02050604050505020204" pitchFamily="18" charset="0"/>
                <a:cs typeface="Times New Roman" panose="02020603050405020304" pitchFamily="18" charset="0"/>
              </a:defRPr>
            </a:lvl2pPr>
            <a:lvl3pPr algn="just">
              <a:defRPr>
                <a:latin typeface="Bookman Old Style" panose="02050604050505020204" pitchFamily="18" charset="0"/>
                <a:cs typeface="Times New Roman" panose="02020603050405020304" pitchFamily="18" charset="0"/>
              </a:defRPr>
            </a:lvl3pPr>
            <a:lvl4pPr algn="just">
              <a:defRPr>
                <a:latin typeface="Bookman Old Style" panose="02050604050505020204" pitchFamily="18" charset="0"/>
                <a:cs typeface="Times New Roman" panose="02020603050405020304" pitchFamily="18" charset="0"/>
              </a:defRPr>
            </a:lvl4pPr>
            <a:lvl5pPr algn="just">
              <a:defRPr>
                <a:latin typeface="Bookman Old Style" panose="020506040505050202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1066800" y="6356350"/>
            <a:ext cx="3048000" cy="365125"/>
          </a:xfrm>
        </p:spPr>
        <p:txBody>
          <a:bodyPr/>
          <a:lstStyle>
            <a:lvl1pPr algn="l">
              <a:defRPr sz="1200">
                <a:solidFill>
                  <a:schemeClr val="accent2"/>
                </a:solidFill>
                <a:latin typeface="Bookman Old Style" panose="02050604050505020204" pitchFamily="18" charset="0"/>
                <a:cs typeface="Times New Roman" pitchFamily="18" charset="0"/>
              </a:defRPr>
            </a:lvl1pPr>
          </a:lstStyle>
          <a:p>
            <a:r>
              <a:rPr lang="en-US" dirty="0"/>
              <a:t>Department of Computer Applications</a:t>
            </a:r>
          </a:p>
        </p:txBody>
      </p:sp>
      <p:sp>
        <p:nvSpPr>
          <p:cNvPr id="6" name="Slide Number Placeholder 5"/>
          <p:cNvSpPr>
            <a:spLocks noGrp="1"/>
          </p:cNvSpPr>
          <p:nvPr>
            <p:ph type="sldNum" sz="quarter" idx="12"/>
          </p:nvPr>
        </p:nvSpPr>
        <p:spPr>
          <a:xfrm>
            <a:off x="8077200" y="6369229"/>
            <a:ext cx="381000" cy="365125"/>
          </a:xfrm>
        </p:spPr>
        <p:txBody>
          <a:bodyPr/>
          <a:lstStyle>
            <a:lvl1pPr>
              <a:defRPr sz="1200">
                <a:solidFill>
                  <a:schemeClr val="accent2"/>
                </a:solidFill>
                <a:latin typeface="Bookman Old Style" panose="02050604050505020204" pitchFamily="18" charset="0"/>
                <a:cs typeface="Times New Roman" pitchFamily="18" charset="0"/>
              </a:defRPr>
            </a:lvl1pPr>
          </a:lstStyle>
          <a:p>
            <a:fld id="{C65E9355-139B-4FED-8401-A2AF31A8FC31}" type="slidenum">
              <a:rPr lang="en-US" smtClean="0"/>
              <a:pPr/>
              <a:t>‹#›</a:t>
            </a:fld>
            <a:endParaRPr lang="en-US" dirty="0"/>
          </a:p>
        </p:txBody>
      </p:sp>
      <p:pic>
        <p:nvPicPr>
          <p:cNvPr id="7" name="Picture 6" descr="logo.png"/>
          <p:cNvPicPr>
            <a:picLocks noChangeAspect="1"/>
          </p:cNvPicPr>
          <p:nvPr userDrawn="1"/>
        </p:nvPicPr>
        <p:blipFill>
          <a:blip r:embed="rId2" cstate="print"/>
          <a:stretch>
            <a:fillRect/>
          </a:stretch>
        </p:blipFill>
        <p:spPr>
          <a:xfrm>
            <a:off x="533400" y="6236595"/>
            <a:ext cx="507398" cy="523980"/>
          </a:xfrm>
          <a:prstGeom prst="rect">
            <a:avLst/>
          </a:prstGeom>
        </p:spPr>
      </p:pic>
      <p:sp>
        <p:nvSpPr>
          <p:cNvPr id="8" name="Footer Placeholder 4"/>
          <p:cNvSpPr txBox="1">
            <a:spLocks/>
          </p:cNvSpPr>
          <p:nvPr userDrawn="1"/>
        </p:nvSpPr>
        <p:spPr>
          <a:xfrm>
            <a:off x="7555605" y="6363237"/>
            <a:ext cx="685800" cy="365125"/>
          </a:xfrm>
          <a:prstGeom prst="rect">
            <a:avLst/>
          </a:prstGeom>
        </p:spPr>
        <p:txBody>
          <a:bodyPr vert="horz" lIns="91440" tIns="45720" rIns="91440" bIns="45720" rtlCol="0" anchor="ctr"/>
          <a:lstStyle>
            <a:lvl1pPr algn="l">
              <a:defRPr sz="1200">
                <a:latin typeface="Times New Roman" pitchFamily="18" charset="0"/>
                <a:cs typeface="Times New Roman" pitchFamily="18"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Bookman Old Style" panose="02050604050505020204" pitchFamily="18" charset="0"/>
                <a:ea typeface="+mn-ea"/>
                <a:cs typeface="Times New Roman" pitchFamily="18" charset="0"/>
              </a:rPr>
              <a:t>Slides: </a:t>
            </a:r>
          </a:p>
        </p:txBody>
      </p:sp>
      <p:sp>
        <p:nvSpPr>
          <p:cNvPr id="9" name="Footer Placeholder 4"/>
          <p:cNvSpPr txBox="1">
            <a:spLocks/>
          </p:cNvSpPr>
          <p:nvPr userDrawn="1"/>
        </p:nvSpPr>
        <p:spPr>
          <a:xfrm>
            <a:off x="8305799" y="6363983"/>
            <a:ext cx="529107" cy="365125"/>
          </a:xfrm>
          <a:prstGeom prst="rect">
            <a:avLst/>
          </a:prstGeom>
        </p:spPr>
        <p:txBody>
          <a:bodyPr vert="horz" lIns="91440" tIns="45720" rIns="91440" bIns="45720" rtlCol="0" anchor="ctr"/>
          <a:lstStyle>
            <a:lvl1pPr algn="l">
              <a:defRPr sz="1200">
                <a:latin typeface="Times New Roman" pitchFamily="18" charset="0"/>
                <a:cs typeface="Times New Roman" pitchFamily="18"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Bookman Old Style" panose="02050604050505020204" pitchFamily="18" charset="0"/>
                <a:ea typeface="+mn-ea"/>
                <a:cs typeface="Times New Roman" pitchFamily="18" charset="0"/>
              </a:rPr>
              <a:t>/ 20</a:t>
            </a:r>
          </a:p>
        </p:txBody>
      </p:sp>
      <p:cxnSp>
        <p:nvCxnSpPr>
          <p:cNvPr id="10" name="Straight Connector 9"/>
          <p:cNvCxnSpPr/>
          <p:nvPr userDrawn="1"/>
        </p:nvCxnSpPr>
        <p:spPr>
          <a:xfrm>
            <a:off x="457200" y="6126163"/>
            <a:ext cx="8229600" cy="0"/>
          </a:xfrm>
          <a:prstGeom prst="line">
            <a:avLst/>
          </a:prstGeom>
          <a:ln w="2222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457200" y="1066800"/>
            <a:ext cx="8229600" cy="0"/>
          </a:xfrm>
          <a:prstGeom prst="line">
            <a:avLst/>
          </a:prstGeom>
          <a:ln w="22225">
            <a:solidFill>
              <a:schemeClr val="accent2"/>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029200"/>
          </a:xfrm>
        </p:spPr>
        <p:txBody>
          <a:bodyPr>
            <a:normAutofit/>
          </a:bodyPr>
          <a:lstStyle>
            <a:lvl1pPr>
              <a:defRPr sz="3000">
                <a:latin typeface="Bookman Old Style" panose="02050604050505020204" pitchFamily="18" charset="0"/>
              </a:defRPr>
            </a:lvl1pPr>
          </a:lstStyle>
          <a:p>
            <a:r>
              <a:rPr lang="en-US" dirty="0"/>
              <a:t>Click to edit Master title style</a:t>
            </a:r>
          </a:p>
        </p:txBody>
      </p:sp>
    </p:spTree>
    <p:extLst>
      <p:ext uri="{BB962C8B-B14F-4D97-AF65-F5344CB8AC3E}">
        <p14:creationId xmlns:p14="http://schemas.microsoft.com/office/powerpoint/2010/main" val="4005853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DBD8763-1223-4E1C-9348-E4479451FFA2}" type="datetime1">
              <a:rPr lang="en-US" smtClean="0"/>
              <a:t>1/22/2025</a:t>
            </a:fld>
            <a:endParaRPr lang="en-US"/>
          </a:p>
        </p:txBody>
      </p:sp>
      <p:sp>
        <p:nvSpPr>
          <p:cNvPr id="5" name="Footer Placeholder 4"/>
          <p:cNvSpPr>
            <a:spLocks noGrp="1"/>
          </p:cNvSpPr>
          <p:nvPr>
            <p:ph type="ftr" sz="quarter" idx="11"/>
          </p:nvPr>
        </p:nvSpPr>
        <p:spPr/>
        <p:txBody>
          <a:bodyPr/>
          <a:lstStyle/>
          <a:p>
            <a:r>
              <a:rPr lang="en-US"/>
              <a:t>Department of Computer Applications</a:t>
            </a:r>
          </a:p>
        </p:txBody>
      </p:sp>
      <p:sp>
        <p:nvSpPr>
          <p:cNvPr id="6" name="Slide Number Placeholder 5"/>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53A3728-E260-4992-8842-3C089F6C3D88}" type="datetime1">
              <a:rPr lang="en-US" smtClean="0"/>
              <a:t>1/22/2025</a:t>
            </a:fld>
            <a:endParaRPr lang="en-US"/>
          </a:p>
        </p:txBody>
      </p:sp>
      <p:sp>
        <p:nvSpPr>
          <p:cNvPr id="6" name="Footer Placeholder 5"/>
          <p:cNvSpPr>
            <a:spLocks noGrp="1"/>
          </p:cNvSpPr>
          <p:nvPr>
            <p:ph type="ftr" sz="quarter" idx="11"/>
          </p:nvPr>
        </p:nvSpPr>
        <p:spPr/>
        <p:txBody>
          <a:bodyPr/>
          <a:lstStyle/>
          <a:p>
            <a:r>
              <a:rPr lang="en-US"/>
              <a:t>Department of Computer Applications</a:t>
            </a:r>
          </a:p>
        </p:txBody>
      </p:sp>
      <p:sp>
        <p:nvSpPr>
          <p:cNvPr id="7" name="Slide Number Placeholder 6"/>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163DE32F-317A-4950-B3B6-7B500923F79A}" type="datetime1">
              <a:rPr lang="en-US" smtClean="0"/>
              <a:t>1/22/2025</a:t>
            </a:fld>
            <a:endParaRPr lang="en-US"/>
          </a:p>
        </p:txBody>
      </p:sp>
      <p:sp>
        <p:nvSpPr>
          <p:cNvPr id="8" name="Footer Placeholder 7"/>
          <p:cNvSpPr>
            <a:spLocks noGrp="1"/>
          </p:cNvSpPr>
          <p:nvPr>
            <p:ph type="ftr" sz="quarter" idx="11"/>
          </p:nvPr>
        </p:nvSpPr>
        <p:spPr/>
        <p:txBody>
          <a:bodyPr/>
          <a:lstStyle/>
          <a:p>
            <a:r>
              <a:rPr lang="en-US"/>
              <a:t>Department of Computer Applications</a:t>
            </a:r>
          </a:p>
        </p:txBody>
      </p:sp>
      <p:sp>
        <p:nvSpPr>
          <p:cNvPr id="9" name="Slide Number Placeholder 8"/>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CA1D3D62-0C66-4F15-9588-8CB96F41B0D1}" type="datetime1">
              <a:rPr lang="en-US" smtClean="0"/>
              <a:t>1/22/2025</a:t>
            </a:fld>
            <a:endParaRPr lang="en-US"/>
          </a:p>
        </p:txBody>
      </p:sp>
      <p:sp>
        <p:nvSpPr>
          <p:cNvPr id="4" name="Footer Placeholder 3"/>
          <p:cNvSpPr>
            <a:spLocks noGrp="1"/>
          </p:cNvSpPr>
          <p:nvPr>
            <p:ph type="ftr" sz="quarter" idx="11"/>
          </p:nvPr>
        </p:nvSpPr>
        <p:spPr/>
        <p:txBody>
          <a:bodyPr/>
          <a:lstStyle/>
          <a:p>
            <a:r>
              <a:rPr lang="en-US"/>
              <a:t>Department of Computer Applications</a:t>
            </a:r>
          </a:p>
        </p:txBody>
      </p:sp>
      <p:sp>
        <p:nvSpPr>
          <p:cNvPr id="5" name="Slide Number Placeholder 4"/>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976A512-578D-4C36-9299-7E9D9DEF4439}" type="datetime1">
              <a:rPr lang="en-US" smtClean="0"/>
              <a:t>1/22/2025</a:t>
            </a:fld>
            <a:endParaRPr lang="en-US"/>
          </a:p>
        </p:txBody>
      </p:sp>
      <p:sp>
        <p:nvSpPr>
          <p:cNvPr id="3" name="Footer Placeholder 2"/>
          <p:cNvSpPr>
            <a:spLocks noGrp="1"/>
          </p:cNvSpPr>
          <p:nvPr>
            <p:ph type="ftr" sz="quarter" idx="11"/>
          </p:nvPr>
        </p:nvSpPr>
        <p:spPr/>
        <p:txBody>
          <a:bodyPr/>
          <a:lstStyle/>
          <a:p>
            <a:r>
              <a:rPr lang="en-US"/>
              <a:t>Department of Computer Applications</a:t>
            </a:r>
          </a:p>
        </p:txBody>
      </p:sp>
      <p:sp>
        <p:nvSpPr>
          <p:cNvPr id="4" name="Slide Number Placeholder 3"/>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5A72B38-B580-4B82-B7C4-B42B85713C86}" type="datetime1">
              <a:rPr lang="en-US" smtClean="0"/>
              <a:t>1/22/2025</a:t>
            </a:fld>
            <a:endParaRPr lang="en-US"/>
          </a:p>
        </p:txBody>
      </p:sp>
      <p:sp>
        <p:nvSpPr>
          <p:cNvPr id="6" name="Footer Placeholder 5"/>
          <p:cNvSpPr>
            <a:spLocks noGrp="1"/>
          </p:cNvSpPr>
          <p:nvPr>
            <p:ph type="ftr" sz="quarter" idx="11"/>
          </p:nvPr>
        </p:nvSpPr>
        <p:spPr/>
        <p:txBody>
          <a:bodyPr/>
          <a:lstStyle/>
          <a:p>
            <a:r>
              <a:rPr lang="en-US"/>
              <a:t>Department of Computer Applications</a:t>
            </a:r>
          </a:p>
        </p:txBody>
      </p:sp>
      <p:sp>
        <p:nvSpPr>
          <p:cNvPr id="7" name="Slide Number Placeholder 6"/>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Applications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E9355-139B-4FED-8401-A2AF31A8FC3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11175"/>
            <a:ext cx="7772400" cy="1470025"/>
          </a:xfrm>
        </p:spPr>
        <p:txBody>
          <a:bodyPr>
            <a:noAutofit/>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PREDICTING EMPLOYEE TURNOVER:A SYSTEMATIC MACHINE LEARNING APPROACH FOR RESOURCE CONVERSATION AND WORKFORCE STABILITY</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
        <p:nvSpPr>
          <p:cNvPr id="3" name="Subtitle 2"/>
          <p:cNvSpPr>
            <a:spLocks noGrp="1"/>
          </p:cNvSpPr>
          <p:nvPr>
            <p:ph type="subTitle" idx="1"/>
          </p:nvPr>
        </p:nvSpPr>
        <p:spPr>
          <a:xfrm>
            <a:off x="1371600" y="3886200"/>
            <a:ext cx="6400800" cy="2209800"/>
          </a:xfrm>
        </p:spPr>
        <p:txBody>
          <a:bodyPr>
            <a:normAutofit lnSpcReduction="10000"/>
          </a:bodyPr>
          <a:lstStyle/>
          <a:p>
            <a:pPr lvl="0">
              <a:lnSpc>
                <a:spcPct val="150000"/>
              </a:lnSpc>
              <a:spcBef>
                <a:spcPts val="0"/>
              </a:spcBef>
            </a:pPr>
            <a:r>
              <a:rPr lang="en-US" sz="1700" b="1" dirty="0">
                <a:solidFill>
                  <a:schemeClr val="tx1"/>
                </a:solidFill>
                <a:latin typeface="Bookman Old Style" panose="02050604050505020204" pitchFamily="18" charset="0"/>
                <a:cs typeface="Times New Roman" pitchFamily="18" charset="0"/>
              </a:rPr>
              <a:t>SHAMILA VA</a:t>
            </a:r>
          </a:p>
          <a:p>
            <a:pPr lvl="0">
              <a:lnSpc>
                <a:spcPct val="150000"/>
              </a:lnSpc>
              <a:spcBef>
                <a:spcPts val="0"/>
              </a:spcBef>
            </a:pPr>
            <a:r>
              <a:rPr lang="en-US" sz="1700" b="1" dirty="0">
                <a:solidFill>
                  <a:schemeClr val="tx1"/>
                </a:solidFill>
                <a:latin typeface="Bookman Old Style" panose="02050604050505020204" pitchFamily="18" charset="0"/>
                <a:cs typeface="Times New Roman" pitchFamily="18" charset="0"/>
              </a:rPr>
              <a:t>MES23MCA-2051</a:t>
            </a:r>
          </a:p>
          <a:p>
            <a:pPr lvl="0">
              <a:spcBef>
                <a:spcPts val="0"/>
              </a:spcBef>
            </a:pPr>
            <a:endParaRPr lang="en-US" sz="1700" b="1" dirty="0">
              <a:solidFill>
                <a:schemeClr val="tx1"/>
              </a:solidFill>
              <a:latin typeface="Bookman Old Style" panose="02050604050505020204" pitchFamily="18" charset="0"/>
              <a:cs typeface="Times New Roman" pitchFamily="18" charset="0"/>
            </a:endParaRPr>
          </a:p>
          <a:p>
            <a:pPr lvl="0">
              <a:lnSpc>
                <a:spcPct val="150000"/>
              </a:lnSpc>
              <a:spcBef>
                <a:spcPts val="0"/>
              </a:spcBef>
              <a:buClr>
                <a:schemeClr val="accent1"/>
              </a:buClr>
              <a:buSzPct val="76000"/>
              <a:defRPr/>
            </a:pPr>
            <a:r>
              <a:rPr lang="en-US" sz="1500" b="1" dirty="0">
                <a:solidFill>
                  <a:schemeClr val="tx1"/>
                </a:solidFill>
                <a:latin typeface="Bookman Old Style" panose="02050604050505020204" pitchFamily="18" charset="0"/>
                <a:cs typeface="Times New Roman" pitchFamily="18" charset="0"/>
              </a:rPr>
              <a:t>Department of Computer Applications</a:t>
            </a:r>
          </a:p>
          <a:p>
            <a:pPr lvl="0">
              <a:lnSpc>
                <a:spcPct val="150000"/>
              </a:lnSpc>
              <a:spcBef>
                <a:spcPts val="0"/>
              </a:spcBef>
              <a:buClr>
                <a:schemeClr val="accent1"/>
              </a:buClr>
              <a:buSzPct val="76000"/>
              <a:defRPr/>
            </a:pPr>
            <a:r>
              <a:rPr lang="en-US" sz="1500" b="1" dirty="0">
                <a:solidFill>
                  <a:schemeClr val="tx1"/>
                </a:solidFill>
                <a:latin typeface="Bookman Old Style" panose="02050604050505020204" pitchFamily="18" charset="0"/>
                <a:cs typeface="Times New Roman" pitchFamily="18" charset="0"/>
              </a:rPr>
              <a:t>MES College of Engineering, </a:t>
            </a:r>
            <a:r>
              <a:rPr lang="en-US" sz="1500" b="1" dirty="0" err="1">
                <a:solidFill>
                  <a:schemeClr val="tx1"/>
                </a:solidFill>
                <a:latin typeface="Bookman Old Style" panose="02050604050505020204" pitchFamily="18" charset="0"/>
                <a:cs typeface="Times New Roman" pitchFamily="18" charset="0"/>
              </a:rPr>
              <a:t>Kuttippuram</a:t>
            </a:r>
            <a:endParaRPr lang="en-US" sz="1500" b="1" dirty="0">
              <a:solidFill>
                <a:schemeClr val="tx1"/>
              </a:solidFill>
              <a:latin typeface="Bookman Old Style" panose="02050604050505020204" pitchFamily="18" charset="0"/>
              <a:cs typeface="Times New Roman" pitchFamily="18" charset="0"/>
            </a:endParaRPr>
          </a:p>
          <a:p>
            <a:pPr lvl="0">
              <a:spcBef>
                <a:spcPts val="0"/>
              </a:spcBef>
              <a:buClr>
                <a:schemeClr val="accent1"/>
              </a:buClr>
              <a:buSzPct val="76000"/>
              <a:defRPr/>
            </a:pPr>
            <a:endParaRPr lang="en-US" sz="1900" b="1" dirty="0">
              <a:solidFill>
                <a:schemeClr val="tx1"/>
              </a:solidFill>
              <a:latin typeface="Bookman Old Style" panose="02050604050505020204" pitchFamily="18" charset="0"/>
              <a:cs typeface="Times New Roman" pitchFamily="18" charset="0"/>
            </a:endParaRPr>
          </a:p>
          <a:p>
            <a:pPr>
              <a:spcBef>
                <a:spcPts val="0"/>
              </a:spcBef>
              <a:buClr>
                <a:schemeClr val="accent1"/>
              </a:buClr>
              <a:buSzPct val="76000"/>
              <a:defRPr/>
            </a:pPr>
            <a:r>
              <a:rPr lang="en-US" sz="1200" b="1" dirty="0">
                <a:solidFill>
                  <a:schemeClr val="tx1"/>
                </a:solidFill>
                <a:latin typeface="Bookman Old Style" panose="02050604050505020204" pitchFamily="18" charset="0"/>
                <a:cs typeface="Times New Roman" pitchFamily="18" charset="0"/>
              </a:rPr>
              <a:t>24/01/2025</a:t>
            </a:r>
            <a:endParaRPr lang="en-US" sz="1200" dirty="0">
              <a:solidFill>
                <a:schemeClr val="tx1"/>
              </a:solidFill>
              <a:latin typeface="Bookman Old Style" panose="02050604050505020204" pitchFamily="18" charset="0"/>
            </a:endParaRPr>
          </a:p>
        </p:txBody>
      </p:sp>
      <p:pic>
        <p:nvPicPr>
          <p:cNvPr id="4" name="Picture 3" descr="logo.png"/>
          <p:cNvPicPr>
            <a:picLocks noChangeAspect="1"/>
          </p:cNvPicPr>
          <p:nvPr/>
        </p:nvPicPr>
        <p:blipFill>
          <a:blip r:embed="rId2"/>
          <a:stretch>
            <a:fillRect/>
          </a:stretch>
        </p:blipFill>
        <p:spPr>
          <a:xfrm>
            <a:off x="3843236" y="2000040"/>
            <a:ext cx="1457529" cy="15051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66D86C-938D-EA2E-B402-233A285D2C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ACCDB0-3B39-F6EF-069A-359F7E0C216E}"/>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E8D0C1EB-0AB5-4054-97B5-4E891B6DD8A9}"/>
              </a:ext>
            </a:extLst>
          </p:cNvPr>
          <p:cNvSpPr>
            <a:spLocks noGrp="1"/>
          </p:cNvSpPr>
          <p:nvPr>
            <p:ph idx="1"/>
          </p:nvPr>
        </p:nvSpPr>
        <p:spPr/>
        <p:txBody>
          <a:bodyPr>
            <a:normAutofit/>
          </a:bodyPr>
          <a:lstStyle/>
          <a:p>
            <a:pPr marL="628830" indent="-285750" defTabSz="914400">
              <a:lnSpc>
                <a:spcPct val="100000"/>
              </a:lnSpc>
              <a:spcBef>
                <a:spcPts val="641"/>
              </a:spcBef>
              <a:tabLst>
                <a:tab pos="0" algn="l"/>
              </a:tabLst>
            </a:pPr>
            <a:r>
              <a:rPr lang="en-US" sz="1600" dirty="0"/>
              <a:t>Satisfaction: An employee’s level of satisfaction in percentage</a:t>
            </a:r>
          </a:p>
          <a:p>
            <a:pPr marL="628830" indent="-285750" defTabSz="914400">
              <a:lnSpc>
                <a:spcPct val="100000"/>
              </a:lnSpc>
              <a:spcBef>
                <a:spcPts val="641"/>
              </a:spcBef>
              <a:tabLst>
                <a:tab pos="0" algn="l"/>
              </a:tabLst>
            </a:pPr>
            <a:r>
              <a:rPr lang="en-US" sz="1600" dirty="0"/>
              <a:t> Evaluation: An employee’s evaluation score in percentage </a:t>
            </a:r>
          </a:p>
          <a:p>
            <a:pPr marL="628830" indent="-285750" defTabSz="914400">
              <a:lnSpc>
                <a:spcPct val="100000"/>
              </a:lnSpc>
              <a:spcBef>
                <a:spcPts val="641"/>
              </a:spcBef>
              <a:tabLst>
                <a:tab pos="0" algn="l"/>
              </a:tabLst>
            </a:pPr>
            <a:r>
              <a:rPr lang="en-US" sz="1600" dirty="0"/>
              <a:t>Project Count: The amount of projects the employee has done </a:t>
            </a:r>
          </a:p>
          <a:p>
            <a:pPr marL="628830" indent="-285750" defTabSz="914400">
              <a:lnSpc>
                <a:spcPct val="100000"/>
              </a:lnSpc>
              <a:spcBef>
                <a:spcPts val="641"/>
              </a:spcBef>
              <a:tabLst>
                <a:tab pos="0" algn="l"/>
              </a:tabLst>
            </a:pPr>
            <a:r>
              <a:rPr lang="en-US" sz="1600" dirty="0"/>
              <a:t>Average Monthly Hours: The total monthly hours an employee worked </a:t>
            </a:r>
          </a:p>
          <a:p>
            <a:pPr marL="628830" indent="-285750" defTabSz="914400">
              <a:lnSpc>
                <a:spcPct val="100000"/>
              </a:lnSpc>
              <a:spcBef>
                <a:spcPts val="641"/>
              </a:spcBef>
              <a:tabLst>
                <a:tab pos="0" algn="l"/>
              </a:tabLst>
            </a:pPr>
            <a:r>
              <a:rPr lang="en-US" sz="1600" dirty="0"/>
              <a:t>Years At Company: The number of years an employee was at the company </a:t>
            </a:r>
          </a:p>
          <a:p>
            <a:pPr marL="628830" indent="-285750" defTabSz="914400">
              <a:lnSpc>
                <a:spcPct val="100000"/>
              </a:lnSpc>
              <a:spcBef>
                <a:spcPts val="641"/>
              </a:spcBef>
              <a:tabLst>
                <a:tab pos="0" algn="l"/>
              </a:tabLst>
            </a:pPr>
            <a:r>
              <a:rPr lang="en-US" sz="1600" dirty="0"/>
              <a:t> Work Accident: Whether an employee had an accident or not. Where 0 (zero) means no and 1 (one) means yes </a:t>
            </a:r>
          </a:p>
          <a:p>
            <a:pPr marL="628830" indent="-285750" defTabSz="914400">
              <a:lnSpc>
                <a:spcPct val="100000"/>
              </a:lnSpc>
              <a:spcBef>
                <a:spcPts val="641"/>
              </a:spcBef>
              <a:tabLst>
                <a:tab pos="0" algn="l"/>
              </a:tabLst>
            </a:pPr>
            <a:r>
              <a:rPr lang="en-US" sz="1600" dirty="0"/>
              <a:t> Promotion: Whether an employee had a promotion within the last five years. Where 0 (zero) means no and 1 (one) means yes </a:t>
            </a:r>
          </a:p>
          <a:p>
            <a:pPr marL="628830" indent="-285750" defTabSz="914400">
              <a:lnSpc>
                <a:spcPct val="100000"/>
              </a:lnSpc>
              <a:spcBef>
                <a:spcPts val="641"/>
              </a:spcBef>
              <a:tabLst>
                <a:tab pos="0" algn="l"/>
              </a:tabLst>
            </a:pPr>
            <a:r>
              <a:rPr lang="en-US" sz="1600" dirty="0"/>
              <a:t>Department: The type of department an employee worked under. Which includes sales, accounting, </a:t>
            </a:r>
            <a:r>
              <a:rPr lang="en-US" sz="1600" dirty="0" err="1"/>
              <a:t>hr</a:t>
            </a:r>
            <a:r>
              <a:rPr lang="en-US" sz="1600" dirty="0"/>
              <a:t>, technical, support, management, IT, product management, and marketing. </a:t>
            </a:r>
          </a:p>
          <a:p>
            <a:pPr marL="628830" indent="-285750" defTabSz="914400">
              <a:lnSpc>
                <a:spcPct val="100000"/>
              </a:lnSpc>
              <a:spcBef>
                <a:spcPts val="641"/>
              </a:spcBef>
              <a:tabLst>
                <a:tab pos="0" algn="l"/>
              </a:tabLst>
            </a:pPr>
            <a:r>
              <a:rPr lang="en-US" sz="1600" dirty="0"/>
              <a:t> Salary: The type of salary an employee got, which ranges from low, medium, or high.</a:t>
            </a:r>
            <a:endParaRPr lang="en-US" sz="1600" b="0" u="none" strike="noStrike" dirty="0">
              <a:solidFill>
                <a:srgbClr val="000000"/>
              </a:solidFill>
              <a:uFillTx/>
              <a:latin typeface="Bookman Old Style"/>
              <a:ea typeface="Times New Roman"/>
            </a:endParaRPr>
          </a:p>
        </p:txBody>
      </p:sp>
      <p:sp>
        <p:nvSpPr>
          <p:cNvPr id="4" name="Footer Placeholder 3">
            <a:extLst>
              <a:ext uri="{FF2B5EF4-FFF2-40B4-BE49-F238E27FC236}">
                <a16:creationId xmlns:a16="http://schemas.microsoft.com/office/drawing/2014/main" id="{817F33A3-8EFD-B737-F27D-DC8056B03B45}"/>
              </a:ext>
            </a:extLst>
          </p:cNvPr>
          <p:cNvSpPr>
            <a:spLocks noGrp="1"/>
          </p:cNvSpPr>
          <p:nvPr>
            <p:ph type="ftr" sz="quarter" idx="11"/>
          </p:nvPr>
        </p:nvSpPr>
        <p:spPr/>
        <p:txBody>
          <a:bodyPr/>
          <a:lstStyle/>
          <a:p>
            <a:r>
              <a:rPr lang="en-US"/>
              <a:t>Department of Computer Applications</a:t>
            </a:r>
            <a:endParaRPr lang="en-US" dirty="0"/>
          </a:p>
        </p:txBody>
      </p:sp>
      <p:sp>
        <p:nvSpPr>
          <p:cNvPr id="5" name="Slide Number Placeholder 4">
            <a:extLst>
              <a:ext uri="{FF2B5EF4-FFF2-40B4-BE49-F238E27FC236}">
                <a16:creationId xmlns:a16="http://schemas.microsoft.com/office/drawing/2014/main" id="{7DC608BA-6415-88C0-D57C-A0D831915748}"/>
              </a:ext>
            </a:extLst>
          </p:cNvPr>
          <p:cNvSpPr>
            <a:spLocks noGrp="1"/>
          </p:cNvSpPr>
          <p:nvPr>
            <p:ph type="sldNum" sz="quarter" idx="12"/>
          </p:nvPr>
        </p:nvSpPr>
        <p:spPr/>
        <p:txBody>
          <a:bodyPr/>
          <a:lstStyle/>
          <a:p>
            <a:fld id="{C65E9355-139B-4FED-8401-A2AF31A8FC31}" type="slidenum">
              <a:rPr lang="en-US" smtClean="0"/>
              <a:pPr/>
              <a:t>10</a:t>
            </a:fld>
            <a:endParaRPr lang="en-US"/>
          </a:p>
        </p:txBody>
      </p:sp>
    </p:spTree>
    <p:extLst>
      <p:ext uri="{BB962C8B-B14F-4D97-AF65-F5344CB8AC3E}">
        <p14:creationId xmlns:p14="http://schemas.microsoft.com/office/powerpoint/2010/main" val="1820960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7700-B3DA-5AA0-4D84-A9C37976F566}"/>
              </a:ext>
            </a:extLst>
          </p:cNvPr>
          <p:cNvSpPr>
            <a:spLocks noGrp="1"/>
          </p:cNvSpPr>
          <p:nvPr>
            <p:ph type="title"/>
          </p:nvPr>
        </p:nvSpPr>
        <p:spPr/>
        <p:txBody>
          <a:bodyPr/>
          <a:lstStyle/>
          <a:p>
            <a:r>
              <a:rPr lang="en-IN" dirty="0"/>
              <a:t>PRODUCT BACKLOG</a:t>
            </a:r>
          </a:p>
        </p:txBody>
      </p:sp>
      <p:pic>
        <p:nvPicPr>
          <p:cNvPr id="7" name="Content Placeholder 6">
            <a:extLst>
              <a:ext uri="{FF2B5EF4-FFF2-40B4-BE49-F238E27FC236}">
                <a16:creationId xmlns:a16="http://schemas.microsoft.com/office/drawing/2014/main" id="{80CD1E62-8CBB-AF74-5BBE-40532ED90218}"/>
              </a:ext>
            </a:extLst>
          </p:cNvPr>
          <p:cNvPicPr>
            <a:picLocks noGrp="1" noChangeAspect="1"/>
          </p:cNvPicPr>
          <p:nvPr>
            <p:ph idx="1"/>
          </p:nvPr>
        </p:nvPicPr>
        <p:blipFill>
          <a:blip r:embed="rId2"/>
          <a:stretch>
            <a:fillRect/>
          </a:stretch>
        </p:blipFill>
        <p:spPr>
          <a:xfrm>
            <a:off x="457200" y="1201318"/>
            <a:ext cx="8229600" cy="4901452"/>
          </a:xfrm>
        </p:spPr>
      </p:pic>
      <p:sp>
        <p:nvSpPr>
          <p:cNvPr id="4" name="Footer Placeholder 3">
            <a:extLst>
              <a:ext uri="{FF2B5EF4-FFF2-40B4-BE49-F238E27FC236}">
                <a16:creationId xmlns:a16="http://schemas.microsoft.com/office/drawing/2014/main" id="{F3506909-EB82-6AF4-9552-68167772A9FC}"/>
              </a:ext>
            </a:extLst>
          </p:cNvPr>
          <p:cNvSpPr>
            <a:spLocks noGrp="1"/>
          </p:cNvSpPr>
          <p:nvPr>
            <p:ph type="ftr" sz="quarter" idx="11"/>
          </p:nvPr>
        </p:nvSpPr>
        <p:spPr/>
        <p:txBody>
          <a:bodyPr/>
          <a:lstStyle/>
          <a:p>
            <a:r>
              <a:rPr lang="en-US"/>
              <a:t>Department of Computer Applications</a:t>
            </a:r>
            <a:endParaRPr lang="en-US" dirty="0"/>
          </a:p>
        </p:txBody>
      </p:sp>
      <p:sp>
        <p:nvSpPr>
          <p:cNvPr id="5" name="Slide Number Placeholder 4">
            <a:extLst>
              <a:ext uri="{FF2B5EF4-FFF2-40B4-BE49-F238E27FC236}">
                <a16:creationId xmlns:a16="http://schemas.microsoft.com/office/drawing/2014/main" id="{55EB1FED-7D15-F9B2-17A3-3F7649E441ED}"/>
              </a:ext>
            </a:extLst>
          </p:cNvPr>
          <p:cNvSpPr>
            <a:spLocks noGrp="1"/>
          </p:cNvSpPr>
          <p:nvPr>
            <p:ph type="sldNum" sz="quarter" idx="12"/>
          </p:nvPr>
        </p:nvSpPr>
        <p:spPr/>
        <p:txBody>
          <a:bodyPr/>
          <a:lstStyle/>
          <a:p>
            <a:fld id="{C65E9355-139B-4FED-8401-A2AF31A8FC31}" type="slidenum">
              <a:rPr lang="en-US" smtClean="0"/>
              <a:pPr/>
              <a:t>11</a:t>
            </a:fld>
            <a:endParaRPr lang="en-US" dirty="0"/>
          </a:p>
        </p:txBody>
      </p:sp>
    </p:spTree>
    <p:extLst>
      <p:ext uri="{BB962C8B-B14F-4D97-AF65-F5344CB8AC3E}">
        <p14:creationId xmlns:p14="http://schemas.microsoft.com/office/powerpoint/2010/main" val="744524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14C5-54D2-B7BF-C97E-9710C49C844E}"/>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206BD5CE-F7FC-4399-51E6-8F1BF36BB065}"/>
              </a:ext>
            </a:extLst>
          </p:cNvPr>
          <p:cNvPicPr>
            <a:picLocks noGrp="1" noChangeAspect="1"/>
          </p:cNvPicPr>
          <p:nvPr>
            <p:ph idx="1"/>
          </p:nvPr>
        </p:nvPicPr>
        <p:blipFill>
          <a:blip r:embed="rId2"/>
          <a:stretch>
            <a:fillRect/>
          </a:stretch>
        </p:blipFill>
        <p:spPr>
          <a:xfrm>
            <a:off x="478181" y="1518259"/>
            <a:ext cx="8187638" cy="4267570"/>
          </a:xfrm>
        </p:spPr>
      </p:pic>
      <p:sp>
        <p:nvSpPr>
          <p:cNvPr id="4" name="Footer Placeholder 3">
            <a:extLst>
              <a:ext uri="{FF2B5EF4-FFF2-40B4-BE49-F238E27FC236}">
                <a16:creationId xmlns:a16="http://schemas.microsoft.com/office/drawing/2014/main" id="{40F17B47-18A8-85EC-BFA6-1F97B78BE82C}"/>
              </a:ext>
            </a:extLst>
          </p:cNvPr>
          <p:cNvSpPr>
            <a:spLocks noGrp="1"/>
          </p:cNvSpPr>
          <p:nvPr>
            <p:ph type="ftr" sz="quarter" idx="11"/>
          </p:nvPr>
        </p:nvSpPr>
        <p:spPr/>
        <p:txBody>
          <a:bodyPr/>
          <a:lstStyle/>
          <a:p>
            <a:r>
              <a:rPr lang="en-US"/>
              <a:t>Department of Computer Applications</a:t>
            </a:r>
            <a:endParaRPr lang="en-US" dirty="0"/>
          </a:p>
        </p:txBody>
      </p:sp>
      <p:sp>
        <p:nvSpPr>
          <p:cNvPr id="5" name="Slide Number Placeholder 4">
            <a:extLst>
              <a:ext uri="{FF2B5EF4-FFF2-40B4-BE49-F238E27FC236}">
                <a16:creationId xmlns:a16="http://schemas.microsoft.com/office/drawing/2014/main" id="{611C660E-4D8B-EBEB-7399-2DD16C44E899}"/>
              </a:ext>
            </a:extLst>
          </p:cNvPr>
          <p:cNvSpPr>
            <a:spLocks noGrp="1"/>
          </p:cNvSpPr>
          <p:nvPr>
            <p:ph type="sldNum" sz="quarter" idx="12"/>
          </p:nvPr>
        </p:nvSpPr>
        <p:spPr/>
        <p:txBody>
          <a:bodyPr/>
          <a:lstStyle/>
          <a:p>
            <a:fld id="{C65E9355-139B-4FED-8401-A2AF31A8FC31}" type="slidenum">
              <a:rPr lang="en-US" smtClean="0"/>
              <a:pPr/>
              <a:t>12</a:t>
            </a:fld>
            <a:endParaRPr lang="en-US" dirty="0"/>
          </a:p>
        </p:txBody>
      </p:sp>
    </p:spTree>
    <p:extLst>
      <p:ext uri="{BB962C8B-B14F-4D97-AF65-F5344CB8AC3E}">
        <p14:creationId xmlns:p14="http://schemas.microsoft.com/office/powerpoint/2010/main" val="1100607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E120-CA60-4BA3-C098-0824C553347F}"/>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49D2E353-0CE8-0A5A-B3DC-4A6DA11A6DB7}"/>
              </a:ext>
            </a:extLst>
          </p:cNvPr>
          <p:cNvPicPr>
            <a:picLocks noGrp="1" noChangeAspect="1"/>
          </p:cNvPicPr>
          <p:nvPr>
            <p:ph idx="1"/>
          </p:nvPr>
        </p:nvPicPr>
        <p:blipFill>
          <a:blip r:embed="rId2"/>
          <a:stretch>
            <a:fillRect/>
          </a:stretch>
        </p:blipFill>
        <p:spPr>
          <a:xfrm>
            <a:off x="478181" y="1295401"/>
            <a:ext cx="8187638" cy="2667000"/>
          </a:xfrm>
        </p:spPr>
      </p:pic>
      <p:sp>
        <p:nvSpPr>
          <p:cNvPr id="4" name="Footer Placeholder 3">
            <a:extLst>
              <a:ext uri="{FF2B5EF4-FFF2-40B4-BE49-F238E27FC236}">
                <a16:creationId xmlns:a16="http://schemas.microsoft.com/office/drawing/2014/main" id="{45647501-403F-1C80-1283-020E766CD9E0}"/>
              </a:ext>
            </a:extLst>
          </p:cNvPr>
          <p:cNvSpPr>
            <a:spLocks noGrp="1"/>
          </p:cNvSpPr>
          <p:nvPr>
            <p:ph type="ftr" sz="quarter" idx="11"/>
          </p:nvPr>
        </p:nvSpPr>
        <p:spPr/>
        <p:txBody>
          <a:bodyPr/>
          <a:lstStyle/>
          <a:p>
            <a:r>
              <a:rPr lang="en-US"/>
              <a:t>Department of Computer Applications</a:t>
            </a:r>
            <a:endParaRPr lang="en-US" dirty="0"/>
          </a:p>
        </p:txBody>
      </p:sp>
      <p:sp>
        <p:nvSpPr>
          <p:cNvPr id="5" name="Slide Number Placeholder 4">
            <a:extLst>
              <a:ext uri="{FF2B5EF4-FFF2-40B4-BE49-F238E27FC236}">
                <a16:creationId xmlns:a16="http://schemas.microsoft.com/office/drawing/2014/main" id="{024C6227-689B-1C77-52D5-89971BFDC558}"/>
              </a:ext>
            </a:extLst>
          </p:cNvPr>
          <p:cNvSpPr>
            <a:spLocks noGrp="1"/>
          </p:cNvSpPr>
          <p:nvPr>
            <p:ph type="sldNum" sz="quarter" idx="12"/>
          </p:nvPr>
        </p:nvSpPr>
        <p:spPr/>
        <p:txBody>
          <a:bodyPr/>
          <a:lstStyle/>
          <a:p>
            <a:fld id="{C65E9355-139B-4FED-8401-A2AF31A8FC31}" type="slidenum">
              <a:rPr lang="en-US" smtClean="0"/>
              <a:pPr/>
              <a:t>13</a:t>
            </a:fld>
            <a:endParaRPr lang="en-US" dirty="0"/>
          </a:p>
        </p:txBody>
      </p:sp>
    </p:spTree>
    <p:extLst>
      <p:ext uri="{BB962C8B-B14F-4D97-AF65-F5344CB8AC3E}">
        <p14:creationId xmlns:p14="http://schemas.microsoft.com/office/powerpoint/2010/main" val="3727986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a:t>
            </a:r>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14</a:t>
            </a:fld>
            <a:endParaRPr lang="en-US" dirty="0"/>
          </a:p>
        </p:txBody>
      </p:sp>
      <p:pic>
        <p:nvPicPr>
          <p:cNvPr id="13" name="Content Placeholder 12">
            <a:extLst>
              <a:ext uri="{FF2B5EF4-FFF2-40B4-BE49-F238E27FC236}">
                <a16:creationId xmlns:a16="http://schemas.microsoft.com/office/drawing/2014/main" id="{7A9C3F47-F448-8100-116A-1EE37B0954E5}"/>
              </a:ext>
            </a:extLst>
          </p:cNvPr>
          <p:cNvPicPr>
            <a:picLocks noGrp="1" noChangeAspect="1"/>
          </p:cNvPicPr>
          <p:nvPr>
            <p:ph idx="1"/>
          </p:nvPr>
        </p:nvPicPr>
        <p:blipFill>
          <a:blip r:embed="rId2"/>
          <a:stretch>
            <a:fillRect/>
          </a:stretch>
        </p:blipFill>
        <p:spPr>
          <a:xfrm>
            <a:off x="685800" y="1135626"/>
            <a:ext cx="7853322" cy="4948238"/>
          </a:xfrm>
        </p:spPr>
      </p:pic>
    </p:spTree>
    <p:extLst>
      <p:ext uri="{BB962C8B-B14F-4D97-AF65-F5344CB8AC3E}">
        <p14:creationId xmlns:p14="http://schemas.microsoft.com/office/powerpoint/2010/main" val="3480335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F8C73-D714-F137-31DC-B0A2BA9465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6C0EC4-8FDA-EB6F-FF65-8920BBB5FF2B}"/>
              </a:ext>
            </a:extLst>
          </p:cNvPr>
          <p:cNvSpPr>
            <a:spLocks noGrp="1"/>
          </p:cNvSpPr>
          <p:nvPr>
            <p:ph type="title"/>
          </p:nvPr>
        </p:nvSpPr>
        <p:spPr/>
        <p:txBody>
          <a:bodyPr/>
          <a:lstStyle/>
          <a:p>
            <a:r>
              <a:rPr lang="en-US" dirty="0"/>
              <a:t>USER STORY</a:t>
            </a:r>
          </a:p>
        </p:txBody>
      </p:sp>
      <p:sp>
        <p:nvSpPr>
          <p:cNvPr id="4" name="Footer Placeholder 3">
            <a:extLst>
              <a:ext uri="{FF2B5EF4-FFF2-40B4-BE49-F238E27FC236}">
                <a16:creationId xmlns:a16="http://schemas.microsoft.com/office/drawing/2014/main" id="{BBE212FD-8E4B-E213-0346-9D3332CDCB89}"/>
              </a:ext>
            </a:extLst>
          </p:cNvPr>
          <p:cNvSpPr>
            <a:spLocks noGrp="1"/>
          </p:cNvSpPr>
          <p:nvPr>
            <p:ph type="ftr" sz="quarter" idx="11"/>
          </p:nvPr>
        </p:nvSpPr>
        <p:spPr/>
        <p:txBody>
          <a:bodyPr/>
          <a:lstStyle/>
          <a:p>
            <a:r>
              <a:rPr lang="en-US"/>
              <a:t>Department of Computer Applications</a:t>
            </a:r>
            <a:endParaRPr lang="en-US" dirty="0"/>
          </a:p>
        </p:txBody>
      </p:sp>
      <p:sp>
        <p:nvSpPr>
          <p:cNvPr id="5" name="Slide Number Placeholder 4">
            <a:extLst>
              <a:ext uri="{FF2B5EF4-FFF2-40B4-BE49-F238E27FC236}">
                <a16:creationId xmlns:a16="http://schemas.microsoft.com/office/drawing/2014/main" id="{796CBAAE-7BCA-800E-4EBA-22AEA3268A5B}"/>
              </a:ext>
            </a:extLst>
          </p:cNvPr>
          <p:cNvSpPr>
            <a:spLocks noGrp="1"/>
          </p:cNvSpPr>
          <p:nvPr>
            <p:ph type="sldNum" sz="quarter" idx="12"/>
          </p:nvPr>
        </p:nvSpPr>
        <p:spPr/>
        <p:txBody>
          <a:bodyPr/>
          <a:lstStyle/>
          <a:p>
            <a:fld id="{C65E9355-139B-4FED-8401-A2AF31A8FC31}" type="slidenum">
              <a:rPr lang="en-US" smtClean="0"/>
              <a:pPr/>
              <a:t>15</a:t>
            </a:fld>
            <a:endParaRPr lang="en-US" dirty="0"/>
          </a:p>
        </p:txBody>
      </p:sp>
      <p:pic>
        <p:nvPicPr>
          <p:cNvPr id="8" name="Content Placeholder 7">
            <a:extLst>
              <a:ext uri="{FF2B5EF4-FFF2-40B4-BE49-F238E27FC236}">
                <a16:creationId xmlns:a16="http://schemas.microsoft.com/office/drawing/2014/main" id="{71DFB9C4-CC4D-1F11-16B1-E38F976A96F7}"/>
              </a:ext>
            </a:extLst>
          </p:cNvPr>
          <p:cNvPicPr>
            <a:picLocks noGrp="1" noChangeAspect="1"/>
          </p:cNvPicPr>
          <p:nvPr>
            <p:ph idx="1"/>
          </p:nvPr>
        </p:nvPicPr>
        <p:blipFill>
          <a:blip r:embed="rId2"/>
          <a:stretch>
            <a:fillRect/>
          </a:stretch>
        </p:blipFill>
        <p:spPr>
          <a:xfrm>
            <a:off x="762000" y="1177925"/>
            <a:ext cx="7696199" cy="4806495"/>
          </a:xfrm>
        </p:spPr>
      </p:pic>
    </p:spTree>
    <p:extLst>
      <p:ext uri="{BB962C8B-B14F-4D97-AF65-F5344CB8AC3E}">
        <p14:creationId xmlns:p14="http://schemas.microsoft.com/office/powerpoint/2010/main" val="599650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pic>
        <p:nvPicPr>
          <p:cNvPr id="9" name="Content Placeholder 8">
            <a:extLst>
              <a:ext uri="{FF2B5EF4-FFF2-40B4-BE49-F238E27FC236}">
                <a16:creationId xmlns:a16="http://schemas.microsoft.com/office/drawing/2014/main" id="{D916EC20-2046-86D0-D09B-1A3B35B473B3}"/>
              </a:ext>
            </a:extLst>
          </p:cNvPr>
          <p:cNvPicPr>
            <a:picLocks noGrp="1" noChangeAspect="1"/>
          </p:cNvPicPr>
          <p:nvPr>
            <p:ph idx="1"/>
          </p:nvPr>
        </p:nvPicPr>
        <p:blipFill>
          <a:blip r:embed="rId2"/>
          <a:stretch>
            <a:fillRect/>
          </a:stretch>
        </p:blipFill>
        <p:spPr>
          <a:xfrm>
            <a:off x="490374" y="1698106"/>
            <a:ext cx="8163252" cy="3907875"/>
          </a:xfrm>
        </p:spPr>
      </p:pic>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16</a:t>
            </a:fld>
            <a:endParaRPr lang="en-US" dirty="0"/>
          </a:p>
        </p:txBody>
      </p:sp>
    </p:spTree>
    <p:extLst>
      <p:ext uri="{BB962C8B-B14F-4D97-AF65-F5344CB8AC3E}">
        <p14:creationId xmlns:p14="http://schemas.microsoft.com/office/powerpoint/2010/main" val="3929722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pic>
        <p:nvPicPr>
          <p:cNvPr id="9" name="Content Placeholder 8">
            <a:extLst>
              <a:ext uri="{FF2B5EF4-FFF2-40B4-BE49-F238E27FC236}">
                <a16:creationId xmlns:a16="http://schemas.microsoft.com/office/drawing/2014/main" id="{CCB464B1-7F88-13CD-5168-3C078185A32D}"/>
              </a:ext>
            </a:extLst>
          </p:cNvPr>
          <p:cNvPicPr>
            <a:picLocks noGrp="1" noChangeAspect="1"/>
          </p:cNvPicPr>
          <p:nvPr>
            <p:ph idx="1"/>
          </p:nvPr>
        </p:nvPicPr>
        <p:blipFill>
          <a:blip r:embed="rId2"/>
          <a:stretch>
            <a:fillRect/>
          </a:stretch>
        </p:blipFill>
        <p:spPr>
          <a:xfrm>
            <a:off x="609600" y="1267780"/>
            <a:ext cx="8163252" cy="4322439"/>
          </a:xfrm>
        </p:spPr>
      </p:pic>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17</a:t>
            </a:fld>
            <a:endParaRPr lang="en-US" dirty="0"/>
          </a:p>
        </p:txBody>
      </p:sp>
    </p:spTree>
    <p:extLst>
      <p:ext uri="{BB962C8B-B14F-4D97-AF65-F5344CB8AC3E}">
        <p14:creationId xmlns:p14="http://schemas.microsoft.com/office/powerpoint/2010/main" val="3560652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accent2"/>
                </a:solidFill>
              </a:rPr>
              <a:t>THANK YOU</a:t>
            </a:r>
          </a:p>
        </p:txBody>
      </p:sp>
    </p:spTree>
    <p:extLst>
      <p:ext uri="{BB962C8B-B14F-4D97-AF65-F5344CB8AC3E}">
        <p14:creationId xmlns:p14="http://schemas.microsoft.com/office/powerpoint/2010/main" val="422872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nSpc>
                <a:spcPct val="150000"/>
              </a:lnSpc>
            </a:pPr>
            <a:r>
              <a:rPr lang="en-US" sz="3000" dirty="0">
                <a:latin typeface="Bookman Old Style" panose="02050604050505020204" pitchFamily="18" charset="0"/>
                <a:cs typeface="Times New Roman" panose="02020603050405020304" pitchFamily="18" charset="0"/>
              </a:rPr>
              <a:t>PRODUCT OWNER</a:t>
            </a:r>
            <a:br>
              <a:rPr lang="en-US" dirty="0">
                <a:latin typeface="Bookman Old Style" panose="02050604050505020204" pitchFamily="18" charset="0"/>
                <a:cs typeface="Times New Roman" panose="02020603050405020304" pitchFamily="18" charset="0"/>
              </a:rPr>
            </a:br>
            <a:br>
              <a:rPr lang="en-US" dirty="0">
                <a:latin typeface="Bookman Old Style" panose="02050604050505020204" pitchFamily="18" charset="0"/>
                <a:cs typeface="Times New Roman" panose="02020603050405020304" pitchFamily="18" charset="0"/>
              </a:rPr>
            </a:br>
            <a:r>
              <a:rPr lang="en-US" sz="2500" b="1" dirty="0">
                <a:latin typeface="Bookman Old Style" panose="02050604050505020204" pitchFamily="18" charset="0"/>
                <a:cs typeface="Times New Roman" panose="02020603050405020304" pitchFamily="18" charset="0"/>
              </a:rPr>
              <a:t>MS.FEBIN AZIZ</a:t>
            </a:r>
            <a:br>
              <a:rPr lang="en-US" dirty="0">
                <a:latin typeface="Bookman Old Style" panose="02050604050505020204" pitchFamily="18" charset="0"/>
                <a:cs typeface="Times New Roman" panose="02020603050405020304" pitchFamily="18" charset="0"/>
              </a:rPr>
            </a:br>
            <a:br>
              <a:rPr lang="en-US" dirty="0">
                <a:latin typeface="Bookman Old Style" panose="02050604050505020204" pitchFamily="18" charset="0"/>
                <a:cs typeface="Times New Roman" panose="02020603050405020304" pitchFamily="18" charset="0"/>
              </a:rPr>
            </a:br>
            <a:r>
              <a:rPr lang="en-US" sz="2000" b="0" u="none" strike="noStrike" dirty="0">
                <a:solidFill>
                  <a:schemeClr val="dk1"/>
                </a:solidFill>
                <a:uFillTx/>
                <a:latin typeface="Bookman Old Style"/>
              </a:rPr>
              <a:t>ASSISTANT PROFESSOR</a:t>
            </a:r>
            <a:br>
              <a:rPr lang="en-US" sz="2000" dirty="0">
                <a:latin typeface="Bookman Old Style" panose="02050604050505020204" pitchFamily="18" charset="0"/>
                <a:cs typeface="Times New Roman" panose="02020603050405020304" pitchFamily="18" charset="0"/>
              </a:rPr>
            </a:br>
            <a:r>
              <a:rPr lang="en-US" sz="2000" dirty="0">
                <a:latin typeface="Bookman Old Style" panose="02050604050505020204" pitchFamily="18" charset="0"/>
                <a:cs typeface="Times New Roman" panose="02020603050405020304" pitchFamily="18" charset="0"/>
              </a:rPr>
              <a:t>DEPARTMENT OF COMPUTER APPLICATIONS</a:t>
            </a:r>
            <a:br>
              <a:rPr lang="en-US" sz="2000" dirty="0">
                <a:latin typeface="Bookman Old Style" panose="02050604050505020204" pitchFamily="18" charset="0"/>
                <a:cs typeface="Times New Roman" panose="02020603050405020304" pitchFamily="18" charset="0"/>
              </a:rPr>
            </a:br>
            <a:r>
              <a:rPr lang="en-US" sz="2000" dirty="0">
                <a:latin typeface="Bookman Old Style" panose="02050604050505020204" pitchFamily="18" charset="0"/>
                <a:cs typeface="Times New Roman" panose="02020603050405020304" pitchFamily="18" charset="0"/>
              </a:rPr>
              <a:t>MES COLLEGE OF ENGINEERING, KUTTIPPURAM</a:t>
            </a:r>
          </a:p>
        </p:txBody>
      </p:sp>
      <p:grpSp>
        <p:nvGrpSpPr>
          <p:cNvPr id="3" name="Group 2"/>
          <p:cNvGrpSpPr/>
          <p:nvPr/>
        </p:nvGrpSpPr>
        <p:grpSpPr>
          <a:xfrm>
            <a:off x="471055" y="1037459"/>
            <a:ext cx="2590800" cy="1678031"/>
            <a:chOff x="471055" y="1037459"/>
            <a:chExt cx="2590800" cy="1678031"/>
          </a:xfrm>
        </p:grpSpPr>
        <p:cxnSp>
          <p:nvCxnSpPr>
            <p:cNvPr id="4" name="Straight Connector 3"/>
            <p:cNvCxnSpPr/>
            <p:nvPr/>
          </p:nvCxnSpPr>
          <p:spPr>
            <a:xfrm>
              <a:off x="471055" y="1037459"/>
              <a:ext cx="25908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71055" y="1039090"/>
              <a:ext cx="0" cy="167640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6019800" y="4343400"/>
            <a:ext cx="2590800" cy="1676400"/>
            <a:chOff x="6019800" y="4343400"/>
            <a:chExt cx="2590800" cy="1676400"/>
          </a:xfrm>
        </p:grpSpPr>
        <p:cxnSp>
          <p:nvCxnSpPr>
            <p:cNvPr id="8" name="Straight Connector 7"/>
            <p:cNvCxnSpPr/>
            <p:nvPr/>
          </p:nvCxnSpPr>
          <p:spPr>
            <a:xfrm>
              <a:off x="6019800" y="6019800"/>
              <a:ext cx="25908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610600" y="4343400"/>
              <a:ext cx="0" cy="167640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9919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 sz="4000" dirty="0">
                <a:latin typeface="Times New Roman" panose="02020603050405020304" pitchFamily="18" charset="0"/>
                <a:cs typeface="Times New Roman" panose="02020603050405020304" pitchFamily="18" charset="0"/>
              </a:rPr>
              <a:t>TABLE OF CONTENTS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Introduction </a:t>
            </a:r>
          </a:p>
          <a:p>
            <a:pPr lvl="0">
              <a:lnSpc>
                <a:spcPct val="150000"/>
              </a:lnSpc>
              <a:spcBef>
                <a:spcPts val="0"/>
              </a:spcBef>
              <a:buFont typeface="+mj-lt"/>
              <a:buAutoNum type="arabicPeriod"/>
            </a:pPr>
            <a:r>
              <a:rPr lang="en-US" sz="1700" dirty="0">
                <a:latin typeface="Times New Roman" panose="02020603050405020304" pitchFamily="18" charset="0"/>
              </a:rPr>
              <a:t>Existing System</a:t>
            </a:r>
            <a:endParaRPr lang="en-US" sz="1700" dirty="0">
              <a:latin typeface="Times New Roman" panose="02020603050405020304" pitchFamily="18" charset="0"/>
              <a:cs typeface="Times New Roman" panose="02020603050405020304" pitchFamily="18" charset="0"/>
            </a:endParaRPr>
          </a:p>
          <a:p>
            <a:pPr lvl="0">
              <a:lnSpc>
                <a:spcPct val="150000"/>
              </a:lnSpc>
              <a:spcBef>
                <a:spcPts val="0"/>
              </a:spcBef>
              <a:buFont typeface="+mj-lt"/>
              <a:buAutoNum type="arabicPeriod"/>
            </a:pPr>
            <a:r>
              <a:rPr lang="en-US" sz="1700" dirty="0">
                <a:latin typeface="Times New Roman" panose="02020603050405020304" pitchFamily="18" charset="0"/>
              </a:rPr>
              <a:t>Proposed System</a:t>
            </a:r>
            <a:endParaRPr lang="en-US" sz="1700" dirty="0">
              <a:latin typeface="Times New Roman" panose="02020603050405020304" pitchFamily="18" charset="0"/>
              <a:cs typeface="Times New Roman" panose="02020603050405020304" pitchFamily="18" charset="0"/>
            </a:endParaRPr>
          </a:p>
          <a:p>
            <a:pPr lvl="0">
              <a:lnSpc>
                <a:spcPct val="150000"/>
              </a:lnSpc>
              <a:spcBef>
                <a:spcPts val="0"/>
              </a:spcBef>
              <a:buFont typeface="+mj-lt"/>
              <a:buAutoNum type="arabicPeriod"/>
            </a:pPr>
            <a:r>
              <a:rPr lang="en-US" sz="1700" dirty="0">
                <a:latin typeface="Times New Roman" panose="02020603050405020304" pitchFamily="18" charset="0"/>
              </a:rPr>
              <a:t>System Requirements</a:t>
            </a:r>
            <a:endParaRPr lang="en-US" sz="1700" dirty="0">
              <a:latin typeface="Times New Roman" panose="02020603050405020304" pitchFamily="18" charset="0"/>
              <a:cs typeface="Times New Roman" panose="02020603050405020304" pitchFamily="18" charset="0"/>
            </a:endParaRPr>
          </a:p>
          <a:p>
            <a:pPr lvl="0">
              <a:lnSpc>
                <a:spcPct val="150000"/>
              </a:lnSpc>
              <a:spcBef>
                <a:spcPts val="0"/>
              </a:spcBef>
              <a:buFont typeface="+mj-lt"/>
              <a:buAutoNum type="arabicPeriod"/>
            </a:pPr>
            <a:r>
              <a:rPr lang="en-US" sz="1700" dirty="0">
                <a:latin typeface="Times New Roman" panose="02020603050405020304" pitchFamily="18" charset="0"/>
              </a:rPr>
              <a:t>User Story</a:t>
            </a:r>
          </a:p>
          <a:p>
            <a:pPr lvl="0">
              <a:lnSpc>
                <a:spcPct val="150000"/>
              </a:lnSpc>
              <a:spcBef>
                <a:spcPts val="0"/>
              </a:spcBef>
              <a:buFont typeface="+mj-lt"/>
              <a:buAutoNum type="arabicPeriod"/>
            </a:pPr>
            <a:r>
              <a:rPr lang="en-US" sz="1700" dirty="0">
                <a:latin typeface="Times New Roman" panose="02020603050405020304" pitchFamily="18" charset="0"/>
              </a:rPr>
              <a:t>Project Backlog</a:t>
            </a:r>
            <a:endParaRPr lang="en-US" sz="1700" dirty="0">
              <a:latin typeface="Times New Roman" panose="02020603050405020304" pitchFamily="18" charset="0"/>
              <a:cs typeface="Times New Roman" panose="02020603050405020304" pitchFamily="18" charset="0"/>
            </a:endParaRPr>
          </a:p>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Project Plan</a:t>
            </a:r>
          </a:p>
          <a:p>
            <a:pPr marL="0" lvl="0" indent="0">
              <a:lnSpc>
                <a:spcPct val="150000"/>
              </a:lnSpc>
              <a:spcBef>
                <a:spcPts val="0"/>
              </a:spcBef>
              <a:buNone/>
            </a:pPr>
            <a:endParaRPr lang="en-US" sz="17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65E9355-139B-4FED-8401-A2AF31A8FC31}" type="slidenum">
              <a:rPr lang="en-US" smtClean="0"/>
              <a:t>3</a:t>
            </a:fld>
            <a:endParaRPr lang="en-US"/>
          </a:p>
        </p:txBody>
      </p:sp>
      <p:sp>
        <p:nvSpPr>
          <p:cNvPr id="5" name="Footer Placeholder 4"/>
          <p:cNvSpPr>
            <a:spLocks noGrp="1"/>
          </p:cNvSpPr>
          <p:nvPr>
            <p:ph type="ftr" sz="quarter" idx="11"/>
          </p:nvPr>
        </p:nvSpPr>
        <p:spPr/>
        <p:txBody>
          <a:bodyPr/>
          <a:lstStyle/>
          <a:p>
            <a:r>
              <a:rPr lang="en-US"/>
              <a:t>Department of Computer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01032"/>
          </a:xfrm>
        </p:spPr>
        <p:txBody>
          <a:bodyPr>
            <a:noAutofit/>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PREDICTING EMPLOYEE TURNOVER:A SYSTEMATIC MACHINE LEARNING APPROACH FOR RESOURCE CONVERSATION AND WORKFORCE STABILITY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p>
        </p:txBody>
      </p:sp>
      <p:sp>
        <p:nvSpPr>
          <p:cNvPr id="3" name="Content Placeholder 2"/>
          <p:cNvSpPr>
            <a:spLocks noGrp="1"/>
          </p:cNvSpPr>
          <p:nvPr>
            <p:ph idx="1"/>
          </p:nvPr>
        </p:nvSpPr>
        <p:spPr/>
        <p:txBody>
          <a:bodyPr>
            <a:noAutofit/>
          </a:bodyPr>
          <a:lstStyle/>
          <a:p>
            <a:pPr marL="0" lvl="0" indent="0">
              <a:buNone/>
            </a:pPr>
            <a:r>
              <a:rPr lang="en-US" sz="1800" dirty="0">
                <a:latin typeface="Times New Roman" panose="02020603050405020304" pitchFamily="18" charset="0"/>
              </a:rPr>
              <a:t>Any business can benefit from having more workers. When an individual begins working for a company, it is inevitable that they will quit at some point in the future for a variety of reasons. Attrition can be defined as the departure of any employee owing to events that may or may not be within their control, such as retirement, death, transfer, or the pursuit of better opportunities. When an employee is being hired, the hiring company invests a significant amount of time and a significant number of resources in the process. When an employee’s departure begins to have a negative impact on a company, it becomes a source of concern for everyone in the company, but particularly for its human resources department. Such a business not only suffers the loss of its competent experts because of the departure of qualified employees but must also rehire and educate the individual who replaces them. This results in a decrease in the company’s staff and has a negative impact on the company. There has been a tremendous uptick in opportunities across the board as a direct result of growing globalization, particularly in the period after the epidemic. An employee makes the decision to leave one company and join another to pursue new opportunities and advance their professional development .</a:t>
            </a:r>
            <a:endParaRPr lang="en-US" sz="1800" dirty="0">
              <a:solidFill>
                <a:srgbClr val="000000"/>
              </a:solidFill>
              <a:latin typeface="Times New Roman" panose="02020603050405020304" pitchFamily="18" charset="0"/>
              <a:ea typeface="Times New Roman"/>
              <a:sym typeface="Times New Roman"/>
            </a:endParaRPr>
          </a:p>
        </p:txBody>
      </p:sp>
      <p:sp>
        <p:nvSpPr>
          <p:cNvPr id="4" name="Footer Placeholder 3"/>
          <p:cNvSpPr>
            <a:spLocks noGrp="1"/>
          </p:cNvSpPr>
          <p:nvPr>
            <p:ph type="ftr" sz="quarter" idx="11"/>
          </p:nvPr>
        </p:nvSpPr>
        <p:spPr/>
        <p:txBody>
          <a:bodyPr/>
          <a:lstStyle/>
          <a:p>
            <a:r>
              <a:rPr lang="en-US"/>
              <a:t>Department of Computer Applications</a:t>
            </a:r>
          </a:p>
        </p:txBody>
      </p:sp>
      <p:sp>
        <p:nvSpPr>
          <p:cNvPr id="5" name="Slide Number Placeholder 4"/>
          <p:cNvSpPr>
            <a:spLocks noGrp="1"/>
          </p:cNvSpPr>
          <p:nvPr>
            <p:ph type="sldNum" sz="quarter" idx="12"/>
          </p:nvPr>
        </p:nvSpPr>
        <p:spPr/>
        <p:txBody>
          <a:bodyPr/>
          <a:lstStyle/>
          <a:p>
            <a:fld id="{C65E9355-139B-4FED-8401-A2AF31A8FC31}"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411D1-3CCD-17BB-0C54-7C113CC6F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758EAA-433C-B7FB-B6C3-2DC25E878482}"/>
              </a:ext>
            </a:extLst>
          </p:cNvPr>
          <p:cNvSpPr>
            <a:spLocks noGrp="1"/>
          </p:cNvSpPr>
          <p:nvPr>
            <p:ph type="title"/>
          </p:nvPr>
        </p:nvSpPr>
        <p:spPr>
          <a:xfrm>
            <a:off x="457200" y="0"/>
            <a:ext cx="8229600" cy="1101032"/>
          </a:xfrm>
        </p:spPr>
        <p:txBody>
          <a:bodyPr>
            <a:noAutofit/>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PREDICTING EMPLOYEE TURNOVER:A SYSTEMATIC MACHINE LEARNING APPROACH FOR RESOURCE CONVERSATION AND WORKFORCE STABILITY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p>
        </p:txBody>
      </p:sp>
      <p:sp>
        <p:nvSpPr>
          <p:cNvPr id="3" name="Content Placeholder 2">
            <a:extLst>
              <a:ext uri="{FF2B5EF4-FFF2-40B4-BE49-F238E27FC236}">
                <a16:creationId xmlns:a16="http://schemas.microsoft.com/office/drawing/2014/main" id="{4F61E845-1108-6ADE-747C-AFBDC5E08A37}"/>
              </a:ext>
            </a:extLst>
          </p:cNvPr>
          <p:cNvSpPr>
            <a:spLocks noGrp="1"/>
          </p:cNvSpPr>
          <p:nvPr>
            <p:ph idx="1"/>
          </p:nvPr>
        </p:nvSpPr>
        <p:spPr/>
        <p:txBody>
          <a:bodyPr>
            <a:normAutofit/>
          </a:bodyPr>
          <a:lstStyle/>
          <a:p>
            <a:pPr marL="0" lvl="0" indent="0">
              <a:buNone/>
            </a:pPr>
            <a:r>
              <a:rPr lang="en-US" sz="1600" dirty="0"/>
              <a:t> </a:t>
            </a:r>
            <a:r>
              <a:rPr lang="en-US" sz="1800" dirty="0">
                <a:latin typeface="Times New Roman" panose="02020603050405020304" pitchFamily="18" charset="0"/>
              </a:rPr>
              <a:t>The loss of employees due to attrition has a negative impact on a company’s operations for a limited amount of time. Incorporating artificial intelligence into the process of predicting attrition is one way to keep workforce size stable while also cutting expenditures</a:t>
            </a:r>
            <a:endParaRPr lang="en-US" sz="1800" dirty="0">
              <a:solidFill>
                <a:srgbClr val="000000"/>
              </a:solidFill>
              <a:latin typeface="Times New Roman" panose="02020603050405020304" pitchFamily="18" charset="0"/>
              <a:ea typeface="Times New Roman"/>
              <a:sym typeface="Times New Roman"/>
            </a:endParaRPr>
          </a:p>
          <a:p>
            <a:pPr marL="0" lvl="0" indent="0">
              <a:buNone/>
            </a:pPr>
            <a:endParaRPr lang="en-US" sz="1800" dirty="0">
              <a:solidFill>
                <a:srgbClr val="000000"/>
              </a:solidFill>
              <a:latin typeface="Times New Roman"/>
              <a:ea typeface="Times New Roman"/>
              <a:cs typeface="Times New Roman"/>
              <a:sym typeface="Times New Roman"/>
            </a:endParaRPr>
          </a:p>
        </p:txBody>
      </p:sp>
      <p:sp>
        <p:nvSpPr>
          <p:cNvPr id="4" name="Footer Placeholder 3">
            <a:extLst>
              <a:ext uri="{FF2B5EF4-FFF2-40B4-BE49-F238E27FC236}">
                <a16:creationId xmlns:a16="http://schemas.microsoft.com/office/drawing/2014/main" id="{B3FEC3B7-31C9-28C8-128E-280D81851A93}"/>
              </a:ext>
            </a:extLst>
          </p:cNvPr>
          <p:cNvSpPr>
            <a:spLocks noGrp="1"/>
          </p:cNvSpPr>
          <p:nvPr>
            <p:ph type="ftr" sz="quarter" idx="11"/>
          </p:nvPr>
        </p:nvSpPr>
        <p:spPr/>
        <p:txBody>
          <a:bodyPr/>
          <a:lstStyle/>
          <a:p>
            <a:r>
              <a:rPr lang="en-US"/>
              <a:t>Department of Computer Applications</a:t>
            </a:r>
          </a:p>
        </p:txBody>
      </p:sp>
      <p:sp>
        <p:nvSpPr>
          <p:cNvPr id="5" name="Slide Number Placeholder 4">
            <a:extLst>
              <a:ext uri="{FF2B5EF4-FFF2-40B4-BE49-F238E27FC236}">
                <a16:creationId xmlns:a16="http://schemas.microsoft.com/office/drawing/2014/main" id="{1C7E8593-279B-0B76-4827-70B8744F3798}"/>
              </a:ext>
            </a:extLst>
          </p:cNvPr>
          <p:cNvSpPr>
            <a:spLocks noGrp="1"/>
          </p:cNvSpPr>
          <p:nvPr>
            <p:ph type="sldNum" sz="quarter" idx="12"/>
          </p:nvPr>
        </p:nvSpPr>
        <p:spPr/>
        <p:txBody>
          <a:bodyPr/>
          <a:lstStyle/>
          <a:p>
            <a:fld id="{C65E9355-139B-4FED-8401-A2AF31A8FC31}" type="slidenum">
              <a:rPr lang="en-US" smtClean="0"/>
              <a:t>5</a:t>
            </a:fld>
            <a:endParaRPr lang="en-US"/>
          </a:p>
        </p:txBody>
      </p:sp>
    </p:spTree>
    <p:extLst>
      <p:ext uri="{BB962C8B-B14F-4D97-AF65-F5344CB8AC3E}">
        <p14:creationId xmlns:p14="http://schemas.microsoft.com/office/powerpoint/2010/main" val="403269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sp>
        <p:nvSpPr>
          <p:cNvPr id="3" name="Content Placeholder 2"/>
          <p:cNvSpPr>
            <a:spLocks noGrp="1"/>
          </p:cNvSpPr>
          <p:nvPr>
            <p:ph idx="1"/>
          </p:nvPr>
        </p:nvSpPr>
        <p:spPr/>
        <p:txBody>
          <a:bodyPr>
            <a:normAutofit fontScale="32500" lnSpcReduction="20000"/>
          </a:bodyPr>
          <a:lstStyle/>
          <a:p>
            <a:pPr marL="0" indent="0">
              <a:buNone/>
            </a:pPr>
            <a:r>
              <a:rPr lang="en-US" sz="4900" dirty="0">
                <a:latin typeface="Times New Roman" panose="02020603050405020304" pitchFamily="18" charset="0"/>
              </a:rPr>
              <a:t>The current system for analyzing employee turnover primarily relies on traditional HR methods such as manual data collection, surveys, exit interviews, and performance evaluations. HR professionals track employee satisfaction, engagement levels, and reasons for resignation, but these methods are often reactive rather than proactive. Organizations typically address turnover issues only after employees have already decided to leave, making it difficult to prevent attrition effectively. Additionally, HR reports and analytics tools provide insights based on past trends, but they lack predictive capabilities to identify employees who are at risk of leaving.  </a:t>
            </a:r>
          </a:p>
          <a:p>
            <a:pPr marL="0" indent="0">
              <a:buNone/>
            </a:pPr>
            <a:endParaRPr lang="en-US" sz="4900" dirty="0">
              <a:latin typeface="Times New Roman" panose="02020603050405020304" pitchFamily="18" charset="0"/>
            </a:endParaRPr>
          </a:p>
          <a:p>
            <a:pPr marL="0" indent="0">
              <a:buNone/>
            </a:pPr>
            <a:r>
              <a:rPr lang="en-US" sz="4900" dirty="0">
                <a:latin typeface="Times New Roman" panose="02020603050405020304" pitchFamily="18" charset="0"/>
              </a:rPr>
              <a:t>Another major limitation of the existing system is the high cost of replacing employees. Recruitment, onboarding, and training new hires require significant time and financial resources. Without advanced data analytics, companies struggle to recognize patterns that contribute to employee dissatisfaction, such as workload imbalance, lack of career growth, or low compensation. Moreover, many businesses still rely on spreadsheets or basic HR software, which do not utilize artificial intelligence or machine learning to predict future turnover risks.  </a:t>
            </a:r>
          </a:p>
          <a:p>
            <a:pPr marL="0" indent="0">
              <a:buNone/>
            </a:pPr>
            <a:endParaRPr lang="en-US" sz="4900" dirty="0">
              <a:latin typeface="Times New Roman" panose="02020603050405020304" pitchFamily="18" charset="0"/>
            </a:endParaRPr>
          </a:p>
          <a:p>
            <a:pPr marL="0" indent="0">
              <a:buNone/>
            </a:pPr>
            <a:r>
              <a:rPr lang="en-US" sz="4900" dirty="0">
                <a:latin typeface="Times New Roman" panose="02020603050405020304" pitchFamily="18" charset="0"/>
              </a:rPr>
              <a:t>Due to these inefficiencies, organizations face challenges in workforce planning and retention. The lack of predictive insights leads to unexpected resignations, workforce instability, and decreased productivity. Therefore, there is a strong need for an advanced AI-powered system that can analyze employee data, predict potential turnover, and enable HR teams to take proactive measures to retain valuable talent.  </a:t>
            </a:r>
          </a:p>
          <a:p>
            <a:pPr marL="0" indent="0">
              <a:buNone/>
            </a:pPr>
            <a:endParaRPr lang="en-US" dirty="0"/>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noAutofit/>
          </a:bodyPr>
          <a:lstStyle/>
          <a:p>
            <a:pPr marL="0" lvl="0" indent="0">
              <a:buNone/>
            </a:pPr>
            <a:r>
              <a:rPr lang="en-US" sz="1800" dirty="0">
                <a:latin typeface="Times New Roman" panose="02020603050405020304" pitchFamily="18" charset="0"/>
              </a:rPr>
              <a:t>Develop an AI-powered predictive system to identify employees at risk of leaving and implement proactive retention strategies.  </a:t>
            </a:r>
          </a:p>
          <a:p>
            <a:pPr marL="0" lvl="0" indent="0">
              <a:buNone/>
            </a:pPr>
            <a:endParaRPr lang="en-US" sz="1800" dirty="0">
              <a:latin typeface="Times New Roman" panose="02020603050405020304" pitchFamily="18" charset="0"/>
            </a:endParaRPr>
          </a:p>
          <a:p>
            <a:pPr marL="0" lvl="0" indent="0">
              <a:buNone/>
            </a:pPr>
            <a:r>
              <a:rPr lang="en-US" sz="1800" dirty="0">
                <a:latin typeface="Times New Roman" panose="02020603050405020304" pitchFamily="18" charset="0"/>
              </a:rPr>
              <a:t>🔹 Data-Driven Insights</a:t>
            </a:r>
          </a:p>
          <a:p>
            <a:pPr marL="0" lvl="0" indent="0">
              <a:buNone/>
            </a:pPr>
            <a:r>
              <a:rPr lang="en-US" sz="1800" dirty="0">
                <a:latin typeface="Times New Roman" panose="02020603050405020304" pitchFamily="18" charset="0"/>
              </a:rPr>
              <a:t>   - Analyzes historical employee data to detect turnover patterns.  </a:t>
            </a:r>
          </a:p>
          <a:p>
            <a:pPr marL="0" lvl="0" indent="0">
              <a:buNone/>
            </a:pPr>
            <a:r>
              <a:rPr lang="en-US" sz="1800" dirty="0">
                <a:latin typeface="Times New Roman" panose="02020603050405020304" pitchFamily="18" charset="0"/>
              </a:rPr>
              <a:t>   - Considers factors such as job satisfaction, salary, workload, promotions, and performance.  </a:t>
            </a:r>
          </a:p>
          <a:p>
            <a:pPr marL="0" lvl="0" indent="0">
              <a:buNone/>
            </a:pPr>
            <a:endParaRPr lang="en-US" sz="1800" dirty="0">
              <a:latin typeface="Times New Roman" panose="02020603050405020304" pitchFamily="18" charset="0"/>
            </a:endParaRPr>
          </a:p>
          <a:p>
            <a:pPr marL="0" lvl="0" indent="0">
              <a:buNone/>
            </a:pPr>
            <a:r>
              <a:rPr lang="en-US" sz="1800" dirty="0">
                <a:latin typeface="Times New Roman" panose="02020603050405020304" pitchFamily="18" charset="0"/>
              </a:rPr>
              <a:t>🔹 Machine Learning-Based Prediction Model</a:t>
            </a:r>
          </a:p>
          <a:p>
            <a:pPr marL="0" lvl="0" indent="0">
              <a:buNone/>
            </a:pPr>
            <a:r>
              <a:rPr lang="en-US" sz="1800" dirty="0">
                <a:latin typeface="Times New Roman" panose="02020603050405020304" pitchFamily="18" charset="0"/>
              </a:rPr>
              <a:t>   - Uses Logistic Regression, Decision Trees, Random Forest, and </a:t>
            </a:r>
            <a:r>
              <a:rPr lang="en-US" sz="1800" dirty="0" err="1">
                <a:latin typeface="Times New Roman" panose="02020603050405020304" pitchFamily="18" charset="0"/>
              </a:rPr>
              <a:t>SVMto</a:t>
            </a:r>
            <a:r>
              <a:rPr lang="en-US" sz="1800" dirty="0">
                <a:latin typeface="Times New Roman" panose="02020603050405020304" pitchFamily="18" charset="0"/>
              </a:rPr>
              <a:t> predict employee attrition.  </a:t>
            </a:r>
          </a:p>
          <a:p>
            <a:pPr marL="0" lvl="0" indent="0">
              <a:buNone/>
            </a:pPr>
            <a:r>
              <a:rPr lang="en-US" sz="1800" dirty="0">
                <a:latin typeface="Times New Roman" panose="02020603050405020304" pitchFamily="18" charset="0"/>
              </a:rPr>
              <a:t>   - Classifies employees into ow, medium, and high turnover risk categories.  </a:t>
            </a:r>
          </a:p>
          <a:p>
            <a:pPr marL="0" lvl="0" indent="0">
              <a:buNone/>
            </a:pPr>
            <a:endParaRPr lang="en-US" sz="1800" dirty="0"/>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5EF2D-748E-D7CA-8527-592E2FE412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B1402E-8AE8-A5A9-D07B-82D4C5924BA0}"/>
              </a:ext>
            </a:extLst>
          </p:cNvPr>
          <p:cNvSpPr>
            <a:spLocks noGrp="1"/>
          </p:cNvSpPr>
          <p:nvPr>
            <p:ph idx="1"/>
          </p:nvPr>
        </p:nvSpPr>
        <p:spPr/>
        <p:txBody>
          <a:bodyPr>
            <a:normAutofit/>
          </a:bodyPr>
          <a:lstStyle/>
          <a:p>
            <a:pPr marL="0" lvl="0" indent="0">
              <a:buNone/>
            </a:pPr>
            <a:r>
              <a:rPr lang="en-US" sz="3200" dirty="0"/>
              <a:t>🔹 </a:t>
            </a:r>
            <a:r>
              <a:rPr lang="en-US" sz="1800" dirty="0">
                <a:latin typeface="Times New Roman" panose="02020603050405020304" pitchFamily="18" charset="0"/>
              </a:rPr>
              <a:t>Real-Time Employee Risk Analysis</a:t>
            </a:r>
          </a:p>
          <a:p>
            <a:pPr marL="0" lvl="0" indent="0">
              <a:buNone/>
            </a:pPr>
            <a:r>
              <a:rPr lang="en-US" sz="1800" dirty="0">
                <a:latin typeface="Times New Roman" panose="02020603050405020304" pitchFamily="18" charset="0"/>
              </a:rPr>
              <a:t>   - Continuously monitors employee data for early warning signs.  </a:t>
            </a:r>
          </a:p>
          <a:p>
            <a:pPr marL="0" lvl="0" indent="0">
              <a:buNone/>
            </a:pPr>
            <a:r>
              <a:rPr lang="en-US" sz="1800" dirty="0">
                <a:latin typeface="Times New Roman" panose="02020603050405020304" pitchFamily="18" charset="0"/>
              </a:rPr>
              <a:t>   - Provides alerts and automated reports to HR managers.  </a:t>
            </a:r>
          </a:p>
          <a:p>
            <a:pPr marL="0" lvl="0" indent="0">
              <a:buNone/>
            </a:pPr>
            <a:endParaRPr lang="en-US" sz="1800" dirty="0">
              <a:latin typeface="Times New Roman" panose="02020603050405020304" pitchFamily="18" charset="0"/>
            </a:endParaRPr>
          </a:p>
          <a:p>
            <a:pPr marL="0" lvl="0" indent="0">
              <a:buNone/>
            </a:pPr>
            <a:r>
              <a:rPr lang="en-US" sz="1800" dirty="0">
                <a:latin typeface="Times New Roman" panose="02020603050405020304" pitchFamily="18" charset="0"/>
              </a:rPr>
              <a:t>🔹 Retention Strategy Recommendations </a:t>
            </a:r>
          </a:p>
          <a:p>
            <a:pPr marL="0" lvl="0" indent="0">
              <a:buNone/>
            </a:pPr>
            <a:r>
              <a:rPr lang="en-US" sz="1800" dirty="0">
                <a:latin typeface="Times New Roman" panose="02020603050405020304" pitchFamily="18" charset="0"/>
              </a:rPr>
              <a:t>   - Suggests personalized retention plans based on risk scores.  </a:t>
            </a:r>
          </a:p>
          <a:p>
            <a:pPr marL="0" lvl="0" indent="0">
              <a:buNone/>
            </a:pPr>
            <a:r>
              <a:rPr lang="en-US" sz="1800" dirty="0">
                <a:latin typeface="Times New Roman" panose="02020603050405020304" pitchFamily="18" charset="0"/>
              </a:rPr>
              <a:t>   - Recommends actions like salary adjustments, promotions, flexible work policies, and mentorship programs.  </a:t>
            </a:r>
          </a:p>
          <a:p>
            <a:pPr marL="0" lvl="0" indent="0">
              <a:buNone/>
            </a:pPr>
            <a:endParaRPr lang="en-US" sz="1800" dirty="0">
              <a:latin typeface="Times New Roman" panose="02020603050405020304" pitchFamily="18" charset="0"/>
            </a:endParaRPr>
          </a:p>
          <a:p>
            <a:pPr marL="0" lvl="0" indent="0">
              <a:buNone/>
            </a:pPr>
            <a:r>
              <a:rPr lang="en-US" sz="1800" dirty="0">
                <a:latin typeface="Times New Roman" panose="02020603050405020304" pitchFamily="18" charset="0"/>
              </a:rPr>
              <a:t>🔹 User-Friendly Dashboard &amp; Reporting</a:t>
            </a:r>
          </a:p>
          <a:p>
            <a:pPr marL="0" lvl="0" indent="0">
              <a:buNone/>
            </a:pPr>
            <a:r>
              <a:rPr lang="en-US" sz="1800" dirty="0">
                <a:latin typeface="Times New Roman" panose="02020603050405020304" pitchFamily="18" charset="0"/>
              </a:rPr>
              <a:t>   - Interactive dashboards for HR professionals to track turnover risks.  </a:t>
            </a:r>
          </a:p>
          <a:p>
            <a:pPr marL="0" lvl="0" indent="0">
              <a:buNone/>
            </a:pPr>
            <a:r>
              <a:rPr lang="en-US" sz="1800" dirty="0">
                <a:latin typeface="Times New Roman" panose="02020603050405020304" pitchFamily="18" charset="0"/>
              </a:rPr>
              <a:t>   - Data visualizations such as graphs, heatmaps, and trend analysis for better decision-making.  </a:t>
            </a:r>
          </a:p>
          <a:p>
            <a:endParaRPr lang="en-IN" dirty="0"/>
          </a:p>
        </p:txBody>
      </p:sp>
      <p:sp>
        <p:nvSpPr>
          <p:cNvPr id="4" name="Footer Placeholder 3">
            <a:extLst>
              <a:ext uri="{FF2B5EF4-FFF2-40B4-BE49-F238E27FC236}">
                <a16:creationId xmlns:a16="http://schemas.microsoft.com/office/drawing/2014/main" id="{FB734796-55BC-5984-7BCD-AA2F884B1652}"/>
              </a:ext>
            </a:extLst>
          </p:cNvPr>
          <p:cNvSpPr>
            <a:spLocks noGrp="1"/>
          </p:cNvSpPr>
          <p:nvPr>
            <p:ph type="ftr" sz="quarter" idx="11"/>
          </p:nvPr>
        </p:nvSpPr>
        <p:spPr/>
        <p:txBody>
          <a:bodyPr/>
          <a:lstStyle/>
          <a:p>
            <a:r>
              <a:rPr lang="en-US"/>
              <a:t>Department of Computer Applications</a:t>
            </a:r>
            <a:endParaRPr lang="en-US" dirty="0"/>
          </a:p>
        </p:txBody>
      </p:sp>
      <p:sp>
        <p:nvSpPr>
          <p:cNvPr id="5" name="Slide Number Placeholder 4">
            <a:extLst>
              <a:ext uri="{FF2B5EF4-FFF2-40B4-BE49-F238E27FC236}">
                <a16:creationId xmlns:a16="http://schemas.microsoft.com/office/drawing/2014/main" id="{1BDBF7C2-397C-AEBA-F3E7-58AEEFD54088}"/>
              </a:ext>
            </a:extLst>
          </p:cNvPr>
          <p:cNvSpPr>
            <a:spLocks noGrp="1"/>
          </p:cNvSpPr>
          <p:nvPr>
            <p:ph type="sldNum" sz="quarter" idx="12"/>
          </p:nvPr>
        </p:nvSpPr>
        <p:spPr/>
        <p:txBody>
          <a:bodyPr/>
          <a:lstStyle/>
          <a:p>
            <a:fld id="{C65E9355-139B-4FED-8401-A2AF31A8FC31}" type="slidenum">
              <a:rPr lang="en-US" smtClean="0"/>
              <a:pPr/>
              <a:t>8</a:t>
            </a:fld>
            <a:endParaRPr lang="en-US" dirty="0"/>
          </a:p>
        </p:txBody>
      </p:sp>
    </p:spTree>
    <p:extLst>
      <p:ext uri="{BB962C8B-B14F-4D97-AF65-F5344CB8AC3E}">
        <p14:creationId xmlns:p14="http://schemas.microsoft.com/office/powerpoint/2010/main" val="2456997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p:txBody>
          <a:bodyPr/>
          <a:lstStyle/>
          <a:p>
            <a:pPr marL="343080" indent="0" defTabSz="914400">
              <a:lnSpc>
                <a:spcPct val="100000"/>
              </a:lnSpc>
              <a:spcBef>
                <a:spcPts val="641"/>
              </a:spcBef>
              <a:buNone/>
              <a:tabLst>
                <a:tab pos="0" algn="l"/>
              </a:tabLst>
            </a:pPr>
            <a:r>
              <a:rPr lang="en-US" sz="2000" b="0" u="none" strike="noStrike" dirty="0">
                <a:solidFill>
                  <a:srgbClr val="000000"/>
                </a:solidFill>
                <a:uFillTx/>
                <a:latin typeface="Bookman Old Style"/>
                <a:ea typeface="Times New Roman"/>
              </a:rPr>
              <a:t>HARDWARE REQUIREMENTS:      </a:t>
            </a:r>
            <a:endParaRPr lang="en-US" sz="2000" b="0" u="none" strike="noStrike" dirty="0">
              <a:solidFill>
                <a:srgbClr val="000000"/>
              </a:solidFill>
              <a:uFillTx/>
              <a:latin typeface="Arial"/>
            </a:endParaRPr>
          </a:p>
          <a:p>
            <a:pPr marL="343080" indent="-324000" defTabSz="914400">
              <a:lnSpc>
                <a:spcPct val="100000"/>
              </a:lnSpc>
              <a:spcBef>
                <a:spcPts val="641"/>
              </a:spcBef>
              <a:buClr>
                <a:srgbClr val="000000"/>
              </a:buClr>
              <a:buSzPct val="45000"/>
              <a:buFont typeface="Wingdings" charset="2"/>
              <a:buChar char=""/>
              <a:tabLst>
                <a:tab pos="0" algn="l"/>
              </a:tabLst>
            </a:pPr>
            <a:r>
              <a:rPr lang="en-US" sz="1600" b="0" u="none" strike="noStrike" dirty="0">
                <a:solidFill>
                  <a:srgbClr val="000000"/>
                </a:solidFill>
                <a:uFillTx/>
                <a:latin typeface="Bookman Old Style"/>
                <a:ea typeface="Times New Roman"/>
              </a:rPr>
              <a:t>Intel core Ultra7,16GB Ram</a:t>
            </a:r>
          </a:p>
          <a:p>
            <a:pPr marL="19080" indent="0" defTabSz="914400">
              <a:lnSpc>
                <a:spcPct val="100000"/>
              </a:lnSpc>
              <a:spcBef>
                <a:spcPts val="641"/>
              </a:spcBef>
              <a:buClr>
                <a:srgbClr val="000000"/>
              </a:buClr>
              <a:buSzPct val="45000"/>
              <a:buNone/>
              <a:tabLst>
                <a:tab pos="0" algn="l"/>
              </a:tabLst>
            </a:pPr>
            <a:endParaRPr lang="en-US" sz="2000" b="0" u="none" strike="noStrike" dirty="0">
              <a:solidFill>
                <a:srgbClr val="000000"/>
              </a:solidFill>
              <a:uFillTx/>
              <a:latin typeface="Arial"/>
            </a:endParaRPr>
          </a:p>
          <a:p>
            <a:r>
              <a:rPr lang="en-US" sz="2000" u="none" strike="noStrike" dirty="0">
                <a:solidFill>
                  <a:srgbClr val="000000"/>
                </a:solidFill>
                <a:uFillTx/>
                <a:latin typeface="Bookman Old Style"/>
                <a:ea typeface="Times New Roman"/>
              </a:rPr>
              <a:t>SOFTWARE REQUIREMENTS</a:t>
            </a:r>
            <a:r>
              <a:rPr lang="en-US" sz="2000" b="0" u="none" strike="noStrike" dirty="0">
                <a:solidFill>
                  <a:srgbClr val="000000"/>
                </a:solidFill>
                <a:uFillTx/>
                <a:latin typeface="Bookman Old Style"/>
                <a:ea typeface="Times New Roman"/>
              </a:rPr>
              <a:t>:</a:t>
            </a:r>
            <a:endParaRPr lang="en-US" sz="1800" b="0" u="none" strike="noStrike" dirty="0">
              <a:solidFill>
                <a:srgbClr val="000000"/>
              </a:solidFill>
              <a:uFillTx/>
              <a:latin typeface="Bookman Old Style"/>
              <a:ea typeface="Times New Roman"/>
            </a:endParaRPr>
          </a:p>
          <a:p>
            <a:r>
              <a:rPr lang="en-US" sz="1600" b="0" u="none" strike="noStrike" dirty="0" err="1">
                <a:solidFill>
                  <a:srgbClr val="000000"/>
                </a:solidFill>
                <a:uFillTx/>
                <a:latin typeface="Bookman Old Style"/>
                <a:ea typeface="Times New Roman"/>
              </a:rPr>
              <a:t>jupyter</a:t>
            </a:r>
            <a:r>
              <a:rPr lang="en-US" sz="1600" b="0" u="none" strike="noStrike" dirty="0">
                <a:solidFill>
                  <a:srgbClr val="000000"/>
                </a:solidFill>
                <a:uFillTx/>
                <a:latin typeface="Bookman Old Style"/>
                <a:ea typeface="Times New Roman"/>
              </a:rPr>
              <a:t> Notebook for development and </a:t>
            </a:r>
            <a:r>
              <a:rPr lang="en-US" sz="1600" b="0" u="none" strike="noStrike" dirty="0" err="1">
                <a:solidFill>
                  <a:srgbClr val="000000"/>
                </a:solidFill>
                <a:uFillTx/>
                <a:latin typeface="Bookman Old Style"/>
                <a:ea typeface="Times New Roman"/>
              </a:rPr>
              <a:t>testing.Libraries</a:t>
            </a:r>
            <a:r>
              <a:rPr lang="en-US" sz="1600" b="0" u="none" strike="noStrike" dirty="0">
                <a:solidFill>
                  <a:srgbClr val="000000"/>
                </a:solidFill>
                <a:uFillTx/>
                <a:latin typeface="Bookman Old Style"/>
                <a:ea typeface="Times New Roman"/>
              </a:rPr>
              <a:t>: TensorFlow, </a:t>
            </a:r>
            <a:r>
              <a:rPr lang="en-US" sz="1600" b="0" u="none" strike="noStrike" dirty="0" err="1">
                <a:solidFill>
                  <a:srgbClr val="000000"/>
                </a:solidFill>
                <a:uFillTx/>
                <a:latin typeface="Bookman Old Style"/>
                <a:ea typeface="Times New Roman"/>
              </a:rPr>
              <a:t>Keras</a:t>
            </a:r>
            <a:r>
              <a:rPr lang="en-US" sz="1600" b="0" u="none" strike="noStrike" dirty="0">
                <a:solidFill>
                  <a:srgbClr val="000000"/>
                </a:solidFill>
                <a:uFillTx/>
                <a:latin typeface="Bookman Old Style"/>
                <a:ea typeface="Times New Roman"/>
              </a:rPr>
              <a:t>, Pandas, Matplotlib, Scikit-learn, </a:t>
            </a:r>
            <a:r>
              <a:rPr lang="en-US" sz="1600" b="0" u="none" strike="noStrike" dirty="0" err="1">
                <a:solidFill>
                  <a:srgbClr val="000000"/>
                </a:solidFill>
                <a:uFillTx/>
                <a:latin typeface="Bookman Old Style"/>
                <a:ea typeface="Times New Roman"/>
              </a:rPr>
              <a:t>NumPy.Cloud</a:t>
            </a:r>
            <a:r>
              <a:rPr lang="en-US" sz="1600" b="0" u="none" strike="noStrike" dirty="0">
                <a:solidFill>
                  <a:srgbClr val="000000"/>
                </a:solidFill>
                <a:uFillTx/>
                <a:latin typeface="Bookman Old Style"/>
                <a:ea typeface="Times New Roman"/>
              </a:rPr>
              <a:t> deployment: AWS Lambda or Heroku for API </a:t>
            </a:r>
            <a:r>
              <a:rPr lang="en-US" sz="1600" b="0" u="none" strike="noStrike" dirty="0" err="1">
                <a:solidFill>
                  <a:srgbClr val="000000"/>
                </a:solidFill>
                <a:uFillTx/>
                <a:latin typeface="Bookman Old Style"/>
                <a:ea typeface="Times New Roman"/>
              </a:rPr>
              <a:t>deployment.Visualization</a:t>
            </a:r>
            <a:r>
              <a:rPr lang="en-US" sz="1600" b="0" u="none" strike="noStrike" dirty="0">
                <a:solidFill>
                  <a:srgbClr val="000000"/>
                </a:solidFill>
                <a:uFillTx/>
                <a:latin typeface="Bookman Old Style"/>
                <a:ea typeface="Times New Roman"/>
              </a:rPr>
              <a:t> tools: </a:t>
            </a:r>
            <a:r>
              <a:rPr lang="en-US" sz="1600" b="0" u="none" strike="noStrike" dirty="0" err="1">
                <a:solidFill>
                  <a:srgbClr val="000000"/>
                </a:solidFill>
                <a:uFillTx/>
                <a:latin typeface="Bookman Old Style"/>
                <a:ea typeface="Times New Roman"/>
              </a:rPr>
              <a:t>Plotly</a:t>
            </a:r>
            <a:r>
              <a:rPr lang="en-US" sz="1600" b="0" u="none" strike="noStrike" dirty="0">
                <a:solidFill>
                  <a:srgbClr val="000000"/>
                </a:solidFill>
                <a:uFillTx/>
                <a:latin typeface="Bookman Old Style"/>
                <a:ea typeface="Times New Roman"/>
              </a:rPr>
              <a:t>, Matplotlib, or Dash for interactive visualization.</a:t>
            </a:r>
          </a:p>
          <a:p>
            <a:pPr marL="0" indent="0">
              <a:buNone/>
            </a:pPr>
            <a:endParaRPr lang="en-US" sz="1800" dirty="0">
              <a:solidFill>
                <a:srgbClr val="000000"/>
              </a:solidFill>
              <a:latin typeface="Bookman Old Style"/>
              <a:ea typeface="Times New Roman"/>
            </a:endParaRPr>
          </a:p>
          <a:p>
            <a:r>
              <a:rPr lang="en-US" sz="2000" b="0" u="none" strike="noStrike" dirty="0">
                <a:solidFill>
                  <a:srgbClr val="000000"/>
                </a:solidFill>
                <a:uFillTx/>
                <a:latin typeface="Bookman Old Style"/>
                <a:ea typeface="Times New Roman"/>
              </a:rPr>
              <a:t> MODELING:</a:t>
            </a:r>
          </a:p>
          <a:p>
            <a:r>
              <a:rPr lang="en-US" sz="1600" dirty="0">
                <a:solidFill>
                  <a:srgbClr val="000000"/>
                </a:solidFill>
                <a:latin typeface="Bookman Old Style"/>
                <a:ea typeface="Times New Roman"/>
              </a:rPr>
              <a:t>Logistic regression</a:t>
            </a:r>
          </a:p>
          <a:p>
            <a:r>
              <a:rPr lang="en-US" sz="1600" b="0" u="none" strike="noStrike" dirty="0">
                <a:solidFill>
                  <a:srgbClr val="000000"/>
                </a:solidFill>
                <a:uFillTx/>
                <a:latin typeface="Bookman Old Style"/>
                <a:ea typeface="Times New Roman"/>
              </a:rPr>
              <a:t>Random Forest</a:t>
            </a:r>
          </a:p>
          <a:p>
            <a:r>
              <a:rPr lang="en-US" sz="1600" dirty="0">
                <a:solidFill>
                  <a:srgbClr val="000000"/>
                </a:solidFill>
                <a:latin typeface="Bookman Old Style"/>
                <a:ea typeface="Times New Roman"/>
              </a:rPr>
              <a:t>Decision Tree</a:t>
            </a:r>
          </a:p>
          <a:p>
            <a:r>
              <a:rPr lang="en-US" sz="1600" b="0" u="none" strike="noStrike" dirty="0" err="1">
                <a:solidFill>
                  <a:srgbClr val="000000"/>
                </a:solidFill>
                <a:uFillTx/>
                <a:latin typeface="Bookman Old Style"/>
                <a:ea typeface="Times New Roman"/>
              </a:rPr>
              <a:t>Adaboost</a:t>
            </a:r>
            <a:r>
              <a:rPr lang="en-US" sz="1600" b="0" u="none" strike="noStrike" dirty="0">
                <a:solidFill>
                  <a:srgbClr val="000000"/>
                </a:solidFill>
                <a:uFillTx/>
                <a:latin typeface="Bookman Old Style"/>
                <a:ea typeface="Times New Roman"/>
              </a:rPr>
              <a:t> model</a:t>
            </a:r>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1143</Words>
  <Application>Microsoft Office PowerPoint</Application>
  <PresentationFormat>On-screen Show (4:3)</PresentationFormat>
  <Paragraphs>106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Bookman Old Style</vt:lpstr>
      <vt:lpstr>Calibri</vt:lpstr>
      <vt:lpstr>Times New Roman</vt:lpstr>
      <vt:lpstr>Wingdings</vt:lpstr>
      <vt:lpstr>Office Theme</vt:lpstr>
      <vt:lpstr>PREDICTING EMPLOYEE TURNOVER:A SYSTEMATIC MACHINE LEARNING APPROACH FOR RESOURCE CONVERSATION AND WORKFORCE STABILITY </vt:lpstr>
      <vt:lpstr>PRODUCT OWNER  MS.FEBIN AZIZ  ASSISTANT PROFESSOR DEPARTMENT OF COMPUTER APPLICATIONS MES COLLEGE OF ENGINEERING, KUTTIPPURAM</vt:lpstr>
      <vt:lpstr>TABLE OF CONTENTS</vt:lpstr>
      <vt:lpstr>PREDICTING EMPLOYEE TURNOVER:A SYSTEMATIC MACHINE LEARNING APPROACH FOR RESOURCE CONVERSATION AND WORKFORCE STABILITY </vt:lpstr>
      <vt:lpstr>PREDICTING EMPLOYEE TURNOVER:A SYSTEMATIC MACHINE LEARNING APPROACH FOR RESOURCE CONVERSATION AND WORKFORCE STABILITY </vt:lpstr>
      <vt:lpstr>EXISTING SYSTEM</vt:lpstr>
      <vt:lpstr>PROPOSED SYSTEM</vt:lpstr>
      <vt:lpstr>PowerPoint Presentation</vt:lpstr>
      <vt:lpstr>SYSTEM REQUIREMENTS</vt:lpstr>
      <vt:lpstr>DATA SET</vt:lpstr>
      <vt:lpstr>PRODUCT BACKLOG</vt:lpstr>
      <vt:lpstr>PowerPoint Presentation</vt:lpstr>
      <vt:lpstr>PowerPoint Presentation</vt:lpstr>
      <vt:lpstr>USER STORY</vt:lpstr>
      <vt:lpstr>USER STORY</vt:lpstr>
      <vt:lpstr>PROJECT PLAN</vt:lpstr>
      <vt:lpstr>PROJECT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Faculty</dc:creator>
  <cp:lastModifiedBy>Sulaiman Sulaiman</cp:lastModifiedBy>
  <cp:revision>40</cp:revision>
  <dcterms:created xsi:type="dcterms:W3CDTF">2024-09-27T10:56:22Z</dcterms:created>
  <dcterms:modified xsi:type="dcterms:W3CDTF">2025-01-22T22:23:20Z</dcterms:modified>
</cp:coreProperties>
</file>