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2" d="100"/>
          <a:sy n="92"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945D-82A9-551E-F82A-DB19837D4C9D}"/>
              </a:ext>
            </a:extLst>
          </p:cNvPr>
          <p:cNvSpPr>
            <a:spLocks noGrp="1"/>
          </p:cNvSpPr>
          <p:nvPr>
            <p:ph type="ctrTitle"/>
          </p:nvPr>
        </p:nvSpPr>
        <p:spPr>
          <a:xfrm>
            <a:off x="4023360" y="1296785"/>
            <a:ext cx="7031492" cy="1895302"/>
          </a:xfrm>
        </p:spPr>
        <p:txBody>
          <a:bodyPr>
            <a:normAutofit/>
          </a:bodyPr>
          <a:lstStyle/>
          <a:p>
            <a:r>
              <a:rPr lang="en-IN" sz="4000" spc="180" dirty="0">
                <a:latin typeface="Times New Roman" panose="02020603050405020304" pitchFamily="18" charset="0"/>
                <a:cs typeface="Times New Roman" panose="02020603050405020304" pitchFamily="18" charset="0"/>
              </a:rPr>
              <a:t>LEANDING CLUB  </a:t>
            </a:r>
            <a:br>
              <a:rPr lang="en-IN" sz="4000" spc="180" dirty="0">
                <a:latin typeface="Times New Roman" panose="02020603050405020304" pitchFamily="18" charset="0"/>
                <a:cs typeface="Times New Roman" panose="02020603050405020304" pitchFamily="18" charset="0"/>
              </a:rPr>
            </a:br>
            <a:r>
              <a:rPr lang="en-IN" sz="4000" spc="180" dirty="0">
                <a:latin typeface="Times New Roman" panose="02020603050405020304" pitchFamily="18" charset="0"/>
                <a:cs typeface="Times New Roman" panose="02020603050405020304" pitchFamily="18" charset="0"/>
              </a:rPr>
              <a:t>    CASESTUDY</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6A5E03-7E99-3643-80A3-081A05AA2BD0}"/>
              </a:ext>
            </a:extLst>
          </p:cNvPr>
          <p:cNvSpPr>
            <a:spLocks noGrp="1"/>
          </p:cNvSpPr>
          <p:nvPr>
            <p:ph type="subTitle" idx="1"/>
          </p:nvPr>
        </p:nvSpPr>
        <p:spPr/>
        <p:txBody>
          <a:bodyPr/>
          <a:lstStyle/>
          <a:p>
            <a:r>
              <a:rPr lang="en-US" sz="1800" i="1" spc="-30" dirty="0">
                <a:solidFill>
                  <a:srgbClr val="383838"/>
                </a:solidFill>
                <a:latin typeface="Arial"/>
                <a:cs typeface="Arial"/>
              </a:rPr>
              <a:t>                                          TEAM MEMBERS  </a:t>
            </a:r>
          </a:p>
          <a:p>
            <a:r>
              <a:rPr lang="en-US" sz="1800" i="1" spc="-30" dirty="0">
                <a:solidFill>
                  <a:srgbClr val="383838"/>
                </a:solidFill>
                <a:latin typeface="Arial"/>
                <a:cs typeface="Arial"/>
              </a:rPr>
              <a:t>                       </a:t>
            </a:r>
            <a:r>
              <a:rPr lang="en-US" sz="1800" i="1" spc="-30" dirty="0" err="1">
                <a:solidFill>
                  <a:srgbClr val="383838"/>
                </a:solidFill>
                <a:latin typeface="Arial"/>
                <a:cs typeface="Arial"/>
              </a:rPr>
              <a:t>Shamily</a:t>
            </a:r>
            <a:r>
              <a:rPr lang="en-US" sz="1800" i="1" spc="-30" dirty="0">
                <a:solidFill>
                  <a:srgbClr val="383838"/>
                </a:solidFill>
                <a:latin typeface="Arial"/>
                <a:cs typeface="Arial"/>
              </a:rPr>
              <a:t> </a:t>
            </a:r>
            <a:r>
              <a:rPr lang="en-US" sz="1800" i="1" spc="-30" dirty="0" err="1">
                <a:solidFill>
                  <a:srgbClr val="383838"/>
                </a:solidFill>
                <a:latin typeface="Arial"/>
                <a:cs typeface="Arial"/>
              </a:rPr>
              <a:t>jennymoor</a:t>
            </a:r>
            <a:r>
              <a:rPr lang="en-US" sz="1800" i="1" dirty="0">
                <a:solidFill>
                  <a:srgbClr val="383838"/>
                </a:solidFill>
                <a:latin typeface="Arial"/>
                <a:cs typeface="Arial"/>
              </a:rPr>
              <a:t> </a:t>
            </a:r>
            <a:r>
              <a:rPr lang="en-US" sz="1800" i="1" spc="-45" dirty="0">
                <a:solidFill>
                  <a:srgbClr val="383838"/>
                </a:solidFill>
                <a:latin typeface="Arial"/>
                <a:cs typeface="Arial"/>
              </a:rPr>
              <a:t>and</a:t>
            </a:r>
            <a:r>
              <a:rPr lang="en-US" sz="1800" i="1" spc="-40" dirty="0">
                <a:solidFill>
                  <a:srgbClr val="383838"/>
                </a:solidFill>
                <a:latin typeface="Arial"/>
                <a:cs typeface="Arial"/>
              </a:rPr>
              <a:t> Shivang Patel</a:t>
            </a:r>
            <a:endParaRPr lang="en-IN" dirty="0"/>
          </a:p>
        </p:txBody>
      </p:sp>
      <p:pic>
        <p:nvPicPr>
          <p:cNvPr id="5" name="object 18">
            <a:extLst>
              <a:ext uri="{FF2B5EF4-FFF2-40B4-BE49-F238E27FC236}">
                <a16:creationId xmlns:a16="http://schemas.microsoft.com/office/drawing/2014/main" id="{27DC783B-595E-6755-81DA-00D62CC32001}"/>
              </a:ext>
            </a:extLst>
          </p:cNvPr>
          <p:cNvPicPr/>
          <p:nvPr/>
        </p:nvPicPr>
        <p:blipFill>
          <a:blip r:embed="rId2" cstate="print"/>
          <a:stretch>
            <a:fillRect/>
          </a:stretch>
        </p:blipFill>
        <p:spPr>
          <a:xfrm>
            <a:off x="322593" y="237189"/>
            <a:ext cx="1173698" cy="492250"/>
          </a:xfrm>
          <a:prstGeom prst="rect">
            <a:avLst/>
          </a:prstGeom>
        </p:spPr>
      </p:pic>
      <p:pic>
        <p:nvPicPr>
          <p:cNvPr id="7" name="Picture 6">
            <a:extLst>
              <a:ext uri="{FF2B5EF4-FFF2-40B4-BE49-F238E27FC236}">
                <a16:creationId xmlns:a16="http://schemas.microsoft.com/office/drawing/2014/main" id="{E478A62E-C5F0-74E0-4D70-4D36C644B076}"/>
              </a:ext>
            </a:extLst>
          </p:cNvPr>
          <p:cNvPicPr>
            <a:picLocks noChangeAspect="1"/>
          </p:cNvPicPr>
          <p:nvPr/>
        </p:nvPicPr>
        <p:blipFill>
          <a:blip r:embed="rId3"/>
          <a:stretch>
            <a:fillRect/>
          </a:stretch>
        </p:blipFill>
        <p:spPr>
          <a:xfrm>
            <a:off x="11088010" y="237189"/>
            <a:ext cx="781397" cy="426757"/>
          </a:xfrm>
          <a:prstGeom prst="rect">
            <a:avLst/>
          </a:prstGeom>
        </p:spPr>
      </p:pic>
    </p:spTree>
    <p:extLst>
      <p:ext uri="{BB962C8B-B14F-4D97-AF65-F5344CB8AC3E}">
        <p14:creationId xmlns:p14="http://schemas.microsoft.com/office/powerpoint/2010/main" val="21716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FE311-2244-A489-65A8-C95D780FDB29}"/>
              </a:ext>
            </a:extLst>
          </p:cNvPr>
          <p:cNvPicPr>
            <a:picLocks noChangeAspect="1"/>
          </p:cNvPicPr>
          <p:nvPr/>
        </p:nvPicPr>
        <p:blipFill>
          <a:blip r:embed="rId2"/>
          <a:stretch>
            <a:fillRect/>
          </a:stretch>
        </p:blipFill>
        <p:spPr>
          <a:xfrm>
            <a:off x="78327" y="116939"/>
            <a:ext cx="4651616" cy="2679965"/>
          </a:xfrm>
          <a:prstGeom prst="rect">
            <a:avLst/>
          </a:prstGeom>
        </p:spPr>
      </p:pic>
      <p:pic>
        <p:nvPicPr>
          <p:cNvPr id="5" name="Picture 4">
            <a:extLst>
              <a:ext uri="{FF2B5EF4-FFF2-40B4-BE49-F238E27FC236}">
                <a16:creationId xmlns:a16="http://schemas.microsoft.com/office/drawing/2014/main" id="{E026E9D3-3E7E-A317-645F-BB9DF0E2811A}"/>
              </a:ext>
            </a:extLst>
          </p:cNvPr>
          <p:cNvPicPr>
            <a:picLocks noChangeAspect="1"/>
          </p:cNvPicPr>
          <p:nvPr/>
        </p:nvPicPr>
        <p:blipFill>
          <a:blip r:embed="rId3"/>
          <a:stretch>
            <a:fillRect/>
          </a:stretch>
        </p:blipFill>
        <p:spPr>
          <a:xfrm>
            <a:off x="4869233" y="116939"/>
            <a:ext cx="6759526" cy="2679965"/>
          </a:xfrm>
          <a:prstGeom prst="rect">
            <a:avLst/>
          </a:prstGeom>
        </p:spPr>
      </p:pic>
      <p:pic>
        <p:nvPicPr>
          <p:cNvPr id="7" name="Picture 6">
            <a:extLst>
              <a:ext uri="{FF2B5EF4-FFF2-40B4-BE49-F238E27FC236}">
                <a16:creationId xmlns:a16="http://schemas.microsoft.com/office/drawing/2014/main" id="{840183E4-E171-9B09-5C79-98DA223FEA9A}"/>
              </a:ext>
            </a:extLst>
          </p:cNvPr>
          <p:cNvPicPr>
            <a:picLocks noChangeAspect="1"/>
          </p:cNvPicPr>
          <p:nvPr/>
        </p:nvPicPr>
        <p:blipFill>
          <a:blip r:embed="rId4"/>
          <a:stretch>
            <a:fillRect/>
          </a:stretch>
        </p:blipFill>
        <p:spPr>
          <a:xfrm>
            <a:off x="78326" y="2983096"/>
            <a:ext cx="5175318" cy="3086367"/>
          </a:xfrm>
          <a:prstGeom prst="rect">
            <a:avLst/>
          </a:prstGeom>
        </p:spPr>
      </p:pic>
      <p:pic>
        <p:nvPicPr>
          <p:cNvPr id="9" name="Picture 8">
            <a:extLst>
              <a:ext uri="{FF2B5EF4-FFF2-40B4-BE49-F238E27FC236}">
                <a16:creationId xmlns:a16="http://schemas.microsoft.com/office/drawing/2014/main" id="{6A1DB9DE-4276-4B41-BD8A-52220D9185C4}"/>
              </a:ext>
            </a:extLst>
          </p:cNvPr>
          <p:cNvPicPr>
            <a:picLocks noChangeAspect="1"/>
          </p:cNvPicPr>
          <p:nvPr/>
        </p:nvPicPr>
        <p:blipFill>
          <a:blip r:embed="rId5"/>
          <a:stretch>
            <a:fillRect/>
          </a:stretch>
        </p:blipFill>
        <p:spPr>
          <a:xfrm>
            <a:off x="5517626" y="2952939"/>
            <a:ext cx="6253196" cy="3162574"/>
          </a:xfrm>
          <a:prstGeom prst="rect">
            <a:avLst/>
          </a:prstGeom>
        </p:spPr>
      </p:pic>
      <p:pic>
        <p:nvPicPr>
          <p:cNvPr id="10" name="Picture 9">
            <a:extLst>
              <a:ext uri="{FF2B5EF4-FFF2-40B4-BE49-F238E27FC236}">
                <a16:creationId xmlns:a16="http://schemas.microsoft.com/office/drawing/2014/main" id="{96262BDA-643F-D982-C59C-2C470FB09658}"/>
              </a:ext>
            </a:extLst>
          </p:cNvPr>
          <p:cNvPicPr>
            <a:picLocks noChangeAspect="1"/>
          </p:cNvPicPr>
          <p:nvPr/>
        </p:nvPicPr>
        <p:blipFill>
          <a:blip r:embed="rId6"/>
          <a:stretch>
            <a:fillRect/>
          </a:stretch>
        </p:blipFill>
        <p:spPr>
          <a:xfrm>
            <a:off x="72470" y="0"/>
            <a:ext cx="981541" cy="493819"/>
          </a:xfrm>
          <a:prstGeom prst="rect">
            <a:avLst/>
          </a:prstGeom>
        </p:spPr>
      </p:pic>
      <p:pic>
        <p:nvPicPr>
          <p:cNvPr id="11" name="Picture 10">
            <a:extLst>
              <a:ext uri="{FF2B5EF4-FFF2-40B4-BE49-F238E27FC236}">
                <a16:creationId xmlns:a16="http://schemas.microsoft.com/office/drawing/2014/main" id="{CDE7B989-22A0-A399-4DF5-BE8ECC3EF72F}"/>
              </a:ext>
            </a:extLst>
          </p:cNvPr>
          <p:cNvPicPr>
            <a:picLocks noChangeAspect="1"/>
          </p:cNvPicPr>
          <p:nvPr/>
        </p:nvPicPr>
        <p:blipFill>
          <a:blip r:embed="rId7"/>
          <a:stretch>
            <a:fillRect/>
          </a:stretch>
        </p:blipFill>
        <p:spPr>
          <a:xfrm>
            <a:off x="11508946" y="33530"/>
            <a:ext cx="518205" cy="426757"/>
          </a:xfrm>
          <a:prstGeom prst="rect">
            <a:avLst/>
          </a:prstGeom>
        </p:spPr>
      </p:pic>
    </p:spTree>
    <p:extLst>
      <p:ext uri="{BB962C8B-B14F-4D97-AF65-F5344CB8AC3E}">
        <p14:creationId xmlns:p14="http://schemas.microsoft.com/office/powerpoint/2010/main" val="31515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B47617-0FE4-9926-02F6-13C08EEED89B}"/>
              </a:ext>
            </a:extLst>
          </p:cNvPr>
          <p:cNvPicPr>
            <a:picLocks noChangeAspect="1"/>
          </p:cNvPicPr>
          <p:nvPr/>
        </p:nvPicPr>
        <p:blipFill>
          <a:blip r:embed="rId2"/>
          <a:stretch>
            <a:fillRect/>
          </a:stretch>
        </p:blipFill>
        <p:spPr>
          <a:xfrm>
            <a:off x="5752407" y="166255"/>
            <a:ext cx="5647401" cy="3017521"/>
          </a:xfrm>
          <a:prstGeom prst="rect">
            <a:avLst/>
          </a:prstGeom>
        </p:spPr>
      </p:pic>
      <p:pic>
        <p:nvPicPr>
          <p:cNvPr id="5" name="Picture 4">
            <a:extLst>
              <a:ext uri="{FF2B5EF4-FFF2-40B4-BE49-F238E27FC236}">
                <a16:creationId xmlns:a16="http://schemas.microsoft.com/office/drawing/2014/main" id="{29954882-70A1-48C2-FC67-F00F17652696}"/>
              </a:ext>
            </a:extLst>
          </p:cNvPr>
          <p:cNvPicPr>
            <a:picLocks noChangeAspect="1"/>
          </p:cNvPicPr>
          <p:nvPr/>
        </p:nvPicPr>
        <p:blipFill>
          <a:blip r:embed="rId3"/>
          <a:stretch>
            <a:fillRect/>
          </a:stretch>
        </p:blipFill>
        <p:spPr>
          <a:xfrm>
            <a:off x="5752407" y="3428999"/>
            <a:ext cx="6439593" cy="2674073"/>
          </a:xfrm>
          <a:prstGeom prst="rect">
            <a:avLst/>
          </a:prstGeom>
        </p:spPr>
      </p:pic>
      <p:pic>
        <p:nvPicPr>
          <p:cNvPr id="6" name="Picture 5">
            <a:extLst>
              <a:ext uri="{FF2B5EF4-FFF2-40B4-BE49-F238E27FC236}">
                <a16:creationId xmlns:a16="http://schemas.microsoft.com/office/drawing/2014/main" id="{105E93C7-90E2-A4FE-188F-F7B2D2739494}"/>
              </a:ext>
            </a:extLst>
          </p:cNvPr>
          <p:cNvPicPr>
            <a:picLocks noChangeAspect="1"/>
          </p:cNvPicPr>
          <p:nvPr/>
        </p:nvPicPr>
        <p:blipFill>
          <a:blip r:embed="rId4"/>
          <a:stretch>
            <a:fillRect/>
          </a:stretch>
        </p:blipFill>
        <p:spPr>
          <a:xfrm>
            <a:off x="723207" y="166255"/>
            <a:ext cx="3757353" cy="5535498"/>
          </a:xfrm>
          <a:prstGeom prst="rect">
            <a:avLst/>
          </a:prstGeom>
        </p:spPr>
      </p:pic>
      <p:pic>
        <p:nvPicPr>
          <p:cNvPr id="7" name="Picture 6">
            <a:extLst>
              <a:ext uri="{FF2B5EF4-FFF2-40B4-BE49-F238E27FC236}">
                <a16:creationId xmlns:a16="http://schemas.microsoft.com/office/drawing/2014/main" id="{D55CEB7F-62A9-5EAF-86A7-C3CC1BA6F0DC}"/>
              </a:ext>
            </a:extLst>
          </p:cNvPr>
          <p:cNvPicPr>
            <a:picLocks noChangeAspect="1"/>
          </p:cNvPicPr>
          <p:nvPr/>
        </p:nvPicPr>
        <p:blipFill>
          <a:blip r:embed="rId5"/>
          <a:stretch>
            <a:fillRect/>
          </a:stretch>
        </p:blipFill>
        <p:spPr>
          <a:xfrm>
            <a:off x="93891" y="0"/>
            <a:ext cx="981541" cy="493819"/>
          </a:xfrm>
          <a:prstGeom prst="rect">
            <a:avLst/>
          </a:prstGeom>
        </p:spPr>
      </p:pic>
      <p:pic>
        <p:nvPicPr>
          <p:cNvPr id="8" name="Picture 7">
            <a:extLst>
              <a:ext uri="{FF2B5EF4-FFF2-40B4-BE49-F238E27FC236}">
                <a16:creationId xmlns:a16="http://schemas.microsoft.com/office/drawing/2014/main" id="{FEC6A7F3-1814-2BFA-1414-E1B3072CAB15}"/>
              </a:ext>
            </a:extLst>
          </p:cNvPr>
          <p:cNvPicPr>
            <a:picLocks noChangeAspect="1"/>
          </p:cNvPicPr>
          <p:nvPr/>
        </p:nvPicPr>
        <p:blipFill>
          <a:blip r:embed="rId6"/>
          <a:stretch>
            <a:fillRect/>
          </a:stretch>
        </p:blipFill>
        <p:spPr>
          <a:xfrm>
            <a:off x="11468793" y="33530"/>
            <a:ext cx="518205" cy="426757"/>
          </a:xfrm>
          <a:prstGeom prst="rect">
            <a:avLst/>
          </a:prstGeom>
        </p:spPr>
      </p:pic>
    </p:spTree>
    <p:extLst>
      <p:ext uri="{BB962C8B-B14F-4D97-AF65-F5344CB8AC3E}">
        <p14:creationId xmlns:p14="http://schemas.microsoft.com/office/powerpoint/2010/main" val="423920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19C3A-2AB7-2930-D4B0-8160B08DCDFA}"/>
              </a:ext>
            </a:extLst>
          </p:cNvPr>
          <p:cNvPicPr>
            <a:picLocks noChangeAspect="1"/>
          </p:cNvPicPr>
          <p:nvPr/>
        </p:nvPicPr>
        <p:blipFill>
          <a:blip r:embed="rId2"/>
          <a:stretch>
            <a:fillRect/>
          </a:stretch>
        </p:blipFill>
        <p:spPr>
          <a:xfrm>
            <a:off x="294815" y="189685"/>
            <a:ext cx="6614733" cy="2804403"/>
          </a:xfrm>
          <a:prstGeom prst="rect">
            <a:avLst/>
          </a:prstGeom>
        </p:spPr>
      </p:pic>
      <p:pic>
        <p:nvPicPr>
          <p:cNvPr id="5" name="Picture 4">
            <a:extLst>
              <a:ext uri="{FF2B5EF4-FFF2-40B4-BE49-F238E27FC236}">
                <a16:creationId xmlns:a16="http://schemas.microsoft.com/office/drawing/2014/main" id="{026742D0-C8FA-D474-9B37-F9A9F64C42F6}"/>
              </a:ext>
            </a:extLst>
          </p:cNvPr>
          <p:cNvPicPr>
            <a:picLocks noChangeAspect="1"/>
          </p:cNvPicPr>
          <p:nvPr/>
        </p:nvPicPr>
        <p:blipFill>
          <a:blip r:embed="rId3"/>
          <a:stretch>
            <a:fillRect/>
          </a:stretch>
        </p:blipFill>
        <p:spPr>
          <a:xfrm>
            <a:off x="294815" y="3154210"/>
            <a:ext cx="6668078" cy="2827265"/>
          </a:xfrm>
          <a:prstGeom prst="rect">
            <a:avLst/>
          </a:prstGeom>
        </p:spPr>
      </p:pic>
      <p:pic>
        <p:nvPicPr>
          <p:cNvPr id="6" name="Picture 5">
            <a:extLst>
              <a:ext uri="{FF2B5EF4-FFF2-40B4-BE49-F238E27FC236}">
                <a16:creationId xmlns:a16="http://schemas.microsoft.com/office/drawing/2014/main" id="{AE111280-4F8E-6AD6-1EA0-12E698C2834F}"/>
              </a:ext>
            </a:extLst>
          </p:cNvPr>
          <p:cNvPicPr>
            <a:picLocks noChangeAspect="1"/>
          </p:cNvPicPr>
          <p:nvPr/>
        </p:nvPicPr>
        <p:blipFill>
          <a:blip r:embed="rId4"/>
          <a:stretch>
            <a:fillRect/>
          </a:stretch>
        </p:blipFill>
        <p:spPr>
          <a:xfrm>
            <a:off x="8169506" y="189685"/>
            <a:ext cx="3601316" cy="5791790"/>
          </a:xfrm>
          <a:prstGeom prst="rect">
            <a:avLst/>
          </a:prstGeom>
        </p:spPr>
      </p:pic>
      <p:pic>
        <p:nvPicPr>
          <p:cNvPr id="7" name="Picture 6">
            <a:extLst>
              <a:ext uri="{FF2B5EF4-FFF2-40B4-BE49-F238E27FC236}">
                <a16:creationId xmlns:a16="http://schemas.microsoft.com/office/drawing/2014/main" id="{B69BDD86-D183-9297-8015-28FCBED0E5B0}"/>
              </a:ext>
            </a:extLst>
          </p:cNvPr>
          <p:cNvPicPr>
            <a:picLocks noChangeAspect="1"/>
          </p:cNvPicPr>
          <p:nvPr/>
        </p:nvPicPr>
        <p:blipFill>
          <a:blip r:embed="rId5"/>
          <a:stretch>
            <a:fillRect/>
          </a:stretch>
        </p:blipFill>
        <p:spPr>
          <a:xfrm>
            <a:off x="85578" y="-57225"/>
            <a:ext cx="981541" cy="493819"/>
          </a:xfrm>
          <a:prstGeom prst="rect">
            <a:avLst/>
          </a:prstGeom>
        </p:spPr>
      </p:pic>
      <p:pic>
        <p:nvPicPr>
          <p:cNvPr id="8" name="Picture 7">
            <a:extLst>
              <a:ext uri="{FF2B5EF4-FFF2-40B4-BE49-F238E27FC236}">
                <a16:creationId xmlns:a16="http://schemas.microsoft.com/office/drawing/2014/main" id="{2165BCC5-B849-AC5C-789A-B83450080461}"/>
              </a:ext>
            </a:extLst>
          </p:cNvPr>
          <p:cNvPicPr>
            <a:picLocks noChangeAspect="1"/>
          </p:cNvPicPr>
          <p:nvPr/>
        </p:nvPicPr>
        <p:blipFill>
          <a:blip r:embed="rId6"/>
          <a:stretch>
            <a:fillRect/>
          </a:stretch>
        </p:blipFill>
        <p:spPr>
          <a:xfrm>
            <a:off x="11511719" y="90035"/>
            <a:ext cx="518205" cy="426757"/>
          </a:xfrm>
          <a:prstGeom prst="rect">
            <a:avLst/>
          </a:prstGeom>
        </p:spPr>
      </p:pic>
    </p:spTree>
    <p:extLst>
      <p:ext uri="{BB962C8B-B14F-4D97-AF65-F5344CB8AC3E}">
        <p14:creationId xmlns:p14="http://schemas.microsoft.com/office/powerpoint/2010/main" val="109675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B4D107-9A46-5D7E-C5E3-CEF9B449FBF1}"/>
              </a:ext>
            </a:extLst>
          </p:cNvPr>
          <p:cNvPicPr>
            <a:picLocks noChangeAspect="1"/>
          </p:cNvPicPr>
          <p:nvPr/>
        </p:nvPicPr>
        <p:blipFill>
          <a:blip r:embed="rId2"/>
          <a:stretch>
            <a:fillRect/>
          </a:stretch>
        </p:blipFill>
        <p:spPr>
          <a:xfrm>
            <a:off x="0" y="0"/>
            <a:ext cx="6645216" cy="2911092"/>
          </a:xfrm>
          <a:prstGeom prst="rect">
            <a:avLst/>
          </a:prstGeom>
        </p:spPr>
      </p:pic>
      <p:pic>
        <p:nvPicPr>
          <p:cNvPr id="5" name="Picture 4">
            <a:extLst>
              <a:ext uri="{FF2B5EF4-FFF2-40B4-BE49-F238E27FC236}">
                <a16:creationId xmlns:a16="http://schemas.microsoft.com/office/drawing/2014/main" id="{D6229824-2C52-FE99-8ED4-83F8F79BDD4E}"/>
              </a:ext>
            </a:extLst>
          </p:cNvPr>
          <p:cNvPicPr>
            <a:picLocks noChangeAspect="1"/>
          </p:cNvPicPr>
          <p:nvPr/>
        </p:nvPicPr>
        <p:blipFill>
          <a:blip r:embed="rId3"/>
          <a:stretch>
            <a:fillRect/>
          </a:stretch>
        </p:blipFill>
        <p:spPr>
          <a:xfrm>
            <a:off x="5275507" y="2911092"/>
            <a:ext cx="6828112" cy="3163811"/>
          </a:xfrm>
          <a:prstGeom prst="rect">
            <a:avLst/>
          </a:prstGeom>
        </p:spPr>
      </p:pic>
      <p:pic>
        <p:nvPicPr>
          <p:cNvPr id="6" name="Picture 5">
            <a:extLst>
              <a:ext uri="{FF2B5EF4-FFF2-40B4-BE49-F238E27FC236}">
                <a16:creationId xmlns:a16="http://schemas.microsoft.com/office/drawing/2014/main" id="{4CF001B5-9DC0-7EDF-8292-8380B013AA7D}"/>
              </a:ext>
            </a:extLst>
          </p:cNvPr>
          <p:cNvPicPr>
            <a:picLocks noChangeAspect="1"/>
          </p:cNvPicPr>
          <p:nvPr/>
        </p:nvPicPr>
        <p:blipFill>
          <a:blip r:embed="rId4"/>
          <a:stretch>
            <a:fillRect/>
          </a:stretch>
        </p:blipFill>
        <p:spPr>
          <a:xfrm>
            <a:off x="8395104" y="470110"/>
            <a:ext cx="2228850" cy="2057400"/>
          </a:xfrm>
          <a:prstGeom prst="rect">
            <a:avLst/>
          </a:prstGeom>
        </p:spPr>
      </p:pic>
      <p:pic>
        <p:nvPicPr>
          <p:cNvPr id="7" name="Picture 6">
            <a:extLst>
              <a:ext uri="{FF2B5EF4-FFF2-40B4-BE49-F238E27FC236}">
                <a16:creationId xmlns:a16="http://schemas.microsoft.com/office/drawing/2014/main" id="{A15FFA34-AC4C-4DD6-067C-211B5BA3FDD2}"/>
              </a:ext>
            </a:extLst>
          </p:cNvPr>
          <p:cNvPicPr>
            <a:picLocks noChangeAspect="1"/>
          </p:cNvPicPr>
          <p:nvPr/>
        </p:nvPicPr>
        <p:blipFill>
          <a:blip r:embed="rId5"/>
          <a:stretch>
            <a:fillRect/>
          </a:stretch>
        </p:blipFill>
        <p:spPr>
          <a:xfrm>
            <a:off x="1499841" y="3487968"/>
            <a:ext cx="2143125" cy="2143125"/>
          </a:xfrm>
          <a:prstGeom prst="rect">
            <a:avLst/>
          </a:prstGeom>
        </p:spPr>
      </p:pic>
      <p:pic>
        <p:nvPicPr>
          <p:cNvPr id="8" name="Picture 7">
            <a:extLst>
              <a:ext uri="{FF2B5EF4-FFF2-40B4-BE49-F238E27FC236}">
                <a16:creationId xmlns:a16="http://schemas.microsoft.com/office/drawing/2014/main" id="{40CBDA57-1664-493A-2149-3C8645442C1C}"/>
              </a:ext>
            </a:extLst>
          </p:cNvPr>
          <p:cNvPicPr>
            <a:picLocks noChangeAspect="1"/>
          </p:cNvPicPr>
          <p:nvPr/>
        </p:nvPicPr>
        <p:blipFill>
          <a:blip r:embed="rId6"/>
          <a:stretch>
            <a:fillRect/>
          </a:stretch>
        </p:blipFill>
        <p:spPr>
          <a:xfrm>
            <a:off x="0" y="-118063"/>
            <a:ext cx="981541" cy="493819"/>
          </a:xfrm>
          <a:prstGeom prst="rect">
            <a:avLst/>
          </a:prstGeom>
        </p:spPr>
      </p:pic>
      <p:pic>
        <p:nvPicPr>
          <p:cNvPr id="9" name="Picture 8">
            <a:extLst>
              <a:ext uri="{FF2B5EF4-FFF2-40B4-BE49-F238E27FC236}">
                <a16:creationId xmlns:a16="http://schemas.microsoft.com/office/drawing/2014/main" id="{78ED2C30-873C-7E2C-BF5E-BFDF90FB9EB7}"/>
              </a:ext>
            </a:extLst>
          </p:cNvPr>
          <p:cNvPicPr>
            <a:picLocks noChangeAspect="1"/>
          </p:cNvPicPr>
          <p:nvPr/>
        </p:nvPicPr>
        <p:blipFill>
          <a:blip r:embed="rId7"/>
          <a:stretch>
            <a:fillRect/>
          </a:stretch>
        </p:blipFill>
        <p:spPr>
          <a:xfrm>
            <a:off x="11398112" y="43353"/>
            <a:ext cx="518205" cy="426757"/>
          </a:xfrm>
          <a:prstGeom prst="rect">
            <a:avLst/>
          </a:prstGeom>
        </p:spPr>
      </p:pic>
    </p:spTree>
    <p:extLst>
      <p:ext uri="{BB962C8B-B14F-4D97-AF65-F5344CB8AC3E}">
        <p14:creationId xmlns:p14="http://schemas.microsoft.com/office/powerpoint/2010/main" val="427896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3534FD-08CF-2EB2-9E5E-A6A8BC0E9F10}"/>
              </a:ext>
            </a:extLst>
          </p:cNvPr>
          <p:cNvPicPr>
            <a:picLocks noChangeAspect="1"/>
          </p:cNvPicPr>
          <p:nvPr/>
        </p:nvPicPr>
        <p:blipFill>
          <a:blip r:embed="rId2"/>
          <a:stretch>
            <a:fillRect/>
          </a:stretch>
        </p:blipFill>
        <p:spPr>
          <a:xfrm>
            <a:off x="2601927" y="1022465"/>
            <a:ext cx="6988146" cy="4305993"/>
          </a:xfrm>
          <a:prstGeom prst="rect">
            <a:avLst/>
          </a:prstGeom>
        </p:spPr>
      </p:pic>
      <p:pic>
        <p:nvPicPr>
          <p:cNvPr id="4" name="Picture 3">
            <a:extLst>
              <a:ext uri="{FF2B5EF4-FFF2-40B4-BE49-F238E27FC236}">
                <a16:creationId xmlns:a16="http://schemas.microsoft.com/office/drawing/2014/main" id="{3C996B6F-E682-40C4-01DA-09249D7244F1}"/>
              </a:ext>
            </a:extLst>
          </p:cNvPr>
          <p:cNvPicPr>
            <a:picLocks noChangeAspect="1"/>
          </p:cNvPicPr>
          <p:nvPr/>
        </p:nvPicPr>
        <p:blipFill>
          <a:blip r:embed="rId3"/>
          <a:stretch>
            <a:fillRect/>
          </a:stretch>
        </p:blipFill>
        <p:spPr>
          <a:xfrm>
            <a:off x="251833" y="98068"/>
            <a:ext cx="981541" cy="493819"/>
          </a:xfrm>
          <a:prstGeom prst="rect">
            <a:avLst/>
          </a:prstGeom>
        </p:spPr>
      </p:pic>
      <p:pic>
        <p:nvPicPr>
          <p:cNvPr id="5" name="Picture 4">
            <a:extLst>
              <a:ext uri="{FF2B5EF4-FFF2-40B4-BE49-F238E27FC236}">
                <a16:creationId xmlns:a16="http://schemas.microsoft.com/office/drawing/2014/main" id="{C56A3E3A-C5E5-E365-C730-AEEA20176187}"/>
              </a:ext>
            </a:extLst>
          </p:cNvPr>
          <p:cNvPicPr>
            <a:picLocks noChangeAspect="1"/>
          </p:cNvPicPr>
          <p:nvPr/>
        </p:nvPicPr>
        <p:blipFill>
          <a:blip r:embed="rId4"/>
          <a:stretch>
            <a:fillRect/>
          </a:stretch>
        </p:blipFill>
        <p:spPr>
          <a:xfrm>
            <a:off x="11421962" y="98068"/>
            <a:ext cx="518205" cy="426757"/>
          </a:xfrm>
          <a:prstGeom prst="rect">
            <a:avLst/>
          </a:prstGeom>
        </p:spPr>
      </p:pic>
    </p:spTree>
    <p:extLst>
      <p:ext uri="{BB962C8B-B14F-4D97-AF65-F5344CB8AC3E}">
        <p14:creationId xmlns:p14="http://schemas.microsoft.com/office/powerpoint/2010/main" val="288233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7861-225B-327F-BCFC-6E07F9DAD568}"/>
              </a:ext>
            </a:extLst>
          </p:cNvPr>
          <p:cNvSpPr>
            <a:spLocks noGrp="1"/>
          </p:cNvSpPr>
          <p:nvPr>
            <p:ph type="title"/>
          </p:nvPr>
        </p:nvSpPr>
        <p:spPr>
          <a:xfrm>
            <a:off x="2141535" y="746330"/>
            <a:ext cx="9603275" cy="1049235"/>
          </a:xfrm>
        </p:spPr>
        <p:txBody>
          <a:bodyPr/>
          <a:lstStyle/>
          <a:p>
            <a:br>
              <a:rPr lang="en-IN" sz="3600" b="1" i="1" dirty="0"/>
            </a:br>
            <a:r>
              <a:rPr lang="en-IN" sz="3200" b="1" i="1" dirty="0">
                <a:solidFill>
                  <a:srgbClr val="C00000"/>
                </a:solidFill>
                <a:latin typeface="Helvetica Neue"/>
              </a:rPr>
              <a:t>Final Inference and Suggestions</a:t>
            </a:r>
            <a:endParaRPr lang="en-IN" dirty="0">
              <a:solidFill>
                <a:srgbClr val="C00000"/>
              </a:solidFill>
            </a:endParaRPr>
          </a:p>
        </p:txBody>
      </p:sp>
      <p:sp>
        <p:nvSpPr>
          <p:cNvPr id="3" name="Content Placeholder 2">
            <a:extLst>
              <a:ext uri="{FF2B5EF4-FFF2-40B4-BE49-F238E27FC236}">
                <a16:creationId xmlns:a16="http://schemas.microsoft.com/office/drawing/2014/main" id="{9B4475E4-CEE2-496C-5848-DA4B547B3C1C}"/>
              </a:ext>
            </a:extLst>
          </p:cNvPr>
          <p:cNvSpPr>
            <a:spLocks noGrp="1"/>
          </p:cNvSpPr>
          <p:nvPr>
            <p:ph idx="1"/>
          </p:nvPr>
        </p:nvSpPr>
        <p:spPr/>
        <p:txBody>
          <a:bodyPr>
            <a:normAutofit fontScale="70000" lnSpcReduction="20000"/>
          </a:bodyPr>
          <a:lstStyle/>
          <a:p>
            <a:pPr>
              <a:buNone/>
            </a:pPr>
            <a:r>
              <a:rPr lang="en-US" sz="2400" b="1" dirty="0">
                <a:latin typeface="Times New Roman" panose="02020603050405020304" pitchFamily="18" charset="0"/>
                <a:cs typeface="Times New Roman" panose="02020603050405020304" pitchFamily="18" charset="0"/>
              </a:rPr>
              <a:t>Inference-I</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Verification Status</a:t>
            </a:r>
            <a:r>
              <a:rPr lang="en-US" sz="2000" dirty="0">
                <a:latin typeface="Times New Roman" panose="02020603050405020304" pitchFamily="18" charset="0"/>
                <a:cs typeface="Times New Roman" panose="02020603050405020304" pitchFamily="18" charset="0"/>
              </a:rPr>
              <a:t>: Verified loan are showing higher charged off rate.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High-Risk Loan Purposes</a:t>
            </a:r>
            <a:r>
              <a:rPr lang="en-US" sz="2000" dirty="0">
                <a:latin typeface="Times New Roman" panose="02020603050405020304" pitchFamily="18" charset="0"/>
                <a:cs typeface="Times New Roman" panose="02020603050405020304" pitchFamily="18" charset="0"/>
              </a:rPr>
              <a:t>: Debt consolidation and credit card loans exhibit a higher percentage of defaults, indicating that borrowers seeking these loans might be in a financially vulnerable position.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Loan Amount and Interest Rate: </a:t>
            </a:r>
            <a:r>
              <a:rPr lang="en-US" sz="2000" dirty="0">
                <a:latin typeface="Times New Roman" panose="02020603050405020304" pitchFamily="18" charset="0"/>
                <a:cs typeface="Times New Roman" panose="02020603050405020304" pitchFamily="18" charset="0"/>
              </a:rPr>
              <a:t>Most defaults occur for loan amounts between $5,600 and $16,500, particularly in the $5,000 to $10,000 range. These loan amounts often carry high to very high-interest rates, increasing the likelihood of default.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High Interest Rate</a:t>
            </a:r>
            <a:r>
              <a:rPr lang="en-US" sz="2000" dirty="0">
                <a:latin typeface="Times New Roman" panose="02020603050405020304" pitchFamily="18" charset="0"/>
                <a:cs typeface="Times New Roman" panose="02020603050405020304" pitchFamily="18" charset="0"/>
              </a:rPr>
              <a:t>:  High interest rate  generally have high defaulting rates.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Grade and Homeownership</a:t>
            </a:r>
            <a:r>
              <a:rPr lang="en-US" sz="2000" dirty="0">
                <a:latin typeface="Times New Roman" panose="02020603050405020304" pitchFamily="18" charset="0"/>
                <a:cs typeface="Times New Roman" panose="02020603050405020304" pitchFamily="18" charset="0"/>
              </a:rPr>
              <a:t>: Loan grade is negatively correlated with defaulting, implying that lower-grade loans are riskier. Additionally, loan applicants who do not own a house have a higher defaulting rate.</a:t>
            </a:r>
          </a:p>
          <a:p>
            <a:pPr>
              <a:buNone/>
            </a:pPr>
            <a:r>
              <a:rPr lang="en-US" sz="2000" dirty="0">
                <a:latin typeface="Times New Roman" panose="02020603050405020304" pitchFamily="18" charset="0"/>
                <a:cs typeface="Times New Roman" panose="02020603050405020304" pitchFamily="18" charset="0"/>
              </a:rPr>
              <a:t>        1) Low grade loan had a much higher rate of defaulting during 2008 financial crisis. So, keep watch during when market is in instability</a:t>
            </a:r>
          </a:p>
          <a:p>
            <a:pPr marL="0" indent="0">
              <a:buNone/>
            </a:pPr>
            <a:endParaRPr lang="en-IN" dirty="0"/>
          </a:p>
        </p:txBody>
      </p:sp>
      <p:pic>
        <p:nvPicPr>
          <p:cNvPr id="4" name="Picture 3">
            <a:extLst>
              <a:ext uri="{FF2B5EF4-FFF2-40B4-BE49-F238E27FC236}">
                <a16:creationId xmlns:a16="http://schemas.microsoft.com/office/drawing/2014/main" id="{1F6F979C-5921-8B29-4EF2-75D6C51F4D88}"/>
              </a:ext>
            </a:extLst>
          </p:cNvPr>
          <p:cNvPicPr>
            <a:picLocks noChangeAspect="1"/>
          </p:cNvPicPr>
          <p:nvPr/>
        </p:nvPicPr>
        <p:blipFill>
          <a:blip r:embed="rId2"/>
          <a:stretch>
            <a:fillRect/>
          </a:stretch>
        </p:blipFill>
        <p:spPr>
          <a:xfrm>
            <a:off x="77265" y="0"/>
            <a:ext cx="981541" cy="493819"/>
          </a:xfrm>
          <a:prstGeom prst="rect">
            <a:avLst/>
          </a:prstGeom>
        </p:spPr>
      </p:pic>
      <p:pic>
        <p:nvPicPr>
          <p:cNvPr id="5" name="Picture 4">
            <a:extLst>
              <a:ext uri="{FF2B5EF4-FFF2-40B4-BE49-F238E27FC236}">
                <a16:creationId xmlns:a16="http://schemas.microsoft.com/office/drawing/2014/main" id="{BD46BBD9-85B8-230F-5C3D-B383C9F79772}"/>
              </a:ext>
            </a:extLst>
          </p:cNvPr>
          <p:cNvPicPr>
            <a:picLocks noChangeAspect="1"/>
          </p:cNvPicPr>
          <p:nvPr/>
        </p:nvPicPr>
        <p:blipFill>
          <a:blip r:embed="rId3"/>
          <a:stretch>
            <a:fillRect/>
          </a:stretch>
        </p:blipFill>
        <p:spPr>
          <a:xfrm>
            <a:off x="11485707" y="33530"/>
            <a:ext cx="518205" cy="426757"/>
          </a:xfrm>
          <a:prstGeom prst="rect">
            <a:avLst/>
          </a:prstGeom>
        </p:spPr>
      </p:pic>
    </p:spTree>
    <p:extLst>
      <p:ext uri="{BB962C8B-B14F-4D97-AF65-F5344CB8AC3E}">
        <p14:creationId xmlns:p14="http://schemas.microsoft.com/office/powerpoint/2010/main" val="345476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362B-5DEA-F62E-5836-83B3DB11F7B3}"/>
              </a:ext>
            </a:extLst>
          </p:cNvPr>
          <p:cNvSpPr>
            <a:spLocks noGrp="1"/>
          </p:cNvSpPr>
          <p:nvPr>
            <p:ph type="title"/>
          </p:nvPr>
        </p:nvSpPr>
        <p:spPr>
          <a:xfrm>
            <a:off x="2374292" y="1203530"/>
            <a:ext cx="9603275" cy="1049235"/>
          </a:xfrm>
        </p:spPr>
        <p:txBody>
          <a:bodyPr/>
          <a:lstStyle/>
          <a:p>
            <a:r>
              <a:rPr lang="en-IN" sz="3200" b="1" i="1" dirty="0">
                <a:solidFill>
                  <a:srgbClr val="C00000"/>
                </a:solidFill>
                <a:latin typeface="Helvetica Neue"/>
              </a:rPr>
              <a:t>Final Inference and Suggestions</a:t>
            </a:r>
            <a:endParaRPr lang="en-IN" dirty="0">
              <a:solidFill>
                <a:srgbClr val="C00000"/>
              </a:solidFill>
            </a:endParaRPr>
          </a:p>
        </p:txBody>
      </p:sp>
      <p:sp>
        <p:nvSpPr>
          <p:cNvPr id="3" name="Content Placeholder 2">
            <a:extLst>
              <a:ext uri="{FF2B5EF4-FFF2-40B4-BE49-F238E27FC236}">
                <a16:creationId xmlns:a16="http://schemas.microsoft.com/office/drawing/2014/main" id="{AD2540ED-1CD0-A9F7-6AB5-1123B2B0B94C}"/>
              </a:ext>
            </a:extLst>
          </p:cNvPr>
          <p:cNvSpPr>
            <a:spLocks noGrp="1"/>
          </p:cNvSpPr>
          <p:nvPr>
            <p:ph idx="1"/>
          </p:nvPr>
        </p:nvSpPr>
        <p:spPr>
          <a:xfrm>
            <a:off x="1451579" y="2015732"/>
            <a:ext cx="9603275" cy="3778239"/>
          </a:xfrm>
        </p:spPr>
        <p:txBody>
          <a:bodyPr>
            <a:normAutofit fontScale="47500" lnSpcReduction="20000"/>
          </a:bodyPr>
          <a:lstStyle/>
          <a:p>
            <a:pPr algn="just">
              <a:buNone/>
            </a:pPr>
            <a:r>
              <a:rPr lang="en-US" sz="2500" b="1" dirty="0">
                <a:latin typeface="Times New Roman" panose="02020603050405020304" pitchFamily="18" charset="0"/>
                <a:cs typeface="Times New Roman" panose="02020603050405020304" pitchFamily="18" charset="0"/>
              </a:rPr>
              <a:t>Inference - II</a:t>
            </a:r>
          </a:p>
          <a:p>
            <a:pPr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Employment Tenure</a:t>
            </a:r>
            <a:r>
              <a:rPr lang="en-US" sz="2500" dirty="0">
                <a:latin typeface="Times New Roman" panose="02020603050405020304" pitchFamily="18" charset="0"/>
                <a:cs typeface="Times New Roman" panose="02020603050405020304" pitchFamily="18" charset="0"/>
              </a:rPr>
              <a:t>: Unexpectedly, customers with longer employment tenures have a higher defaulting rate. This further investigated using pair plot and details mentioned in below point.</a:t>
            </a:r>
          </a:p>
          <a:p>
            <a:pPr algn="just">
              <a:buNone/>
            </a:pPr>
            <a:r>
              <a:rPr lang="en-US" sz="2500" dirty="0">
                <a:latin typeface="Times New Roman" panose="02020603050405020304" pitchFamily="18" charset="0"/>
                <a:cs typeface="Times New Roman" panose="02020603050405020304" pitchFamily="18" charset="0"/>
              </a:rPr>
              <a:t>          1) Loan Amount and Employment Tenure Interaction: As per pair plot, customer with higher amount of </a:t>
            </a:r>
            <a:r>
              <a:rPr lang="en-US" sz="2500" dirty="0" err="1">
                <a:latin typeface="Times New Roman" panose="02020603050405020304" pitchFamily="18" charset="0"/>
                <a:cs typeface="Times New Roman" panose="02020603050405020304" pitchFamily="18" charset="0"/>
              </a:rPr>
              <a:t>loan.Higher</a:t>
            </a:r>
            <a:r>
              <a:rPr lang="en-US" sz="2500" dirty="0">
                <a:latin typeface="Times New Roman" panose="02020603050405020304" pitchFamily="18" charset="0"/>
                <a:cs typeface="Times New Roman" panose="02020603050405020304" pitchFamily="18" charset="0"/>
              </a:rPr>
              <a:t> amount is   linked to higher interest. All these factor result in higher defaulting</a:t>
            </a:r>
          </a:p>
          <a:p>
            <a:pPr algn="just">
              <a:buNone/>
            </a:pPr>
            <a:r>
              <a:rPr lang="en-US" sz="2500" dirty="0">
                <a:latin typeface="Times New Roman" panose="02020603050405020304" pitchFamily="18" charset="0"/>
                <a:cs typeface="Times New Roman" panose="02020603050405020304" pitchFamily="18" charset="0"/>
              </a:rPr>
              <a:t>          2)  Confounding Factors for employee tenure: It's possible that other confounding factors are at play, such as:</a:t>
            </a:r>
          </a:p>
          <a:p>
            <a:pPr algn="just">
              <a:buNone/>
            </a:pPr>
            <a:r>
              <a:rPr lang="en-US" sz="2500" dirty="0">
                <a:latin typeface="Times New Roman" panose="02020603050405020304" pitchFamily="18" charset="0"/>
                <a:cs typeface="Times New Roman" panose="02020603050405020304" pitchFamily="18" charset="0"/>
              </a:rPr>
              <a:t>          3) Age: Longer-tenured employees are likely older and might have different financial priorities or life events that impact their ability to repay (e.g., children's education, medical expenses).</a:t>
            </a:r>
          </a:p>
          <a:p>
            <a:pPr algn="just">
              <a:buNone/>
            </a:pPr>
            <a:r>
              <a:rPr lang="en-US" sz="2500" dirty="0">
                <a:latin typeface="Times New Roman" panose="02020603050405020304" pitchFamily="18" charset="0"/>
                <a:cs typeface="Times New Roman" panose="02020603050405020304" pitchFamily="18" charset="0"/>
              </a:rPr>
              <a:t>          4) Complacency: Lenders might be more lenient with underwriting standards for longer-tenured employees, assuming lower risk, which could lead to approving some riskier loans.</a:t>
            </a:r>
          </a:p>
          <a:p>
            <a:pPr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Bankruptcies and DTI</a:t>
            </a:r>
            <a:r>
              <a:rPr lang="en-US" sz="2500" dirty="0">
                <a:latin typeface="Times New Roman" panose="02020603050405020304" pitchFamily="18" charset="0"/>
                <a:cs typeface="Times New Roman" panose="02020603050405020304" pitchFamily="18" charset="0"/>
              </a:rPr>
              <a:t>: A higher count of bankruptcies increases the chance of defaulting. High DTI is also a cause of defaulting, and it is negatively correlated with annual income, suggesting that high DTI often implies lower annual income.</a:t>
            </a:r>
          </a:p>
          <a:p>
            <a:pPr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Installment and Loan Term</a:t>
            </a:r>
            <a:r>
              <a:rPr lang="en-US" sz="2500" dirty="0">
                <a:latin typeface="Times New Roman" panose="02020603050405020304" pitchFamily="18" charset="0"/>
                <a:cs typeface="Times New Roman" panose="02020603050405020304" pitchFamily="18" charset="0"/>
              </a:rPr>
              <a:t>: Installment and loan amount have a high positive correlation. Large-term loans with high-interest rates increase the likelihood of defaulting.</a:t>
            </a:r>
          </a:p>
          <a:p>
            <a:pPr marL="0" indent="0">
              <a:buNone/>
            </a:pPr>
            <a:endParaRPr lang="en-IN" dirty="0"/>
          </a:p>
        </p:txBody>
      </p:sp>
      <p:pic>
        <p:nvPicPr>
          <p:cNvPr id="4" name="Picture 3">
            <a:extLst>
              <a:ext uri="{FF2B5EF4-FFF2-40B4-BE49-F238E27FC236}">
                <a16:creationId xmlns:a16="http://schemas.microsoft.com/office/drawing/2014/main" id="{AABF7018-7940-411D-CA9B-36DE51A0DBE2}"/>
              </a:ext>
            </a:extLst>
          </p:cNvPr>
          <p:cNvPicPr>
            <a:picLocks noChangeAspect="1"/>
          </p:cNvPicPr>
          <p:nvPr/>
        </p:nvPicPr>
        <p:blipFill>
          <a:blip r:embed="rId2"/>
          <a:stretch>
            <a:fillRect/>
          </a:stretch>
        </p:blipFill>
        <p:spPr>
          <a:xfrm>
            <a:off x="135455" y="106380"/>
            <a:ext cx="981541" cy="493819"/>
          </a:xfrm>
          <a:prstGeom prst="rect">
            <a:avLst/>
          </a:prstGeom>
        </p:spPr>
      </p:pic>
      <p:pic>
        <p:nvPicPr>
          <p:cNvPr id="5" name="Picture 4">
            <a:extLst>
              <a:ext uri="{FF2B5EF4-FFF2-40B4-BE49-F238E27FC236}">
                <a16:creationId xmlns:a16="http://schemas.microsoft.com/office/drawing/2014/main" id="{D0F69218-AEE1-8552-6A3F-CCC964EC9562}"/>
              </a:ext>
            </a:extLst>
          </p:cNvPr>
          <p:cNvPicPr>
            <a:picLocks noChangeAspect="1"/>
          </p:cNvPicPr>
          <p:nvPr/>
        </p:nvPicPr>
        <p:blipFill>
          <a:blip r:embed="rId3"/>
          <a:stretch>
            <a:fillRect/>
          </a:stretch>
        </p:blipFill>
        <p:spPr>
          <a:xfrm>
            <a:off x="11538340" y="106380"/>
            <a:ext cx="518205" cy="591889"/>
          </a:xfrm>
          <a:prstGeom prst="rect">
            <a:avLst/>
          </a:prstGeom>
        </p:spPr>
      </p:pic>
    </p:spTree>
    <p:extLst>
      <p:ext uri="{BB962C8B-B14F-4D97-AF65-F5344CB8AC3E}">
        <p14:creationId xmlns:p14="http://schemas.microsoft.com/office/powerpoint/2010/main" val="381370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9773-C9F6-566E-8ADE-E9D841F014AA}"/>
              </a:ext>
            </a:extLst>
          </p:cNvPr>
          <p:cNvSpPr>
            <a:spLocks noGrp="1"/>
          </p:cNvSpPr>
          <p:nvPr>
            <p:ph type="title"/>
          </p:nvPr>
        </p:nvSpPr>
        <p:spPr>
          <a:xfrm>
            <a:off x="2307790" y="1220156"/>
            <a:ext cx="9603275" cy="1049235"/>
          </a:xfrm>
        </p:spPr>
        <p:txBody>
          <a:bodyPr/>
          <a:lstStyle/>
          <a:p>
            <a:r>
              <a:rPr lang="en-IN" sz="3200" b="1" i="1" dirty="0">
                <a:solidFill>
                  <a:srgbClr val="C00000"/>
                </a:solidFill>
                <a:latin typeface="Helvetica Neue"/>
              </a:rPr>
              <a:t>Final Inference and Suggestions</a:t>
            </a:r>
            <a:endParaRPr lang="en-IN" dirty="0">
              <a:solidFill>
                <a:srgbClr val="C00000"/>
              </a:solidFill>
            </a:endParaRPr>
          </a:p>
        </p:txBody>
      </p:sp>
      <p:sp>
        <p:nvSpPr>
          <p:cNvPr id="3" name="Content Placeholder 2">
            <a:extLst>
              <a:ext uri="{FF2B5EF4-FFF2-40B4-BE49-F238E27FC236}">
                <a16:creationId xmlns:a16="http://schemas.microsoft.com/office/drawing/2014/main" id="{179258FD-6B38-6EDE-B542-F0C0C2BE4099}"/>
              </a:ext>
            </a:extLst>
          </p:cNvPr>
          <p:cNvSpPr>
            <a:spLocks noGrp="1"/>
          </p:cNvSpPr>
          <p:nvPr>
            <p:ph idx="1"/>
          </p:nvPr>
        </p:nvSpPr>
        <p:spPr/>
        <p:txBody>
          <a:bodyPr>
            <a:normAutofit fontScale="62500" lnSpcReduction="20000"/>
          </a:bodyPr>
          <a:lstStyle/>
          <a:p>
            <a:pPr>
              <a:buNone/>
            </a:pPr>
            <a:r>
              <a:rPr lang="en-US" sz="2400" b="1" dirty="0">
                <a:latin typeface="Helvetica Neue"/>
              </a:rPr>
              <a:t>Suggestion - I</a:t>
            </a:r>
            <a:endParaRPr lang="en-US" sz="2400" dirty="0">
              <a:latin typeface="Helvetica Neue"/>
            </a:endParaRPr>
          </a:p>
          <a:p>
            <a:pPr>
              <a:buFont typeface="Wingdings" panose="05000000000000000000" pitchFamily="2" charset="2"/>
              <a:buChar char="Ø"/>
            </a:pPr>
            <a:r>
              <a:rPr lang="en-US" sz="2000" dirty="0">
                <a:latin typeface="Helvetica Neue"/>
              </a:rPr>
              <a:t>Implement risk-based pricing, adjusting interest rates based on borrower risk profiles.</a:t>
            </a:r>
          </a:p>
          <a:p>
            <a:pPr>
              <a:buFont typeface="Wingdings" panose="05000000000000000000" pitchFamily="2" charset="2"/>
              <a:buChar char="Ø"/>
            </a:pPr>
            <a:r>
              <a:rPr lang="en-US" sz="2000" dirty="0">
                <a:latin typeface="Helvetica Neue"/>
              </a:rPr>
              <a:t> Continuously monitor the relationship between interest rates and defaults to optimize pricing strategies.</a:t>
            </a:r>
          </a:p>
          <a:p>
            <a:pPr>
              <a:buFont typeface="Wingdings" panose="05000000000000000000" pitchFamily="2" charset="2"/>
              <a:buChar char="Ø"/>
            </a:pPr>
            <a:r>
              <a:rPr lang="en-US" sz="2000" dirty="0">
                <a:latin typeface="Helvetica Neue"/>
              </a:rPr>
              <a:t> Perform thorough background checks for bankruptcies and consider stricter criteria for applicants with a history of bankruptcies.</a:t>
            </a:r>
          </a:p>
          <a:p>
            <a:pPr>
              <a:buFont typeface="Wingdings" panose="05000000000000000000" pitchFamily="2" charset="2"/>
              <a:buChar char="Ø"/>
            </a:pPr>
            <a:r>
              <a:rPr lang="en-US" sz="2000" dirty="0">
                <a:latin typeface="Helvetica Neue"/>
              </a:rPr>
              <a:t> Enforce stricter DTI limits, especially for higher loan amounts or longer loan terms.</a:t>
            </a:r>
          </a:p>
          <a:p>
            <a:pPr>
              <a:buFont typeface="Wingdings" panose="05000000000000000000" pitchFamily="2" charset="2"/>
              <a:buChar char="Ø"/>
            </a:pPr>
            <a:r>
              <a:rPr lang="en-US" sz="2000" dirty="0">
                <a:latin typeface="Helvetica Neue"/>
              </a:rPr>
              <a:t> Encourage shorter loan terms, especially for higher-risk borrowers, to reduce overall interest paid and the risk of default.</a:t>
            </a:r>
          </a:p>
          <a:p>
            <a:pPr>
              <a:buFont typeface="Wingdings" panose="05000000000000000000" pitchFamily="2" charset="2"/>
              <a:buChar char="Ø"/>
            </a:pPr>
            <a:r>
              <a:rPr lang="en-US" sz="2000" dirty="0">
                <a:latin typeface="Helvetica Neue"/>
              </a:rPr>
              <a:t> For customer with long employment tenure, following factor need to taken into consideration</a:t>
            </a:r>
          </a:p>
          <a:p>
            <a:pPr>
              <a:buNone/>
            </a:pPr>
            <a:r>
              <a:rPr lang="en-US" sz="2000" dirty="0">
                <a:latin typeface="Helvetica Neue"/>
              </a:rPr>
              <a:t>     - we need to check DTI value (to see whether existing financial burden is there).</a:t>
            </a:r>
          </a:p>
          <a:p>
            <a:pPr>
              <a:buNone/>
            </a:pPr>
            <a:r>
              <a:rPr lang="en-US" sz="2000" dirty="0">
                <a:latin typeface="Helvetica Neue"/>
              </a:rPr>
              <a:t>     - Make sure that proper verification and risk analysis is done and no Complacency is done due to tenure</a:t>
            </a:r>
          </a:p>
          <a:p>
            <a:pPr marL="0" indent="0">
              <a:buNone/>
            </a:pPr>
            <a:endParaRPr lang="en-IN" dirty="0"/>
          </a:p>
        </p:txBody>
      </p:sp>
      <p:pic>
        <p:nvPicPr>
          <p:cNvPr id="4" name="Picture 3">
            <a:extLst>
              <a:ext uri="{FF2B5EF4-FFF2-40B4-BE49-F238E27FC236}">
                <a16:creationId xmlns:a16="http://schemas.microsoft.com/office/drawing/2014/main" id="{733D928B-9B5F-A98E-74AD-8057C151EF87}"/>
              </a:ext>
            </a:extLst>
          </p:cNvPr>
          <p:cNvPicPr>
            <a:picLocks noChangeAspect="1"/>
          </p:cNvPicPr>
          <p:nvPr/>
        </p:nvPicPr>
        <p:blipFill>
          <a:blip r:embed="rId2"/>
          <a:stretch>
            <a:fillRect/>
          </a:stretch>
        </p:blipFill>
        <p:spPr>
          <a:xfrm>
            <a:off x="226895" y="0"/>
            <a:ext cx="981541" cy="493819"/>
          </a:xfrm>
          <a:prstGeom prst="rect">
            <a:avLst/>
          </a:prstGeom>
        </p:spPr>
      </p:pic>
      <p:pic>
        <p:nvPicPr>
          <p:cNvPr id="5" name="Picture 4">
            <a:extLst>
              <a:ext uri="{FF2B5EF4-FFF2-40B4-BE49-F238E27FC236}">
                <a16:creationId xmlns:a16="http://schemas.microsoft.com/office/drawing/2014/main" id="{25E02F99-4D65-3B8D-1831-E3C56F9B8232}"/>
              </a:ext>
            </a:extLst>
          </p:cNvPr>
          <p:cNvPicPr>
            <a:picLocks noChangeAspect="1"/>
          </p:cNvPicPr>
          <p:nvPr/>
        </p:nvPicPr>
        <p:blipFill>
          <a:blip r:embed="rId3"/>
          <a:stretch>
            <a:fillRect/>
          </a:stretch>
        </p:blipFill>
        <p:spPr>
          <a:xfrm>
            <a:off x="11273421" y="67062"/>
            <a:ext cx="518205" cy="426757"/>
          </a:xfrm>
          <a:prstGeom prst="rect">
            <a:avLst/>
          </a:prstGeom>
        </p:spPr>
      </p:pic>
    </p:spTree>
    <p:extLst>
      <p:ext uri="{BB962C8B-B14F-4D97-AF65-F5344CB8AC3E}">
        <p14:creationId xmlns:p14="http://schemas.microsoft.com/office/powerpoint/2010/main" val="63996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480A5-573B-ED8C-E173-ECB7EBF3CD4D}"/>
              </a:ext>
            </a:extLst>
          </p:cNvPr>
          <p:cNvSpPr txBox="1"/>
          <p:nvPr/>
        </p:nvSpPr>
        <p:spPr>
          <a:xfrm>
            <a:off x="191192" y="904301"/>
            <a:ext cx="6101542" cy="369332"/>
          </a:xfrm>
          <a:prstGeom prst="rect">
            <a:avLst/>
          </a:prstGeom>
          <a:noFill/>
        </p:spPr>
        <p:txBody>
          <a:bodyPr wrap="square">
            <a:spAutoFit/>
          </a:bodyPr>
          <a:lstStyle/>
          <a:p>
            <a:r>
              <a:rPr lang="en-IN" dirty="0"/>
              <a:t>https://github.com/Shamilyjennymoor/Case-Study</a:t>
            </a:r>
          </a:p>
        </p:txBody>
      </p:sp>
      <p:pic>
        <p:nvPicPr>
          <p:cNvPr id="4" name="Picture 3">
            <a:extLst>
              <a:ext uri="{FF2B5EF4-FFF2-40B4-BE49-F238E27FC236}">
                <a16:creationId xmlns:a16="http://schemas.microsoft.com/office/drawing/2014/main" id="{2D1BEAF1-2AC1-9EC3-F619-75BB4E2566AE}"/>
              </a:ext>
            </a:extLst>
          </p:cNvPr>
          <p:cNvPicPr>
            <a:picLocks noChangeAspect="1"/>
          </p:cNvPicPr>
          <p:nvPr/>
        </p:nvPicPr>
        <p:blipFill>
          <a:blip r:embed="rId2"/>
          <a:stretch>
            <a:fillRect/>
          </a:stretch>
        </p:blipFill>
        <p:spPr>
          <a:xfrm>
            <a:off x="93891" y="116378"/>
            <a:ext cx="981541" cy="493819"/>
          </a:xfrm>
          <a:prstGeom prst="rect">
            <a:avLst/>
          </a:prstGeom>
        </p:spPr>
      </p:pic>
      <p:pic>
        <p:nvPicPr>
          <p:cNvPr id="5" name="Picture 4">
            <a:extLst>
              <a:ext uri="{FF2B5EF4-FFF2-40B4-BE49-F238E27FC236}">
                <a16:creationId xmlns:a16="http://schemas.microsoft.com/office/drawing/2014/main" id="{D63CF44E-4CFC-0518-A1A3-05BAEDF4D4CF}"/>
              </a:ext>
            </a:extLst>
          </p:cNvPr>
          <p:cNvPicPr>
            <a:picLocks noChangeAspect="1"/>
          </p:cNvPicPr>
          <p:nvPr/>
        </p:nvPicPr>
        <p:blipFill>
          <a:blip r:embed="rId3"/>
          <a:stretch>
            <a:fillRect/>
          </a:stretch>
        </p:blipFill>
        <p:spPr>
          <a:xfrm>
            <a:off x="11406424" y="95596"/>
            <a:ext cx="518205" cy="426757"/>
          </a:xfrm>
          <a:prstGeom prst="rect">
            <a:avLst/>
          </a:prstGeom>
        </p:spPr>
      </p:pic>
    </p:spTree>
    <p:extLst>
      <p:ext uri="{BB962C8B-B14F-4D97-AF65-F5344CB8AC3E}">
        <p14:creationId xmlns:p14="http://schemas.microsoft.com/office/powerpoint/2010/main" val="334023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6695-3926-E417-B167-35D23955FA43}"/>
              </a:ext>
            </a:extLst>
          </p:cNvPr>
          <p:cNvSpPr>
            <a:spLocks noGrp="1"/>
          </p:cNvSpPr>
          <p:nvPr>
            <p:ph type="title"/>
          </p:nvPr>
        </p:nvSpPr>
        <p:spPr>
          <a:xfrm>
            <a:off x="4347556" y="1253407"/>
            <a:ext cx="7255938" cy="1049235"/>
          </a:xfrm>
        </p:spPr>
        <p:txBody>
          <a:bodyPr/>
          <a:lstStyle/>
          <a:p>
            <a:r>
              <a:rPr lang="en-IN" dirty="0">
                <a:solidFill>
                  <a:srgbClr val="C00000"/>
                </a:solidFill>
              </a:rPr>
              <a:t>CONTENT</a:t>
            </a:r>
          </a:p>
        </p:txBody>
      </p:sp>
      <p:sp>
        <p:nvSpPr>
          <p:cNvPr id="3" name="Content Placeholder 2">
            <a:extLst>
              <a:ext uri="{FF2B5EF4-FFF2-40B4-BE49-F238E27FC236}">
                <a16:creationId xmlns:a16="http://schemas.microsoft.com/office/drawing/2014/main" id="{18B80318-5EF2-1223-9FCB-F62CB9152FB8}"/>
              </a:ext>
            </a:extLst>
          </p:cNvPr>
          <p:cNvSpPr>
            <a:spLocks noGrp="1"/>
          </p:cNvSpPr>
          <p:nvPr>
            <p:ph idx="1"/>
          </p:nvPr>
        </p:nvSpPr>
        <p:spPr/>
        <p:txBody>
          <a:bodyPr>
            <a:normAutofit lnSpcReduction="10000"/>
          </a:bodyPr>
          <a:lstStyle/>
          <a:p>
            <a:pPr marL="69850" indent="-285750">
              <a:lnSpc>
                <a:spcPct val="100000"/>
              </a:lnSpc>
              <a:spcBef>
                <a:spcPts val="760"/>
              </a:spcBef>
              <a:buFont typeface="Wingdings" panose="05000000000000000000" pitchFamily="2" charset="2"/>
              <a:buChar char="Ø"/>
              <a:tabLst>
                <a:tab pos="354965" algn="l"/>
              </a:tabLst>
            </a:pPr>
            <a:r>
              <a:rPr lang="en-IN" sz="1600" dirty="0">
                <a:solidFill>
                  <a:srgbClr val="90C225"/>
                </a:solidFill>
                <a:latin typeface="DejaVu Sans"/>
                <a:cs typeface="DejaVu Sans"/>
              </a:rPr>
              <a:t>	</a:t>
            </a:r>
            <a:r>
              <a:rPr lang="en-US" spc="-10" dirty="0">
                <a:solidFill>
                  <a:srgbClr val="404040"/>
                </a:solidFill>
                <a:latin typeface="Helvetica Neue"/>
              </a:rPr>
              <a:t>Business Objectives</a:t>
            </a:r>
            <a:endParaRPr lang="en-IN" spc="-10" dirty="0">
              <a:solidFill>
                <a:srgbClr val="404040"/>
              </a:solidFill>
              <a:latin typeface="Helvetica Neue"/>
            </a:endParaRPr>
          </a:p>
          <a:p>
            <a:pPr marL="69850" indent="-285750">
              <a:lnSpc>
                <a:spcPct val="100000"/>
              </a:lnSpc>
              <a:spcBef>
                <a:spcPts val="76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dirty="0">
                <a:solidFill>
                  <a:srgbClr val="404040"/>
                </a:solidFill>
                <a:latin typeface="Helvetica Neue"/>
                <a:cs typeface="Trebuchet MS"/>
              </a:rPr>
              <a:t>Data</a:t>
            </a:r>
            <a:r>
              <a:rPr lang="en-IN" sz="2000" spc="-20" dirty="0">
                <a:solidFill>
                  <a:srgbClr val="404040"/>
                </a:solidFill>
                <a:latin typeface="Helvetica Neue"/>
                <a:cs typeface="Trebuchet MS"/>
              </a:rPr>
              <a:t> </a:t>
            </a:r>
            <a:r>
              <a:rPr lang="en-IN" sz="2000" spc="-10" dirty="0">
                <a:solidFill>
                  <a:srgbClr val="404040"/>
                </a:solidFill>
                <a:latin typeface="Helvetica Neue"/>
                <a:cs typeface="Trebuchet MS"/>
              </a:rPr>
              <a:t>Description</a:t>
            </a:r>
            <a:endParaRPr lang="en-IN" spc="-10" dirty="0">
              <a:solidFill>
                <a:srgbClr val="404040"/>
              </a:solidFill>
              <a:latin typeface="Helvetica Neue"/>
            </a:endParaRPr>
          </a:p>
          <a:p>
            <a:pPr marL="69850" indent="-285750">
              <a:lnSpc>
                <a:spcPct val="100000"/>
              </a:lnSpc>
              <a:spcBef>
                <a:spcPts val="66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dirty="0">
                <a:solidFill>
                  <a:srgbClr val="404040"/>
                </a:solidFill>
                <a:latin typeface="Helvetica Neue"/>
                <a:cs typeface="Trebuchet MS"/>
              </a:rPr>
              <a:t>Data</a:t>
            </a:r>
            <a:r>
              <a:rPr lang="en-IN" sz="2000" spc="-20" dirty="0">
                <a:solidFill>
                  <a:srgbClr val="404040"/>
                </a:solidFill>
                <a:latin typeface="Helvetica Neue"/>
                <a:cs typeface="Trebuchet MS"/>
              </a:rPr>
              <a:t> </a:t>
            </a:r>
            <a:r>
              <a:rPr lang="en-IN" sz="2000" spc="-10" dirty="0">
                <a:solidFill>
                  <a:srgbClr val="404040"/>
                </a:solidFill>
                <a:latin typeface="Helvetica Neue"/>
                <a:cs typeface="Trebuchet MS"/>
              </a:rPr>
              <a:t>Understanding</a:t>
            </a:r>
          </a:p>
          <a:p>
            <a:pPr marL="69850" indent="-285750">
              <a:lnSpc>
                <a:spcPct val="100000"/>
              </a:lnSpc>
              <a:spcBef>
                <a:spcPts val="67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dirty="0">
                <a:solidFill>
                  <a:srgbClr val="404040"/>
                </a:solidFill>
                <a:latin typeface="Helvetica Neue"/>
                <a:cs typeface="Trebuchet MS"/>
              </a:rPr>
              <a:t>Data</a:t>
            </a:r>
            <a:r>
              <a:rPr lang="en-IN" sz="2000" spc="-10" dirty="0">
                <a:solidFill>
                  <a:srgbClr val="404040"/>
                </a:solidFill>
                <a:latin typeface="Helvetica Neue"/>
                <a:cs typeface="Trebuchet MS"/>
              </a:rPr>
              <a:t> </a:t>
            </a:r>
            <a:r>
              <a:rPr lang="en-IN" sz="2000" dirty="0">
                <a:solidFill>
                  <a:srgbClr val="404040"/>
                </a:solidFill>
                <a:latin typeface="Helvetica Neue"/>
                <a:cs typeface="Trebuchet MS"/>
              </a:rPr>
              <a:t>Cleaning</a:t>
            </a:r>
            <a:r>
              <a:rPr lang="en-IN" sz="2000" spc="-30" dirty="0">
                <a:solidFill>
                  <a:srgbClr val="404040"/>
                </a:solidFill>
                <a:latin typeface="Helvetica Neue"/>
                <a:cs typeface="Trebuchet MS"/>
              </a:rPr>
              <a:t> </a:t>
            </a:r>
            <a:r>
              <a:rPr lang="en-IN" spc="-30" dirty="0">
                <a:solidFill>
                  <a:srgbClr val="404040"/>
                </a:solidFill>
                <a:latin typeface="Helvetica Neue"/>
                <a:cs typeface="Trebuchet MS"/>
              </a:rPr>
              <a:t>and</a:t>
            </a:r>
            <a:r>
              <a:rPr lang="en-IN" sz="2000" spc="-5" dirty="0">
                <a:solidFill>
                  <a:srgbClr val="404040"/>
                </a:solidFill>
                <a:latin typeface="Helvetica Neue"/>
                <a:cs typeface="Trebuchet MS"/>
              </a:rPr>
              <a:t> </a:t>
            </a:r>
            <a:r>
              <a:rPr lang="en-IN" sz="2000" spc="-25" dirty="0">
                <a:solidFill>
                  <a:srgbClr val="404040"/>
                </a:solidFill>
                <a:latin typeface="Helvetica Neue"/>
                <a:cs typeface="Trebuchet MS"/>
              </a:rPr>
              <a:t>Pre-</a:t>
            </a:r>
            <a:r>
              <a:rPr lang="en-IN" sz="2000" spc="-10" dirty="0">
                <a:solidFill>
                  <a:srgbClr val="404040"/>
                </a:solidFill>
                <a:latin typeface="Helvetica Neue"/>
                <a:cs typeface="Trebuchet MS"/>
              </a:rPr>
              <a:t>processing</a:t>
            </a:r>
            <a:endParaRPr lang="en-IN" sz="2000" dirty="0">
              <a:latin typeface="Helvetica Neue"/>
              <a:cs typeface="Trebuchet MS"/>
            </a:endParaRPr>
          </a:p>
          <a:p>
            <a:pPr marL="69850" indent="-285750">
              <a:lnSpc>
                <a:spcPct val="100000"/>
              </a:lnSpc>
              <a:spcBef>
                <a:spcPts val="66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spc="-10" dirty="0">
                <a:solidFill>
                  <a:srgbClr val="404040"/>
                </a:solidFill>
                <a:latin typeface="Helvetica Neue"/>
                <a:cs typeface="Trebuchet MS"/>
              </a:rPr>
              <a:t>Univariate</a:t>
            </a:r>
            <a:r>
              <a:rPr lang="en-IN" sz="2000" spc="-15" dirty="0">
                <a:solidFill>
                  <a:srgbClr val="404040"/>
                </a:solidFill>
                <a:latin typeface="Helvetica Neue"/>
                <a:cs typeface="Trebuchet MS"/>
              </a:rPr>
              <a:t> </a:t>
            </a:r>
            <a:r>
              <a:rPr lang="en-IN" sz="2000" spc="-10" dirty="0">
                <a:solidFill>
                  <a:srgbClr val="404040"/>
                </a:solidFill>
                <a:latin typeface="Helvetica Neue"/>
                <a:cs typeface="Trebuchet MS"/>
              </a:rPr>
              <a:t>Analysis</a:t>
            </a:r>
            <a:endParaRPr lang="en-IN" sz="2000" dirty="0">
              <a:latin typeface="Helvetica Neue"/>
              <a:cs typeface="Trebuchet MS"/>
            </a:endParaRPr>
          </a:p>
          <a:p>
            <a:pPr marL="69850" indent="-285750">
              <a:lnSpc>
                <a:spcPct val="100000"/>
              </a:lnSpc>
              <a:spcBef>
                <a:spcPts val="66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spc="-10" dirty="0">
                <a:solidFill>
                  <a:srgbClr val="404040"/>
                </a:solidFill>
                <a:latin typeface="Helvetica Neue"/>
                <a:cs typeface="Trebuchet MS"/>
              </a:rPr>
              <a:t>Bivariate</a:t>
            </a:r>
            <a:r>
              <a:rPr lang="en-IN" sz="2000" spc="-40" dirty="0">
                <a:solidFill>
                  <a:srgbClr val="404040"/>
                </a:solidFill>
                <a:latin typeface="Helvetica Neue"/>
                <a:cs typeface="Trebuchet MS"/>
              </a:rPr>
              <a:t> </a:t>
            </a:r>
            <a:r>
              <a:rPr lang="en-IN" sz="2000" spc="-10" dirty="0">
                <a:solidFill>
                  <a:srgbClr val="404040"/>
                </a:solidFill>
                <a:latin typeface="Helvetica Neue"/>
                <a:cs typeface="Trebuchet MS"/>
              </a:rPr>
              <a:t>Analysis</a:t>
            </a:r>
            <a:endParaRPr lang="en-IN" sz="2000" dirty="0">
              <a:latin typeface="Helvetica Neue"/>
              <a:cs typeface="Trebuchet MS"/>
            </a:endParaRPr>
          </a:p>
          <a:p>
            <a:pPr marL="69850" indent="-285750">
              <a:lnSpc>
                <a:spcPct val="100000"/>
              </a:lnSpc>
              <a:spcBef>
                <a:spcPts val="675"/>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z="2000" spc="-10" dirty="0">
                <a:solidFill>
                  <a:srgbClr val="404040"/>
                </a:solidFill>
                <a:latin typeface="Helvetica Neue"/>
                <a:cs typeface="Trebuchet MS"/>
              </a:rPr>
              <a:t>Multivariate</a:t>
            </a:r>
            <a:r>
              <a:rPr lang="en-IN" sz="2000" spc="-30" dirty="0">
                <a:solidFill>
                  <a:srgbClr val="404040"/>
                </a:solidFill>
                <a:latin typeface="Helvetica Neue"/>
                <a:cs typeface="Trebuchet MS"/>
              </a:rPr>
              <a:t> </a:t>
            </a:r>
            <a:r>
              <a:rPr lang="en-IN" sz="2000" spc="-10" dirty="0">
                <a:solidFill>
                  <a:srgbClr val="404040"/>
                </a:solidFill>
                <a:latin typeface="Helvetica Neue"/>
                <a:cs typeface="Trebuchet MS"/>
              </a:rPr>
              <a:t>Analysis</a:t>
            </a:r>
            <a:endParaRPr lang="en-IN" sz="2000" dirty="0">
              <a:latin typeface="Helvetica Neue"/>
              <a:cs typeface="Trebuchet MS"/>
            </a:endParaRPr>
          </a:p>
          <a:p>
            <a:pPr marL="69850" indent="-285750">
              <a:lnSpc>
                <a:spcPct val="100000"/>
              </a:lnSpc>
              <a:spcBef>
                <a:spcPts val="660"/>
              </a:spcBef>
              <a:buFont typeface="Wingdings" panose="05000000000000000000" pitchFamily="2" charset="2"/>
              <a:buChar char="Ø"/>
              <a:tabLst>
                <a:tab pos="354965" algn="l"/>
              </a:tabLst>
            </a:pPr>
            <a:r>
              <a:rPr lang="en-IN" sz="1600" dirty="0">
                <a:solidFill>
                  <a:srgbClr val="90C225"/>
                </a:solidFill>
                <a:latin typeface="Helvetica Neue"/>
                <a:cs typeface="DejaVu Sans"/>
              </a:rPr>
              <a:t>	</a:t>
            </a:r>
            <a:r>
              <a:rPr lang="en-IN" spc="-10" dirty="0">
                <a:solidFill>
                  <a:srgbClr val="404040"/>
                </a:solidFill>
                <a:latin typeface="Helvetica Neue"/>
              </a:rPr>
              <a:t>Final Inference and </a:t>
            </a:r>
            <a:r>
              <a:rPr lang="en-IN" sz="2000" spc="-10" dirty="0">
                <a:solidFill>
                  <a:srgbClr val="404040"/>
                </a:solidFill>
                <a:latin typeface="Helvetica Neue"/>
                <a:cs typeface="Trebuchet MS"/>
              </a:rPr>
              <a:t>Suggestions</a:t>
            </a:r>
            <a:endParaRPr lang="en-IN" sz="2000" dirty="0">
              <a:latin typeface="Helvetica Neue"/>
              <a:cs typeface="Trebuchet MS"/>
            </a:endParaRPr>
          </a:p>
          <a:p>
            <a:pPr marL="69850" indent="-285750">
              <a:lnSpc>
                <a:spcPct val="100000"/>
              </a:lnSpc>
              <a:spcBef>
                <a:spcPts val="675"/>
              </a:spcBef>
              <a:buFont typeface="Wingdings" panose="05000000000000000000" pitchFamily="2" charset="2"/>
              <a:buChar char="Ø"/>
              <a:tabLst>
                <a:tab pos="354965" algn="l"/>
              </a:tabLst>
            </a:pPr>
            <a:r>
              <a:rPr lang="en-IN" sz="1600" dirty="0">
                <a:solidFill>
                  <a:schemeClr val="tx1"/>
                </a:solidFill>
                <a:latin typeface="Helvetica Neue"/>
                <a:cs typeface="DejaVu Sans"/>
              </a:rPr>
              <a:t>	</a:t>
            </a:r>
            <a:r>
              <a:rPr lang="en-IN" sz="2000" dirty="0">
                <a:solidFill>
                  <a:srgbClr val="404040"/>
                </a:solidFill>
                <a:latin typeface="Helvetica Neue"/>
                <a:cs typeface="Trebuchet MS"/>
              </a:rPr>
              <a:t>Useful</a:t>
            </a:r>
            <a:r>
              <a:rPr lang="en-IN" sz="2000" spc="-45" dirty="0">
                <a:solidFill>
                  <a:srgbClr val="404040"/>
                </a:solidFill>
                <a:latin typeface="Helvetica Neue"/>
                <a:cs typeface="Trebuchet MS"/>
              </a:rPr>
              <a:t> </a:t>
            </a:r>
            <a:r>
              <a:rPr lang="en-IN" sz="2000" spc="-10" dirty="0">
                <a:solidFill>
                  <a:srgbClr val="404040"/>
                </a:solidFill>
                <a:latin typeface="Helvetica Neue"/>
                <a:cs typeface="Trebuchet MS"/>
              </a:rPr>
              <a:t>Links</a:t>
            </a:r>
            <a:endParaRPr lang="en-IN" sz="2000" dirty="0">
              <a:latin typeface="Helvetica Neue"/>
              <a:cs typeface="Trebuchet MS"/>
            </a:endParaRPr>
          </a:p>
          <a:p>
            <a:pPr marL="0" indent="0">
              <a:buNone/>
            </a:pPr>
            <a:endParaRPr lang="en-IN" dirty="0"/>
          </a:p>
        </p:txBody>
      </p:sp>
      <p:pic>
        <p:nvPicPr>
          <p:cNvPr id="4" name="Picture 3">
            <a:extLst>
              <a:ext uri="{FF2B5EF4-FFF2-40B4-BE49-F238E27FC236}">
                <a16:creationId xmlns:a16="http://schemas.microsoft.com/office/drawing/2014/main" id="{0C7AA4A2-4A68-8520-DF91-E4BCDE436096}"/>
              </a:ext>
            </a:extLst>
          </p:cNvPr>
          <p:cNvPicPr>
            <a:picLocks noChangeAspect="1"/>
          </p:cNvPicPr>
          <p:nvPr/>
        </p:nvPicPr>
        <p:blipFill>
          <a:blip r:embed="rId2"/>
          <a:stretch>
            <a:fillRect/>
          </a:stretch>
        </p:blipFill>
        <p:spPr>
          <a:xfrm>
            <a:off x="11344391" y="189789"/>
            <a:ext cx="518205" cy="426757"/>
          </a:xfrm>
          <a:prstGeom prst="rect">
            <a:avLst/>
          </a:prstGeom>
        </p:spPr>
      </p:pic>
      <p:pic>
        <p:nvPicPr>
          <p:cNvPr id="5" name="Picture 4">
            <a:extLst>
              <a:ext uri="{FF2B5EF4-FFF2-40B4-BE49-F238E27FC236}">
                <a16:creationId xmlns:a16="http://schemas.microsoft.com/office/drawing/2014/main" id="{49AFB93E-7725-EE8C-2F75-1EF5BBEF5FC5}"/>
              </a:ext>
            </a:extLst>
          </p:cNvPr>
          <p:cNvPicPr>
            <a:picLocks noChangeAspect="1"/>
          </p:cNvPicPr>
          <p:nvPr/>
        </p:nvPicPr>
        <p:blipFill>
          <a:blip r:embed="rId3"/>
          <a:stretch>
            <a:fillRect/>
          </a:stretch>
        </p:blipFill>
        <p:spPr>
          <a:xfrm>
            <a:off x="74209" y="0"/>
            <a:ext cx="1170533" cy="493819"/>
          </a:xfrm>
          <a:prstGeom prst="rect">
            <a:avLst/>
          </a:prstGeom>
        </p:spPr>
      </p:pic>
    </p:spTree>
    <p:extLst>
      <p:ext uri="{BB962C8B-B14F-4D97-AF65-F5344CB8AC3E}">
        <p14:creationId xmlns:p14="http://schemas.microsoft.com/office/powerpoint/2010/main" val="241059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A785-DF89-ECCE-0420-119AAD0D6C28}"/>
              </a:ext>
            </a:extLst>
          </p:cNvPr>
          <p:cNvSpPr>
            <a:spLocks noGrp="1"/>
          </p:cNvSpPr>
          <p:nvPr>
            <p:ph type="title"/>
          </p:nvPr>
        </p:nvSpPr>
        <p:spPr>
          <a:xfrm>
            <a:off x="3325091" y="1263535"/>
            <a:ext cx="7729763" cy="590219"/>
          </a:xfrm>
        </p:spPr>
        <p:txBody>
          <a:bodyPr/>
          <a:lstStyle/>
          <a:p>
            <a:r>
              <a:rPr lang="en-US" sz="3200" b="1" i="1" dirty="0">
                <a:solidFill>
                  <a:srgbClr val="C00000"/>
                </a:solidFill>
                <a:latin typeface="Helvetica Neue"/>
              </a:rPr>
              <a:t>Business Objectives</a:t>
            </a:r>
            <a:endParaRPr lang="en-IN" dirty="0">
              <a:solidFill>
                <a:srgbClr val="C00000"/>
              </a:solidFill>
            </a:endParaRPr>
          </a:p>
        </p:txBody>
      </p:sp>
      <p:sp>
        <p:nvSpPr>
          <p:cNvPr id="4" name="Rectangle 1">
            <a:extLst>
              <a:ext uri="{FF2B5EF4-FFF2-40B4-BE49-F238E27FC236}">
                <a16:creationId xmlns:a16="http://schemas.microsoft.com/office/drawing/2014/main" id="{51AC38C2-A5D4-0393-0A95-A885B189B670}"/>
              </a:ext>
            </a:extLst>
          </p:cNvPr>
          <p:cNvSpPr>
            <a:spLocks noGrp="1" noChangeArrowheads="1"/>
          </p:cNvSpPr>
          <p:nvPr>
            <p:ph idx="1"/>
          </p:nvPr>
        </p:nvSpPr>
        <p:spPr bwMode="auto">
          <a:xfrm>
            <a:off x="1451579" y="2309877"/>
            <a:ext cx="908895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Lending Club is a marketplace that connects borrowers with investors for personal loans. The primary challenge is minimizing financial losses caused by lending to risky applicants who may default on their loans.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aims to identify applicants likely to default through Exploratory Data Analysis (EDA) of the provided dataset. Patterns indicating default can guide actions like denying loans, reducing loan amounts, or increasing interest rates for high-risk borrowers.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will focus on the influence of consumer and loan attributes on default tendencies. The objective is to uncover key driving factors behind loan defaults.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insights will enable Lending Club to enhance its portfolio management, improve risk assessment, and reduce credit losses effectively.</a:t>
            </a:r>
          </a:p>
        </p:txBody>
      </p:sp>
      <p:pic>
        <p:nvPicPr>
          <p:cNvPr id="5" name="Picture 4">
            <a:extLst>
              <a:ext uri="{FF2B5EF4-FFF2-40B4-BE49-F238E27FC236}">
                <a16:creationId xmlns:a16="http://schemas.microsoft.com/office/drawing/2014/main" id="{07F2D6AC-B32D-1B54-271C-7C93F81BDAC0}"/>
              </a:ext>
            </a:extLst>
          </p:cNvPr>
          <p:cNvPicPr>
            <a:picLocks noChangeAspect="1"/>
          </p:cNvPicPr>
          <p:nvPr/>
        </p:nvPicPr>
        <p:blipFill>
          <a:blip r:embed="rId2"/>
          <a:stretch>
            <a:fillRect/>
          </a:stretch>
        </p:blipFill>
        <p:spPr>
          <a:xfrm>
            <a:off x="182274" y="83127"/>
            <a:ext cx="1170533" cy="493819"/>
          </a:xfrm>
          <a:prstGeom prst="rect">
            <a:avLst/>
          </a:prstGeom>
        </p:spPr>
      </p:pic>
      <p:pic>
        <p:nvPicPr>
          <p:cNvPr id="6" name="Picture 5">
            <a:extLst>
              <a:ext uri="{FF2B5EF4-FFF2-40B4-BE49-F238E27FC236}">
                <a16:creationId xmlns:a16="http://schemas.microsoft.com/office/drawing/2014/main" id="{4AD9470C-F3C1-96EC-1C5F-864FB2EBF515}"/>
              </a:ext>
            </a:extLst>
          </p:cNvPr>
          <p:cNvPicPr>
            <a:picLocks noChangeAspect="1"/>
          </p:cNvPicPr>
          <p:nvPr/>
        </p:nvPicPr>
        <p:blipFill>
          <a:blip r:embed="rId3"/>
          <a:stretch>
            <a:fillRect/>
          </a:stretch>
        </p:blipFill>
        <p:spPr>
          <a:xfrm>
            <a:off x="11054854" y="83127"/>
            <a:ext cx="780356" cy="426757"/>
          </a:xfrm>
          <a:prstGeom prst="rect">
            <a:avLst/>
          </a:prstGeom>
        </p:spPr>
      </p:pic>
    </p:spTree>
    <p:extLst>
      <p:ext uri="{BB962C8B-B14F-4D97-AF65-F5344CB8AC3E}">
        <p14:creationId xmlns:p14="http://schemas.microsoft.com/office/powerpoint/2010/main" val="234945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830E-61A1-D255-4DA6-F2BDDE557B37}"/>
              </a:ext>
            </a:extLst>
          </p:cNvPr>
          <p:cNvSpPr>
            <a:spLocks noGrp="1"/>
          </p:cNvSpPr>
          <p:nvPr>
            <p:ph type="title"/>
          </p:nvPr>
        </p:nvSpPr>
        <p:spPr>
          <a:xfrm>
            <a:off x="3715790" y="1228469"/>
            <a:ext cx="7721450" cy="1049235"/>
          </a:xfrm>
        </p:spPr>
        <p:txBody>
          <a:bodyPr/>
          <a:lstStyle/>
          <a:p>
            <a:r>
              <a:rPr lang="en-IN" sz="3200" b="1" i="1" dirty="0">
                <a:solidFill>
                  <a:srgbClr val="C00000"/>
                </a:solidFill>
                <a:latin typeface="Times New Roman" panose="02020603050405020304" pitchFamily="18" charset="0"/>
                <a:cs typeface="Times New Roman" panose="02020603050405020304" pitchFamily="18" charset="0"/>
              </a:rPr>
              <a:t>Data Description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57CD2BA-1D42-ECD2-14BF-9AC35FEC3B2A}"/>
              </a:ext>
            </a:extLst>
          </p:cNvPr>
          <p:cNvSpPr>
            <a:spLocks noGrp="1" noChangeArrowheads="1"/>
          </p:cNvSpPr>
          <p:nvPr>
            <p:ph idx="1"/>
          </p:nvPr>
        </p:nvSpPr>
        <p:spPr bwMode="auto">
          <a:xfrm>
            <a:off x="1451580" y="2309878"/>
            <a:ext cx="902168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contains historical loan application data with 111 columns and over 39,000 records, including customer credit history and Lending Club details.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Analysis will focus on identifying relationships between variables and their impact on loan success or default.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Only relevant columns influencing loan status will be selected, followed by data cleaning and transformation to create the final dataset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C674369-29FF-A08A-822E-64927704BACE}"/>
              </a:ext>
            </a:extLst>
          </p:cNvPr>
          <p:cNvPicPr>
            <a:picLocks noChangeAspect="1"/>
          </p:cNvPicPr>
          <p:nvPr/>
        </p:nvPicPr>
        <p:blipFill>
          <a:blip r:embed="rId2"/>
          <a:stretch>
            <a:fillRect/>
          </a:stretch>
        </p:blipFill>
        <p:spPr>
          <a:xfrm>
            <a:off x="11183910" y="206414"/>
            <a:ext cx="780356" cy="426757"/>
          </a:xfrm>
          <a:prstGeom prst="rect">
            <a:avLst/>
          </a:prstGeom>
        </p:spPr>
      </p:pic>
      <p:pic>
        <p:nvPicPr>
          <p:cNvPr id="6" name="Picture 5">
            <a:extLst>
              <a:ext uri="{FF2B5EF4-FFF2-40B4-BE49-F238E27FC236}">
                <a16:creationId xmlns:a16="http://schemas.microsoft.com/office/drawing/2014/main" id="{ADE7B989-520F-CF30-54A0-161CE4237DE3}"/>
              </a:ext>
            </a:extLst>
          </p:cNvPr>
          <p:cNvPicPr>
            <a:picLocks noChangeAspect="1"/>
          </p:cNvPicPr>
          <p:nvPr/>
        </p:nvPicPr>
        <p:blipFill>
          <a:blip r:embed="rId3"/>
          <a:stretch>
            <a:fillRect/>
          </a:stretch>
        </p:blipFill>
        <p:spPr>
          <a:xfrm>
            <a:off x="227734" y="139352"/>
            <a:ext cx="1170533" cy="493819"/>
          </a:xfrm>
          <a:prstGeom prst="rect">
            <a:avLst/>
          </a:prstGeom>
        </p:spPr>
      </p:pic>
    </p:spTree>
    <p:extLst>
      <p:ext uri="{BB962C8B-B14F-4D97-AF65-F5344CB8AC3E}">
        <p14:creationId xmlns:p14="http://schemas.microsoft.com/office/powerpoint/2010/main" val="122167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CE41-B262-F01A-2FD5-3B4372109661}"/>
              </a:ext>
            </a:extLst>
          </p:cNvPr>
          <p:cNvSpPr>
            <a:spLocks noGrp="1"/>
          </p:cNvSpPr>
          <p:nvPr>
            <p:ph type="title"/>
          </p:nvPr>
        </p:nvSpPr>
        <p:spPr>
          <a:xfrm>
            <a:off x="2199724" y="1153653"/>
            <a:ext cx="9603275" cy="1049235"/>
          </a:xfrm>
        </p:spPr>
        <p:txBody>
          <a:bodyPr/>
          <a:lstStyle/>
          <a:p>
            <a:r>
              <a:rPr lang="en-US" sz="3200" b="1" i="1" dirty="0">
                <a:solidFill>
                  <a:srgbClr val="C00000"/>
                </a:solidFill>
                <a:latin typeface="Helvetica Neue"/>
              </a:rPr>
              <a:t>Problem solving methodology</a:t>
            </a:r>
            <a:endParaRPr lang="en-IN" dirty="0">
              <a:solidFill>
                <a:srgbClr val="C00000"/>
              </a:solidFill>
            </a:endParaRPr>
          </a:p>
        </p:txBody>
      </p:sp>
      <p:sp>
        <p:nvSpPr>
          <p:cNvPr id="3" name="Content Placeholder 2">
            <a:extLst>
              <a:ext uri="{FF2B5EF4-FFF2-40B4-BE49-F238E27FC236}">
                <a16:creationId xmlns:a16="http://schemas.microsoft.com/office/drawing/2014/main" id="{AF421161-14B0-768D-3F1A-AE06374513B2}"/>
              </a:ext>
            </a:extLst>
          </p:cNvPr>
          <p:cNvSpPr>
            <a:spLocks noGrp="1"/>
          </p:cNvSpPr>
          <p:nvPr>
            <p:ph idx="1"/>
          </p:nvPr>
        </p:nvSpPr>
        <p:spPr/>
        <p:txBody>
          <a:bodyPr/>
          <a:lstStyle/>
          <a:p>
            <a:pPr marL="457200" lvl="1" indent="0">
              <a:buNone/>
            </a:pPr>
            <a:r>
              <a:rPr lang="en-US" dirty="0">
                <a:latin typeface="Helvetica Neue"/>
              </a:rPr>
              <a:t>The data analysis consists four main parts:</a:t>
            </a:r>
          </a:p>
          <a:p>
            <a:pPr lvl="2">
              <a:buFont typeface="Wingdings" panose="05000000000000000000" pitchFamily="2" charset="2"/>
              <a:buChar char="Ø"/>
            </a:pPr>
            <a:r>
              <a:rPr lang="en-US" sz="1600" dirty="0">
                <a:latin typeface="Helvetica Neue"/>
              </a:rPr>
              <a:t>Data understanding </a:t>
            </a:r>
          </a:p>
          <a:p>
            <a:pPr lvl="2">
              <a:buFont typeface="Wingdings" panose="05000000000000000000" pitchFamily="2" charset="2"/>
              <a:buChar char="Ø"/>
            </a:pPr>
            <a:r>
              <a:rPr lang="en-US" sz="1600" dirty="0">
                <a:latin typeface="Helvetica Neue"/>
              </a:rPr>
              <a:t>Data cleaning (cleaning missing values, removing duplicate columns and so)</a:t>
            </a:r>
          </a:p>
          <a:p>
            <a:pPr lvl="2">
              <a:buFont typeface="Wingdings" panose="05000000000000000000" pitchFamily="2" charset="2"/>
              <a:buChar char="Ø"/>
            </a:pPr>
            <a:r>
              <a:rPr lang="en-US" sz="1600" dirty="0">
                <a:latin typeface="Helvetica Neue"/>
              </a:rPr>
              <a:t>Data Analysis </a:t>
            </a:r>
          </a:p>
          <a:p>
            <a:pPr lvl="2">
              <a:buFont typeface="Wingdings" panose="05000000000000000000" pitchFamily="2" charset="2"/>
              <a:buChar char="Ø"/>
            </a:pPr>
            <a:r>
              <a:rPr lang="en-US" sz="1600" dirty="0">
                <a:latin typeface="Helvetica Neue"/>
              </a:rPr>
              <a:t>Recommendations</a:t>
            </a:r>
          </a:p>
          <a:p>
            <a:endParaRPr lang="en-IN" dirty="0"/>
          </a:p>
        </p:txBody>
      </p:sp>
      <p:pic>
        <p:nvPicPr>
          <p:cNvPr id="4" name="Picture 3">
            <a:extLst>
              <a:ext uri="{FF2B5EF4-FFF2-40B4-BE49-F238E27FC236}">
                <a16:creationId xmlns:a16="http://schemas.microsoft.com/office/drawing/2014/main" id="{1CC9A0B7-81EC-97C3-4339-D8DC5A2AA1D4}"/>
              </a:ext>
            </a:extLst>
          </p:cNvPr>
          <p:cNvPicPr>
            <a:picLocks noChangeAspect="1"/>
          </p:cNvPicPr>
          <p:nvPr/>
        </p:nvPicPr>
        <p:blipFill>
          <a:blip r:embed="rId2"/>
          <a:stretch>
            <a:fillRect/>
          </a:stretch>
        </p:blipFill>
        <p:spPr>
          <a:xfrm>
            <a:off x="218582" y="123007"/>
            <a:ext cx="981541" cy="493819"/>
          </a:xfrm>
          <a:prstGeom prst="rect">
            <a:avLst/>
          </a:prstGeom>
        </p:spPr>
      </p:pic>
      <p:pic>
        <p:nvPicPr>
          <p:cNvPr id="5" name="Picture 4">
            <a:extLst>
              <a:ext uri="{FF2B5EF4-FFF2-40B4-BE49-F238E27FC236}">
                <a16:creationId xmlns:a16="http://schemas.microsoft.com/office/drawing/2014/main" id="{847610BB-F776-B200-9384-5E60DFFE38CF}"/>
              </a:ext>
            </a:extLst>
          </p:cNvPr>
          <p:cNvPicPr>
            <a:picLocks noChangeAspect="1"/>
          </p:cNvPicPr>
          <p:nvPr/>
        </p:nvPicPr>
        <p:blipFill>
          <a:blip r:embed="rId3"/>
          <a:stretch>
            <a:fillRect/>
          </a:stretch>
        </p:blipFill>
        <p:spPr>
          <a:xfrm>
            <a:off x="11455213" y="0"/>
            <a:ext cx="518205" cy="426757"/>
          </a:xfrm>
          <a:prstGeom prst="rect">
            <a:avLst/>
          </a:prstGeom>
        </p:spPr>
      </p:pic>
    </p:spTree>
    <p:extLst>
      <p:ext uri="{BB962C8B-B14F-4D97-AF65-F5344CB8AC3E}">
        <p14:creationId xmlns:p14="http://schemas.microsoft.com/office/powerpoint/2010/main" val="365402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7800-3136-83ED-B1E8-12C96C215B65}"/>
              </a:ext>
            </a:extLst>
          </p:cNvPr>
          <p:cNvSpPr>
            <a:spLocks noGrp="1"/>
          </p:cNvSpPr>
          <p:nvPr>
            <p:ph type="title"/>
          </p:nvPr>
        </p:nvSpPr>
        <p:spPr>
          <a:xfrm>
            <a:off x="3549535" y="1270031"/>
            <a:ext cx="7314127" cy="1049235"/>
          </a:xfrm>
        </p:spPr>
        <p:txBody>
          <a:bodyPr/>
          <a:lstStyle/>
          <a:p>
            <a:r>
              <a:rPr lang="en-IN" sz="3200" b="1" i="1" dirty="0">
                <a:solidFill>
                  <a:srgbClr val="C00000"/>
                </a:solidFill>
                <a:latin typeface="Helvetica Neue"/>
              </a:rPr>
              <a:t>Data Understanding</a:t>
            </a:r>
            <a:endParaRPr lang="en-IN" dirty="0">
              <a:solidFill>
                <a:srgbClr val="C00000"/>
              </a:solidFill>
            </a:endParaRPr>
          </a:p>
        </p:txBody>
      </p:sp>
      <p:sp>
        <p:nvSpPr>
          <p:cNvPr id="3" name="Content Placeholder 2">
            <a:extLst>
              <a:ext uri="{FF2B5EF4-FFF2-40B4-BE49-F238E27FC236}">
                <a16:creationId xmlns:a16="http://schemas.microsoft.com/office/drawing/2014/main" id="{001D30F0-A768-0117-FD17-60D7FDC45F0E}"/>
              </a:ext>
            </a:extLst>
          </p:cNvPr>
          <p:cNvSpPr>
            <a:spLocks noGrp="1"/>
          </p:cNvSpPr>
          <p:nvPr>
            <p:ph idx="1"/>
          </p:nvPr>
        </p:nvSpPr>
        <p:spPr/>
        <p:txBody>
          <a:bodyPr>
            <a:normAutofit fontScale="92500"/>
          </a:bodyPr>
          <a:lstStyle/>
          <a:p>
            <a:pPr marL="0" indent="0" algn="l">
              <a:buNone/>
            </a:pPr>
            <a:r>
              <a:rPr lang="en-US" sz="2400" b="1" i="0" dirty="0">
                <a:solidFill>
                  <a:srgbClr val="000000"/>
                </a:solidFill>
                <a:effectLst/>
                <a:latin typeface="Helvetica Neue"/>
              </a:rPr>
              <a:t>Leading Attribute</a:t>
            </a:r>
          </a:p>
          <a:p>
            <a:pPr algn="just">
              <a:spcAft>
                <a:spcPts val="675"/>
              </a:spcAft>
              <a:buFont typeface="Wingdings" panose="05000000000000000000" pitchFamily="2" charset="2"/>
              <a:buChar char="Ø"/>
            </a:pPr>
            <a:r>
              <a:rPr lang="en-US" sz="2200" b="0" i="0" dirty="0">
                <a:effectLst/>
                <a:latin typeface="Helvetica Neue"/>
              </a:rPr>
              <a:t>Loan Status - Key Attribute (</a:t>
            </a:r>
            <a:r>
              <a:rPr lang="en-US" sz="2200" b="0" i="1" dirty="0" err="1">
                <a:effectLst/>
                <a:latin typeface="Helvetica Neue"/>
              </a:rPr>
              <a:t>loan_status</a:t>
            </a:r>
            <a:r>
              <a:rPr lang="en-US" sz="2200" b="0" i="0" dirty="0">
                <a:effectLst/>
                <a:latin typeface="Helvetica Neue"/>
              </a:rPr>
              <a:t>). The column has three distinct values</a:t>
            </a:r>
          </a:p>
          <a:p>
            <a:pPr algn="just">
              <a:spcAft>
                <a:spcPts val="675"/>
              </a:spcAft>
              <a:buFont typeface="Wingdings" panose="05000000000000000000" pitchFamily="2" charset="2"/>
              <a:buChar char="Ø"/>
            </a:pPr>
            <a:r>
              <a:rPr lang="en-US" sz="2200" b="0" i="0" dirty="0">
                <a:effectLst/>
                <a:latin typeface="Helvetica Neue"/>
              </a:rPr>
              <a:t>Fully-Paid - The customer has paid the loan completely</a:t>
            </a:r>
          </a:p>
          <a:p>
            <a:pPr algn="just">
              <a:spcAft>
                <a:spcPts val="675"/>
              </a:spcAft>
              <a:buFont typeface="Wingdings" panose="05000000000000000000" pitchFamily="2" charset="2"/>
              <a:buChar char="Ø"/>
            </a:pPr>
            <a:r>
              <a:rPr lang="en-US" sz="2200" b="0" i="0" dirty="0">
                <a:effectLst/>
                <a:latin typeface="Helvetica Neue"/>
              </a:rPr>
              <a:t>Charged-Off - The customer is "Charged-Off" or has "Defaulted“</a:t>
            </a:r>
          </a:p>
          <a:p>
            <a:pPr algn="just">
              <a:spcAft>
                <a:spcPts val="675"/>
              </a:spcAft>
              <a:buFont typeface="Wingdings" panose="05000000000000000000" pitchFamily="2" charset="2"/>
              <a:buChar char="Ø"/>
            </a:pPr>
            <a:r>
              <a:rPr lang="en-US" sz="2200" b="0" i="0" dirty="0">
                <a:effectLst/>
                <a:latin typeface="Helvetica Neue"/>
              </a:rPr>
              <a:t>Current - These are in progress loan payments and cannot contribute to conclusive evidence if the customer will default of pay in future</a:t>
            </a:r>
          </a:p>
          <a:p>
            <a:endParaRPr lang="en-IN" dirty="0"/>
          </a:p>
        </p:txBody>
      </p:sp>
      <p:pic>
        <p:nvPicPr>
          <p:cNvPr id="4" name="Picture 3">
            <a:extLst>
              <a:ext uri="{FF2B5EF4-FFF2-40B4-BE49-F238E27FC236}">
                <a16:creationId xmlns:a16="http://schemas.microsoft.com/office/drawing/2014/main" id="{9EEEC5B3-49F8-7047-A47E-F3A525D87B84}"/>
              </a:ext>
            </a:extLst>
          </p:cNvPr>
          <p:cNvPicPr>
            <a:picLocks noChangeAspect="1"/>
          </p:cNvPicPr>
          <p:nvPr/>
        </p:nvPicPr>
        <p:blipFill>
          <a:blip r:embed="rId2"/>
          <a:stretch>
            <a:fillRect/>
          </a:stretch>
        </p:blipFill>
        <p:spPr>
          <a:xfrm>
            <a:off x="160393" y="189509"/>
            <a:ext cx="981541" cy="493819"/>
          </a:xfrm>
          <a:prstGeom prst="rect">
            <a:avLst/>
          </a:prstGeom>
        </p:spPr>
      </p:pic>
      <p:pic>
        <p:nvPicPr>
          <p:cNvPr id="5" name="Picture 4">
            <a:extLst>
              <a:ext uri="{FF2B5EF4-FFF2-40B4-BE49-F238E27FC236}">
                <a16:creationId xmlns:a16="http://schemas.microsoft.com/office/drawing/2014/main" id="{F892681A-9CF9-7486-7F8B-D28DDFE0CF5F}"/>
              </a:ext>
            </a:extLst>
          </p:cNvPr>
          <p:cNvPicPr>
            <a:picLocks noChangeAspect="1"/>
          </p:cNvPicPr>
          <p:nvPr/>
        </p:nvPicPr>
        <p:blipFill>
          <a:blip r:embed="rId3"/>
          <a:stretch>
            <a:fillRect/>
          </a:stretch>
        </p:blipFill>
        <p:spPr>
          <a:xfrm>
            <a:off x="11513402" y="73410"/>
            <a:ext cx="518205" cy="426757"/>
          </a:xfrm>
          <a:prstGeom prst="rect">
            <a:avLst/>
          </a:prstGeom>
        </p:spPr>
      </p:pic>
    </p:spTree>
    <p:extLst>
      <p:ext uri="{BB962C8B-B14F-4D97-AF65-F5344CB8AC3E}">
        <p14:creationId xmlns:p14="http://schemas.microsoft.com/office/powerpoint/2010/main" val="159633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2CBA-9673-F11E-F028-40EC56A450F6}"/>
              </a:ext>
            </a:extLst>
          </p:cNvPr>
          <p:cNvSpPr>
            <a:spLocks noGrp="1"/>
          </p:cNvSpPr>
          <p:nvPr>
            <p:ph type="title"/>
          </p:nvPr>
        </p:nvSpPr>
        <p:spPr>
          <a:xfrm>
            <a:off x="2052713" y="1325346"/>
            <a:ext cx="9603275" cy="1049235"/>
          </a:xfrm>
        </p:spPr>
        <p:txBody>
          <a:bodyPr/>
          <a:lstStyle/>
          <a:p>
            <a:r>
              <a:rPr lang="en-US" sz="3200" b="1" i="1" dirty="0">
                <a:solidFill>
                  <a:srgbClr val="C00000"/>
                </a:solidFill>
                <a:latin typeface="Helvetica Neue"/>
              </a:rPr>
              <a:t>Data Cleaning and Preprocessing</a:t>
            </a:r>
            <a:endParaRPr lang="en-IN" dirty="0">
              <a:solidFill>
                <a:srgbClr val="C00000"/>
              </a:solidFill>
            </a:endParaRPr>
          </a:p>
        </p:txBody>
      </p:sp>
      <p:sp>
        <p:nvSpPr>
          <p:cNvPr id="4" name="Rectangle 1">
            <a:extLst>
              <a:ext uri="{FF2B5EF4-FFF2-40B4-BE49-F238E27FC236}">
                <a16:creationId xmlns:a16="http://schemas.microsoft.com/office/drawing/2014/main" id="{8545182C-91CB-CF6F-1AA3-59B25E266D3D}"/>
              </a:ext>
            </a:extLst>
          </p:cNvPr>
          <p:cNvSpPr>
            <a:spLocks noGrp="1" noChangeArrowheads="1"/>
          </p:cNvSpPr>
          <p:nvPr>
            <p:ph idx="1"/>
          </p:nvPr>
        </p:nvSpPr>
        <p:spPr bwMode="auto">
          <a:xfrm>
            <a:off x="1451580" y="2171381"/>
            <a:ext cx="951275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Load the dataset into a </a:t>
            </a:r>
            <a:r>
              <a:rPr kumimoji="0" lang="en-US" altLang="en-US" sz="1800" b="0" i="0" u="none" strike="noStrike" cap="none" normalizeH="0" baseline="0" dirty="0" err="1">
                <a:ln>
                  <a:noFill/>
                </a:ln>
                <a:solidFill>
                  <a:schemeClr val="tx1"/>
                </a:solidFill>
                <a:effectLst/>
                <a:latin typeface="Arial" panose="020B0604020202020204" pitchFamily="34" charset="0"/>
              </a:rPr>
              <a:t>loan_dataset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dataframe</a:t>
            </a:r>
            <a:r>
              <a:rPr kumimoji="0" lang="en-US" altLang="en-US" sz="1800" b="0" i="0" u="none" strike="noStrike" cap="none" normalizeH="0" baseline="0" dirty="0">
                <a:ln>
                  <a:noFill/>
                </a:ln>
                <a:solidFill>
                  <a:schemeClr val="tx1"/>
                </a:solidFill>
                <a:effectLst/>
                <a:latin typeface="Arial" panose="020B0604020202020204" pitchFamily="34" charset="0"/>
              </a:rPr>
              <a:t> and remove columns with only NA </a:t>
            </a:r>
            <a:r>
              <a:rPr kumimoji="0" lang="en-US" altLang="en-US" sz="1800" b="0" i="0" u="none" strike="noStrike" cap="none" normalizeH="0" baseline="0" dirty="0" err="1">
                <a:ln>
                  <a:noFill/>
                </a:ln>
                <a:solidFill>
                  <a:schemeClr val="tx1"/>
                </a:solidFill>
                <a:effectLst/>
                <a:latin typeface="Arial" panose="020B0604020202020204" pitchFamily="34" charset="0"/>
              </a:rPr>
              <a:t>values.Exclude</a:t>
            </a:r>
            <a:r>
              <a:rPr kumimoji="0" lang="en-US" altLang="en-US" sz="1800" b="0" i="0" u="none" strike="noStrike" cap="none" normalizeH="0" baseline="0" dirty="0">
                <a:ln>
                  <a:noFill/>
                </a:ln>
                <a:solidFill>
                  <a:schemeClr val="tx1"/>
                </a:solidFill>
                <a:effectLst/>
                <a:latin typeface="Arial" panose="020B0604020202020204" pitchFamily="34" charset="0"/>
              </a:rPr>
              <a:t> current loan records and columns with more than 60% missing values.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Drop ignored, behavioral, granular, and textual columns, including </a:t>
            </a:r>
            <a:r>
              <a:rPr kumimoji="0" lang="en-US" altLang="en-US" sz="1800" b="0" i="0" u="none" strike="noStrike" cap="none" normalizeH="0" baseline="0" dirty="0" err="1">
                <a:ln>
                  <a:noFill/>
                </a:ln>
                <a:solidFill>
                  <a:schemeClr val="tx1"/>
                </a:solidFill>
                <a:effectLst/>
                <a:latin typeface="Arial" panose="020B0604020202020204" pitchFamily="34" charset="0"/>
              </a:rPr>
              <a:t>fund_amnt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fund_amnt_inv</a:t>
            </a:r>
            <a:r>
              <a:rPr kumimoji="0" lang="en-US" altLang="en-US" sz="1800" b="0" i="0" u="none" strike="noStrike" cap="none" normalizeH="0" baseline="0" dirty="0">
                <a:ln>
                  <a:noFill/>
                </a:ln>
                <a:solidFill>
                  <a:schemeClr val="tx1"/>
                </a:solidFill>
                <a:effectLst/>
                <a:latin typeface="Arial" panose="020B0604020202020204" pitchFamily="34" charset="0"/>
              </a:rPr>
              <a:t> due to high correlation with </a:t>
            </a:r>
            <a:r>
              <a:rPr kumimoji="0" lang="en-US" altLang="en-US" sz="1800" b="0" i="0" u="none" strike="noStrike" cap="none" normalizeH="0" baseline="0" dirty="0" err="1">
                <a:ln>
                  <a:noFill/>
                </a:ln>
                <a:solidFill>
                  <a:schemeClr val="tx1"/>
                </a:solidFill>
                <a:effectLst/>
                <a:latin typeface="Arial" panose="020B0604020202020204" pitchFamily="34" charset="0"/>
              </a:rPr>
              <a:t>loan_amnt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Fix data discrepancies like incorrect data types, blanks, and duplicates, and create bins for loan characteristics.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Derive new columns from </a:t>
            </a:r>
            <a:r>
              <a:rPr kumimoji="0" lang="en-US" altLang="en-US" sz="1800" b="0" i="0" u="none" strike="noStrike" cap="none" normalizeH="0" baseline="0" dirty="0" err="1">
                <a:ln>
                  <a:noFill/>
                </a:ln>
                <a:solidFill>
                  <a:schemeClr val="tx1"/>
                </a:solidFill>
                <a:effectLst/>
                <a:latin typeface="Arial" panose="020B0604020202020204" pitchFamily="34" charset="0"/>
              </a:rPr>
              <a:t>issue_date</a:t>
            </a:r>
            <a:r>
              <a:rPr kumimoji="0" lang="en-US" altLang="en-US" sz="1800" b="0" i="0" u="none" strike="noStrike" cap="none" normalizeH="0" baseline="0" dirty="0">
                <a:ln>
                  <a:noFill/>
                </a:ln>
                <a:solidFill>
                  <a:schemeClr val="tx1"/>
                </a:solidFill>
                <a:effectLst/>
                <a:latin typeface="Arial" panose="020B0604020202020204" pitchFamily="34" charset="0"/>
              </a:rPr>
              <a:t> for year/month analysis and include a concluded column for better insights.</a:t>
            </a:r>
          </a:p>
        </p:txBody>
      </p:sp>
      <p:pic>
        <p:nvPicPr>
          <p:cNvPr id="5" name="Picture 4">
            <a:extLst>
              <a:ext uri="{FF2B5EF4-FFF2-40B4-BE49-F238E27FC236}">
                <a16:creationId xmlns:a16="http://schemas.microsoft.com/office/drawing/2014/main" id="{6D87F845-1A1C-115D-DBC5-2BA9205E2D7D}"/>
              </a:ext>
            </a:extLst>
          </p:cNvPr>
          <p:cNvPicPr>
            <a:picLocks noChangeAspect="1"/>
          </p:cNvPicPr>
          <p:nvPr/>
        </p:nvPicPr>
        <p:blipFill>
          <a:blip r:embed="rId2"/>
          <a:stretch>
            <a:fillRect/>
          </a:stretch>
        </p:blipFill>
        <p:spPr>
          <a:xfrm>
            <a:off x="251832" y="172883"/>
            <a:ext cx="981541" cy="493819"/>
          </a:xfrm>
          <a:prstGeom prst="rect">
            <a:avLst/>
          </a:prstGeom>
        </p:spPr>
      </p:pic>
      <p:pic>
        <p:nvPicPr>
          <p:cNvPr id="7" name="Picture 6">
            <a:extLst>
              <a:ext uri="{FF2B5EF4-FFF2-40B4-BE49-F238E27FC236}">
                <a16:creationId xmlns:a16="http://schemas.microsoft.com/office/drawing/2014/main" id="{14681B4F-D224-8147-DF1A-3F8E9205FBCE}"/>
              </a:ext>
            </a:extLst>
          </p:cNvPr>
          <p:cNvPicPr>
            <a:picLocks noChangeAspect="1"/>
          </p:cNvPicPr>
          <p:nvPr/>
        </p:nvPicPr>
        <p:blipFill>
          <a:blip r:embed="rId3"/>
          <a:stretch>
            <a:fillRect/>
          </a:stretch>
        </p:blipFill>
        <p:spPr>
          <a:xfrm>
            <a:off x="11396885" y="81723"/>
            <a:ext cx="518205" cy="426757"/>
          </a:xfrm>
          <a:prstGeom prst="rect">
            <a:avLst/>
          </a:prstGeom>
        </p:spPr>
      </p:pic>
    </p:spTree>
    <p:extLst>
      <p:ext uri="{BB962C8B-B14F-4D97-AF65-F5344CB8AC3E}">
        <p14:creationId xmlns:p14="http://schemas.microsoft.com/office/powerpoint/2010/main" val="297503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E112-5E55-2913-A9BD-38003BB96077}"/>
              </a:ext>
            </a:extLst>
          </p:cNvPr>
          <p:cNvSpPr>
            <a:spLocks noGrp="1"/>
          </p:cNvSpPr>
          <p:nvPr>
            <p:ph type="title"/>
          </p:nvPr>
        </p:nvSpPr>
        <p:spPr>
          <a:xfrm>
            <a:off x="3657600" y="1220155"/>
            <a:ext cx="7397254" cy="1049235"/>
          </a:xfrm>
        </p:spPr>
        <p:txBody>
          <a:bodyPr/>
          <a:lstStyle/>
          <a:p>
            <a:r>
              <a:rPr lang="en-US" sz="3200" b="1" i="1" dirty="0">
                <a:solidFill>
                  <a:srgbClr val="C00000"/>
                </a:solidFill>
                <a:latin typeface="Helvetica Neue"/>
              </a:rPr>
              <a:t>Univariate Analysis</a:t>
            </a:r>
            <a:endParaRPr lang="en-IN" dirty="0">
              <a:solidFill>
                <a:srgbClr val="C00000"/>
              </a:solidFill>
            </a:endParaRPr>
          </a:p>
        </p:txBody>
      </p:sp>
      <p:sp>
        <p:nvSpPr>
          <p:cNvPr id="3" name="Content Placeholder 2">
            <a:extLst>
              <a:ext uri="{FF2B5EF4-FFF2-40B4-BE49-F238E27FC236}">
                <a16:creationId xmlns:a16="http://schemas.microsoft.com/office/drawing/2014/main" id="{2FAC493F-AAA3-20A0-8E7A-86FF9D38C4A7}"/>
              </a:ext>
            </a:extLst>
          </p:cNvPr>
          <p:cNvSpPr>
            <a:spLocks noGrp="1"/>
          </p:cNvSpPr>
          <p:nvPr>
            <p:ph idx="1"/>
          </p:nvPr>
        </p:nvSpPr>
        <p:spPr/>
        <p:txBody>
          <a:bodyPr/>
          <a:lstStyle/>
          <a:p>
            <a:pPr marL="0" indent="0">
              <a:buNone/>
            </a:pPr>
            <a:r>
              <a:rPr lang="en-US" sz="2000" i="1" dirty="0">
                <a:latin typeface="Helvetica Neue"/>
              </a:rPr>
              <a:t>Univariate analysis is deals analysis of a single variable to understand its distribution, central tendency and dispersion.</a:t>
            </a:r>
          </a:p>
          <a:p>
            <a:pPr>
              <a:buFont typeface="Wingdings" panose="05000000000000000000" pitchFamily="2" charset="2"/>
              <a:buChar char="Ø"/>
            </a:pPr>
            <a:r>
              <a:rPr lang="en-US" sz="2000" i="1" dirty="0">
                <a:latin typeface="Helvetica Neue"/>
              </a:rPr>
              <a:t>Categorical </a:t>
            </a:r>
            <a:r>
              <a:rPr lang="en-IN" sz="2000" i="1" dirty="0">
                <a:latin typeface="Helvetica Neue"/>
              </a:rPr>
              <a:t>variable</a:t>
            </a:r>
            <a:endParaRPr lang="en-US" sz="2000" i="1" dirty="0">
              <a:latin typeface="Helvetica Neue"/>
            </a:endParaRPr>
          </a:p>
          <a:p>
            <a:pPr marL="0" indent="0">
              <a:buNone/>
            </a:pPr>
            <a:endParaRPr lang="en-IN" dirty="0"/>
          </a:p>
        </p:txBody>
      </p:sp>
      <p:pic>
        <p:nvPicPr>
          <p:cNvPr id="4" name="Picture 3">
            <a:extLst>
              <a:ext uri="{FF2B5EF4-FFF2-40B4-BE49-F238E27FC236}">
                <a16:creationId xmlns:a16="http://schemas.microsoft.com/office/drawing/2014/main" id="{7BDDA600-845C-6020-7021-9DC327A578B4}"/>
              </a:ext>
            </a:extLst>
          </p:cNvPr>
          <p:cNvPicPr>
            <a:picLocks noChangeAspect="1"/>
          </p:cNvPicPr>
          <p:nvPr/>
        </p:nvPicPr>
        <p:blipFill>
          <a:blip r:embed="rId2"/>
          <a:stretch>
            <a:fillRect/>
          </a:stretch>
        </p:blipFill>
        <p:spPr>
          <a:xfrm>
            <a:off x="3520833" y="3688732"/>
            <a:ext cx="4313294" cy="1120237"/>
          </a:xfrm>
          <a:prstGeom prst="rect">
            <a:avLst/>
          </a:prstGeom>
        </p:spPr>
      </p:pic>
      <p:pic>
        <p:nvPicPr>
          <p:cNvPr id="5" name="Picture 4">
            <a:extLst>
              <a:ext uri="{FF2B5EF4-FFF2-40B4-BE49-F238E27FC236}">
                <a16:creationId xmlns:a16="http://schemas.microsoft.com/office/drawing/2014/main" id="{07AC149B-BF5A-15B2-DE40-523AA7857C09}"/>
              </a:ext>
            </a:extLst>
          </p:cNvPr>
          <p:cNvPicPr>
            <a:picLocks noChangeAspect="1"/>
          </p:cNvPicPr>
          <p:nvPr/>
        </p:nvPicPr>
        <p:blipFill>
          <a:blip r:embed="rId3"/>
          <a:stretch>
            <a:fillRect/>
          </a:stretch>
        </p:blipFill>
        <p:spPr>
          <a:xfrm>
            <a:off x="185331" y="139632"/>
            <a:ext cx="981541" cy="493819"/>
          </a:xfrm>
          <a:prstGeom prst="rect">
            <a:avLst/>
          </a:prstGeom>
        </p:spPr>
      </p:pic>
      <p:pic>
        <p:nvPicPr>
          <p:cNvPr id="6" name="Picture 5">
            <a:extLst>
              <a:ext uri="{FF2B5EF4-FFF2-40B4-BE49-F238E27FC236}">
                <a16:creationId xmlns:a16="http://schemas.microsoft.com/office/drawing/2014/main" id="{10FF0167-8834-48BA-9A14-C1BA80B1F3F4}"/>
              </a:ext>
            </a:extLst>
          </p:cNvPr>
          <p:cNvPicPr>
            <a:picLocks noChangeAspect="1"/>
          </p:cNvPicPr>
          <p:nvPr/>
        </p:nvPicPr>
        <p:blipFill>
          <a:blip r:embed="rId4"/>
          <a:stretch>
            <a:fillRect/>
          </a:stretch>
        </p:blipFill>
        <p:spPr>
          <a:xfrm>
            <a:off x="11488464" y="0"/>
            <a:ext cx="518205" cy="426757"/>
          </a:xfrm>
          <a:prstGeom prst="rect">
            <a:avLst/>
          </a:prstGeom>
        </p:spPr>
      </p:pic>
    </p:spTree>
    <p:extLst>
      <p:ext uri="{BB962C8B-B14F-4D97-AF65-F5344CB8AC3E}">
        <p14:creationId xmlns:p14="http://schemas.microsoft.com/office/powerpoint/2010/main" val="278790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245C-9703-6BDB-459A-6B18835EA2CF}"/>
              </a:ext>
            </a:extLst>
          </p:cNvPr>
          <p:cNvSpPr>
            <a:spLocks noGrp="1"/>
          </p:cNvSpPr>
          <p:nvPr>
            <p:ph type="title"/>
          </p:nvPr>
        </p:nvSpPr>
        <p:spPr>
          <a:xfrm>
            <a:off x="3458095" y="1178591"/>
            <a:ext cx="7787952" cy="1049235"/>
          </a:xfrm>
        </p:spPr>
        <p:txBody>
          <a:bodyPr/>
          <a:lstStyle/>
          <a:p>
            <a:r>
              <a:rPr lang="en-US" sz="3200" b="1" i="1" dirty="0">
                <a:solidFill>
                  <a:srgbClr val="C00000"/>
                </a:solidFill>
                <a:latin typeface="Helvetica Neue"/>
              </a:rPr>
              <a:t>Univariate Analysis</a:t>
            </a:r>
            <a:endParaRPr lang="en-IN" dirty="0">
              <a:solidFill>
                <a:srgbClr val="C00000"/>
              </a:solidFill>
            </a:endParaRPr>
          </a:p>
        </p:txBody>
      </p:sp>
      <p:sp>
        <p:nvSpPr>
          <p:cNvPr id="3" name="Content Placeholder 2">
            <a:extLst>
              <a:ext uri="{FF2B5EF4-FFF2-40B4-BE49-F238E27FC236}">
                <a16:creationId xmlns:a16="http://schemas.microsoft.com/office/drawing/2014/main" id="{36C755EB-3C0E-8B66-477C-C3CF544913B0}"/>
              </a:ext>
            </a:extLst>
          </p:cNvPr>
          <p:cNvSpPr>
            <a:spLocks noGrp="1"/>
          </p:cNvSpPr>
          <p:nvPr>
            <p:ph idx="1"/>
          </p:nvPr>
        </p:nvSpPr>
        <p:spPr/>
        <p:txBody>
          <a:bodyPr>
            <a:normAutofit lnSpcReduction="10000"/>
          </a:bodyPr>
          <a:lstStyle/>
          <a:p>
            <a:pPr>
              <a:buFont typeface="Wingdings" panose="05000000000000000000" pitchFamily="2" charset="2"/>
              <a:buChar char="Ø"/>
            </a:pPr>
            <a:r>
              <a:rPr lang="en-IN" sz="2400" b="1" dirty="0">
                <a:latin typeface="Helvetica Neue"/>
              </a:rPr>
              <a:t>Quantitative variable</a:t>
            </a:r>
          </a:p>
          <a:p>
            <a:pPr>
              <a:buFont typeface="Wingdings" panose="05000000000000000000" pitchFamily="2" charset="2"/>
              <a:buChar char="§"/>
            </a:pPr>
            <a:r>
              <a:rPr lang="en-IN" sz="2000" dirty="0">
                <a:latin typeface="Helvetica Neue"/>
              </a:rPr>
              <a:t>Interest Rate (</a:t>
            </a:r>
            <a:r>
              <a:rPr lang="en-IN" sz="2000" dirty="0" err="1">
                <a:latin typeface="Helvetica Neue"/>
              </a:rPr>
              <a:t>int_rate</a:t>
            </a:r>
            <a:r>
              <a:rPr lang="en-IN" sz="2000" dirty="0">
                <a:latin typeface="Helvetica Neue"/>
              </a:rPr>
              <a:t>)</a:t>
            </a:r>
          </a:p>
          <a:p>
            <a:pPr>
              <a:buFont typeface="Wingdings" panose="05000000000000000000" pitchFamily="2" charset="2"/>
              <a:buChar char="§"/>
            </a:pPr>
            <a:r>
              <a:rPr lang="en-IN" sz="2000" i="1" dirty="0">
                <a:latin typeface="Helvetica Neue"/>
              </a:rPr>
              <a:t>Debt to income ratio(</a:t>
            </a:r>
            <a:r>
              <a:rPr lang="en-IN" sz="2000" i="1" dirty="0" err="1">
                <a:latin typeface="Helvetica Neue"/>
              </a:rPr>
              <a:t>dti</a:t>
            </a:r>
            <a:r>
              <a:rPr lang="en-IN" sz="2000" i="1" dirty="0">
                <a:latin typeface="Helvetica Neue"/>
              </a:rPr>
              <a:t>)</a:t>
            </a:r>
          </a:p>
          <a:p>
            <a:pPr>
              <a:buFont typeface="Wingdings" panose="05000000000000000000" pitchFamily="2" charset="2"/>
              <a:buChar char="§"/>
            </a:pPr>
            <a:r>
              <a:rPr lang="en-IN" sz="2000" i="1" dirty="0">
                <a:latin typeface="Helvetica Neue"/>
              </a:rPr>
              <a:t> loan amount (</a:t>
            </a:r>
            <a:r>
              <a:rPr lang="en-IN" sz="2000" i="1" dirty="0" err="1">
                <a:latin typeface="Helvetica Neue"/>
              </a:rPr>
              <a:t>loan_amnt</a:t>
            </a:r>
            <a:r>
              <a:rPr lang="en-IN" sz="2000" i="1" dirty="0">
                <a:latin typeface="Helvetica Neue"/>
              </a:rPr>
              <a:t>)</a:t>
            </a:r>
          </a:p>
          <a:p>
            <a:pPr>
              <a:buFont typeface="Wingdings" panose="05000000000000000000" pitchFamily="2" charset="2"/>
              <a:buChar char="§"/>
            </a:pPr>
            <a:r>
              <a:rPr lang="en-IN" sz="2000" i="1" dirty="0">
                <a:latin typeface="Helvetica Neue"/>
              </a:rPr>
              <a:t>Annual income (</a:t>
            </a:r>
            <a:r>
              <a:rPr lang="en-IN" sz="2000" i="1" dirty="0" err="1">
                <a:latin typeface="Helvetica Neue"/>
              </a:rPr>
              <a:t>annual_amnt</a:t>
            </a:r>
            <a:r>
              <a:rPr lang="en-IN" sz="2000" i="1" dirty="0">
                <a:latin typeface="Helvetica Neue"/>
              </a:rPr>
              <a:t>)</a:t>
            </a:r>
          </a:p>
          <a:p>
            <a:pPr>
              <a:buFont typeface="Wingdings" panose="05000000000000000000" pitchFamily="2" charset="2"/>
              <a:buChar char="§"/>
            </a:pPr>
            <a:r>
              <a:rPr lang="en-IN" sz="2000" i="1" dirty="0">
                <a:latin typeface="Helvetica Neue"/>
              </a:rPr>
              <a:t>Monthly instalments(</a:t>
            </a:r>
            <a:r>
              <a:rPr lang="en-IN" sz="2000" i="1" dirty="0" err="1">
                <a:latin typeface="Helvetica Neue"/>
              </a:rPr>
              <a:t>installment</a:t>
            </a:r>
            <a:r>
              <a:rPr lang="en-IN" sz="2000" i="1" dirty="0">
                <a:latin typeface="Helvetica Neue"/>
              </a:rPr>
              <a:t>)</a:t>
            </a:r>
          </a:p>
          <a:p>
            <a:pPr>
              <a:buFont typeface="Wingdings" panose="05000000000000000000" pitchFamily="2" charset="2"/>
              <a:buChar char="§"/>
            </a:pPr>
            <a:r>
              <a:rPr lang="en-IN" sz="2000" i="1" dirty="0">
                <a:latin typeface="Helvetica Neue"/>
              </a:rPr>
              <a:t>Public record of bankruptcy(</a:t>
            </a:r>
            <a:r>
              <a:rPr lang="en-IN" sz="2000" i="1" dirty="0" err="1">
                <a:latin typeface="Helvetica Neue"/>
              </a:rPr>
              <a:t>pub_rec_bankruptcies</a:t>
            </a:r>
            <a:r>
              <a:rPr lang="en-IN" sz="2000" i="1" dirty="0">
                <a:latin typeface="Helvetica Neue"/>
              </a:rPr>
              <a:t>)</a:t>
            </a:r>
          </a:p>
          <a:p>
            <a:pPr marL="0" indent="0">
              <a:buNone/>
            </a:pPr>
            <a:endParaRPr lang="en-IN" dirty="0"/>
          </a:p>
        </p:txBody>
      </p:sp>
      <p:pic>
        <p:nvPicPr>
          <p:cNvPr id="4" name="Picture 3">
            <a:extLst>
              <a:ext uri="{FF2B5EF4-FFF2-40B4-BE49-F238E27FC236}">
                <a16:creationId xmlns:a16="http://schemas.microsoft.com/office/drawing/2014/main" id="{7786A42C-0D1D-775C-F142-FD5DF278EA69}"/>
              </a:ext>
            </a:extLst>
          </p:cNvPr>
          <p:cNvPicPr>
            <a:picLocks noChangeAspect="1"/>
          </p:cNvPicPr>
          <p:nvPr/>
        </p:nvPicPr>
        <p:blipFill>
          <a:blip r:embed="rId2"/>
          <a:stretch>
            <a:fillRect/>
          </a:stretch>
        </p:blipFill>
        <p:spPr>
          <a:xfrm>
            <a:off x="185331" y="114694"/>
            <a:ext cx="981541" cy="493819"/>
          </a:xfrm>
          <a:prstGeom prst="rect">
            <a:avLst/>
          </a:prstGeom>
        </p:spPr>
      </p:pic>
      <p:pic>
        <p:nvPicPr>
          <p:cNvPr id="5" name="Picture 4">
            <a:extLst>
              <a:ext uri="{FF2B5EF4-FFF2-40B4-BE49-F238E27FC236}">
                <a16:creationId xmlns:a16="http://schemas.microsoft.com/office/drawing/2014/main" id="{95D8E64B-EB6F-68C1-D538-B79B0672556A}"/>
              </a:ext>
            </a:extLst>
          </p:cNvPr>
          <p:cNvPicPr>
            <a:picLocks noChangeAspect="1"/>
          </p:cNvPicPr>
          <p:nvPr/>
        </p:nvPicPr>
        <p:blipFill>
          <a:blip r:embed="rId3"/>
          <a:stretch>
            <a:fillRect/>
          </a:stretch>
        </p:blipFill>
        <p:spPr>
          <a:xfrm>
            <a:off x="11246047" y="114694"/>
            <a:ext cx="518205" cy="426757"/>
          </a:xfrm>
          <a:prstGeom prst="rect">
            <a:avLst/>
          </a:prstGeom>
        </p:spPr>
      </p:pic>
    </p:spTree>
    <p:extLst>
      <p:ext uri="{BB962C8B-B14F-4D97-AF65-F5344CB8AC3E}">
        <p14:creationId xmlns:p14="http://schemas.microsoft.com/office/powerpoint/2010/main" val="28232309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386</TotalTime>
  <Words>1073</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DejaVu Sans</vt:lpstr>
      <vt:lpstr>Gill Sans MT</vt:lpstr>
      <vt:lpstr>Helvetica Neue</vt:lpstr>
      <vt:lpstr>Times New Roman</vt:lpstr>
      <vt:lpstr>Wingdings</vt:lpstr>
      <vt:lpstr>Gallery</vt:lpstr>
      <vt:lpstr>LEANDING CLUB       CASESTUDY</vt:lpstr>
      <vt:lpstr>CONTENT</vt:lpstr>
      <vt:lpstr>Business Objectives</vt:lpstr>
      <vt:lpstr>Data Description</vt:lpstr>
      <vt:lpstr>Problem solving methodology</vt:lpstr>
      <vt:lpstr>Data Understanding</vt:lpstr>
      <vt:lpstr>Data Cleaning and Preprocessing</vt:lpstr>
      <vt:lpstr>Univariate Analysis</vt:lpstr>
      <vt:lpstr>Univariate Analysis</vt:lpstr>
      <vt:lpstr>PowerPoint Presentation</vt:lpstr>
      <vt:lpstr>PowerPoint Presentation</vt:lpstr>
      <vt:lpstr>PowerPoint Presentation</vt:lpstr>
      <vt:lpstr>PowerPoint Presentation</vt:lpstr>
      <vt:lpstr>PowerPoint Presentation</vt:lpstr>
      <vt:lpstr> Final Inference and Suggestions</vt:lpstr>
      <vt:lpstr>Final Inference and Suggestions</vt:lpstr>
      <vt:lpstr>Final Inference and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SHAMILY JENNYMOOR</dc:creator>
  <cp:lastModifiedBy>SHAMILY JENNYMOOR</cp:lastModifiedBy>
  <cp:revision>2</cp:revision>
  <dcterms:created xsi:type="dcterms:W3CDTF">2024-12-25T06:44:40Z</dcterms:created>
  <dcterms:modified xsi:type="dcterms:W3CDTF">2024-12-25T13:11:03Z</dcterms:modified>
</cp:coreProperties>
</file>