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414766fd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14766fd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414766fd0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14766fd0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40e8d060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0e8d060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40e8d060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0e8d060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40e8d0604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0e8d0604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40e8d0604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0e8d0604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40e8d0604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0e8d0604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40e8d0604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0e8d0604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40e8d0604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0e8d0604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40e8d0604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0e8d0604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d71dfe6e2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d71dfe6e2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40e8d0604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0e8d0604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43df9a07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3df9a07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d71dfe6e2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d71dfe6e2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d71dfe6e2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d71dfe6e2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d71dfe6e2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d71dfe6e2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d71dfe6e2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d71dfe6e2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d71dfe6e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d71dfe6e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405d79dc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05d79dc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405d79dcc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05d79dcc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OOD মূলনীতিসমূহ</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অবজেক্ট ওরিয়েন্টেড ডিজাইন </a:t>
            </a:r>
            <a:r>
              <a:rPr lang="en"/>
              <a:t>মূলনীতি</a:t>
            </a:r>
            <a:r>
              <a:rPr lang="en"/>
              <a:t>সমূহ</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a:solidFill>
                  <a:srgbClr val="FFFFFF"/>
                </a:solidFill>
              </a:rPr>
              <a:t>2. Open-Closed</a:t>
            </a:r>
            <a:r>
              <a:rPr b="1" lang="en">
                <a:solidFill>
                  <a:srgbClr val="FFFFFF"/>
                </a:solidFill>
              </a:rPr>
              <a:t> Principle (OCP)</a:t>
            </a:r>
            <a:endParaRPr/>
          </a:p>
        </p:txBody>
      </p:sp>
      <p:sp>
        <p:nvSpPr>
          <p:cNvPr id="110" name="Google Shape;110;p22"/>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কোন কোড লেখা হয়ে গেলে যেন সেটা কেউ পরিবর্তন না করে।</a:t>
            </a:r>
            <a:endParaRPr/>
          </a:p>
          <a:p>
            <a:pPr indent="-342900" lvl="0" marL="457200" rtl="0" algn="l">
              <a:spcBef>
                <a:spcPts val="0"/>
              </a:spcBef>
              <a:spcAft>
                <a:spcPts val="0"/>
              </a:spcAft>
              <a:buSzPts val="1800"/>
              <a:buAutoNum type="arabicPeriod"/>
            </a:pPr>
            <a:r>
              <a:rPr lang="en"/>
              <a:t>কিন্তু পরিবর্তনের প্রয়োজন হলে যেন সেটা করার একটা পথ থাকে।</a:t>
            </a:r>
            <a:endParaRPr/>
          </a:p>
          <a:p>
            <a:pPr indent="-342900" lvl="0" marL="457200" rtl="0" algn="l">
              <a:spcBef>
                <a:spcPts val="0"/>
              </a:spcBef>
              <a:spcAft>
                <a:spcPts val="0"/>
              </a:spcAft>
              <a:buSzPts val="1800"/>
              <a:buAutoNum type="arabicPeriod"/>
            </a:pPr>
            <a:r>
              <a:rPr lang="en"/>
              <a:t>মূল ক্লাস অপরিবর্তিত থাকবে কিন্তু বাইরে থেকে Inheritance বা Composition এর মাধ্যমে প্রয়োজনীয় পরিবর্তন আনতে হবে।</a:t>
            </a:r>
            <a:endParaRPr/>
          </a:p>
          <a:p>
            <a:pPr indent="0" lvl="0" marL="457200" rtl="0" algn="l">
              <a:spcBef>
                <a:spcPts val="1600"/>
              </a:spcBef>
              <a:spcAft>
                <a:spcPts val="0"/>
              </a:spcAft>
              <a:buNone/>
            </a:pPr>
            <a:r>
              <a:t/>
            </a:r>
            <a:endParaRPr i="1"/>
          </a:p>
          <a:p>
            <a:pPr indent="0" lvl="0" marL="457200" rtl="0" algn="l">
              <a:spcBef>
                <a:spcPts val="1600"/>
              </a:spcBef>
              <a:spcAft>
                <a:spcPts val="0"/>
              </a:spcAft>
              <a:buNone/>
            </a:pPr>
            <a:r>
              <a:t/>
            </a:r>
            <a:endParaRPr i="1"/>
          </a:p>
          <a:p>
            <a:pPr indent="0" lvl="0" marL="457200" rtl="0" algn="l">
              <a:spcBef>
                <a:spcPts val="1600"/>
              </a:spcBef>
              <a:spcAft>
                <a:spcPts val="1600"/>
              </a:spcAft>
              <a:buNone/>
            </a:pPr>
            <a:r>
              <a:rPr i="1" lang="en"/>
              <a:t>“A class should be closed for modification and open for extension.”</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a:solidFill>
                  <a:srgbClr val="FFFFFF"/>
                </a:solidFill>
              </a:rPr>
              <a:t>2. </a:t>
            </a:r>
            <a:r>
              <a:rPr b="1" lang="en">
                <a:solidFill>
                  <a:srgbClr val="FFFFFF"/>
                </a:solidFill>
              </a:rPr>
              <a:t>Open-Closed Principle (OCP)</a:t>
            </a:r>
            <a:endParaRPr/>
          </a:p>
        </p:txBody>
      </p:sp>
      <p:pic>
        <p:nvPicPr>
          <p:cNvPr id="116" name="Google Shape;116;p23"/>
          <p:cNvPicPr preferRelativeResize="0"/>
          <p:nvPr/>
        </p:nvPicPr>
        <p:blipFill>
          <a:blip r:embed="rId3">
            <a:alphaModFix/>
          </a:blip>
          <a:stretch>
            <a:fillRect/>
          </a:stretch>
        </p:blipFill>
        <p:spPr>
          <a:xfrm>
            <a:off x="1838800" y="1017725"/>
            <a:ext cx="5245986" cy="3973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a:solidFill>
                  <a:srgbClr val="FFFFFF"/>
                </a:solidFill>
              </a:rPr>
              <a:t>3</a:t>
            </a:r>
            <a:r>
              <a:rPr b="1" lang="en">
                <a:solidFill>
                  <a:srgbClr val="FFFFFF"/>
                </a:solidFill>
              </a:rPr>
              <a:t>. </a:t>
            </a:r>
            <a:r>
              <a:rPr b="1" lang="en">
                <a:solidFill>
                  <a:srgbClr val="FFFFFF"/>
                </a:solidFill>
              </a:rPr>
              <a:t>Liskov Substitution Principle</a:t>
            </a:r>
            <a:r>
              <a:rPr b="1" lang="en">
                <a:solidFill>
                  <a:srgbClr val="FFFFFF"/>
                </a:solidFill>
              </a:rPr>
              <a:t> (LSP)</a:t>
            </a:r>
            <a:endParaRPr/>
          </a:p>
        </p:txBody>
      </p:sp>
      <p:sp>
        <p:nvSpPr>
          <p:cNvPr id="122" name="Google Shape;122;p24"/>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যদি একটি ক্লাস থেকে অন্য একটি ক্লাসকে </a:t>
            </a:r>
            <a:r>
              <a:rPr lang="en"/>
              <a:t>Inheritance করা হয় তাহলে এমন হতে হবে যে Parent Class ও সকল Child Class একইভাবে ব্যাবহার করা যাবে।</a:t>
            </a:r>
            <a:endParaRPr/>
          </a:p>
          <a:p>
            <a:pPr indent="-342900" lvl="0" marL="457200" rtl="0" algn="l">
              <a:spcBef>
                <a:spcPts val="0"/>
              </a:spcBef>
              <a:spcAft>
                <a:spcPts val="0"/>
              </a:spcAft>
              <a:buSzPts val="1800"/>
              <a:buAutoNum type="arabicPeriod"/>
            </a:pPr>
            <a:r>
              <a:rPr lang="en"/>
              <a:t>Parent Class ও সকল Child Class ব্যাবহারের ক্ষেত্রে কোন বিশেষ নিয়ম পালনের বা চিন্তা করার প্রয়োজন পরবে না। </a:t>
            </a:r>
            <a:endParaRPr/>
          </a:p>
          <a:p>
            <a:pPr indent="-342900" lvl="0" marL="457200" rtl="0" algn="l">
              <a:spcBef>
                <a:spcPts val="0"/>
              </a:spcBef>
              <a:spcAft>
                <a:spcPts val="0"/>
              </a:spcAft>
              <a:buSzPts val="1800"/>
              <a:buAutoNum type="arabicPeriod"/>
            </a:pPr>
            <a:r>
              <a:rPr lang="en"/>
              <a:t>“Is a” Relation দিয়ে আমরা অনেক সময় এটা চেক করতে পারি তবে মনে রাখতে হবে, বাস্তব দুনিয়াতে </a:t>
            </a:r>
            <a:r>
              <a:rPr lang="en"/>
              <a:t>“Is a” Relation যেভাবে কাজ করবে অবজেক্ট ওরিয়েন্টেড প্রোগ্রামিং এর দুনিয়াতে সেটা একইভাবে কাজ করবে এটা ভাবা ভুল হবে। কাজেই কোডে ব্যাবহার করার সময় আমরা কোন কিছু মাথায় রেখে কোড করছি নাকি একই ভাবে কোন চিন্তা ভাবনা ছাড়াই Parent Class ও সকল Child Class কে ব্যাবহার করতে পারছি এটার দিকে বিশেষ নজর রাখতে হবে।</a:t>
            </a:r>
            <a:endParaRPr i="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a:t>3. </a:t>
            </a:r>
            <a:r>
              <a:rPr b="1" lang="en"/>
              <a:t>Liskov Substitution Principle (LSP)</a:t>
            </a:r>
            <a:endParaRPr/>
          </a:p>
        </p:txBody>
      </p:sp>
      <p:pic>
        <p:nvPicPr>
          <p:cNvPr id="128" name="Google Shape;128;p25"/>
          <p:cNvPicPr preferRelativeResize="0"/>
          <p:nvPr/>
        </p:nvPicPr>
        <p:blipFill>
          <a:blip r:embed="rId3">
            <a:alphaModFix/>
          </a:blip>
          <a:stretch>
            <a:fillRect/>
          </a:stretch>
        </p:blipFill>
        <p:spPr>
          <a:xfrm>
            <a:off x="2108000" y="1017725"/>
            <a:ext cx="5158299" cy="4134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a:t>3. Liskov Substitution Principle (LSP)</a:t>
            </a:r>
            <a:endParaRPr/>
          </a:p>
        </p:txBody>
      </p:sp>
      <p:pic>
        <p:nvPicPr>
          <p:cNvPr id="134" name="Google Shape;134;p26"/>
          <p:cNvPicPr preferRelativeResize="0"/>
          <p:nvPr/>
        </p:nvPicPr>
        <p:blipFill>
          <a:blip r:embed="rId3">
            <a:alphaModFix/>
          </a:blip>
          <a:stretch>
            <a:fillRect/>
          </a:stretch>
        </p:blipFill>
        <p:spPr>
          <a:xfrm>
            <a:off x="76200" y="1206175"/>
            <a:ext cx="8991600" cy="39373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a:solidFill>
                  <a:srgbClr val="FFFFFF"/>
                </a:solidFill>
              </a:rPr>
              <a:t>4</a:t>
            </a:r>
            <a:r>
              <a:rPr b="1" lang="en">
                <a:solidFill>
                  <a:srgbClr val="FFFFFF"/>
                </a:solidFill>
              </a:rPr>
              <a:t>. </a:t>
            </a:r>
            <a:r>
              <a:rPr b="1" lang="en">
                <a:solidFill>
                  <a:srgbClr val="FFFFFF"/>
                </a:solidFill>
              </a:rPr>
              <a:t>Interface Segregation</a:t>
            </a:r>
            <a:r>
              <a:rPr b="1" lang="en">
                <a:solidFill>
                  <a:srgbClr val="FFFFFF"/>
                </a:solidFill>
              </a:rPr>
              <a:t> Principle (ISP)</a:t>
            </a:r>
            <a:endParaRPr/>
          </a:p>
        </p:txBody>
      </p:sp>
      <p:sp>
        <p:nvSpPr>
          <p:cNvPr id="140" name="Google Shape;140;p27"/>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বড় Interface এর পরিবর্তে ছোট ছোট </a:t>
            </a:r>
            <a:r>
              <a:rPr lang="en"/>
              <a:t>Interface</a:t>
            </a:r>
            <a:r>
              <a:rPr lang="en"/>
              <a:t> তৈরি করতে হবে।</a:t>
            </a:r>
            <a:endParaRPr/>
          </a:p>
          <a:p>
            <a:pPr indent="-342900" lvl="0" marL="457200" rtl="0" algn="l">
              <a:spcBef>
                <a:spcPts val="0"/>
              </a:spcBef>
              <a:spcAft>
                <a:spcPts val="0"/>
              </a:spcAft>
              <a:buSzPts val="1800"/>
              <a:buAutoNum type="arabicPeriod"/>
            </a:pPr>
            <a:r>
              <a:rPr lang="en"/>
              <a:t>Interface যেন আমাদের ক্লাসে নতুন বৈশিষ্ট্য যোগ করার কাজে ব্যাবহার করা যায়।</a:t>
            </a:r>
            <a:endParaRPr/>
          </a:p>
          <a:p>
            <a:pPr indent="-342900" lvl="0" marL="457200" rtl="0" algn="l">
              <a:spcBef>
                <a:spcPts val="0"/>
              </a:spcBef>
              <a:spcAft>
                <a:spcPts val="0"/>
              </a:spcAft>
              <a:buSzPts val="1800"/>
              <a:buAutoNum type="arabicPeriod"/>
            </a:pPr>
            <a:r>
              <a:rPr lang="en"/>
              <a:t>Interface একাধিক ক্লাসে ব্যাবহার করা সম্ভব হয়।</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i="1" lang="en"/>
              <a:t>“No client should be forced to depend on methods it does not use”</a:t>
            </a:r>
            <a:endParaRPr i="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a:t>4. Interface Segregation Principle (ISP)</a:t>
            </a:r>
            <a:endParaRPr/>
          </a:p>
        </p:txBody>
      </p:sp>
      <p:pic>
        <p:nvPicPr>
          <p:cNvPr id="146" name="Google Shape;146;p28"/>
          <p:cNvPicPr preferRelativeResize="0"/>
          <p:nvPr/>
        </p:nvPicPr>
        <p:blipFill>
          <a:blip r:embed="rId3">
            <a:alphaModFix/>
          </a:blip>
          <a:stretch>
            <a:fillRect/>
          </a:stretch>
        </p:blipFill>
        <p:spPr>
          <a:xfrm>
            <a:off x="151538" y="1017725"/>
            <a:ext cx="8840920" cy="4125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a:t>4. Interface Segregation Principle (ISP)</a:t>
            </a:r>
            <a:endParaRPr/>
          </a:p>
        </p:txBody>
      </p:sp>
      <p:pic>
        <p:nvPicPr>
          <p:cNvPr id="152" name="Google Shape;152;p29"/>
          <p:cNvPicPr preferRelativeResize="0"/>
          <p:nvPr/>
        </p:nvPicPr>
        <p:blipFill>
          <a:blip r:embed="rId3">
            <a:alphaModFix/>
          </a:blip>
          <a:stretch>
            <a:fillRect/>
          </a:stretch>
        </p:blipFill>
        <p:spPr>
          <a:xfrm>
            <a:off x="971500" y="941525"/>
            <a:ext cx="6822051" cy="42557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a:solidFill>
                  <a:srgbClr val="FFFFFF"/>
                </a:solidFill>
              </a:rPr>
              <a:t>5</a:t>
            </a:r>
            <a:r>
              <a:rPr b="1" lang="en">
                <a:solidFill>
                  <a:srgbClr val="FFFFFF"/>
                </a:solidFill>
              </a:rPr>
              <a:t>. </a:t>
            </a:r>
            <a:r>
              <a:rPr b="1" lang="en">
                <a:solidFill>
                  <a:srgbClr val="FFFFFF"/>
                </a:solidFill>
              </a:rPr>
              <a:t>Dependency Inversion Principle</a:t>
            </a:r>
            <a:r>
              <a:rPr b="1" lang="en">
                <a:solidFill>
                  <a:srgbClr val="FFFFFF"/>
                </a:solidFill>
              </a:rPr>
              <a:t> (DIP)</a:t>
            </a:r>
            <a:endParaRPr/>
          </a:p>
        </p:txBody>
      </p:sp>
      <p:sp>
        <p:nvSpPr>
          <p:cNvPr id="158" name="Google Shape;158;p30"/>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কোডের মধ্যে Dependency দূর করার জন্য এটি ব্যাবহার করা হয়।</a:t>
            </a:r>
            <a:endParaRPr/>
          </a:p>
          <a:p>
            <a:pPr indent="-342900" lvl="0" marL="457200" rtl="0" algn="l">
              <a:spcBef>
                <a:spcPts val="0"/>
              </a:spcBef>
              <a:spcAft>
                <a:spcPts val="0"/>
              </a:spcAft>
              <a:buSzPts val="1800"/>
              <a:buAutoNum type="arabicPeriod"/>
            </a:pPr>
            <a:r>
              <a:rPr lang="en"/>
              <a:t>এমনভাবে আমরা ২ টি মডিউলকে ডিজাইন করবো যেন কেউ কারো উপর সরাসরি নির্ভর না করে বরং </a:t>
            </a:r>
            <a:r>
              <a:rPr lang="en"/>
              <a:t>Interface এর উপর নির্ভর করে।</a:t>
            </a:r>
            <a:endParaRPr/>
          </a:p>
          <a:p>
            <a:pPr indent="0" lvl="0" marL="0" rtl="0" algn="l">
              <a:spcBef>
                <a:spcPts val="1600"/>
              </a:spcBef>
              <a:spcAft>
                <a:spcPts val="0"/>
              </a:spcAft>
              <a:buNone/>
            </a:pPr>
            <a:r>
              <a:t/>
            </a:r>
            <a:endParaRPr/>
          </a:p>
          <a:p>
            <a:pPr indent="0" lvl="0" marL="0" rtl="0" algn="l">
              <a:spcBef>
                <a:spcPts val="1600"/>
              </a:spcBef>
              <a:spcAft>
                <a:spcPts val="0"/>
              </a:spcAft>
              <a:buNone/>
            </a:pPr>
            <a:r>
              <a:rPr i="1" lang="en"/>
              <a:t>“</a:t>
            </a:r>
            <a:r>
              <a:rPr i="1" lang="en"/>
              <a:t>High-level modules should not depend on low-level modules. Both should depend on abstractions</a:t>
            </a:r>
            <a:r>
              <a:rPr i="1" lang="en"/>
              <a:t>”</a:t>
            </a:r>
            <a:endParaRPr i="1"/>
          </a:p>
          <a:p>
            <a:pPr indent="0" lvl="0" marL="0" rtl="0" algn="l">
              <a:spcBef>
                <a:spcPts val="1600"/>
              </a:spcBef>
              <a:spcAft>
                <a:spcPts val="1600"/>
              </a:spcAft>
              <a:buNone/>
            </a:pPr>
            <a:r>
              <a:rPr i="1" lang="en"/>
              <a:t>“Abstractions should not depend on details. Details should depend on abstractions.”</a:t>
            </a:r>
            <a:endParaRPr i="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a:t>5. Dependency Inversion Principle (DIP)</a:t>
            </a:r>
            <a:endParaRPr/>
          </a:p>
        </p:txBody>
      </p:sp>
      <p:pic>
        <p:nvPicPr>
          <p:cNvPr id="164" name="Google Shape;164;p31"/>
          <p:cNvPicPr preferRelativeResize="0"/>
          <p:nvPr/>
        </p:nvPicPr>
        <p:blipFill>
          <a:blip r:embed="rId3">
            <a:alphaModFix/>
          </a:blip>
          <a:stretch>
            <a:fillRect/>
          </a:stretch>
        </p:blipFill>
        <p:spPr>
          <a:xfrm>
            <a:off x="227375" y="2021250"/>
            <a:ext cx="8669951" cy="1797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OOP আর OOD এর মধ্যে পার্থক্য কি?</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a:t>5. Dependency Inversion Principle (DIP)</a:t>
            </a:r>
            <a:endParaRPr/>
          </a:p>
        </p:txBody>
      </p:sp>
      <p:pic>
        <p:nvPicPr>
          <p:cNvPr id="170" name="Google Shape;170;p32"/>
          <p:cNvPicPr preferRelativeResize="0"/>
          <p:nvPr/>
        </p:nvPicPr>
        <p:blipFill>
          <a:blip r:embed="rId3">
            <a:alphaModFix/>
          </a:blip>
          <a:stretch>
            <a:fillRect/>
          </a:stretch>
        </p:blipFill>
        <p:spPr>
          <a:xfrm>
            <a:off x="1128100" y="953325"/>
            <a:ext cx="6497801" cy="4190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Encapsulate what changes</a:t>
            </a:r>
            <a:endParaRPr/>
          </a:p>
        </p:txBody>
      </p:sp>
      <p:pic>
        <p:nvPicPr>
          <p:cNvPr id="176" name="Google Shape;176;p33"/>
          <p:cNvPicPr preferRelativeResize="0"/>
          <p:nvPr/>
        </p:nvPicPr>
        <p:blipFill>
          <a:blip r:embed="rId3">
            <a:alphaModFix/>
          </a:blip>
          <a:stretch>
            <a:fillRect/>
          </a:stretch>
        </p:blipFill>
        <p:spPr>
          <a:xfrm>
            <a:off x="311703" y="977803"/>
            <a:ext cx="7783000" cy="4165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সেরা ১০টি অবজেক্ট ওরিয়েন্টেড ডিজাইন </a:t>
            </a:r>
            <a:r>
              <a:rPr lang="en"/>
              <a:t>মূলনীতি</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b="1" lang="en">
                <a:solidFill>
                  <a:srgbClr val="FFFFFF"/>
                </a:solidFill>
              </a:rPr>
              <a:t>SRP (Single Responsibility Principle)</a:t>
            </a:r>
            <a:r>
              <a:rPr lang="en"/>
              <a:t> –</a:t>
            </a:r>
            <a:r>
              <a:rPr lang="en"/>
              <a:t> one class should do one thing and do it well</a:t>
            </a:r>
            <a:endParaRPr/>
          </a:p>
          <a:p>
            <a:pPr indent="-342900" lvl="0" marL="457200" rtl="0" algn="l">
              <a:lnSpc>
                <a:spcPct val="150000"/>
              </a:lnSpc>
              <a:spcBef>
                <a:spcPts val="0"/>
              </a:spcBef>
              <a:spcAft>
                <a:spcPts val="0"/>
              </a:spcAft>
              <a:buSzPts val="1800"/>
              <a:buAutoNum type="arabicPeriod"/>
            </a:pPr>
            <a:r>
              <a:rPr b="1" lang="en">
                <a:solidFill>
                  <a:srgbClr val="FFFFFF"/>
                </a:solidFill>
              </a:rPr>
              <a:t>Open Closed design principle</a:t>
            </a:r>
            <a:r>
              <a:rPr lang="en"/>
              <a:t> – open for extension, closed for modification</a:t>
            </a:r>
            <a:endParaRPr/>
          </a:p>
          <a:p>
            <a:pPr indent="-342900" lvl="0" marL="457200" rtl="0" algn="l">
              <a:lnSpc>
                <a:spcPct val="150000"/>
              </a:lnSpc>
              <a:spcBef>
                <a:spcPts val="0"/>
              </a:spcBef>
              <a:spcAft>
                <a:spcPts val="0"/>
              </a:spcAft>
              <a:buSzPts val="1800"/>
              <a:buAutoNum type="arabicPeriod"/>
            </a:pPr>
            <a:r>
              <a:rPr b="1" lang="en">
                <a:solidFill>
                  <a:srgbClr val="FFFFFF"/>
                </a:solidFill>
              </a:rPr>
              <a:t>LSP (Liskov Substitution Principle)</a:t>
            </a:r>
            <a:r>
              <a:rPr lang="en"/>
              <a:t> – Sub type must be substitutable for super type</a:t>
            </a:r>
            <a:endParaRPr/>
          </a:p>
          <a:p>
            <a:pPr indent="-342900" lvl="0" marL="457200" rtl="0" algn="l">
              <a:lnSpc>
                <a:spcPct val="150000"/>
              </a:lnSpc>
              <a:spcBef>
                <a:spcPts val="0"/>
              </a:spcBef>
              <a:spcAft>
                <a:spcPts val="0"/>
              </a:spcAft>
              <a:buSzPts val="1800"/>
              <a:buAutoNum type="arabicPeriod"/>
            </a:pPr>
            <a:r>
              <a:rPr b="1" lang="en">
                <a:solidFill>
                  <a:srgbClr val="FFFFFF"/>
                </a:solidFill>
              </a:rPr>
              <a:t>ISP (Interface Segregation Principle)</a:t>
            </a:r>
            <a:r>
              <a:rPr lang="en"/>
              <a:t> – Avoid monolithic interface, reduce pain on client side</a:t>
            </a:r>
            <a:endParaRPr/>
          </a:p>
          <a:p>
            <a:pPr indent="-342900" lvl="0" marL="457200" rtl="0" algn="l">
              <a:lnSpc>
                <a:spcPct val="150000"/>
              </a:lnSpc>
              <a:spcBef>
                <a:spcPts val="0"/>
              </a:spcBef>
              <a:spcAft>
                <a:spcPts val="0"/>
              </a:spcAft>
              <a:buSzPts val="1800"/>
              <a:buAutoNum type="arabicPeriod"/>
            </a:pPr>
            <a:r>
              <a:rPr b="1" lang="en">
                <a:solidFill>
                  <a:srgbClr val="FFFFFF"/>
                </a:solidFill>
              </a:rPr>
              <a:t>DIP (Dependency Inversion Principle)</a:t>
            </a:r>
            <a:r>
              <a:rPr lang="en"/>
              <a:t> – don’t ask, let framework give to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AutoNum type="arabicPeriod" startAt="6"/>
            </a:pPr>
            <a:r>
              <a:rPr b="1" lang="en">
                <a:solidFill>
                  <a:srgbClr val="FFFFFF"/>
                </a:solidFill>
              </a:rPr>
              <a:t>DRY (Don’t repeat yourself)</a:t>
            </a:r>
            <a:r>
              <a:rPr lang="en"/>
              <a:t> - avoids duplication in code</a:t>
            </a:r>
            <a:endParaRPr/>
          </a:p>
          <a:p>
            <a:pPr indent="-342900" lvl="0" marL="457200" rtl="0" algn="l">
              <a:lnSpc>
                <a:spcPct val="200000"/>
              </a:lnSpc>
              <a:spcBef>
                <a:spcPts val="0"/>
              </a:spcBef>
              <a:spcAft>
                <a:spcPts val="0"/>
              </a:spcAft>
              <a:buSzPts val="1800"/>
              <a:buAutoNum type="arabicPeriod" startAt="6"/>
            </a:pPr>
            <a:r>
              <a:rPr b="1" lang="en">
                <a:solidFill>
                  <a:srgbClr val="FFFFFF"/>
                </a:solidFill>
              </a:rPr>
              <a:t>Encapsulate what changes</a:t>
            </a:r>
            <a:r>
              <a:rPr lang="en"/>
              <a:t> – hides implementation detail, helps in maintenance</a:t>
            </a:r>
            <a:endParaRPr/>
          </a:p>
          <a:p>
            <a:pPr indent="-342900" lvl="0" marL="457200" rtl="0" algn="l">
              <a:lnSpc>
                <a:spcPct val="200000"/>
              </a:lnSpc>
              <a:spcBef>
                <a:spcPts val="0"/>
              </a:spcBef>
              <a:spcAft>
                <a:spcPts val="0"/>
              </a:spcAft>
              <a:buSzPts val="1800"/>
              <a:buAutoNum type="arabicPeriod" startAt="6"/>
            </a:pPr>
            <a:r>
              <a:rPr b="1" lang="en">
                <a:solidFill>
                  <a:srgbClr val="FFFFFF"/>
                </a:solidFill>
              </a:rPr>
              <a:t>Favor Composition over Inheritance</a:t>
            </a:r>
            <a:r>
              <a:rPr lang="en"/>
              <a:t> – Code reuse without cost of inflexibility</a:t>
            </a:r>
            <a:endParaRPr/>
          </a:p>
          <a:p>
            <a:pPr indent="-342900" lvl="0" marL="457200" rtl="0" algn="l">
              <a:lnSpc>
                <a:spcPct val="200000"/>
              </a:lnSpc>
              <a:spcBef>
                <a:spcPts val="0"/>
              </a:spcBef>
              <a:spcAft>
                <a:spcPts val="0"/>
              </a:spcAft>
              <a:buSzPts val="1800"/>
              <a:buAutoNum type="arabicPeriod" startAt="6"/>
            </a:pPr>
            <a:r>
              <a:rPr b="1" lang="en">
                <a:solidFill>
                  <a:srgbClr val="FFFFFF"/>
                </a:solidFill>
              </a:rPr>
              <a:t>Programming for Interface </a:t>
            </a:r>
            <a:r>
              <a:rPr lang="en"/>
              <a:t>– Helps in maintenance, improves flexibility</a:t>
            </a:r>
            <a:endParaRPr/>
          </a:p>
          <a:p>
            <a:pPr indent="-342900" lvl="0" marL="457200" rtl="0" algn="l">
              <a:lnSpc>
                <a:spcPct val="200000"/>
              </a:lnSpc>
              <a:spcBef>
                <a:spcPts val="0"/>
              </a:spcBef>
              <a:spcAft>
                <a:spcPts val="0"/>
              </a:spcAft>
              <a:buSzPts val="1800"/>
              <a:buAutoNum type="arabicPeriod" startAt="6"/>
            </a:pPr>
            <a:r>
              <a:rPr b="1" lang="en">
                <a:solidFill>
                  <a:srgbClr val="FFFFFF"/>
                </a:solidFill>
              </a:rPr>
              <a:t>Delegation principle</a:t>
            </a:r>
            <a:r>
              <a:rPr lang="en"/>
              <a:t> – Don’t do all things by yourself, delegate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19100" lvl="0" marL="457200" rtl="0" algn="l">
              <a:lnSpc>
                <a:spcPct val="150000"/>
              </a:lnSpc>
              <a:spcBef>
                <a:spcPts val="0"/>
              </a:spcBef>
              <a:spcAft>
                <a:spcPts val="0"/>
              </a:spcAft>
              <a:buSzPts val="3000"/>
              <a:buAutoNum type="arabicPeriod"/>
            </a:pPr>
            <a:r>
              <a:rPr b="1" lang="en">
                <a:solidFill>
                  <a:srgbClr val="FFFFFF"/>
                </a:solidFill>
              </a:rPr>
              <a:t>Single Responsibility Principle (SRP)</a:t>
            </a:r>
            <a:endParaRPr/>
          </a:p>
        </p:txBody>
      </p:sp>
      <p:sp>
        <p:nvSpPr>
          <p:cNvPr id="83" name="Google Shape;83;p17"/>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Responsibility বলতে আসলে কি বুঝানো হচ্ছে?</a:t>
            </a:r>
            <a:endParaRPr/>
          </a:p>
          <a:p>
            <a:pPr indent="-342900" lvl="0" marL="457200" rtl="0" algn="l">
              <a:spcBef>
                <a:spcPts val="0"/>
              </a:spcBef>
              <a:spcAft>
                <a:spcPts val="0"/>
              </a:spcAft>
              <a:buSzPts val="1800"/>
              <a:buAutoNum type="arabicPeriod"/>
            </a:pPr>
            <a:r>
              <a:rPr lang="en"/>
              <a:t>Responsibility একটি হতে হবে বলতে কি বুঝানো হচ্ছে?</a:t>
            </a:r>
            <a:endParaRPr/>
          </a:p>
          <a:p>
            <a:pPr indent="-342900" lvl="0" marL="457200" rtl="0" algn="l">
              <a:spcBef>
                <a:spcPts val="0"/>
              </a:spcBef>
              <a:spcAft>
                <a:spcPts val="0"/>
              </a:spcAft>
              <a:buSzPts val="1800"/>
              <a:buAutoNum type="arabicPeriod"/>
            </a:pPr>
            <a:r>
              <a:rPr lang="en"/>
              <a:t>Responsibility কেন একটি হতে হবে?</a:t>
            </a:r>
            <a:endParaRPr/>
          </a:p>
          <a:p>
            <a:pPr indent="0" lvl="0" marL="457200" rtl="0" algn="l">
              <a:spcBef>
                <a:spcPts val="1600"/>
              </a:spcBef>
              <a:spcAft>
                <a:spcPts val="0"/>
              </a:spcAft>
              <a:buNone/>
            </a:pPr>
            <a:r>
              <a:t/>
            </a:r>
            <a:endParaRPr i="1"/>
          </a:p>
          <a:p>
            <a:pPr indent="0" lvl="0" marL="457200" rtl="0" algn="l">
              <a:spcBef>
                <a:spcPts val="1600"/>
              </a:spcBef>
              <a:spcAft>
                <a:spcPts val="0"/>
              </a:spcAft>
              <a:buNone/>
            </a:pPr>
            <a:r>
              <a:t/>
            </a:r>
            <a:endParaRPr i="1"/>
          </a:p>
          <a:p>
            <a:pPr indent="0" lvl="0" marL="457200" rtl="0" algn="l">
              <a:spcBef>
                <a:spcPts val="1600"/>
              </a:spcBef>
              <a:spcAft>
                <a:spcPts val="1600"/>
              </a:spcAft>
              <a:buNone/>
            </a:pPr>
            <a:r>
              <a:rPr i="1" lang="en"/>
              <a:t>“Gather together the things that change for the same reasons. Separate those things that change for different reasons.”</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614325" y="554100"/>
            <a:ext cx="7275600" cy="33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public class Employee {</a:t>
            </a:r>
            <a:br>
              <a:rPr lang="en" sz="2400">
                <a:solidFill>
                  <a:srgbClr val="FFFFFF"/>
                </a:solidFill>
              </a:rPr>
            </a:br>
            <a:r>
              <a:rPr lang="en" sz="2400">
                <a:solidFill>
                  <a:srgbClr val="FFFFFF"/>
                </a:solidFill>
              </a:rPr>
              <a:t>  public Money calculatePay();</a:t>
            </a:r>
            <a:br>
              <a:rPr lang="en" sz="2400">
                <a:solidFill>
                  <a:srgbClr val="FFFFFF"/>
                </a:solidFill>
              </a:rPr>
            </a:br>
            <a:r>
              <a:rPr lang="en" sz="2400">
                <a:solidFill>
                  <a:srgbClr val="FFFFFF"/>
                </a:solidFill>
              </a:rPr>
              <a:t>  public void save();</a:t>
            </a:r>
            <a:br>
              <a:rPr lang="en" sz="2400">
                <a:solidFill>
                  <a:srgbClr val="FFFFFF"/>
                </a:solidFill>
              </a:rPr>
            </a:br>
            <a:r>
              <a:rPr lang="en" sz="2400">
                <a:solidFill>
                  <a:srgbClr val="FFFFFF"/>
                </a:solidFill>
              </a:rPr>
              <a:t>  public String reportHours();</a:t>
            </a:r>
            <a:br>
              <a:rPr lang="en" sz="2400">
                <a:solidFill>
                  <a:srgbClr val="FFFFFF"/>
                </a:solidFill>
              </a:rPr>
            </a:br>
            <a:r>
              <a:rPr lang="en" sz="2400">
                <a:solidFill>
                  <a:srgbClr val="FFFFFF"/>
                </a:solidFill>
              </a:rPr>
              <a:t>}</a:t>
            </a:r>
            <a:endParaRPr sz="2400">
              <a:solidFill>
                <a:srgbClr val="FFFFFF"/>
              </a:solidFill>
            </a:endParaRPr>
          </a:p>
          <a:p>
            <a:pPr indent="0" lvl="0" marL="0" rtl="0" algn="l">
              <a:spcBef>
                <a:spcPts val="0"/>
              </a:spcBef>
              <a:spcAft>
                <a:spcPts val="0"/>
              </a:spcAft>
              <a:buNone/>
            </a:pPr>
            <a:r>
              <a:t/>
            </a:r>
            <a:endParaRPr sz="2400">
              <a:solidFill>
                <a:srgbClr val="FFFFFF"/>
              </a:solidFill>
            </a:endParaRPr>
          </a:p>
          <a:p>
            <a:pPr indent="0" lvl="0" marL="0" rtl="0" algn="l">
              <a:spcBef>
                <a:spcPts val="0"/>
              </a:spcBef>
              <a:spcAft>
                <a:spcPts val="0"/>
              </a:spcAft>
              <a:buNone/>
            </a:pPr>
            <a:r>
              <a:rPr lang="en" sz="2400">
                <a:solidFill>
                  <a:srgbClr val="FFFFFF"/>
                </a:solidFill>
              </a:rPr>
              <a:t>CEO কখন CFO, COO বা CTO কে চাকরীচ্যুত করবে?</a:t>
            </a:r>
            <a:endParaRPr sz="2400">
              <a:solidFill>
                <a:srgbClr val="FFFFFF"/>
              </a:solidFill>
            </a:endParaRPr>
          </a:p>
          <a:p>
            <a:pPr indent="0" lvl="0" marL="0" rtl="0" algn="l">
              <a:spcBef>
                <a:spcPts val="0"/>
              </a:spcBef>
              <a:spcAft>
                <a:spcPts val="0"/>
              </a:spcAft>
              <a:buNone/>
            </a:pPr>
            <a:r>
              <a:t/>
            </a:r>
            <a:endParaRPr sz="24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381000" y="1366838"/>
            <a:ext cx="8382000" cy="2409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nvSpPr>
        <p:spPr>
          <a:xfrm>
            <a:off x="0" y="0"/>
            <a:ext cx="8239200" cy="492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c</a:t>
            </a:r>
            <a:r>
              <a:rPr lang="en">
                <a:solidFill>
                  <a:srgbClr val="FFFFFF"/>
                </a:solidFill>
              </a:rPr>
              <a:t>lass Book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public void getTitle() {</a:t>
            </a:r>
            <a:endParaRPr>
              <a:solidFill>
                <a:srgbClr val="FFFFFF"/>
              </a:solidFill>
            </a:endParaRPr>
          </a:p>
          <a:p>
            <a:pPr indent="0" lvl="0" marL="0" rtl="0" algn="l">
              <a:spcBef>
                <a:spcPts val="0"/>
              </a:spcBef>
              <a:spcAft>
                <a:spcPts val="0"/>
              </a:spcAft>
              <a:buNone/>
            </a:pPr>
            <a:r>
              <a:rPr lang="en">
                <a:solidFill>
                  <a:srgbClr val="FFFFFF"/>
                </a:solidFill>
              </a:rPr>
              <a:t>        return "A Great Book";</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a:t>
            </a:r>
            <a:r>
              <a:rPr lang="en">
                <a:solidFill>
                  <a:srgbClr val="FFFFFF"/>
                </a:solidFill>
              </a:rPr>
              <a:t>public String </a:t>
            </a:r>
            <a:r>
              <a:rPr lang="en">
                <a:solidFill>
                  <a:srgbClr val="FFFFFF"/>
                </a:solidFill>
              </a:rPr>
              <a:t>getAuthor() {</a:t>
            </a:r>
            <a:endParaRPr>
              <a:solidFill>
                <a:srgbClr val="FFFFFF"/>
              </a:solidFill>
            </a:endParaRPr>
          </a:p>
          <a:p>
            <a:pPr indent="0" lvl="0" marL="0" rtl="0" algn="l">
              <a:spcBef>
                <a:spcPts val="0"/>
              </a:spcBef>
              <a:spcAft>
                <a:spcPts val="0"/>
              </a:spcAft>
              <a:buNone/>
            </a:pPr>
            <a:r>
              <a:rPr lang="en">
                <a:solidFill>
                  <a:srgbClr val="FFFFFF"/>
                </a:solidFill>
              </a:rPr>
              <a:t>        return "John Doe";</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public void turnPage() {</a:t>
            </a:r>
            <a:endParaRPr>
              <a:solidFill>
                <a:srgbClr val="FFFFFF"/>
              </a:solidFill>
            </a:endParaRPr>
          </a:p>
          <a:p>
            <a:pPr indent="0" lvl="0" marL="0" rtl="0" algn="l">
              <a:spcBef>
                <a:spcPts val="0"/>
              </a:spcBef>
              <a:spcAft>
                <a:spcPts val="0"/>
              </a:spcAft>
              <a:buNone/>
            </a:pPr>
            <a:r>
              <a:rPr lang="en">
                <a:solidFill>
                  <a:srgbClr val="FFFFFF"/>
                </a:solidFill>
              </a:rPr>
              <a:t>        // pointer to next page</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public void printCurrentPage() {</a:t>
            </a:r>
            <a:endParaRPr>
              <a:solidFill>
                <a:srgbClr val="FFFFFF"/>
              </a:solidFill>
            </a:endParaRPr>
          </a:p>
          <a:p>
            <a:pPr indent="0" lvl="0" marL="0" rtl="0" algn="l">
              <a:spcBef>
                <a:spcPts val="0"/>
              </a:spcBef>
              <a:spcAft>
                <a:spcPts val="0"/>
              </a:spcAft>
              <a:buNone/>
            </a:pPr>
            <a:r>
              <a:rPr lang="en">
                <a:solidFill>
                  <a:srgbClr val="FFFFFF"/>
                </a:solidFill>
              </a:rPr>
              <a:t>        System.Print(“current page content");</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nvSpPr>
        <p:spPr>
          <a:xfrm>
            <a:off x="0" y="421600"/>
            <a:ext cx="3469200" cy="421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c</a:t>
            </a:r>
            <a:r>
              <a:rPr lang="en">
                <a:solidFill>
                  <a:srgbClr val="FFFFFF"/>
                </a:solidFill>
              </a:rPr>
              <a:t>lass Book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public String getTitle() {</a:t>
            </a:r>
            <a:endParaRPr>
              <a:solidFill>
                <a:srgbClr val="FFFFFF"/>
              </a:solidFill>
            </a:endParaRPr>
          </a:p>
          <a:p>
            <a:pPr indent="0" lvl="0" marL="0" rtl="0" algn="l">
              <a:spcBef>
                <a:spcPts val="0"/>
              </a:spcBef>
              <a:spcAft>
                <a:spcPts val="0"/>
              </a:spcAft>
              <a:buNone/>
            </a:pPr>
            <a:r>
              <a:rPr lang="en">
                <a:solidFill>
                  <a:srgbClr val="FFFFFF"/>
                </a:solidFill>
              </a:rPr>
              <a:t>        return "A Great Book";</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public String getAuthor() {</a:t>
            </a:r>
            <a:endParaRPr>
              <a:solidFill>
                <a:srgbClr val="FFFFFF"/>
              </a:solidFill>
            </a:endParaRPr>
          </a:p>
          <a:p>
            <a:pPr indent="0" lvl="0" marL="0" rtl="0" algn="l">
              <a:spcBef>
                <a:spcPts val="0"/>
              </a:spcBef>
              <a:spcAft>
                <a:spcPts val="0"/>
              </a:spcAft>
              <a:buNone/>
            </a:pPr>
            <a:r>
              <a:rPr lang="en">
                <a:solidFill>
                  <a:srgbClr val="FFFFFF"/>
                </a:solidFill>
              </a:rPr>
              <a:t>        return "John Doe";</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public void turnPage() {</a:t>
            </a:r>
            <a:endParaRPr>
              <a:solidFill>
                <a:srgbClr val="FFFFFF"/>
              </a:solidFill>
            </a:endParaRPr>
          </a:p>
          <a:p>
            <a:pPr indent="0" lvl="0" marL="0" rtl="0" algn="l">
              <a:spcBef>
                <a:spcPts val="0"/>
              </a:spcBef>
              <a:spcAft>
                <a:spcPts val="0"/>
              </a:spcAft>
              <a:buNone/>
            </a:pPr>
            <a:r>
              <a:rPr lang="en">
                <a:solidFill>
                  <a:srgbClr val="FFFFFF"/>
                </a:solidFill>
              </a:rPr>
              <a:t>        // pointer to next page</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public String getCurrentPage() {</a:t>
            </a:r>
            <a:endParaRPr>
              <a:solidFill>
                <a:srgbClr val="FFFFFF"/>
              </a:solidFill>
            </a:endParaRPr>
          </a:p>
          <a:p>
            <a:pPr indent="0" lvl="0" marL="0" rtl="0" algn="l">
              <a:spcBef>
                <a:spcPts val="0"/>
              </a:spcBef>
              <a:spcAft>
                <a:spcPts val="0"/>
              </a:spcAft>
              <a:buNone/>
            </a:pPr>
            <a:r>
              <a:rPr lang="en">
                <a:solidFill>
                  <a:srgbClr val="FFFFFF"/>
                </a:solidFill>
              </a:rPr>
              <a:t>        return "current page content";</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interface Printer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public void printPage(string page);</a:t>
            </a:r>
            <a:endParaRPr>
              <a:solidFill>
                <a:srgbClr val="FFFFFF"/>
              </a:solidFill>
            </a:endParaRPr>
          </a:p>
          <a:p>
            <a:pPr indent="0" lvl="0" marL="0" rtl="0" algn="l">
              <a:spcBef>
                <a:spcPts val="0"/>
              </a:spcBef>
              <a:spcAft>
                <a:spcPts val="0"/>
              </a:spcAft>
              <a:buNone/>
            </a:pPr>
            <a:r>
              <a:rPr lang="en">
                <a:solidFill>
                  <a:srgbClr val="FFFFFF"/>
                </a:solidFill>
              </a:rPr>
              <a:t>}</a:t>
            </a:r>
            <a:endParaRPr>
              <a:solidFill>
                <a:srgbClr val="FFFFFF"/>
              </a:solidFill>
            </a:endParaRPr>
          </a:p>
        </p:txBody>
      </p:sp>
      <p:sp>
        <p:nvSpPr>
          <p:cNvPr id="104" name="Google Shape;104;p21"/>
          <p:cNvSpPr txBox="1"/>
          <p:nvPr/>
        </p:nvSpPr>
        <p:spPr>
          <a:xfrm>
            <a:off x="5384425" y="84300"/>
            <a:ext cx="3759600" cy="455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c</a:t>
            </a:r>
            <a:r>
              <a:rPr lang="en">
                <a:solidFill>
                  <a:srgbClr val="FFFFFF"/>
                </a:solidFill>
              </a:rPr>
              <a:t>lass PlainTextPrinter implements Printer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public void printPage(string page) {</a:t>
            </a:r>
            <a:endParaRPr>
              <a:solidFill>
                <a:srgbClr val="FFFFFF"/>
              </a:solidFill>
            </a:endParaRPr>
          </a:p>
          <a:p>
            <a:pPr indent="0" lvl="0" marL="0" rtl="0" algn="l">
              <a:spcBef>
                <a:spcPts val="0"/>
              </a:spcBef>
              <a:spcAft>
                <a:spcPts val="0"/>
              </a:spcAft>
              <a:buNone/>
            </a:pPr>
            <a:r>
              <a:rPr lang="en">
                <a:solidFill>
                  <a:srgbClr val="FFFFFF"/>
                </a:solidFill>
              </a:rPr>
              <a:t>        System.Print(page);</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class HtmlPrinter implements Printer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public void printPage(string page) {</a:t>
            </a:r>
            <a:endParaRPr>
              <a:solidFill>
                <a:srgbClr val="FFFFFF"/>
              </a:solidFill>
            </a:endParaRPr>
          </a:p>
          <a:p>
            <a:pPr indent="0" lvl="0" marL="0" rtl="0" algn="l">
              <a:spcBef>
                <a:spcPts val="0"/>
              </a:spcBef>
              <a:spcAft>
                <a:spcPts val="0"/>
              </a:spcAft>
              <a:buNone/>
            </a:pPr>
            <a:r>
              <a:rPr lang="en">
                <a:solidFill>
                  <a:srgbClr val="FFFFFF"/>
                </a:solidFill>
              </a:rPr>
              <a:t>        System.Print(“'&lt;div style=’single-page’&gt;” + page + “&lt;/div&gt;”);</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 </a:t>
            </a:r>
            <a:endParaRPr>
              <a:solidFill>
                <a:srgbClr val="FFFFFF"/>
              </a:solidFill>
            </a:endParaRPr>
          </a:p>
          <a:p>
            <a:pPr indent="0" lvl="0" marL="0" rtl="0" algn="l">
              <a:spcBef>
                <a:spcPts val="0"/>
              </a:spcBef>
              <a:spcAft>
                <a:spcPts val="0"/>
              </a:spcAft>
              <a:buNone/>
            </a:pPr>
            <a:r>
              <a:rPr lang="en">
                <a:solidFill>
                  <a:srgbClr val="FFFFFF"/>
                </a:solidFill>
              </a:rPr>
              <a:t>}</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