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A5CC-1AC7-4F48-B6F0-0EFB7641E8E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6C1D-E953-41BF-BE98-2A7C2F2AA5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A5CC-1AC7-4F48-B6F0-0EFB7641E8E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6C1D-E953-41BF-BE98-2A7C2F2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A5CC-1AC7-4F48-B6F0-0EFB7641E8E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6C1D-E953-41BF-BE98-2A7C2F2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A5CC-1AC7-4F48-B6F0-0EFB7641E8E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6C1D-E953-41BF-BE98-2A7C2F2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A5CC-1AC7-4F48-B6F0-0EFB7641E8E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6C1D-E953-41BF-BE98-2A7C2F2AA5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6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A5CC-1AC7-4F48-B6F0-0EFB7641E8E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6C1D-E953-41BF-BE98-2A7C2F2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4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A5CC-1AC7-4F48-B6F0-0EFB7641E8E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6C1D-E953-41BF-BE98-2A7C2F2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A5CC-1AC7-4F48-B6F0-0EFB7641E8E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6C1D-E953-41BF-BE98-2A7C2F2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A5CC-1AC7-4F48-B6F0-0EFB7641E8E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6C1D-E953-41BF-BE98-2A7C2F2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2DA5CC-1AC7-4F48-B6F0-0EFB7641E8E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766C1D-E953-41BF-BE98-2A7C2F2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A5CC-1AC7-4F48-B6F0-0EFB7641E8E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6C1D-E953-41BF-BE98-2A7C2F2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2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2DA5CC-1AC7-4F48-B6F0-0EFB7641E8E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766C1D-E953-41BF-BE98-2A7C2F2AA5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5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FB0F-ACB4-464B-8932-14F817871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8AB6A-2F9F-4F94-BD5A-66C3F8BB7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1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3FB5-1FD2-4EA7-A855-592968E8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look at a problem</a:t>
            </a:r>
          </a:p>
        </p:txBody>
      </p:sp>
      <p:pic>
        <p:nvPicPr>
          <p:cNvPr id="1026" name="Picture 2" descr="1,207 Abcd Vector Images, Abcd Illustrations | Depositphotos">
            <a:extLst>
              <a:ext uri="{FF2B5EF4-FFF2-40B4-BE49-F238E27FC236}">
                <a16:creationId xmlns:a16="http://schemas.microsoft.com/office/drawing/2014/main" id="{F5F51A77-2F77-4ABF-8035-D27B3AEB4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34" y="1996750"/>
            <a:ext cx="3673929" cy="36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AFB416-0C3B-460A-8FB3-608EB1FAAC7B}"/>
              </a:ext>
            </a:extLst>
          </p:cNvPr>
          <p:cNvCxnSpPr/>
          <p:nvPr/>
        </p:nvCxnSpPr>
        <p:spPr>
          <a:xfrm>
            <a:off x="4883020" y="3900196"/>
            <a:ext cx="2425959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D49188-A149-4CA5-9301-BFD8A8DD27F7}"/>
              </a:ext>
            </a:extLst>
          </p:cNvPr>
          <p:cNvSpPr txBox="1">
            <a:spLocks/>
          </p:cNvSpPr>
          <p:nvPr/>
        </p:nvSpPr>
        <p:spPr>
          <a:xfrm>
            <a:off x="3631788" y="4921988"/>
            <a:ext cx="389706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Comic Sans MS" panose="030F0702030302020204" pitchFamily="66" charset="0"/>
                <a:cs typeface="Times New Roman" panose="02020603050405020304" pitchFamily="18" charset="0"/>
              </a:rPr>
              <a:t>_</a:t>
            </a:r>
            <a:endParaRPr lang="en-US" sz="2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2924A4-7F55-427D-A092-5E2475E94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8E172C-FB36-429F-BEF9-48B2CE2C59F4}"/>
              </a:ext>
            </a:extLst>
          </p:cNvPr>
          <p:cNvSpPr txBox="1">
            <a:spLocks/>
          </p:cNvSpPr>
          <p:nvPr/>
        </p:nvSpPr>
        <p:spPr>
          <a:xfrm>
            <a:off x="7457336" y="3659246"/>
            <a:ext cx="2703697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I_LOVE_PYTHON</a:t>
            </a:r>
          </a:p>
        </p:txBody>
      </p:sp>
    </p:spTree>
    <p:extLst>
      <p:ext uri="{BB962C8B-B14F-4D97-AF65-F5344CB8AC3E}">
        <p14:creationId xmlns:p14="http://schemas.microsoft.com/office/powerpoint/2010/main" val="413840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8EC4-6B96-4A90-A5F0-124B7823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 towards genetic algorithm (Generate Population)</a:t>
            </a:r>
          </a:p>
        </p:txBody>
      </p:sp>
      <p:pic>
        <p:nvPicPr>
          <p:cNvPr id="4" name="Picture 2" descr="1,207 Abcd Vector Images, Abcd Illustrations | Depositphotos">
            <a:extLst>
              <a:ext uri="{FF2B5EF4-FFF2-40B4-BE49-F238E27FC236}">
                <a16:creationId xmlns:a16="http://schemas.microsoft.com/office/drawing/2014/main" id="{A7053A8C-D8D8-4C26-8CD5-4C837F5E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34" y="1996750"/>
            <a:ext cx="3673929" cy="36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3A6718-D904-4AB3-A111-05501CBD5B55}"/>
              </a:ext>
            </a:extLst>
          </p:cNvPr>
          <p:cNvCxnSpPr>
            <a:cxnSpLocks/>
          </p:cNvCxnSpPr>
          <p:nvPr/>
        </p:nvCxnSpPr>
        <p:spPr>
          <a:xfrm flipV="1">
            <a:off x="4973216" y="2332654"/>
            <a:ext cx="2024743" cy="921736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A69378-C931-4978-9531-87E64926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339" y="2091703"/>
            <a:ext cx="2703698" cy="481899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TSLSAEDP__STED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40B6DE-3859-44DA-9C25-B498D3B7B638}"/>
              </a:ext>
            </a:extLst>
          </p:cNvPr>
          <p:cNvSpPr txBox="1">
            <a:spLocks/>
          </p:cNvSpPr>
          <p:nvPr/>
        </p:nvSpPr>
        <p:spPr>
          <a:xfrm>
            <a:off x="3631788" y="4921988"/>
            <a:ext cx="389706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Comic Sans MS" panose="030F0702030302020204" pitchFamily="66" charset="0"/>
                <a:cs typeface="Times New Roman" panose="02020603050405020304" pitchFamily="18" charset="0"/>
              </a:rPr>
              <a:t>_</a:t>
            </a:r>
            <a:endParaRPr lang="en-US" sz="2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DD3880-6E26-4E75-B769-A78C131D1BD7}"/>
              </a:ext>
            </a:extLst>
          </p:cNvPr>
          <p:cNvSpPr txBox="1">
            <a:spLocks/>
          </p:cNvSpPr>
          <p:nvPr/>
        </p:nvSpPr>
        <p:spPr>
          <a:xfrm>
            <a:off x="7457339" y="3833714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O E LPVE IPYTHON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E023E2-DA62-404C-B796-36C04630CC8F}"/>
              </a:ext>
            </a:extLst>
          </p:cNvPr>
          <p:cNvSpPr txBox="1">
            <a:spLocks/>
          </p:cNvSpPr>
          <p:nvPr/>
        </p:nvSpPr>
        <p:spPr>
          <a:xfrm>
            <a:off x="7457339" y="2838830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SWESA_DPRQ_RQS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11415A-D581-4E51-991B-7B8FF8F5D955}"/>
              </a:ext>
            </a:extLst>
          </p:cNvPr>
          <p:cNvSpPr/>
          <p:nvPr/>
        </p:nvSpPr>
        <p:spPr>
          <a:xfrm>
            <a:off x="8724123" y="4562669"/>
            <a:ext cx="130628" cy="121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EF492D-A0AE-46E9-BAF2-3EBF079D6ED2}"/>
              </a:ext>
            </a:extLst>
          </p:cNvPr>
          <p:cNvSpPr/>
          <p:nvPr/>
        </p:nvSpPr>
        <p:spPr>
          <a:xfrm>
            <a:off x="8724123" y="4851719"/>
            <a:ext cx="130628" cy="121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3FF575-D5AD-4AAB-9F06-8F4413EB3946}"/>
              </a:ext>
            </a:extLst>
          </p:cNvPr>
          <p:cNvSpPr/>
          <p:nvPr/>
        </p:nvSpPr>
        <p:spPr>
          <a:xfrm>
            <a:off x="8714793" y="5140769"/>
            <a:ext cx="130628" cy="121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F18BDF7-E7D8-478C-B702-A3489037D5FA}"/>
              </a:ext>
            </a:extLst>
          </p:cNvPr>
          <p:cNvSpPr txBox="1">
            <a:spLocks/>
          </p:cNvSpPr>
          <p:nvPr/>
        </p:nvSpPr>
        <p:spPr>
          <a:xfrm>
            <a:off x="7457339" y="5477919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ESDGADSFAT_G_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03AC9-1C99-45FB-91B7-2F5AEB31C042}"/>
              </a:ext>
            </a:extLst>
          </p:cNvPr>
          <p:cNvCxnSpPr>
            <a:cxnSpLocks/>
          </p:cNvCxnSpPr>
          <p:nvPr/>
        </p:nvCxnSpPr>
        <p:spPr>
          <a:xfrm flipV="1">
            <a:off x="4973216" y="3079780"/>
            <a:ext cx="2332653" cy="34922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197521-1F22-4A80-8FD3-6641B29160FD}"/>
              </a:ext>
            </a:extLst>
          </p:cNvPr>
          <p:cNvCxnSpPr>
            <a:cxnSpLocks/>
          </p:cNvCxnSpPr>
          <p:nvPr/>
        </p:nvCxnSpPr>
        <p:spPr>
          <a:xfrm>
            <a:off x="4994989" y="3592286"/>
            <a:ext cx="2310880" cy="482377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89D65A-E989-41EE-BE51-AAB486FEEAEE}"/>
              </a:ext>
            </a:extLst>
          </p:cNvPr>
          <p:cNvCxnSpPr>
            <a:cxnSpLocks/>
          </p:cNvCxnSpPr>
          <p:nvPr/>
        </p:nvCxnSpPr>
        <p:spPr>
          <a:xfrm>
            <a:off x="4991878" y="3769567"/>
            <a:ext cx="2379306" cy="163432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8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7136-1EE3-442F-ABBF-ECB42FED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D1E5-9BA8-46F6-9AAE-9A5EB42E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Fitness Score is given to each individual which 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the ability of an individual to “compete”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individual having optimal fitness score (or near optimal) are sought. 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ABD15E-C3E8-4133-BD84-C7C8C0680AA8}"/>
              </a:ext>
            </a:extLst>
          </p:cNvPr>
          <p:cNvSpPr txBox="1">
            <a:spLocks/>
          </p:cNvSpPr>
          <p:nvPr/>
        </p:nvSpPr>
        <p:spPr>
          <a:xfrm>
            <a:off x="1624710" y="3496363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O E LPVE IPYTHON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F26A33-E371-4B55-A5A8-3A37D386D107}"/>
              </a:ext>
            </a:extLst>
          </p:cNvPr>
          <p:cNvSpPr txBox="1">
            <a:spLocks/>
          </p:cNvSpPr>
          <p:nvPr/>
        </p:nvSpPr>
        <p:spPr>
          <a:xfrm>
            <a:off x="6979426" y="3496363"/>
            <a:ext cx="2703697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I_LOVE_PYTHON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71F0A3-A417-4A79-9619-E18AE7857F91}"/>
              </a:ext>
            </a:extLst>
          </p:cNvPr>
          <p:cNvCxnSpPr/>
          <p:nvPr/>
        </p:nvCxnSpPr>
        <p:spPr>
          <a:xfrm>
            <a:off x="4500979" y="3728621"/>
            <a:ext cx="2317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0FEB11-6AE3-41CA-82A2-6AE2A03BEFD2}"/>
              </a:ext>
            </a:extLst>
          </p:cNvPr>
          <p:cNvSpPr txBox="1"/>
          <p:nvPr/>
        </p:nvSpPr>
        <p:spPr>
          <a:xfrm>
            <a:off x="5421298" y="3305102"/>
            <a:ext cx="35806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5B5142-C486-40C8-B7C1-277B38CA52D5}"/>
              </a:ext>
            </a:extLst>
          </p:cNvPr>
          <p:cNvSpPr txBox="1">
            <a:spLocks/>
          </p:cNvSpPr>
          <p:nvPr/>
        </p:nvSpPr>
        <p:spPr>
          <a:xfrm>
            <a:off x="1624710" y="4786315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SWESA_DPRQ_RQS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2DF71E-9770-4726-927B-488B0468DD1F}"/>
              </a:ext>
            </a:extLst>
          </p:cNvPr>
          <p:cNvSpPr txBox="1">
            <a:spLocks/>
          </p:cNvSpPr>
          <p:nvPr/>
        </p:nvSpPr>
        <p:spPr>
          <a:xfrm>
            <a:off x="6979426" y="4786315"/>
            <a:ext cx="2703697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I_LOVE_PYTHON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6BC723-7A0A-42FB-8DFE-8887195B6920}"/>
              </a:ext>
            </a:extLst>
          </p:cNvPr>
          <p:cNvCxnSpPr/>
          <p:nvPr/>
        </p:nvCxnSpPr>
        <p:spPr>
          <a:xfrm>
            <a:off x="4500979" y="5018573"/>
            <a:ext cx="2317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D8F8BD-68AC-495E-BD1A-D4C39BF22EA7}"/>
              </a:ext>
            </a:extLst>
          </p:cNvPr>
          <p:cNvSpPr txBox="1"/>
          <p:nvPr/>
        </p:nvSpPr>
        <p:spPr>
          <a:xfrm>
            <a:off x="5421298" y="4595054"/>
            <a:ext cx="4912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7307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6C3A-93AE-4798-B934-799A1B96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SELECTION AND CROSSOVER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A448F-EED6-41C2-86D4-6FBFA16EE7EF}"/>
              </a:ext>
            </a:extLst>
          </p:cNvPr>
          <p:cNvSpPr txBox="1">
            <a:spLocks/>
          </p:cNvSpPr>
          <p:nvPr/>
        </p:nvSpPr>
        <p:spPr>
          <a:xfrm>
            <a:off x="1243151" y="2150545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TSLSAEDP__STED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0BBC2-3827-4192-A592-23BEFCF9905F}"/>
              </a:ext>
            </a:extLst>
          </p:cNvPr>
          <p:cNvSpPr txBox="1">
            <a:spLocks/>
          </p:cNvSpPr>
          <p:nvPr/>
        </p:nvSpPr>
        <p:spPr>
          <a:xfrm>
            <a:off x="1243151" y="3759069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O E LPVE IEYRGON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351E86-18EC-4981-85C6-39B0E724D183}"/>
              </a:ext>
            </a:extLst>
          </p:cNvPr>
          <p:cNvSpPr txBox="1">
            <a:spLocks/>
          </p:cNvSpPr>
          <p:nvPr/>
        </p:nvSpPr>
        <p:spPr>
          <a:xfrm>
            <a:off x="1243151" y="2894813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SWESA_DPRQ_RQS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396E8E-83F4-4DBB-B17A-4A314B1B343D}"/>
              </a:ext>
            </a:extLst>
          </p:cNvPr>
          <p:cNvSpPr txBox="1">
            <a:spLocks/>
          </p:cNvSpPr>
          <p:nvPr/>
        </p:nvSpPr>
        <p:spPr>
          <a:xfrm>
            <a:off x="1243151" y="4643154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Comic Sans MS" panose="030F0702030302020204" pitchFamily="66" charset="0"/>
                <a:cs typeface="Times New Roman" panose="02020603050405020304" pitchFamily="18" charset="0"/>
              </a:rPr>
              <a:t>S_ESA_DPPY_RQS</a:t>
            </a:r>
            <a:endParaRPr lang="en-US" sz="2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59735D-10DA-40DE-B668-E0B7823D5D12}"/>
              </a:ext>
            </a:extLst>
          </p:cNvPr>
          <p:cNvSpPr txBox="1">
            <a:spLocks/>
          </p:cNvSpPr>
          <p:nvPr/>
        </p:nvSpPr>
        <p:spPr>
          <a:xfrm>
            <a:off x="4994358" y="2161572"/>
            <a:ext cx="2703698" cy="486277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O E LPVE IEYRGON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826D0E-CE57-4729-B858-EAFACA31E9EB}"/>
              </a:ext>
            </a:extLst>
          </p:cNvPr>
          <p:cNvSpPr txBox="1">
            <a:spLocks/>
          </p:cNvSpPr>
          <p:nvPr/>
        </p:nvSpPr>
        <p:spPr>
          <a:xfrm>
            <a:off x="4994358" y="2892768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TSLSAEDP__STED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A8DDA3-91EC-4B1D-946D-6E721C43A6C2}"/>
              </a:ext>
            </a:extLst>
          </p:cNvPr>
          <p:cNvSpPr txBox="1">
            <a:spLocks/>
          </p:cNvSpPr>
          <p:nvPr/>
        </p:nvSpPr>
        <p:spPr>
          <a:xfrm>
            <a:off x="4994358" y="3757024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S_ESA_DPPY_RQS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BE1399C-31DB-4D7C-9393-961F3BAC0929}"/>
              </a:ext>
            </a:extLst>
          </p:cNvPr>
          <p:cNvSpPr txBox="1">
            <a:spLocks/>
          </p:cNvSpPr>
          <p:nvPr/>
        </p:nvSpPr>
        <p:spPr>
          <a:xfrm>
            <a:off x="4994358" y="4635123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C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TSLSAEDP__STED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66E01F5-C271-4C00-8CCD-D4FA8BEEC8AC}"/>
              </a:ext>
            </a:extLst>
          </p:cNvPr>
          <p:cNvSpPr txBox="1">
            <a:spLocks/>
          </p:cNvSpPr>
          <p:nvPr/>
        </p:nvSpPr>
        <p:spPr>
          <a:xfrm>
            <a:off x="8591294" y="2150545"/>
            <a:ext cx="2703698" cy="486277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O E LPV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DP__STED</a:t>
            </a:r>
          </a:p>
          <a:p>
            <a:endParaRPr lang="en-US" sz="2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A977863-E8AC-4725-860C-70BE099EDEB0}"/>
              </a:ext>
            </a:extLst>
          </p:cNvPr>
          <p:cNvSpPr txBox="1">
            <a:spLocks/>
          </p:cNvSpPr>
          <p:nvPr/>
        </p:nvSpPr>
        <p:spPr>
          <a:xfrm>
            <a:off x="8591294" y="2881741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TSLSAE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IEYRGON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279AFA7-E4E1-4C46-A085-92FFA8E2C870}"/>
              </a:ext>
            </a:extLst>
          </p:cNvPr>
          <p:cNvSpPr txBox="1">
            <a:spLocks/>
          </p:cNvSpPr>
          <p:nvPr/>
        </p:nvSpPr>
        <p:spPr>
          <a:xfrm>
            <a:off x="8591294" y="3745997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S_ESA_DPPY_</a:t>
            </a:r>
            <a:r>
              <a:rPr lang="en-US" sz="2800" dirty="0">
                <a:solidFill>
                  <a:srgbClr val="FFC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TED</a:t>
            </a:r>
            <a:endParaRPr lang="en-US" sz="2800" dirty="0">
              <a:solidFill>
                <a:srgbClr val="00B0F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EE9657A-5DD5-4D02-8126-F28D9100CB21}"/>
              </a:ext>
            </a:extLst>
          </p:cNvPr>
          <p:cNvSpPr txBox="1">
            <a:spLocks/>
          </p:cNvSpPr>
          <p:nvPr/>
        </p:nvSpPr>
        <p:spPr>
          <a:xfrm>
            <a:off x="8591294" y="4624096"/>
            <a:ext cx="2703698" cy="4818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C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TSLSAEDP__S</a:t>
            </a:r>
            <a:r>
              <a:rPr lang="en-US" sz="2800" dirty="0">
                <a:solidFill>
                  <a:srgbClr val="00B0F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RQS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101335-6EF4-42AB-9213-08A6FC966294}"/>
              </a:ext>
            </a:extLst>
          </p:cNvPr>
          <p:cNvCxnSpPr>
            <a:cxnSpLocks/>
          </p:cNvCxnSpPr>
          <p:nvPr/>
        </p:nvCxnSpPr>
        <p:spPr>
          <a:xfrm>
            <a:off x="6187737" y="1920951"/>
            <a:ext cx="0" cy="159890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BC1018-2BBE-4B9F-946C-8A90348ED00D}"/>
              </a:ext>
            </a:extLst>
          </p:cNvPr>
          <p:cNvCxnSpPr>
            <a:cxnSpLocks/>
          </p:cNvCxnSpPr>
          <p:nvPr/>
        </p:nvCxnSpPr>
        <p:spPr>
          <a:xfrm>
            <a:off x="7059228" y="3623804"/>
            <a:ext cx="0" cy="164953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C08C-48BB-4A8D-8945-C07A644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E4647-8837-4B29-A782-875B6AB18C03}"/>
              </a:ext>
            </a:extLst>
          </p:cNvPr>
          <p:cNvSpPr txBox="1">
            <a:spLocks/>
          </p:cNvSpPr>
          <p:nvPr/>
        </p:nvSpPr>
        <p:spPr>
          <a:xfrm>
            <a:off x="3950897" y="2604704"/>
            <a:ext cx="3444202" cy="644523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O E LPV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DP__STED</a:t>
            </a:r>
          </a:p>
          <a:p>
            <a:endParaRPr lang="en-US" sz="2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981BB-F40B-4A5E-BFD7-968DD92B142A}"/>
              </a:ext>
            </a:extLst>
          </p:cNvPr>
          <p:cNvSpPr txBox="1"/>
          <p:nvPr/>
        </p:nvSpPr>
        <p:spPr>
          <a:xfrm>
            <a:off x="6760347" y="2604704"/>
            <a:ext cx="235257" cy="46163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EF6DB5-003F-43A0-9AC8-A2CFD56711D3}"/>
              </a:ext>
            </a:extLst>
          </p:cNvPr>
          <p:cNvSpPr txBox="1">
            <a:spLocks/>
          </p:cNvSpPr>
          <p:nvPr/>
        </p:nvSpPr>
        <p:spPr>
          <a:xfrm>
            <a:off x="3950897" y="4399473"/>
            <a:ext cx="3444202" cy="644523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O E LPV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DP__ST</a:t>
            </a:r>
            <a:r>
              <a:rPr lang="en-US" sz="2800" dirty="0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</a:t>
            </a:r>
          </a:p>
          <a:p>
            <a:endParaRPr lang="en-US" sz="2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0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ST of what to “repeat” to save time and raise more money">
            <a:extLst>
              <a:ext uri="{FF2B5EF4-FFF2-40B4-BE49-F238E27FC236}">
                <a16:creationId xmlns:a16="http://schemas.microsoft.com/office/drawing/2014/main" id="{5E2A3EAC-7BD3-420B-99BC-CB3270D5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41" y="449896"/>
            <a:ext cx="4602223" cy="291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645FE3-2848-43FD-B92E-77DF31C181AA}"/>
              </a:ext>
            </a:extLst>
          </p:cNvPr>
          <p:cNvSpPr/>
          <p:nvPr/>
        </p:nvSpPr>
        <p:spPr>
          <a:xfrm>
            <a:off x="1544715" y="4643021"/>
            <a:ext cx="2316522" cy="5237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Parent 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8B37FB-B6A5-49B8-9285-ED92A89F8626}"/>
              </a:ext>
            </a:extLst>
          </p:cNvPr>
          <p:cNvSpPr/>
          <p:nvPr/>
        </p:nvSpPr>
        <p:spPr>
          <a:xfrm>
            <a:off x="4937739" y="4643021"/>
            <a:ext cx="2316522" cy="5237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Crossover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78016-9505-45DF-967C-51A1ABDF4EAB}"/>
              </a:ext>
            </a:extLst>
          </p:cNvPr>
          <p:cNvSpPr/>
          <p:nvPr/>
        </p:nvSpPr>
        <p:spPr>
          <a:xfrm>
            <a:off x="8268344" y="4643021"/>
            <a:ext cx="2316522" cy="5237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5B51DA-39C5-49C2-B9F2-0954F64C1D87}"/>
              </a:ext>
            </a:extLst>
          </p:cNvPr>
          <p:cNvCxnSpPr/>
          <p:nvPr/>
        </p:nvCxnSpPr>
        <p:spPr>
          <a:xfrm>
            <a:off x="3932808" y="4904912"/>
            <a:ext cx="896644" cy="0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7F0336-2DA7-47B5-8EF3-D6E6B68D403C}"/>
              </a:ext>
            </a:extLst>
          </p:cNvPr>
          <p:cNvCxnSpPr>
            <a:cxnSpLocks/>
          </p:cNvCxnSpPr>
          <p:nvPr/>
        </p:nvCxnSpPr>
        <p:spPr>
          <a:xfrm>
            <a:off x="7368466" y="4904912"/>
            <a:ext cx="782439" cy="0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5FEC67-2D0D-4670-8B24-0E864496C427}"/>
              </a:ext>
            </a:extLst>
          </p:cNvPr>
          <p:cNvSpPr/>
          <p:nvPr/>
        </p:nvSpPr>
        <p:spPr>
          <a:xfrm>
            <a:off x="2610035" y="3811546"/>
            <a:ext cx="6507332" cy="698310"/>
          </a:xfrm>
          <a:custGeom>
            <a:avLst/>
            <a:gdLst>
              <a:gd name="connsiteX0" fmla="*/ 6507332 w 6507332"/>
              <a:gd name="connsiteY0" fmla="*/ 662800 h 698310"/>
              <a:gd name="connsiteX1" fmla="*/ 5264458 w 6507332"/>
              <a:gd name="connsiteY1" fmla="*/ 112384 h 698310"/>
              <a:gd name="connsiteX2" fmla="*/ 1260629 w 6507332"/>
              <a:gd name="connsiteY2" fmla="*/ 50240 h 698310"/>
              <a:gd name="connsiteX3" fmla="*/ 0 w 6507332"/>
              <a:gd name="connsiteY3" fmla="*/ 698310 h 69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7332" h="698310">
                <a:moveTo>
                  <a:pt x="6507332" y="662800"/>
                </a:moveTo>
                <a:cubicBezTo>
                  <a:pt x="6323120" y="438638"/>
                  <a:pt x="6138908" y="214477"/>
                  <a:pt x="5264458" y="112384"/>
                </a:cubicBezTo>
                <a:cubicBezTo>
                  <a:pt x="4390007" y="10291"/>
                  <a:pt x="2138039" y="-47414"/>
                  <a:pt x="1260629" y="50240"/>
                </a:cubicBezTo>
                <a:cubicBezTo>
                  <a:pt x="383219" y="147894"/>
                  <a:pt x="196788" y="605094"/>
                  <a:pt x="0" y="69831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5F8C-1AE4-4388-9F1D-CC2165D6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4923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D22E5A-961A-4DC2-A0A9-CA33AD085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876" y="1993059"/>
            <a:ext cx="6916115" cy="3658111"/>
          </a:xfrm>
        </p:spPr>
      </p:pic>
    </p:spTree>
    <p:extLst>
      <p:ext uri="{BB962C8B-B14F-4D97-AF65-F5344CB8AC3E}">
        <p14:creationId xmlns:p14="http://schemas.microsoft.com/office/powerpoint/2010/main" val="17349098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168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Times New Roman</vt:lpstr>
      <vt:lpstr>Retrospect</vt:lpstr>
      <vt:lpstr>Genetic Algorithm</vt:lpstr>
      <vt:lpstr>Let us look at a problem</vt:lpstr>
      <vt:lpstr>First step towards genetic algorithm (Generate Population)</vt:lpstr>
      <vt:lpstr>FITNESS FUNCTION</vt:lpstr>
      <vt:lpstr>PARENT SELECTION AND CROSSOVER</vt:lpstr>
      <vt:lpstr>MUTATION</vt:lpstr>
      <vt:lpstr>PowerPoint Presentation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Shashata Sawmya</dc:creator>
  <cp:lastModifiedBy>Shashata Sawmya</cp:lastModifiedBy>
  <cp:revision>1</cp:revision>
  <dcterms:created xsi:type="dcterms:W3CDTF">2021-10-29T03:08:21Z</dcterms:created>
  <dcterms:modified xsi:type="dcterms:W3CDTF">2021-10-29T04:47:37Z</dcterms:modified>
</cp:coreProperties>
</file>