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9" r:id="rId3"/>
    <p:sldId id="262" r:id="rId4"/>
    <p:sldId id="316" r:id="rId5"/>
    <p:sldId id="264" r:id="rId6"/>
    <p:sldId id="314" r:id="rId7"/>
    <p:sldId id="266" r:id="rId8"/>
    <p:sldId id="267" r:id="rId9"/>
    <p:sldId id="270" r:id="rId10"/>
    <p:sldId id="300" r:id="rId11"/>
    <p:sldId id="278" r:id="rId12"/>
    <p:sldId id="271" r:id="rId13"/>
    <p:sldId id="315" r:id="rId14"/>
    <p:sldId id="281" r:id="rId15"/>
    <p:sldId id="275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7763"/>
    <a:srgbClr val="333333"/>
    <a:srgbClr val="333399"/>
    <a:srgbClr val="7E382A"/>
    <a:srgbClr val="666699"/>
    <a:srgbClr val="996633"/>
    <a:srgbClr val="FF99FF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3FCF-321A-4E7D-8194-1C3884BD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7AC89-43B3-4145-90C1-D80811C59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6CCF-C036-4E9F-8359-4ABBD83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5EBE-1083-47B7-896D-2C267DDF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3145-437A-4577-814F-4603B28D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A4A0-F71C-4625-9926-8200D5DC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3C09-F11B-4F41-AC31-7C7C3D89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01FF-951E-4044-833A-2FC4F1EC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9E3E-F719-4E4B-838D-13A3C3E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CB0D-3DD2-46A5-B3C6-3EE0DB0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3BE9-FF91-40A8-8CCF-982AA8A37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4AF0-7AE5-451B-A5B2-5A020C28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EE8E-C200-49DF-B709-882C175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7C83-7A8A-4D7E-AFE4-5773D51D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31EC-4C66-4B59-A37F-1F8DA1B8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FD56-6B78-4BAD-AABA-70C2683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03CA-A87D-40E4-B4A5-7979C389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9E87C-296B-47A9-A907-5ED96EA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D3F973-D1D2-4914-BC16-B14A6A5A2EF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8B56-2977-4B70-90CB-AA8F68F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C97-440C-434D-A4D1-66C0DB5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63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7061-0131-497B-9922-46378522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8EEBB-805C-498C-BD49-89AB616BF62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C98EA-1DFA-495D-8933-5B57779B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DC98-110F-4E3A-9FD2-0654513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2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656-11B4-49D5-9F62-E2022F3A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2685B-FF77-4EDF-A1A2-27E3F3BC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F7FF-F972-442E-8B3E-7459C2F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3186F-D143-4C02-8CF3-9061B54A5E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DB65-4006-4F35-A971-9776225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E011-516C-490D-9102-2791E150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8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486E-2B61-47EE-ABD8-7F88C780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F68E-A9B4-4FA7-B4A1-6BAE01B0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28BE-43F3-4F58-8DAA-5D70A4A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E613-1B99-45ED-901B-A3AC49F5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5DEA-CEEA-44C3-B970-BFCB3B1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9124-6618-484B-AE7E-2BFD1B92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EAC1-B561-4555-ABB5-7F27EC10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4CC5-37F8-4F62-A1BD-A12EBF1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C9F9-14C2-4892-9887-C954EBC6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AFFB-8492-4D7F-A781-A9F53051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6D0-5DF3-45D9-A745-C315EC2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9CF5-9A54-4FAC-8007-E9335807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DD199-4F13-40B7-9B71-71D53044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651F-9C48-4EE6-88A4-BEA0AE4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88C8-EB34-44D8-B9F2-E140D7A7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6367-4FC5-4CC6-952D-B4C87EB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A14E-6A20-4F58-998B-56044F20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4433-0857-46CB-A1AE-024F0E72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F643-B975-42DD-A573-3E25211C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2E598-261B-4892-B7B4-CB52E39F6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24B9-5416-48C0-ADD4-D9F006D58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B7EE4-B8F5-476C-B968-3B0C26D7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BA50D-9401-493C-8C0C-8C26698C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CC20-E7C2-42AB-A062-F75BB929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0B8-5C2B-42DC-A9C4-42CC25E2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A8E10-F871-4E8C-B537-1396C4C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6C05-C8DC-49CA-A44C-18AC02F0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33C5-3D10-4D0A-B8BE-74ECA45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96722-31B1-4A10-A1FB-3A5A0D3D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BB6E6-B9A4-4BDD-8DBB-E5484354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D79F-F58D-46AD-9328-B622C06C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F73-9018-4D64-8154-232D5808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3E23-31A7-457A-B169-AB9D7BC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DC65-B0E1-4D48-A1F2-BEB1EE80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1B23-A6F8-4854-B07D-A152374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0F3A-C4F8-4CE2-8231-24C96EAD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1B61-FDBF-4112-8BE0-19A27F8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37B-196C-4A1F-8327-1ECB81FA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CA6D4-9526-4C24-B0E3-B0BD4643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2163D-E8D0-4C11-823B-352301FE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166C-5D11-47F5-9077-717D5B2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CA88-C8DA-45B1-A87A-41AE04AC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87DB4-95DE-4DBE-B0FC-ABB80B2D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D445-2BAB-4182-A1E1-CF3C3280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BFF6-7AB8-4BD1-A77E-6CBD10A6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DAE4-3A1B-4929-8B4A-B10375A09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8ABD-DE15-4F7A-87E5-714C1CC12A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CC69-4BCB-49C6-A5B2-FE1DD24A8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98C0-7973-4AE9-B473-0C2787B0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525B-9782-484C-9FD1-E8762590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4C47E-A821-4F50-BF7E-0E5EC43E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020F-F53A-4962-8302-59A8910D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1D0A-0D66-40AA-9C1B-A1FF5C45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9459-8B94-4AD1-BF1D-E77018F4C104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2C34-09ED-4073-94A4-B246D9394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6679-B627-49FE-B777-8C8248FF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722E-B8F0-49A7-B007-BC47D256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2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A9FB-8E3A-474A-A9C9-84F15D82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6975" y="434949"/>
            <a:ext cx="7185284" cy="2387600"/>
          </a:xfrm>
          <a:noFill/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</a:rPr>
              <a:t>Introduction to Verilog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39BD-391C-47C0-888A-74708A9D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6975" y="2822549"/>
            <a:ext cx="7185284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Programming Warm-up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E23103-B64C-402F-ACAF-8E3AF1F8944D}"/>
              </a:ext>
            </a:extLst>
          </p:cNvPr>
          <p:cNvSpPr txBox="1">
            <a:spLocks/>
          </p:cNvSpPr>
          <p:nvPr/>
        </p:nvSpPr>
        <p:spPr>
          <a:xfrm>
            <a:off x="4287937" y="3656512"/>
            <a:ext cx="4023360" cy="148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Prepared by</a:t>
            </a:r>
          </a:p>
          <a:p>
            <a:r>
              <a:rPr lang="en-US" sz="1800" dirty="0">
                <a:solidFill>
                  <a:schemeClr val="bg1"/>
                </a:solidFill>
              </a:rPr>
              <a:t>Beig Rajibul Hasan</a:t>
            </a:r>
          </a:p>
          <a:p>
            <a:r>
              <a:rPr lang="en-US" sz="1800" dirty="0">
                <a:solidFill>
                  <a:schemeClr val="bg1"/>
                </a:solidFill>
              </a:rPr>
              <a:t>Lecturer, CSE, BRAC University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Contact: rajib.hasan@bracu.ac.bd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B3CB-F94C-4D69-87FD-A3670BFAF915}"/>
              </a:ext>
            </a:extLst>
          </p:cNvPr>
          <p:cNvSpPr/>
          <p:nvPr/>
        </p:nvSpPr>
        <p:spPr>
          <a:xfrm>
            <a:off x="5817704" y="5747190"/>
            <a:ext cx="662609" cy="970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D752E-50D9-49F2-A9D6-5B228833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Syntax and Lexical Conventions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A17BC0-98CE-428F-9530-60847219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Identifier Names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Identifiers are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names of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and other elements in Verilog code.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Valid identifier can include any letter and digit as well as “_” and “$” characters. There are two restrictions too , an identifier must not begin with a digit and it should not be a Verilog keyword. Furthermore, Verilog is case sensitive.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8B96-A284-4D7D-8965-AFB821CA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9C9867B-BC37-42BC-9A80-8388B8F8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2C0C2C3D-AF9C-4977-94B8-D4873D751BA0}"/>
              </a:ext>
            </a:extLst>
          </p:cNvPr>
          <p:cNvGraphicFramePr>
            <a:graphicFrameLocks noGrp="1"/>
          </p:cNvGraphicFramePr>
          <p:nvPr/>
        </p:nvGraphicFramePr>
        <p:xfrm>
          <a:off x="3447256" y="3429000"/>
          <a:ext cx="5297488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8744">
                  <a:extLst>
                    <a:ext uri="{9D8B030D-6E8A-4147-A177-3AD203B41FA5}">
                      <a16:colId xmlns:a16="http://schemas.microsoft.com/office/drawing/2014/main" val="2904115155"/>
                    </a:ext>
                  </a:extLst>
                </a:gridCol>
                <a:gridCol w="2648744">
                  <a:extLst>
                    <a:ext uri="{9D8B030D-6E8A-4147-A177-3AD203B41FA5}">
                      <a16:colId xmlns:a16="http://schemas.microsoft.com/office/drawing/2014/main" val="3350887580"/>
                    </a:ext>
                  </a:extLst>
                </a:gridCol>
              </a:tblGrid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71795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335415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3724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93503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692904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1889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01842"/>
                  </a:ext>
                </a:extLst>
              </a:tr>
              <a:tr h="32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ex_$1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2204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92FDF1-09ED-1D4D-B941-84754A6D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96F43-4B97-47CD-9C4C-55AB87D6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Syntax and Lexical Conventions </a:t>
            </a:r>
          </a:p>
        </p:txBody>
      </p:sp>
      <p:grpSp>
        <p:nvGrpSpPr>
          <p:cNvPr id="4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8F911-C054-4989-A879-270C00A0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03" y="421588"/>
            <a:ext cx="5880396" cy="59523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Vectors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- input or output variables can also be declared as vectors (multiple bit widths). If bit width is not specified, the default is scalar (1-bit). 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	- The multibit variables or vectors in general can be declared in Verilog using the syntax: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i="1" dirty="0">
                <a:solidFill>
                  <a:schemeClr val="accent6"/>
                </a:solidFill>
              </a:rPr>
              <a:t>data type&gt; &lt;MSB bit index : LSB bit index&gt;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i="1" dirty="0">
                <a:solidFill>
                  <a:schemeClr val="accent6"/>
                </a:solidFill>
              </a:rPr>
              <a:t>&lt;name&gt;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44D48F-0AFC-4357-870B-EF4533B0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83-A965-420B-9CED-ED9DC75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C257A21-BBA5-4C07-ABAE-A654900B5F87}"/>
              </a:ext>
            </a:extLst>
          </p:cNvPr>
          <p:cNvSpPr/>
          <p:nvPr/>
        </p:nvSpPr>
        <p:spPr>
          <a:xfrm>
            <a:off x="6453077" y="3896139"/>
            <a:ext cx="5649272" cy="2477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in_disp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out, in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This module implements a 3-bit buffer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input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[2:0]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[2:0]out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assign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out = in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pic>
        <p:nvPicPr>
          <p:cNvPr id="393" name="Picture 392">
            <a:extLst>
              <a:ext uri="{FF2B5EF4-FFF2-40B4-BE49-F238E27FC236}">
                <a16:creationId xmlns:a16="http://schemas.microsoft.com/office/drawing/2014/main" id="{F9CC97FE-58D5-AC41-A0BA-0CC291C6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D752E-50D9-49F2-A9D6-5B228833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83" y="363603"/>
            <a:ext cx="10515600" cy="9493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Verilog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8B96-A284-4D7D-8965-AFB821CA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9C9867B-BC37-42BC-9A80-8388B8F8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2FDF1-09ED-1D4D-B941-84754A6D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DCB10A4-3D64-42B5-BFA1-BACC7551C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83118"/>
              </p:ext>
            </p:extLst>
          </p:nvPr>
        </p:nvGraphicFramePr>
        <p:xfrm>
          <a:off x="2945295" y="1725270"/>
          <a:ext cx="6264965" cy="45880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7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This will produce</a:t>
                      </a:r>
                      <a:r>
                        <a:rPr lang="en-US" baseline="0"/>
                        <a:t> 1’s complement of 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 &amp; 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Bitwise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| 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926481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A^B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Addition of two single or multibit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15454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  <a:r>
                        <a:rPr lang="en-US" baseline="0" dirty="0"/>
                        <a:t> of two single or multibit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91172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Multiplication of two single or multibit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56269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A/B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Division of two single or multibit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6821"/>
                  </a:ext>
                </a:extLst>
              </a:tr>
              <a:tr h="45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A%B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returns the remainder</a:t>
                      </a:r>
                      <a:r>
                        <a:rPr lang="en-US" baseline="0" dirty="0"/>
                        <a:t> of the integer division A/B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301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5E321-5CDB-4D36-96B9-2257DA8EEDB6}"/>
              </a:ext>
            </a:extLst>
          </p:cNvPr>
          <p:cNvSpPr txBox="1"/>
          <p:nvPr/>
        </p:nvSpPr>
        <p:spPr>
          <a:xfrm>
            <a:off x="758395" y="1193660"/>
            <a:ext cx="9604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Below is a list of the most frequently used operators in Verilog:</a:t>
            </a:r>
          </a:p>
        </p:txBody>
      </p:sp>
    </p:spTree>
    <p:extLst>
      <p:ext uri="{BB962C8B-B14F-4D97-AF65-F5344CB8AC3E}">
        <p14:creationId xmlns:p14="http://schemas.microsoft.com/office/powerpoint/2010/main" val="107230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2EC56-642A-40CC-9C35-2EA5DD384306}"/>
              </a:ext>
            </a:extLst>
          </p:cNvPr>
          <p:cNvSpPr/>
          <p:nvPr/>
        </p:nvSpPr>
        <p:spPr>
          <a:xfrm>
            <a:off x="319274" y="1399465"/>
            <a:ext cx="5317947" cy="37679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and_or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pl-PL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pl-P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pl-PL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pl-PL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l-P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pl-PL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pl-PL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pl-PL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l-P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pl-PL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lvl="1"/>
            <a:endParaRPr lang="pl-PL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= a &amp; b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out = c | 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pl-PL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ndmodule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A30B-C3F8-459C-9AD1-FC61B97F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32D-39BF-43B2-91E9-9A9214BBD51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CSE460 : VLSI Design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F0F4-67E8-4BAD-9E1C-F90B544E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22722E-B8F0-49A7-B007-BC47D25684C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9DF72C-0738-4F58-92FD-51B4222A8F95}"/>
              </a:ext>
            </a:extLst>
          </p:cNvPr>
          <p:cNvSpPr txBox="1">
            <a:spLocks/>
          </p:cNvSpPr>
          <p:nvPr/>
        </p:nvSpPr>
        <p:spPr>
          <a:xfrm>
            <a:off x="200464" y="199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 simple circuit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8773B2AA-CA8E-49DF-9D9F-00B17D917717}"/>
              </a:ext>
            </a:extLst>
          </p:cNvPr>
          <p:cNvSpPr/>
          <p:nvPr/>
        </p:nvSpPr>
        <p:spPr>
          <a:xfrm>
            <a:off x="9234814" y="2064100"/>
            <a:ext cx="618226" cy="618226"/>
          </a:xfrm>
          <a:prstGeom prst="flowChartDelay">
            <a:avLst/>
          </a:prstGeom>
          <a:noFill/>
          <a:ln w="5715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88674E-4F00-4D6C-8850-45248984125F}"/>
              </a:ext>
            </a:extLst>
          </p:cNvPr>
          <p:cNvCxnSpPr>
            <a:cxnSpLocks/>
          </p:cNvCxnSpPr>
          <p:nvPr/>
        </p:nvCxnSpPr>
        <p:spPr>
          <a:xfrm>
            <a:off x="8030729" y="2225513"/>
            <a:ext cx="1188720" cy="1389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EE9B44-53B0-4F35-A8E9-4B376055A2B9}"/>
              </a:ext>
            </a:extLst>
          </p:cNvPr>
          <p:cNvCxnSpPr>
            <a:cxnSpLocks/>
          </p:cNvCxnSpPr>
          <p:nvPr/>
        </p:nvCxnSpPr>
        <p:spPr>
          <a:xfrm>
            <a:off x="8038130" y="2531413"/>
            <a:ext cx="1188720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11836C-8B84-4E2B-91D5-63C78010CAB1}"/>
                  </a:ext>
                </a:extLst>
              </p:cNvPr>
              <p:cNvSpPr txBox="1"/>
              <p:nvPr/>
            </p:nvSpPr>
            <p:spPr>
              <a:xfrm>
                <a:off x="7522467" y="1952255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11836C-8B84-4E2B-91D5-63C78010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67" y="1952255"/>
                <a:ext cx="5381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6C3955-1B84-42C6-9515-A8B9C0131A1C}"/>
                  </a:ext>
                </a:extLst>
              </p:cNvPr>
              <p:cNvSpPr txBox="1"/>
              <p:nvPr/>
            </p:nvSpPr>
            <p:spPr>
              <a:xfrm>
                <a:off x="7506539" y="2261899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6C3955-1B84-42C6-9515-A8B9C013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539" y="2261899"/>
                <a:ext cx="53816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86C856-C41A-4E07-A653-0C5E10C73BF4}"/>
                  </a:ext>
                </a:extLst>
              </p:cNvPr>
              <p:cNvSpPr txBox="1"/>
              <p:nvPr/>
            </p:nvSpPr>
            <p:spPr>
              <a:xfrm>
                <a:off x="7524947" y="3120720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86C856-C41A-4E07-A653-0C5E10C73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47" y="3120720"/>
                <a:ext cx="53816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1F23F4-3085-4CFD-9D93-95E452A49DB6}"/>
                  </a:ext>
                </a:extLst>
              </p:cNvPr>
              <p:cNvSpPr txBox="1"/>
              <p:nvPr/>
            </p:nvSpPr>
            <p:spPr>
              <a:xfrm>
                <a:off x="11134460" y="2167698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1F23F4-3085-4CFD-9D93-95E452A4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460" y="2167698"/>
                <a:ext cx="5381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B7988A-B649-41C4-BAB9-C6865A867065}"/>
                  </a:ext>
                </a:extLst>
              </p:cNvPr>
              <p:cNvSpPr txBox="1"/>
              <p:nvPr/>
            </p:nvSpPr>
            <p:spPr>
              <a:xfrm>
                <a:off x="11134460" y="3253763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B7988A-B649-41C4-BAB9-C6865A86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460" y="3253763"/>
                <a:ext cx="538162" cy="43088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161">
            <a:extLst>
              <a:ext uri="{FF2B5EF4-FFF2-40B4-BE49-F238E27FC236}">
                <a16:creationId xmlns:a16="http://schemas.microsoft.com/office/drawing/2014/main" id="{24D7CAD4-1CAE-46C8-A2F6-9ACF81BE3E3B}"/>
              </a:ext>
            </a:extLst>
          </p:cNvPr>
          <p:cNvSpPr txBox="1"/>
          <p:nvPr/>
        </p:nvSpPr>
        <p:spPr>
          <a:xfrm>
            <a:off x="8914602" y="1385840"/>
            <a:ext cx="137458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and_or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C17E7-5B03-4A55-882B-AF9F997AF208}"/>
              </a:ext>
            </a:extLst>
          </p:cNvPr>
          <p:cNvSpPr/>
          <p:nvPr/>
        </p:nvSpPr>
        <p:spPr>
          <a:xfrm>
            <a:off x="8368919" y="1126868"/>
            <a:ext cx="2465955" cy="331226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17">
                <a:extLst>
                  <a:ext uri="{FF2B5EF4-FFF2-40B4-BE49-F238E27FC236}">
                    <a16:creationId xmlns:a16="http://schemas.microsoft.com/office/drawing/2014/main" id="{C2E0E65A-F04E-4186-BE6F-CB53F363CB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343389"/>
                  </p:ext>
                </p:extLst>
              </p:nvPr>
            </p:nvGraphicFramePr>
            <p:xfrm>
              <a:off x="8742294" y="4804014"/>
              <a:ext cx="1782738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2738">
                      <a:extLst>
                        <a:ext uri="{9D8B030D-6E8A-4147-A177-3AD203B41FA5}">
                          <a16:colId xmlns:a16="http://schemas.microsoft.com/office/drawing/2014/main" val="3059503754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kern="120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𝒂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 &amp; 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2200" b="1" i="1" kern="1200" dirty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22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𝒄</m:t>
                              </m:r>
                              <m:r>
                                <a:rPr lang="en-US" sz="22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| </m:t>
                              </m:r>
                              <m:r>
                                <a:rPr lang="en-US" sz="2200" b="1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accent1"/>
                              </a:solidFill>
                              <a:effectLst/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33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17">
                <a:extLst>
                  <a:ext uri="{FF2B5EF4-FFF2-40B4-BE49-F238E27FC236}">
                    <a16:creationId xmlns:a16="http://schemas.microsoft.com/office/drawing/2014/main" id="{C2E0E65A-F04E-4186-BE6F-CB53F363CB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343389"/>
                  </p:ext>
                </p:extLst>
              </p:nvPr>
            </p:nvGraphicFramePr>
            <p:xfrm>
              <a:off x="8742294" y="4804014"/>
              <a:ext cx="1782738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2738">
                      <a:extLst>
                        <a:ext uri="{9D8B030D-6E8A-4147-A177-3AD203B41FA5}">
                          <a16:colId xmlns:a16="http://schemas.microsoft.com/office/drawing/2014/main" val="305950375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41" t="-794" r="-1365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338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523F0F-0CA9-4CB3-AD67-3B55A5ABFB20}"/>
              </a:ext>
            </a:extLst>
          </p:cNvPr>
          <p:cNvCxnSpPr>
            <a:cxnSpLocks/>
          </p:cNvCxnSpPr>
          <p:nvPr/>
        </p:nvCxnSpPr>
        <p:spPr>
          <a:xfrm flipV="1">
            <a:off x="9076667" y="3826707"/>
            <a:ext cx="460073" cy="14377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038B29-6CB3-4949-8525-FBDF370ABE97}"/>
              </a:ext>
            </a:extLst>
          </p:cNvPr>
          <p:cNvCxnSpPr>
            <a:cxnSpLocks/>
          </p:cNvCxnSpPr>
          <p:nvPr/>
        </p:nvCxnSpPr>
        <p:spPr>
          <a:xfrm>
            <a:off x="9464853" y="3222950"/>
            <a:ext cx="388187" cy="258790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4BE2D3-C03F-424B-8EA3-614D17283898}"/>
              </a:ext>
            </a:extLst>
          </p:cNvPr>
          <p:cNvCxnSpPr>
            <a:cxnSpLocks/>
          </p:cNvCxnSpPr>
          <p:nvPr/>
        </p:nvCxnSpPr>
        <p:spPr>
          <a:xfrm flipV="1">
            <a:off x="9536741" y="3496029"/>
            <a:ext cx="273168" cy="345059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C8C2B37F-E195-4D18-8D70-16099B39E869}"/>
              </a:ext>
            </a:extLst>
          </p:cNvPr>
          <p:cNvSpPr/>
          <p:nvPr/>
        </p:nvSpPr>
        <p:spPr>
          <a:xfrm>
            <a:off x="8714537" y="3263295"/>
            <a:ext cx="575094" cy="661358"/>
          </a:xfrm>
          <a:prstGeom prst="arc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F46D929D-57E7-4B98-935D-1FECDA240DF3}"/>
              </a:ext>
            </a:extLst>
          </p:cNvPr>
          <p:cNvSpPr/>
          <p:nvPr/>
        </p:nvSpPr>
        <p:spPr>
          <a:xfrm flipV="1">
            <a:off x="8799675" y="3263296"/>
            <a:ext cx="488830" cy="575093"/>
          </a:xfrm>
          <a:prstGeom prst="arc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779094-F8FA-42E8-B7EE-5529FC63304B}"/>
              </a:ext>
            </a:extLst>
          </p:cNvPr>
          <p:cNvCxnSpPr>
            <a:cxnSpLocks/>
          </p:cNvCxnSpPr>
          <p:nvPr/>
        </p:nvCxnSpPr>
        <p:spPr>
          <a:xfrm flipV="1">
            <a:off x="9030723" y="3247838"/>
            <a:ext cx="460073" cy="14377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455057-7815-445B-9CC0-606C95A99A9B}"/>
              </a:ext>
            </a:extLst>
          </p:cNvPr>
          <p:cNvCxnSpPr>
            <a:cxnSpLocks/>
          </p:cNvCxnSpPr>
          <p:nvPr/>
        </p:nvCxnSpPr>
        <p:spPr>
          <a:xfrm>
            <a:off x="8027850" y="3410775"/>
            <a:ext cx="1188720" cy="1389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4C99D9-B657-49C4-B192-878BA5E466BD}"/>
              </a:ext>
            </a:extLst>
          </p:cNvPr>
          <p:cNvCxnSpPr>
            <a:cxnSpLocks/>
          </p:cNvCxnSpPr>
          <p:nvPr/>
        </p:nvCxnSpPr>
        <p:spPr>
          <a:xfrm>
            <a:off x="8034522" y="3677704"/>
            <a:ext cx="1188720" cy="1389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5C1566D-4754-40F0-8AE0-3090592C5941}"/>
                  </a:ext>
                </a:extLst>
              </p:cNvPr>
              <p:cNvSpPr txBox="1"/>
              <p:nvPr/>
            </p:nvSpPr>
            <p:spPr>
              <a:xfrm>
                <a:off x="7531171" y="3462682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5C1566D-4754-40F0-8AE0-3090592C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71" y="3462682"/>
                <a:ext cx="53816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A931D1-BF39-4532-A1DE-01D249C2E5D8}"/>
              </a:ext>
            </a:extLst>
          </p:cNvPr>
          <p:cNvCxnSpPr>
            <a:cxnSpLocks/>
          </p:cNvCxnSpPr>
          <p:nvPr/>
        </p:nvCxnSpPr>
        <p:spPr>
          <a:xfrm>
            <a:off x="9884952" y="2377033"/>
            <a:ext cx="1280160" cy="1389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03854-3AB2-467B-A523-D374D46CA7BC}"/>
              </a:ext>
            </a:extLst>
          </p:cNvPr>
          <p:cNvCxnSpPr>
            <a:cxnSpLocks/>
          </p:cNvCxnSpPr>
          <p:nvPr/>
        </p:nvCxnSpPr>
        <p:spPr>
          <a:xfrm>
            <a:off x="9838292" y="3474794"/>
            <a:ext cx="1280160" cy="1389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/>
      <p:bldP spid="56" grpId="0"/>
      <p:bldP spid="57" grpId="0"/>
      <p:bldP spid="60" grpId="0"/>
      <p:bldP spid="61" grpId="0"/>
      <p:bldP spid="62" grpId="0" animBg="1"/>
      <p:bldP spid="63" grpId="0" animBg="1"/>
      <p:bldP spid="70" grpId="0" animBg="1"/>
      <p:bldP spid="71" grpId="0" animBg="1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8B96-A284-4D7D-8965-AFB821CA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8D752E-50D9-49F2-A9D6-5B228833AC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401" y="314561"/>
            <a:ext cx="5876925" cy="779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Another simple circuit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339EEF-03C8-4B2B-AE47-316F58F22D62}"/>
              </a:ext>
            </a:extLst>
          </p:cNvPr>
          <p:cNvCxnSpPr>
            <a:cxnSpLocks/>
          </p:cNvCxnSpPr>
          <p:nvPr/>
        </p:nvCxnSpPr>
        <p:spPr>
          <a:xfrm flipV="1">
            <a:off x="10057814" y="2239706"/>
            <a:ext cx="460073" cy="14377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779EDD-6111-4F75-BB53-823236D00A62}"/>
              </a:ext>
            </a:extLst>
          </p:cNvPr>
          <p:cNvCxnSpPr>
            <a:cxnSpLocks/>
          </p:cNvCxnSpPr>
          <p:nvPr/>
        </p:nvCxnSpPr>
        <p:spPr>
          <a:xfrm>
            <a:off x="10446000" y="1635949"/>
            <a:ext cx="388187" cy="258790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FA7418-C149-433C-ACA2-5FE0663F9FB6}"/>
              </a:ext>
            </a:extLst>
          </p:cNvPr>
          <p:cNvCxnSpPr>
            <a:cxnSpLocks/>
          </p:cNvCxnSpPr>
          <p:nvPr/>
        </p:nvCxnSpPr>
        <p:spPr>
          <a:xfrm flipV="1">
            <a:off x="10517888" y="1909028"/>
            <a:ext cx="273168" cy="345059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3E0B122-5A87-4C54-A3C6-2B5E7A9D6A39}"/>
              </a:ext>
            </a:extLst>
          </p:cNvPr>
          <p:cNvSpPr/>
          <p:nvPr/>
        </p:nvSpPr>
        <p:spPr>
          <a:xfrm>
            <a:off x="9695684" y="1676294"/>
            <a:ext cx="575094" cy="661358"/>
          </a:xfrm>
          <a:prstGeom prst="arc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4C16FD8-6BEC-48C7-B25B-B4A8E89E78FE}"/>
              </a:ext>
            </a:extLst>
          </p:cNvPr>
          <p:cNvSpPr/>
          <p:nvPr/>
        </p:nvSpPr>
        <p:spPr>
          <a:xfrm flipV="1">
            <a:off x="9780822" y="1676295"/>
            <a:ext cx="488830" cy="575093"/>
          </a:xfrm>
          <a:prstGeom prst="arc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28929895-BB81-4A04-BDEC-E6263A411269}"/>
              </a:ext>
            </a:extLst>
          </p:cNvPr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tx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E37E348-CC83-4537-B1E5-BDE04227A7FD}"/>
              </a:ext>
            </a:extLst>
          </p:cNvPr>
          <p:cNvSpPr/>
          <p:nvPr/>
        </p:nvSpPr>
        <p:spPr>
          <a:xfrm>
            <a:off x="8340975" y="2161888"/>
            <a:ext cx="143775" cy="143776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1F15B-BF36-401A-B886-44EFDEEA4C26}"/>
              </a:ext>
            </a:extLst>
          </p:cNvPr>
          <p:cNvCxnSpPr>
            <a:cxnSpLocks/>
          </p:cNvCxnSpPr>
          <p:nvPr/>
        </p:nvCxnSpPr>
        <p:spPr>
          <a:xfrm>
            <a:off x="8401827" y="2757289"/>
            <a:ext cx="448284" cy="0"/>
          </a:xfrm>
          <a:prstGeom prst="straightConnector1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923655-CBA4-422E-A46F-BB4BC6B06D36}"/>
              </a:ext>
            </a:extLst>
          </p:cNvPr>
          <p:cNvSpPr/>
          <p:nvPr/>
        </p:nvSpPr>
        <p:spPr>
          <a:xfrm>
            <a:off x="7989597" y="121226"/>
            <a:ext cx="3039460" cy="32532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103A59DA-73FA-4BF2-BD56-D515DA3D4FED}"/>
              </a:ext>
            </a:extLst>
          </p:cNvPr>
          <p:cNvGraphicFramePr>
            <a:graphicFrameLocks noGrp="1"/>
          </p:cNvGraphicFramePr>
          <p:nvPr/>
        </p:nvGraphicFramePr>
        <p:xfrm>
          <a:off x="8301519" y="3469353"/>
          <a:ext cx="2592068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196391886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4081131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84395995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015193391"/>
                    </a:ext>
                  </a:extLst>
                </a:gridCol>
              </a:tblGrid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00721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357315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890028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86215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683169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125261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963800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106094"/>
                  </a:ext>
                </a:extLst>
              </a:tr>
              <a:tr h="209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009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17">
                <a:extLst>
                  <a:ext uri="{FF2B5EF4-FFF2-40B4-BE49-F238E27FC236}">
                    <a16:creationId xmlns:a16="http://schemas.microsoft.com/office/drawing/2014/main" id="{9EF2BF49-CB0C-4842-A57C-557C000114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1402" y="4735821"/>
              <a:ext cx="4825999" cy="684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9">
                      <a:extLst>
                        <a:ext uri="{9D8B030D-6E8A-4147-A177-3AD203B41FA5}">
                          <a16:colId xmlns:a16="http://schemas.microsoft.com/office/drawing/2014/main" val="3059503754"/>
                        </a:ext>
                      </a:extLst>
                    </a:gridCol>
                  </a:tblGrid>
                  <a:tr h="6845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kern="12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𝒇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200" b="1" i="1" kern="12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 .  </m:t>
                                </m:r>
                                <m:sSub>
                                  <m:sSubPr>
                                    <m:ctrlP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200" b="1" i="1" kern="12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+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b="1" i="1" kern="120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kern="120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1" i="1" kern="120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200" b="1" i="1" kern="12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  .  </m:t>
                                </m:r>
                                <m:sSub>
                                  <m:sSubPr>
                                    <m:ctrlP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b="1" i="1" kern="120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accent1"/>
                            </a:solidFill>
                            <a:effectLst/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33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17">
                <a:extLst>
                  <a:ext uri="{FF2B5EF4-FFF2-40B4-BE49-F238E27FC236}">
                    <a16:creationId xmlns:a16="http://schemas.microsoft.com/office/drawing/2014/main" id="{9EF2BF49-CB0C-4842-A57C-557C000114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3134576"/>
                  </p:ext>
                </p:extLst>
              </p:nvPr>
            </p:nvGraphicFramePr>
            <p:xfrm>
              <a:off x="431402" y="4735821"/>
              <a:ext cx="4825999" cy="684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5999">
                      <a:extLst>
                        <a:ext uri="{9D8B030D-6E8A-4147-A177-3AD203B41FA5}">
                          <a16:colId xmlns:a16="http://schemas.microsoft.com/office/drawing/2014/main" val="3059503754"/>
                        </a:ext>
                      </a:extLst>
                    </a:gridCol>
                  </a:tblGrid>
                  <a:tr h="6845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6" t="-877" r="-50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33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Footer Placeholder 3">
            <a:extLst>
              <a:ext uri="{FF2B5EF4-FFF2-40B4-BE49-F238E27FC236}">
                <a16:creationId xmlns:a16="http://schemas.microsoft.com/office/drawing/2014/main" id="{5E1287F5-9BD3-481E-B85E-ED11F208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5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9818B60-FF7B-48B3-92E5-0610C8A09CA7}"/>
                  </a:ext>
                </a:extLst>
              </p:cNvPr>
              <p:cNvSpPr txBox="1"/>
              <p:nvPr/>
            </p:nvSpPr>
            <p:spPr>
              <a:xfrm>
                <a:off x="7044193" y="628161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9818B60-FF7B-48B3-92E5-0610C8A0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93" y="628161"/>
                <a:ext cx="5381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DD8605E-4348-4230-BF70-B7EA5470BE63}"/>
                  </a:ext>
                </a:extLst>
              </p:cNvPr>
              <p:cNvSpPr txBox="1"/>
              <p:nvPr/>
            </p:nvSpPr>
            <p:spPr>
              <a:xfrm>
                <a:off x="7051219" y="994970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DD8605E-4348-4230-BF70-B7EA5470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19" y="994970"/>
                <a:ext cx="53816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6521DAA-8023-45A4-A85C-AB718E6DF274}"/>
                  </a:ext>
                </a:extLst>
              </p:cNvPr>
              <p:cNvSpPr txBox="1"/>
              <p:nvPr/>
            </p:nvSpPr>
            <p:spPr>
              <a:xfrm>
                <a:off x="7060901" y="2816179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6521DAA-8023-45A4-A85C-AB718E6DF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01" y="2816179"/>
                <a:ext cx="53816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4F3EDD0-BF7A-4235-A341-769992EA3829}"/>
                  </a:ext>
                </a:extLst>
              </p:cNvPr>
              <p:cNvSpPr txBox="1"/>
              <p:nvPr/>
            </p:nvSpPr>
            <p:spPr>
              <a:xfrm>
                <a:off x="11342890" y="1678691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4F3EDD0-BF7A-4235-A341-769992EA3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890" y="1678691"/>
                <a:ext cx="538162" cy="430887"/>
              </a:xfrm>
              <a:prstGeom prst="rect">
                <a:avLst/>
              </a:prstGeom>
              <a:blipFill>
                <a:blip r:embed="rId6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9A9BB48-2F48-4A77-93E3-C617479EEA73}"/>
                  </a:ext>
                </a:extLst>
              </p:cNvPr>
              <p:cNvSpPr txBox="1"/>
              <p:nvPr/>
            </p:nvSpPr>
            <p:spPr>
              <a:xfrm>
                <a:off x="8447843" y="2217287"/>
                <a:ext cx="5381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9A9BB48-2F48-4A77-93E3-C617479EE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43" y="2217287"/>
                <a:ext cx="538162" cy="43088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28BC020-0F92-4F76-B22A-18C12690EE52}"/>
                  </a:ext>
                </a:extLst>
              </p:cNvPr>
              <p:cNvSpPr txBox="1"/>
              <p:nvPr/>
            </p:nvSpPr>
            <p:spPr>
              <a:xfrm>
                <a:off x="9616897" y="632938"/>
                <a:ext cx="53816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28BC020-0F92-4F76-B22A-18C12690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97" y="632938"/>
                <a:ext cx="538162" cy="430887"/>
              </a:xfrm>
              <a:prstGeom prst="rect">
                <a:avLst/>
              </a:prstGeom>
              <a:blipFill>
                <a:blip r:embed="rId8"/>
                <a:stretch>
                  <a:fillRect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0F06B89-43FD-4EB2-A934-F308E797418F}"/>
                  </a:ext>
                </a:extLst>
              </p:cNvPr>
              <p:cNvSpPr txBox="1"/>
              <p:nvPr/>
            </p:nvSpPr>
            <p:spPr>
              <a:xfrm>
                <a:off x="9616897" y="2940934"/>
                <a:ext cx="53816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0F06B89-43FD-4EB2-A934-F308E797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97" y="2940934"/>
                <a:ext cx="53816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Picture 118">
            <a:extLst>
              <a:ext uri="{FF2B5EF4-FFF2-40B4-BE49-F238E27FC236}">
                <a16:creationId xmlns:a16="http://schemas.microsoft.com/office/drawing/2014/main" id="{42E77368-7CC7-CA4F-92F7-7459467328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DD3F67F1-BE67-4E37-9D2E-0490485E7496}"/>
              </a:ext>
            </a:extLst>
          </p:cNvPr>
          <p:cNvSpPr txBox="1"/>
          <p:nvPr/>
        </p:nvSpPr>
        <p:spPr>
          <a:xfrm>
            <a:off x="8612711" y="228363"/>
            <a:ext cx="1971675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example_ckt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6945909-997C-4214-9EBB-33028DA351AD}"/>
              </a:ext>
            </a:extLst>
          </p:cNvPr>
          <p:cNvCxnSpPr>
            <a:cxnSpLocks/>
          </p:cNvCxnSpPr>
          <p:nvPr/>
        </p:nvCxnSpPr>
        <p:spPr>
          <a:xfrm flipV="1">
            <a:off x="10011870" y="1660837"/>
            <a:ext cx="460073" cy="14377"/>
          </a:xfrm>
          <a:prstGeom prst="straightConnector1">
            <a:avLst/>
          </a:prstGeom>
          <a:ln w="571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476A48-F902-4793-B6D9-FD8CC8A943A9}"/>
              </a:ext>
            </a:extLst>
          </p:cNvPr>
          <p:cNvCxnSpPr/>
          <p:nvPr/>
        </p:nvCxnSpPr>
        <p:spPr>
          <a:xfrm flipH="1">
            <a:off x="7599063" y="943230"/>
            <a:ext cx="1258484" cy="0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EE6D62F-2877-4BEB-86EE-6E87B1A8E776}"/>
              </a:ext>
            </a:extLst>
          </p:cNvPr>
          <p:cNvCxnSpPr/>
          <p:nvPr/>
        </p:nvCxnSpPr>
        <p:spPr>
          <a:xfrm flipH="1">
            <a:off x="7599063" y="1178826"/>
            <a:ext cx="1258484" cy="0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20E58C-DEF8-43E0-B465-FD640EAE40AB}"/>
              </a:ext>
            </a:extLst>
          </p:cNvPr>
          <p:cNvCxnSpPr/>
          <p:nvPr/>
        </p:nvCxnSpPr>
        <p:spPr>
          <a:xfrm flipH="1">
            <a:off x="7599063" y="3038730"/>
            <a:ext cx="1258484" cy="0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DD7C583-CBC0-4A79-8E4B-843E2E9CB330}"/>
              </a:ext>
            </a:extLst>
          </p:cNvPr>
          <p:cNvCxnSpPr>
            <a:cxnSpLocks/>
          </p:cNvCxnSpPr>
          <p:nvPr/>
        </p:nvCxnSpPr>
        <p:spPr>
          <a:xfrm>
            <a:off x="10834187" y="1879846"/>
            <a:ext cx="508703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993FB9-0949-4DED-AEA9-2C1709A1C0BE}"/>
              </a:ext>
            </a:extLst>
          </p:cNvPr>
          <p:cNvCxnSpPr>
            <a:cxnSpLocks/>
          </p:cNvCxnSpPr>
          <p:nvPr/>
        </p:nvCxnSpPr>
        <p:spPr>
          <a:xfrm>
            <a:off x="9473497" y="1074417"/>
            <a:ext cx="274320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90218D4-D2D3-4487-BB1C-84E5ABCC6766}"/>
              </a:ext>
            </a:extLst>
          </p:cNvPr>
          <p:cNvCxnSpPr>
            <a:cxnSpLocks/>
          </p:cNvCxnSpPr>
          <p:nvPr/>
        </p:nvCxnSpPr>
        <p:spPr>
          <a:xfrm>
            <a:off x="9473497" y="2956479"/>
            <a:ext cx="274320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5DBF33B-32F1-4152-830D-40B7F079453B}"/>
              </a:ext>
            </a:extLst>
          </p:cNvPr>
          <p:cNvCxnSpPr>
            <a:cxnSpLocks/>
          </p:cNvCxnSpPr>
          <p:nvPr/>
        </p:nvCxnSpPr>
        <p:spPr>
          <a:xfrm>
            <a:off x="8416115" y="1150250"/>
            <a:ext cx="5466" cy="610868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9B3C13A-DA82-4FD7-92D0-551253296F71}"/>
              </a:ext>
            </a:extLst>
          </p:cNvPr>
          <p:cNvCxnSpPr>
            <a:cxnSpLocks/>
          </p:cNvCxnSpPr>
          <p:nvPr/>
        </p:nvCxnSpPr>
        <p:spPr>
          <a:xfrm>
            <a:off x="9725850" y="1056498"/>
            <a:ext cx="5466" cy="731520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9256885-49E8-499B-9657-21ADFAD81A6C}"/>
              </a:ext>
            </a:extLst>
          </p:cNvPr>
          <p:cNvCxnSpPr>
            <a:cxnSpLocks/>
          </p:cNvCxnSpPr>
          <p:nvPr/>
        </p:nvCxnSpPr>
        <p:spPr>
          <a:xfrm>
            <a:off x="9747905" y="2124978"/>
            <a:ext cx="5466" cy="859536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50A6435-B9AC-4B17-9599-0A585786714A}"/>
              </a:ext>
            </a:extLst>
          </p:cNvPr>
          <p:cNvCxnSpPr>
            <a:cxnSpLocks/>
          </p:cNvCxnSpPr>
          <p:nvPr/>
        </p:nvCxnSpPr>
        <p:spPr>
          <a:xfrm>
            <a:off x="9697166" y="1815481"/>
            <a:ext cx="457200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FC5F107-89CF-42E1-8E63-9200758668EA}"/>
              </a:ext>
            </a:extLst>
          </p:cNvPr>
          <p:cNvCxnSpPr>
            <a:cxnSpLocks/>
          </p:cNvCxnSpPr>
          <p:nvPr/>
        </p:nvCxnSpPr>
        <p:spPr>
          <a:xfrm>
            <a:off x="9717092" y="2140703"/>
            <a:ext cx="457200" cy="1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E7C10B-53FF-4002-88FE-23FD9A50BABB}"/>
              </a:ext>
            </a:extLst>
          </p:cNvPr>
          <p:cNvCxnSpPr>
            <a:cxnSpLocks/>
          </p:cNvCxnSpPr>
          <p:nvPr/>
        </p:nvCxnSpPr>
        <p:spPr>
          <a:xfrm>
            <a:off x="8411147" y="2302783"/>
            <a:ext cx="5466" cy="484632"/>
          </a:xfrm>
          <a:prstGeom prst="line">
            <a:avLst/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Delay 152">
            <a:extLst>
              <a:ext uri="{FF2B5EF4-FFF2-40B4-BE49-F238E27FC236}">
                <a16:creationId xmlns:a16="http://schemas.microsoft.com/office/drawing/2014/main" id="{DD0C1455-CD6C-4D41-BE41-643AF2CECFEF}"/>
              </a:ext>
            </a:extLst>
          </p:cNvPr>
          <p:cNvSpPr/>
          <p:nvPr/>
        </p:nvSpPr>
        <p:spPr>
          <a:xfrm>
            <a:off x="8855421" y="753143"/>
            <a:ext cx="618226" cy="618226"/>
          </a:xfrm>
          <a:prstGeom prst="flowChartDelay">
            <a:avLst/>
          </a:prstGeom>
          <a:noFill/>
          <a:ln w="5715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F798B2DF-4F7E-4597-88DF-28A472664B4E}"/>
              </a:ext>
            </a:extLst>
          </p:cNvPr>
          <p:cNvSpPr/>
          <p:nvPr/>
        </p:nvSpPr>
        <p:spPr>
          <a:xfrm>
            <a:off x="8857593" y="2647366"/>
            <a:ext cx="618226" cy="618226"/>
          </a:xfrm>
          <a:prstGeom prst="flowChartDelay">
            <a:avLst/>
          </a:prstGeom>
          <a:noFill/>
          <a:ln w="5715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578AA878-DBF9-4105-AB8D-221D941852D9}"/>
              </a:ext>
            </a:extLst>
          </p:cNvPr>
          <p:cNvSpPr txBox="1">
            <a:spLocks/>
          </p:cNvSpPr>
          <p:nvPr/>
        </p:nvSpPr>
        <p:spPr>
          <a:xfrm>
            <a:off x="433528" y="1178826"/>
            <a:ext cx="4826000" cy="34064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example_ckt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assign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 = x1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&amp;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assign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 = ~x2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assign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&amp;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assign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1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  <p:bldP spid="2" grpId="0" animBg="1"/>
      <p:bldP spid="115" grpId="0"/>
      <p:bldP spid="116" grpId="0"/>
      <p:bldP spid="117" grpId="0"/>
      <p:bldP spid="118" grpId="0"/>
      <p:bldP spid="172" grpId="0"/>
      <p:bldP spid="173" grpId="0"/>
      <p:bldP spid="174" grpId="0"/>
      <p:bldP spid="162" grpId="0" animBg="1"/>
      <p:bldP spid="153" grpId="0" animBg="1"/>
      <p:bldP spid="1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4527A-9D28-4E1C-AA82-DE15010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B5548-D851-45A0-A2A8-9CE47761825D}"/>
              </a:ext>
            </a:extLst>
          </p:cNvPr>
          <p:cNvSpPr/>
          <p:nvPr/>
        </p:nvSpPr>
        <p:spPr>
          <a:xfrm>
            <a:off x="4384098" y="1595502"/>
            <a:ext cx="3657600" cy="33660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024F46F-3272-407D-B423-7D0D0D9B7351}"/>
              </a:ext>
            </a:extLst>
          </p:cNvPr>
          <p:cNvSpPr/>
          <p:nvPr/>
        </p:nvSpPr>
        <p:spPr>
          <a:xfrm>
            <a:off x="3835458" y="992528"/>
            <a:ext cx="4754880" cy="4572000"/>
          </a:xfrm>
          <a:prstGeom prst="diamond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00BAD-2191-46C4-B97F-BAE524525D2D}"/>
              </a:ext>
            </a:extLst>
          </p:cNvPr>
          <p:cNvSpPr txBox="1"/>
          <p:nvPr/>
        </p:nvSpPr>
        <p:spPr>
          <a:xfrm>
            <a:off x="3066135" y="2893807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Lucida Calligraphy" panose="03010101010101010101" pitchFamily="66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4C6AC5B-F23C-4F48-A9FE-370C7D415EAA}"/>
              </a:ext>
            </a:extLst>
          </p:cNvPr>
          <p:cNvSpPr/>
          <p:nvPr/>
        </p:nvSpPr>
        <p:spPr>
          <a:xfrm>
            <a:off x="3698298" y="809648"/>
            <a:ext cx="5029200" cy="493776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1A930D8-6968-476F-B616-C0D85D70C00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78F7E8-D974-4392-8B0F-AA1AAC554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3FA118-BCFA-40D4-A203-0CD5B72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Verilog HDL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CDA7D-1175-466A-984A-49C246C6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44" y="1130846"/>
            <a:ext cx="57785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Verilog HDL is a general-purpose </a:t>
            </a:r>
            <a:r>
              <a:rPr lang="en-US" sz="2400" dirty="0">
                <a:solidFill>
                  <a:schemeClr val="accent6"/>
                </a:solidFill>
              </a:rPr>
              <a:t>hardware description language which can describe the digital circuits</a:t>
            </a:r>
            <a:r>
              <a:rPr lang="en-US" sz="2400" dirty="0">
                <a:solidFill>
                  <a:schemeClr val="bg1"/>
                </a:solidFill>
              </a:rPr>
              <a:t> with C-like syntax.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Most popular logic synthesis tools support Verilog HDL.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Digital circuits can be described at the RTL of abstraction which ensures design portability.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87" name="Freeform: Shape 19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Freeform: Shape 21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Freeform: Shape 23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A792-E153-4753-BBB8-54E60555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Footer Placeholder 3">
            <a:extLst>
              <a:ext uri="{FF2B5EF4-FFF2-40B4-BE49-F238E27FC236}">
                <a16:creationId xmlns:a16="http://schemas.microsoft.com/office/drawing/2014/main" id="{5F1C4C24-EEC9-4F85-92C7-ACF12923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C96AA-888C-B545-9007-9FA643AD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E7055-22F8-48A0-88C6-5CAB9640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4FCEF3-4491-4703-A5CE-9F4329164E33}"/>
              </a:ext>
            </a:extLst>
          </p:cNvPr>
          <p:cNvSpPr/>
          <p:nvPr/>
        </p:nvSpPr>
        <p:spPr>
          <a:xfrm>
            <a:off x="130653" y="1925344"/>
            <a:ext cx="5534012" cy="3405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6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num2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two integers: "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"%d %d"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num1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num2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calculating sum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num2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"%d + %d = %d"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num2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5249C7D-C758-4360-BBAC-CAA47B03D9CC}"/>
              </a:ext>
            </a:extLst>
          </p:cNvPr>
          <p:cNvSpPr txBox="1">
            <a:spLocks/>
          </p:cNvSpPr>
          <p:nvPr/>
        </p:nvSpPr>
        <p:spPr>
          <a:xfrm>
            <a:off x="0" y="2899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Execution details of a simple C code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40EEDFB1-5BF6-4AE9-8E78-D2061CED9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92414"/>
              </p:ext>
            </p:extLst>
          </p:nvPr>
        </p:nvGraphicFramePr>
        <p:xfrm>
          <a:off x="8810160" y="1193353"/>
          <a:ext cx="2865675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3135">
                  <a:extLst>
                    <a:ext uri="{9D8B030D-6E8A-4147-A177-3AD203B41FA5}">
                      <a16:colId xmlns:a16="http://schemas.microsoft.com/office/drawing/2014/main" val="3993213610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1427214945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39019411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673505914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632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92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2D5E5-0EA1-4766-B27D-BA42F439DFA6}"/>
                  </a:ext>
                </a:extLst>
              </p:cNvPr>
              <p:cNvSpPr txBox="1"/>
              <p:nvPr/>
            </p:nvSpPr>
            <p:spPr>
              <a:xfrm>
                <a:off x="7572632" y="1152316"/>
                <a:ext cx="1209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2D5E5-0EA1-4766-B27D-BA42F439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632" y="1152316"/>
                <a:ext cx="1209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80747AD-B246-45B4-BEAF-735FD34D7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00140"/>
              </p:ext>
            </p:extLst>
          </p:nvPr>
        </p:nvGraphicFramePr>
        <p:xfrm>
          <a:off x="8810160" y="1758707"/>
          <a:ext cx="2865675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3135">
                  <a:extLst>
                    <a:ext uri="{9D8B030D-6E8A-4147-A177-3AD203B41FA5}">
                      <a16:colId xmlns:a16="http://schemas.microsoft.com/office/drawing/2014/main" val="3993213610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1427214945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39019411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673505914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632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92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7C76F-5539-41E4-A8EE-83175E098294}"/>
                  </a:ext>
                </a:extLst>
              </p:cNvPr>
              <p:cNvSpPr txBox="1"/>
              <p:nvPr/>
            </p:nvSpPr>
            <p:spPr>
              <a:xfrm>
                <a:off x="7572632" y="1717670"/>
                <a:ext cx="1209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7C76F-5539-41E4-A8EE-83175E09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632" y="1717670"/>
                <a:ext cx="120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868875-C12C-4518-8CBC-E5AFC9421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37721"/>
              </p:ext>
            </p:extLst>
          </p:nvPr>
        </p:nvGraphicFramePr>
        <p:xfrm>
          <a:off x="8810160" y="2316178"/>
          <a:ext cx="2865675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3135">
                  <a:extLst>
                    <a:ext uri="{9D8B030D-6E8A-4147-A177-3AD203B41FA5}">
                      <a16:colId xmlns:a16="http://schemas.microsoft.com/office/drawing/2014/main" val="3993213610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1427214945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39019411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673505914"/>
                    </a:ext>
                  </a:extLst>
                </a:gridCol>
                <a:gridCol w="573135">
                  <a:extLst>
                    <a:ext uri="{9D8B030D-6E8A-4147-A177-3AD203B41FA5}">
                      <a16:colId xmlns:a16="http://schemas.microsoft.com/office/drawing/2014/main" val="20632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792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C86B1-147A-40C5-ACE2-41E41A538075}"/>
                  </a:ext>
                </a:extLst>
              </p:cNvPr>
              <p:cNvSpPr txBox="1"/>
              <p:nvPr/>
            </p:nvSpPr>
            <p:spPr>
              <a:xfrm>
                <a:off x="7904148" y="2276516"/>
                <a:ext cx="671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C86B1-147A-40C5-ACE2-41E41A53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48" y="2276516"/>
                <a:ext cx="671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F95A0E4-1C2F-410D-BCC8-9EF74964C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29981"/>
              </p:ext>
            </p:extLst>
          </p:nvPr>
        </p:nvGraphicFramePr>
        <p:xfrm>
          <a:off x="6164828" y="3942549"/>
          <a:ext cx="1991031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91031">
                  <a:extLst>
                    <a:ext uri="{9D8B030D-6E8A-4147-A177-3AD203B41FA5}">
                      <a16:colId xmlns:a16="http://schemas.microsoft.com/office/drawing/2014/main" val="1935905251"/>
                    </a:ext>
                  </a:extLst>
                </a:gridCol>
              </a:tblGrid>
              <a:tr h="3289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$add num1, 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50971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690"/>
                  </a:ext>
                </a:extLst>
              </a:tr>
              <a:tr h="328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774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02539B3-BF80-48DD-9D62-EA4E8AF797FA}"/>
              </a:ext>
            </a:extLst>
          </p:cNvPr>
          <p:cNvSpPr/>
          <p:nvPr/>
        </p:nvSpPr>
        <p:spPr>
          <a:xfrm>
            <a:off x="6789841" y="2956781"/>
            <a:ext cx="741004" cy="52474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0423A-2CAD-42CF-9467-DCE16650E4C5}"/>
              </a:ext>
            </a:extLst>
          </p:cNvPr>
          <p:cNvSpPr/>
          <p:nvPr/>
        </p:nvSpPr>
        <p:spPr>
          <a:xfrm>
            <a:off x="8580192" y="4274219"/>
            <a:ext cx="1298741" cy="62682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C76A7F-0EDA-4C37-818A-25885BA672EA}"/>
              </a:ext>
            </a:extLst>
          </p:cNvPr>
          <p:cNvSpPr/>
          <p:nvPr/>
        </p:nvSpPr>
        <p:spPr>
          <a:xfrm>
            <a:off x="8461324" y="5440506"/>
            <a:ext cx="1388114" cy="741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unit</a:t>
            </a: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8894F6C4-5E27-4961-B37B-B2C05D79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7116"/>
              </p:ext>
            </p:extLst>
          </p:nvPr>
        </p:nvGraphicFramePr>
        <p:xfrm>
          <a:off x="10250128" y="3456758"/>
          <a:ext cx="1472380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72380">
                  <a:extLst>
                    <a:ext uri="{9D8B030D-6E8A-4147-A177-3AD203B41FA5}">
                      <a16:colId xmlns:a16="http://schemas.microsoft.com/office/drawing/2014/main" val="1935905251"/>
                    </a:ext>
                  </a:extLst>
                </a:gridCol>
              </a:tblGrid>
              <a:tr h="29155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90586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50971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690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7741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38662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C873F6C-43C3-437A-9C33-8B356C5241DA}"/>
              </a:ext>
            </a:extLst>
          </p:cNvPr>
          <p:cNvSpPr/>
          <p:nvPr/>
        </p:nvSpPr>
        <p:spPr>
          <a:xfrm>
            <a:off x="10250128" y="5651212"/>
            <a:ext cx="1472380" cy="513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B6F80F-644A-44DA-8354-F495DA4F1643}"/>
              </a:ext>
            </a:extLst>
          </p:cNvPr>
          <p:cNvSpPr/>
          <p:nvPr/>
        </p:nvSpPr>
        <p:spPr>
          <a:xfrm>
            <a:off x="8200103" y="4454014"/>
            <a:ext cx="306350" cy="263760"/>
          </a:xfrm>
          <a:prstGeom prst="rightArrow">
            <a:avLst/>
          </a:prstGeom>
          <a:solidFill>
            <a:srgbClr val="A57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546718-91C5-47C6-A720-716D97F99137}"/>
              </a:ext>
            </a:extLst>
          </p:cNvPr>
          <p:cNvSpPr/>
          <p:nvPr/>
        </p:nvSpPr>
        <p:spPr>
          <a:xfrm rot="5400000">
            <a:off x="6990231" y="3599234"/>
            <a:ext cx="306350" cy="263760"/>
          </a:xfrm>
          <a:prstGeom prst="rightArrow">
            <a:avLst/>
          </a:prstGeom>
          <a:solidFill>
            <a:srgbClr val="A57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025CA5-179F-4FEE-9878-110AEFADB036}"/>
              </a:ext>
            </a:extLst>
          </p:cNvPr>
          <p:cNvSpPr/>
          <p:nvPr/>
        </p:nvSpPr>
        <p:spPr>
          <a:xfrm rot="5400000">
            <a:off x="9045392" y="5050151"/>
            <a:ext cx="306350" cy="263760"/>
          </a:xfrm>
          <a:prstGeom prst="rightArrow">
            <a:avLst/>
          </a:prstGeom>
          <a:solidFill>
            <a:srgbClr val="A57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9E02725-BF0A-4FA2-982C-619C3F72CABC}"/>
              </a:ext>
            </a:extLst>
          </p:cNvPr>
          <p:cNvSpPr/>
          <p:nvPr/>
        </p:nvSpPr>
        <p:spPr>
          <a:xfrm>
            <a:off x="9896608" y="5704677"/>
            <a:ext cx="306350" cy="263760"/>
          </a:xfrm>
          <a:prstGeom prst="rightArrow">
            <a:avLst/>
          </a:prstGeom>
          <a:solidFill>
            <a:srgbClr val="A57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A92980-C94A-40FF-BDC4-D87D861672A4}"/>
              </a:ext>
            </a:extLst>
          </p:cNvPr>
          <p:cNvSpPr/>
          <p:nvPr/>
        </p:nvSpPr>
        <p:spPr>
          <a:xfrm rot="18955554">
            <a:off x="9771676" y="5251446"/>
            <a:ext cx="306350" cy="263760"/>
          </a:xfrm>
          <a:prstGeom prst="rightArrow">
            <a:avLst/>
          </a:prstGeom>
          <a:solidFill>
            <a:srgbClr val="A577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E87B7A-7F14-42B0-98A1-275A836A7098}"/>
              </a:ext>
            </a:extLst>
          </p:cNvPr>
          <p:cNvCxnSpPr/>
          <p:nvPr/>
        </p:nvCxnSpPr>
        <p:spPr>
          <a:xfrm>
            <a:off x="10598050" y="5295680"/>
            <a:ext cx="0" cy="35553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950C6-6AED-4BE2-BEEB-E6238AC63029}"/>
              </a:ext>
            </a:extLst>
          </p:cNvPr>
          <p:cNvCxnSpPr/>
          <p:nvPr/>
        </p:nvCxnSpPr>
        <p:spPr>
          <a:xfrm>
            <a:off x="11383296" y="5285558"/>
            <a:ext cx="0" cy="36565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BA7D32A-D5D7-44D1-950B-B2AE59643C2C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11390719" y="5760424"/>
            <a:ext cx="191525" cy="1000326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30B937-8D10-4EE4-BBC9-67D6A707093B}"/>
              </a:ext>
            </a:extLst>
          </p:cNvPr>
          <p:cNvCxnSpPr/>
          <p:nvPr/>
        </p:nvCxnSpPr>
        <p:spPr>
          <a:xfrm flipV="1">
            <a:off x="11986644" y="4717774"/>
            <a:ext cx="0" cy="1638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EBE323-6EAD-4E60-BC50-2CF09F1EFD2B}"/>
              </a:ext>
            </a:extLst>
          </p:cNvPr>
          <p:cNvCxnSpPr/>
          <p:nvPr/>
        </p:nvCxnSpPr>
        <p:spPr>
          <a:xfrm flipH="1">
            <a:off x="11722508" y="4732522"/>
            <a:ext cx="2641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31D12389-CA8C-4C82-818C-C99D6ABA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286C73-C546-4896-B4F9-0116FA39770C}"/>
              </a:ext>
            </a:extLst>
          </p:cNvPr>
          <p:cNvSpPr txBox="1"/>
          <p:nvPr/>
        </p:nvSpPr>
        <p:spPr>
          <a:xfrm>
            <a:off x="6074774" y="5152406"/>
            <a:ext cx="21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E382A"/>
                </a:solidFill>
                <a:latin typeface="Bodoni MT" panose="02070603080606020203" pitchFamily="18" charset="0"/>
              </a:rPr>
              <a:t>Instruction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7383D9-D456-4D79-8607-228454C44ED5}"/>
              </a:ext>
            </a:extLst>
          </p:cNvPr>
          <p:cNvSpPr txBox="1"/>
          <p:nvPr/>
        </p:nvSpPr>
        <p:spPr>
          <a:xfrm>
            <a:off x="10293960" y="3000140"/>
            <a:ext cx="13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E382A"/>
                </a:solidFill>
                <a:latin typeface="Bodoni MT" panose="02070603080606020203" pitchFamily="18" charset="0"/>
              </a:rPr>
              <a:t>Register file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18B700-C5EC-4A61-B6D1-5A30CBF32F04}"/>
              </a:ext>
            </a:extLst>
          </p:cNvPr>
          <p:cNvCxnSpPr>
            <a:cxnSpLocks/>
          </p:cNvCxnSpPr>
          <p:nvPr/>
        </p:nvCxnSpPr>
        <p:spPr>
          <a:xfrm>
            <a:off x="5910141" y="1564193"/>
            <a:ext cx="0" cy="4182972"/>
          </a:xfrm>
          <a:prstGeom prst="line">
            <a:avLst/>
          </a:prstGeom>
          <a:ln w="38100">
            <a:solidFill>
              <a:srgbClr val="A57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3FA118-BCFA-40D4-A203-0CD5B72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building block of Verilog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CDA7D-1175-466A-984A-49C246C6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44" y="636173"/>
            <a:ext cx="5778525" cy="542738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 module is the basic building block of Verilog. A </a:t>
            </a:r>
            <a:r>
              <a:rPr lang="en-US" sz="2000" dirty="0">
                <a:solidFill>
                  <a:schemeClr val="accent6"/>
                </a:solidFill>
              </a:rPr>
              <a:t>module consists of port declaration </a:t>
            </a:r>
            <a:r>
              <a:rPr lang="en-US" sz="2000" dirty="0">
                <a:solidFill>
                  <a:schemeClr val="bg1"/>
                </a:solidFill>
              </a:rPr>
              <a:t>and Verilog codes to perform the desired functionality.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Ports are means for the Verilog module to communicate with other modules or interfaces. </a:t>
            </a:r>
            <a:r>
              <a:rPr lang="en-US" sz="2000" dirty="0">
                <a:solidFill>
                  <a:schemeClr val="accent6"/>
                </a:solidFill>
              </a:rPr>
              <a:t>Ports can be of 3 types, such as: </a:t>
            </a:r>
            <a:r>
              <a:rPr lang="en-US" sz="2000" i="1" dirty="0">
                <a:solidFill>
                  <a:schemeClr val="accent6"/>
                </a:solidFill>
              </a:rPr>
              <a:t>input</a:t>
            </a:r>
            <a:r>
              <a:rPr lang="en-US" sz="2000" dirty="0">
                <a:solidFill>
                  <a:schemeClr val="accent6"/>
                </a:solidFill>
              </a:rPr>
              <a:t>, </a:t>
            </a:r>
            <a:r>
              <a:rPr lang="en-US" sz="2000" i="1" dirty="0">
                <a:solidFill>
                  <a:schemeClr val="accent6"/>
                </a:solidFill>
              </a:rPr>
              <a:t>output</a:t>
            </a:r>
            <a:r>
              <a:rPr lang="en-US" sz="2000" dirty="0">
                <a:solidFill>
                  <a:schemeClr val="accent6"/>
                </a:solidFill>
              </a:rPr>
              <a:t>, </a:t>
            </a:r>
            <a:r>
              <a:rPr lang="en-US" sz="2000" i="1" dirty="0">
                <a:solidFill>
                  <a:schemeClr val="accent6"/>
                </a:solidFill>
              </a:rPr>
              <a:t>inout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i="1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typical Verilog module declaration: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87" name="Freeform: Shape 19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Freeform: Shape 21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Freeform: Shape 23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A792-E153-4753-BBB8-54E60555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0032A-A434-4998-BF87-7B7CA0DB9CA6}"/>
              </a:ext>
            </a:extLst>
          </p:cNvPr>
          <p:cNvSpPr/>
          <p:nvPr/>
        </p:nvSpPr>
        <p:spPr>
          <a:xfrm>
            <a:off x="6234868" y="4212234"/>
            <a:ext cx="5352529" cy="16733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module &lt;name&gt; (&lt;ports_list&gt;);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Verilog Codes 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endmodule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A0AF7F-C9DA-8444-AEAE-CF1776F7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AEACA69B-5C49-407B-80E8-B2933BC7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557A-C703-4FDF-B872-EACB19A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1FFBD24-6389-4523-B586-7CA17107F2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Verilog module and ports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C98D41D-3067-4B5A-8B15-3FCB66358F51}"/>
              </a:ext>
            </a:extLst>
          </p:cNvPr>
          <p:cNvSpPr txBox="1">
            <a:spLocks/>
          </p:cNvSpPr>
          <p:nvPr/>
        </p:nvSpPr>
        <p:spPr>
          <a:xfrm>
            <a:off x="838200" y="1600020"/>
            <a:ext cx="5096934" cy="4166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bg1"/>
                </a:solidFill>
              </a:rPr>
              <a:t>Verilog module declaration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module and_or (x, y, a, b, c, d);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input a, b, c, d;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chemeClr val="bg1"/>
                </a:solidFill>
              </a:rPr>
              <a:t>output x, y;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// Verilog Code //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endmodule 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4EC283F-41DE-4601-BCAF-0D48D14C4965}"/>
              </a:ext>
            </a:extLst>
          </p:cNvPr>
          <p:cNvSpPr txBox="1">
            <a:spLocks/>
          </p:cNvSpPr>
          <p:nvPr/>
        </p:nvSpPr>
        <p:spPr>
          <a:xfrm>
            <a:off x="6256866" y="1600020"/>
            <a:ext cx="5096933" cy="4166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bg1"/>
                </a:solidFill>
              </a:rPr>
              <a:t>	      Logic Synthesis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C8195-4DCB-471E-87EB-8E0BEADF2F72}"/>
              </a:ext>
            </a:extLst>
          </p:cNvPr>
          <p:cNvSpPr/>
          <p:nvPr/>
        </p:nvSpPr>
        <p:spPr>
          <a:xfrm>
            <a:off x="7724276" y="2491730"/>
            <a:ext cx="2098623" cy="24733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Aharoni" panose="02010803020104030203" pitchFamily="2" charset="-79"/>
              </a:rPr>
              <a:t>and_or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DCC4E-9EB4-4DA7-85C8-3B096AB96DCA}"/>
              </a:ext>
            </a:extLst>
          </p:cNvPr>
          <p:cNvCxnSpPr>
            <a:cxnSpLocks/>
          </p:cNvCxnSpPr>
          <p:nvPr/>
        </p:nvCxnSpPr>
        <p:spPr>
          <a:xfrm>
            <a:off x="6846795" y="2892668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2637B-51C9-47AA-BF73-E5096D11D539}"/>
              </a:ext>
            </a:extLst>
          </p:cNvPr>
          <p:cNvCxnSpPr>
            <a:cxnSpLocks/>
          </p:cNvCxnSpPr>
          <p:nvPr/>
        </p:nvCxnSpPr>
        <p:spPr>
          <a:xfrm>
            <a:off x="6864285" y="3419818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92C4C-CAB3-422C-A1F3-CEB759EED2D6}"/>
              </a:ext>
            </a:extLst>
          </p:cNvPr>
          <p:cNvCxnSpPr>
            <a:cxnSpLocks/>
          </p:cNvCxnSpPr>
          <p:nvPr/>
        </p:nvCxnSpPr>
        <p:spPr>
          <a:xfrm>
            <a:off x="6866785" y="3946976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575A96-0C18-4B9C-ACFB-DFD67E45177B}"/>
              </a:ext>
            </a:extLst>
          </p:cNvPr>
          <p:cNvCxnSpPr>
            <a:cxnSpLocks/>
          </p:cNvCxnSpPr>
          <p:nvPr/>
        </p:nvCxnSpPr>
        <p:spPr>
          <a:xfrm>
            <a:off x="6854294" y="4474128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1E4B9-3FBB-4DB3-9E25-FA8F8FFEC93C}"/>
              </a:ext>
            </a:extLst>
          </p:cNvPr>
          <p:cNvCxnSpPr>
            <a:cxnSpLocks/>
          </p:cNvCxnSpPr>
          <p:nvPr/>
        </p:nvCxnSpPr>
        <p:spPr>
          <a:xfrm>
            <a:off x="9832331" y="3419818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4DC276-8CDC-4DFC-9795-D9488E448F70}"/>
              </a:ext>
            </a:extLst>
          </p:cNvPr>
          <p:cNvCxnSpPr>
            <a:cxnSpLocks/>
          </p:cNvCxnSpPr>
          <p:nvPr/>
        </p:nvCxnSpPr>
        <p:spPr>
          <a:xfrm>
            <a:off x="9847322" y="3989449"/>
            <a:ext cx="877481" cy="0"/>
          </a:xfrm>
          <a:prstGeom prst="straightConnector1">
            <a:avLst/>
          </a:prstGeom>
          <a:ln w="38100">
            <a:solidFill>
              <a:srgbClr val="B52F0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989B7D-3065-4B07-B239-425D862B7EDB}"/>
              </a:ext>
            </a:extLst>
          </p:cNvPr>
          <p:cNvSpPr txBox="1"/>
          <p:nvPr/>
        </p:nvSpPr>
        <p:spPr>
          <a:xfrm>
            <a:off x="6247191" y="2627226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F3804-0F0C-4F73-A1CE-14DAB406C577}"/>
              </a:ext>
            </a:extLst>
          </p:cNvPr>
          <p:cNvSpPr txBox="1"/>
          <p:nvPr/>
        </p:nvSpPr>
        <p:spPr>
          <a:xfrm>
            <a:off x="6249691" y="3139386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9B2B6-E2AB-4412-B78F-02E828F43B6C}"/>
              </a:ext>
            </a:extLst>
          </p:cNvPr>
          <p:cNvSpPr txBox="1"/>
          <p:nvPr/>
        </p:nvSpPr>
        <p:spPr>
          <a:xfrm>
            <a:off x="6249690" y="3679036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401B1-25F8-4B89-AFD9-E5B6C0710E77}"/>
              </a:ext>
            </a:extLst>
          </p:cNvPr>
          <p:cNvSpPr txBox="1"/>
          <p:nvPr/>
        </p:nvSpPr>
        <p:spPr>
          <a:xfrm>
            <a:off x="6252190" y="4176208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3AC68-9EA4-4C2A-A7AF-4A16EE6A9C77}"/>
              </a:ext>
            </a:extLst>
          </p:cNvPr>
          <p:cNvSpPr txBox="1"/>
          <p:nvPr/>
        </p:nvSpPr>
        <p:spPr>
          <a:xfrm>
            <a:off x="10806697" y="3184356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262E-CA16-49C4-A566-D4A4EA2A6E99}"/>
              </a:ext>
            </a:extLst>
          </p:cNvPr>
          <p:cNvSpPr txBox="1"/>
          <p:nvPr/>
        </p:nvSpPr>
        <p:spPr>
          <a:xfrm>
            <a:off x="10809196" y="3741488"/>
            <a:ext cx="494676" cy="49244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A1D640-584D-45A6-8A17-D6444052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FD01B-7C01-4538-9701-D1312C1FAD46}"/>
              </a:ext>
            </a:extLst>
          </p:cNvPr>
          <p:cNvCxnSpPr>
            <a:cxnSpLocks/>
          </p:cNvCxnSpPr>
          <p:nvPr/>
        </p:nvCxnSpPr>
        <p:spPr>
          <a:xfrm>
            <a:off x="5501390" y="1870515"/>
            <a:ext cx="0" cy="35826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E7CCDD-9832-4251-BF57-2D905E2EB472}"/>
              </a:ext>
            </a:extLst>
          </p:cNvPr>
          <p:cNvCxnSpPr>
            <a:cxnSpLocks/>
          </p:cNvCxnSpPr>
          <p:nvPr/>
        </p:nvCxnSpPr>
        <p:spPr>
          <a:xfrm>
            <a:off x="5578840" y="1917985"/>
            <a:ext cx="0" cy="35826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55A053DE-C158-44C9-9F1F-D136BC07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0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F43-4B97-47CD-9C4C-55AB87D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Syntax and Lexical Conventions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CC46BE-C4AC-4E1A-8DFB-04CF4325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2208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Documentation in Verilog code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- Documentation can be included in Verilog code by writing comments. 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A </a:t>
            </a:r>
            <a:r>
              <a:rPr lang="en-US" sz="2000" dirty="0">
                <a:solidFill>
                  <a:schemeClr val="accent6"/>
                </a:solidFill>
                <a:ea typeface="Cambria Math" panose="02040503050406030204" pitchFamily="18" charset="0"/>
              </a:rPr>
              <a:t>short comment begins with a double slash ( // )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. A </a:t>
            </a:r>
            <a:r>
              <a:rPr lang="en-US" sz="2000" dirty="0">
                <a:solidFill>
                  <a:schemeClr val="accent6"/>
                </a:solidFill>
                <a:ea typeface="Cambria Math" panose="02040503050406030204" pitchFamily="18" charset="0"/>
              </a:rPr>
              <a:t>long comment spans multiple lines and is contained inside /* and */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83-A965-420B-9CED-ED9DC75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8E7F0-1EEC-4040-9C18-9BC85C237912}"/>
              </a:ext>
            </a:extLst>
          </p:cNvPr>
          <p:cNvSpPr/>
          <p:nvPr/>
        </p:nvSpPr>
        <p:spPr>
          <a:xfrm>
            <a:off x="1368773" y="2981739"/>
            <a:ext cx="9998437" cy="3427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and_or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y,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A Verilog module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This module takes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four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inputs a, b, c,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produces two outputs x, 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 outputs are defined as: x = (a &amp; b) and y =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 |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c, 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Verilog Code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for the desired functionality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44D48F-0AFC-4357-870B-EF4533B0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9C07A-30E9-E740-95E1-F40D0100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F43-4B97-47CD-9C4C-55AB87D6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Syntax and Lexical Conventions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CC46BE-C4AC-4E1A-8DFB-04CF4325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202"/>
            <a:ext cx="10515600" cy="5142147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White space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accent6"/>
                </a:solidFill>
              </a:rPr>
              <a:t>White space characters such as </a:t>
            </a:r>
            <a:r>
              <a:rPr lang="en-US" sz="2000" i="1" dirty="0">
                <a:solidFill>
                  <a:schemeClr val="accent6"/>
                </a:solidFill>
              </a:rPr>
              <a:t>SPACE</a:t>
            </a:r>
            <a:r>
              <a:rPr lang="en-US" sz="2000" dirty="0">
                <a:solidFill>
                  <a:schemeClr val="accent6"/>
                </a:solidFill>
              </a:rPr>
              <a:t> and </a:t>
            </a:r>
            <a:r>
              <a:rPr lang="en-US" sz="2000" i="1" dirty="0">
                <a:solidFill>
                  <a:schemeClr val="accent6"/>
                </a:solidFill>
              </a:rPr>
              <a:t>TAB </a:t>
            </a:r>
            <a:r>
              <a:rPr lang="en-US" sz="2000" dirty="0">
                <a:solidFill>
                  <a:schemeClr val="accent6"/>
                </a:solidFill>
              </a:rPr>
              <a:t>are ignored </a:t>
            </a:r>
            <a:r>
              <a:rPr lang="en-US" sz="2000" dirty="0">
                <a:solidFill>
                  <a:schemeClr val="bg1"/>
                </a:solidFill>
              </a:rPr>
              <a:t>by the Verilog compiler. Although multiple statements can be written in a single line, placing each statement in a single line and using </a:t>
            </a:r>
            <a:r>
              <a:rPr lang="en-US" sz="2000" i="1" dirty="0">
                <a:solidFill>
                  <a:schemeClr val="bg1"/>
                </a:solidFill>
              </a:rPr>
              <a:t>indentation </a:t>
            </a:r>
            <a:r>
              <a:rPr lang="en-US" sz="2000" dirty="0">
                <a:solidFill>
                  <a:schemeClr val="bg1"/>
                </a:solidFill>
              </a:rPr>
              <a:t>within blocks of code are good ways to increase readability of the code.</a:t>
            </a:r>
          </a:p>
          <a:p>
            <a:pPr marL="0" indent="0" algn="just">
              <a:buNone/>
            </a:pPr>
            <a:endParaRPr lang="en-US" sz="2000" i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a typeface="Cambria Math" panose="02040503050406030204" pitchFamily="18" charset="0"/>
              </a:rPr>
              <a:t>Number specification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chemeClr val="bg1"/>
                </a:solidFill>
                <a:ea typeface="Cambria Math" panose="02040503050406030204" pitchFamily="18" charset="0"/>
              </a:rPr>
              <a:t>	- 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There are two types of number specifications found in verilog, </a:t>
            </a:r>
            <a:r>
              <a:rPr lang="en-US" sz="2000" i="1" dirty="0">
                <a:solidFill>
                  <a:schemeClr val="bg1"/>
                </a:solidFill>
                <a:ea typeface="Cambria Math" panose="02040503050406030204" pitchFamily="18" charset="0"/>
              </a:rPr>
              <a:t>sized 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and </a:t>
            </a:r>
            <a:r>
              <a:rPr lang="en-US" sz="2000" i="1" dirty="0">
                <a:solidFill>
                  <a:schemeClr val="bg1"/>
                </a:solidFill>
                <a:ea typeface="Cambria Math" panose="02040503050406030204" pitchFamily="18" charset="0"/>
              </a:rPr>
              <a:t>unsized.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chemeClr val="bg1"/>
                </a:solidFill>
                <a:ea typeface="Cambria Math" panose="02040503050406030204" pitchFamily="18" charset="0"/>
              </a:rPr>
              <a:t>	- sized 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numbers are represented as: </a:t>
            </a:r>
            <a:r>
              <a:rPr lang="en-US" sz="2000" i="1" dirty="0">
                <a:solidFill>
                  <a:schemeClr val="accent6"/>
                </a:solidFill>
                <a:ea typeface="Cambria Math" panose="02040503050406030204" pitchFamily="18" charset="0"/>
              </a:rPr>
              <a:t>&lt;size&gt; ‘&lt;base format&gt; &lt;number&gt;. </a:t>
            </a: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Supported formats are:</a:t>
            </a:r>
            <a:endParaRPr lang="en-US" sz="2000" i="1" dirty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  <a:ea typeface="Cambria Math" panose="02040503050406030204" pitchFamily="18" charset="0"/>
              </a:rPr>
              <a:t>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83-A965-420B-9CED-ED9DC75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44D48F-0AFC-4357-870B-EF4533B0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9A37CE-E73C-43C3-B437-B0CCE9C90625}"/>
              </a:ext>
            </a:extLst>
          </p:cNvPr>
          <p:cNvGraphicFramePr>
            <a:graphicFrameLocks noGrp="1"/>
          </p:cNvGraphicFramePr>
          <p:nvPr/>
        </p:nvGraphicFramePr>
        <p:xfrm>
          <a:off x="4440211" y="4502149"/>
          <a:ext cx="3311578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5789">
                  <a:extLst>
                    <a:ext uri="{9D8B030D-6E8A-4147-A177-3AD203B41FA5}">
                      <a16:colId xmlns:a16="http://schemas.microsoft.com/office/drawing/2014/main" val="1089656708"/>
                    </a:ext>
                  </a:extLst>
                </a:gridCol>
                <a:gridCol w="1655789">
                  <a:extLst>
                    <a:ext uri="{9D8B030D-6E8A-4147-A177-3AD203B41FA5}">
                      <a16:colId xmlns:a16="http://schemas.microsoft.com/office/drawing/2014/main" val="229596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 format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Illustration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7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decimal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7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binary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hexadecimal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2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 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659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F9D5E2D-9528-AB4A-8090-39384130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F43-4B97-47CD-9C4C-55AB87D6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78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Syntax and Lexical Conventions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CC46BE-C4AC-4E1A-8DFB-04CF4325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342"/>
            <a:ext cx="10515600" cy="535200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000" dirty="0">
                <a:solidFill>
                  <a:srgbClr val="FFFFFF"/>
                </a:solidFill>
              </a:rPr>
              <a:t>- If a number is specified </a:t>
            </a:r>
            <a:r>
              <a:rPr lang="en-US" sz="2000" dirty="0">
                <a:solidFill>
                  <a:schemeClr val="accent6"/>
                </a:solidFill>
              </a:rPr>
              <a:t>without a base format, it is treated as a decimal number </a:t>
            </a:r>
            <a:r>
              <a:rPr lang="en-US" sz="2000" dirty="0">
                <a:solidFill>
                  <a:srgbClr val="FFFFFF"/>
                </a:solidFill>
              </a:rPr>
              <a:t>by the Verilog compiler.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</a:rPr>
              <a:t>	- </a:t>
            </a:r>
            <a:r>
              <a:rPr lang="en-US" sz="2000" i="1" dirty="0">
                <a:solidFill>
                  <a:srgbClr val="FFFFFF"/>
                </a:solidFill>
              </a:rPr>
              <a:t>unsized </a:t>
            </a:r>
            <a:r>
              <a:rPr lang="en-US" sz="2000" dirty="0">
                <a:solidFill>
                  <a:srgbClr val="FFFFFF"/>
                </a:solidFill>
              </a:rPr>
              <a:t>numbers are specified without a size specification. </a:t>
            </a:r>
            <a:r>
              <a:rPr lang="en-US" sz="2000" i="1" dirty="0">
                <a:solidFill>
                  <a:schemeClr val="accent6"/>
                </a:solidFill>
              </a:rPr>
              <a:t>unsized </a:t>
            </a:r>
            <a:r>
              <a:rPr lang="en-US" sz="2000" dirty="0">
                <a:solidFill>
                  <a:schemeClr val="accent6"/>
                </a:solidFill>
              </a:rPr>
              <a:t>numbers are assigned a specific number of bits which is simulator and machine-specific (at least 32 bits)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Value Set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</a:rPr>
              <a:t>- Each individual signal/variable in Verilog can be assigned one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	of 4 values: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83-A965-420B-9CED-ED9DC75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44D48F-0AFC-4357-870B-EF4533B0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87A52FDE-BE81-457B-807F-AFA98A22BFD2}"/>
              </a:ext>
            </a:extLst>
          </p:cNvPr>
          <p:cNvGraphicFramePr>
            <a:graphicFrameLocks/>
          </p:cNvGraphicFramePr>
          <p:nvPr/>
        </p:nvGraphicFramePr>
        <p:xfrm>
          <a:off x="1482777" y="2469338"/>
          <a:ext cx="1000510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043">
                  <a:extLst>
                    <a:ext uri="{9D8B030D-6E8A-4147-A177-3AD203B41FA5}">
                      <a16:colId xmlns:a16="http://schemas.microsoft.com/office/drawing/2014/main" val="3436391564"/>
                    </a:ext>
                  </a:extLst>
                </a:gridCol>
                <a:gridCol w="4986059">
                  <a:extLst>
                    <a:ext uri="{9D8B030D-6E8A-4147-A177-3AD203B41FA5}">
                      <a16:colId xmlns:a16="http://schemas.microsoft.com/office/drawing/2014/main" val="47141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sized</a:t>
                      </a:r>
                      <a:r>
                        <a:rPr lang="en-US" dirty="0"/>
                        <a:t> number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unsized</a:t>
                      </a:r>
                      <a:r>
                        <a:rPr lang="en-US" dirty="0"/>
                        <a:t> number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1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5’b10001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This is a 5-bit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binary 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number</a:t>
                      </a:r>
                    </a:p>
                    <a:p>
                      <a:r>
                        <a:rPr lang="en-US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4’hff01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// This is a 4-bit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hexadecimal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number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3’o123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// This is a 3-bit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octal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number</a:t>
                      </a:r>
                      <a:endParaRPr lang="en-US" i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2’d10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// This is a 2-bit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decimal</a:t>
                      </a:r>
                      <a:r>
                        <a:rPr lang="en-US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number</a:t>
                      </a:r>
                      <a:endParaRPr lang="en-US" i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1254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This is a 32-bit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decimal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number by default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‘h21ff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This is a 32-bit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hexadecimal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number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‘o345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This is a 32-bit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octal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number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‘b1100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// This is a 32-bit </a:t>
                      </a: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binary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5960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F06BFABD-6C6B-408A-9C5E-9B7F3FE30230}"/>
              </a:ext>
            </a:extLst>
          </p:cNvPr>
          <p:cNvGraphicFramePr>
            <a:graphicFrameLocks noGrp="1"/>
          </p:cNvGraphicFramePr>
          <p:nvPr/>
        </p:nvGraphicFramePr>
        <p:xfrm>
          <a:off x="8334531" y="4297554"/>
          <a:ext cx="3153348" cy="2123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39056">
                  <a:extLst>
                    <a:ext uri="{9D8B030D-6E8A-4147-A177-3AD203B41FA5}">
                      <a16:colId xmlns:a16="http://schemas.microsoft.com/office/drawing/2014/main" val="1089656708"/>
                    </a:ext>
                  </a:extLst>
                </a:gridCol>
                <a:gridCol w="1714292">
                  <a:extLst>
                    <a:ext uri="{9D8B030D-6E8A-4147-A177-3AD203B41FA5}">
                      <a16:colId xmlns:a16="http://schemas.microsoft.com/office/drawing/2014/main" val="229596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in Hardware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7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 0 / False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7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 1 / True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undefined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2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 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impedance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659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41CBA03-AD2D-1B4D-A528-E508A0DA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4365-7BD6-4D55-87E2-D767EB60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How to assign numerical values to the circuit nodes?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1F728-A9BE-48EC-A6AE-9961E0B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2722E-B8F0-49A7-B007-BC47D25684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0EF13A5-2F61-4385-87AA-0B7AC15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CSE460 : VLSI 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F50D-5F90-474C-921F-561A8C5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1139032" cy="4791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Verilog makes use of the reserved keyword </a:t>
            </a:r>
            <a:r>
              <a:rPr lang="en-US" sz="2000" b="1" dirty="0">
                <a:solidFill>
                  <a:schemeClr val="accent1"/>
                </a:solidFill>
              </a:rPr>
              <a:t>assign </a:t>
            </a:r>
            <a:r>
              <a:rPr lang="en-US" sz="2000" dirty="0">
                <a:solidFill>
                  <a:schemeClr val="bg1"/>
                </a:solidFill>
              </a:rPr>
              <a:t>to easily store numerical values in a variable.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assign </a:t>
            </a:r>
            <a:r>
              <a:rPr lang="en-US" sz="2000" dirty="0">
                <a:solidFill>
                  <a:schemeClr val="bg1"/>
                </a:solidFill>
              </a:rPr>
              <a:t>statements are </a:t>
            </a:r>
            <a:r>
              <a:rPr lang="en-US" sz="2000" dirty="0">
                <a:solidFill>
                  <a:schemeClr val="accent6"/>
                </a:solidFill>
              </a:rPr>
              <a:t>concurrent</a:t>
            </a:r>
            <a:r>
              <a:rPr lang="en-US" sz="2000" dirty="0">
                <a:solidFill>
                  <a:schemeClr val="bg1"/>
                </a:solidFill>
              </a:rPr>
              <a:t>, meaning that they are executed in parallel.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AA39CD-CFDF-4560-B7B9-D2478F49C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25841"/>
              </p:ext>
            </p:extLst>
          </p:nvPr>
        </p:nvGraphicFramePr>
        <p:xfrm>
          <a:off x="952500" y="2681085"/>
          <a:ext cx="68199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>
                  <a:extLst>
                    <a:ext uri="{9D8B030D-6E8A-4147-A177-3AD203B41FA5}">
                      <a16:colId xmlns:a16="http://schemas.microsoft.com/office/drawing/2014/main" val="154346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in_disp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out, in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endParaRPr lang="en-US" sz="1800" b="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// This module implements a 1-bit buffer </a:t>
                      </a:r>
                    </a:p>
                    <a:p>
                      <a:endParaRPr lang="en-US" sz="1800" b="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output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assign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 = in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endmodule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446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5B53D65-F7C1-1E49-9C83-D7BD5C73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A83D72-242C-4806-9926-7C0B11A818F8}"/>
              </a:ext>
            </a:extLst>
          </p:cNvPr>
          <p:cNvSpPr/>
          <p:nvPr/>
        </p:nvSpPr>
        <p:spPr>
          <a:xfrm>
            <a:off x="9204722" y="3246783"/>
            <a:ext cx="1393087" cy="702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532B8-EBEB-4489-8CA5-570FFB25C5F3}"/>
              </a:ext>
            </a:extLst>
          </p:cNvPr>
          <p:cNvCxnSpPr>
            <a:cxnSpLocks/>
          </p:cNvCxnSpPr>
          <p:nvPr/>
        </p:nvCxnSpPr>
        <p:spPr>
          <a:xfrm>
            <a:off x="8588770" y="3608332"/>
            <a:ext cx="615951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80ECF6-488C-49D0-8F6C-14776481610A}"/>
                  </a:ext>
                </a:extLst>
              </p:cNvPr>
              <p:cNvSpPr txBox="1"/>
              <p:nvPr/>
            </p:nvSpPr>
            <p:spPr>
              <a:xfrm>
                <a:off x="8005104" y="3397495"/>
                <a:ext cx="52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𝑖𝑛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80ECF6-488C-49D0-8F6C-14776481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04" y="3397495"/>
                <a:ext cx="52863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FEF6BB-7D7B-428E-BA69-626325C62988}"/>
              </a:ext>
            </a:extLst>
          </p:cNvPr>
          <p:cNvCxnSpPr>
            <a:cxnSpLocks/>
          </p:cNvCxnSpPr>
          <p:nvPr/>
        </p:nvCxnSpPr>
        <p:spPr>
          <a:xfrm>
            <a:off x="10597809" y="3598821"/>
            <a:ext cx="73152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267720-D12B-4E53-A930-3270CF18D3EF}"/>
                  </a:ext>
                </a:extLst>
              </p:cNvPr>
              <p:cNvSpPr txBox="1"/>
              <p:nvPr/>
            </p:nvSpPr>
            <p:spPr>
              <a:xfrm>
                <a:off x="11406818" y="3408277"/>
                <a:ext cx="528634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𝑜𝑢𝑡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267720-D12B-4E53-A930-3270CF18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818" y="3408277"/>
                <a:ext cx="528634" cy="413511"/>
              </a:xfrm>
              <a:prstGeom prst="rect">
                <a:avLst/>
              </a:prstGeom>
              <a:blipFill>
                <a:blip r:embed="rId4"/>
                <a:stretch>
                  <a:fillRect r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885C0C-763E-4B44-B850-0FA184D93FD6}"/>
              </a:ext>
            </a:extLst>
          </p:cNvPr>
          <p:cNvSpPr txBox="1"/>
          <p:nvPr/>
        </p:nvSpPr>
        <p:spPr>
          <a:xfrm>
            <a:off x="9327490" y="3386369"/>
            <a:ext cx="116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n_disp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F4E0E46B-F31A-4971-8F8B-00E9B86F2FFB}"/>
              </a:ext>
            </a:extLst>
          </p:cNvPr>
          <p:cNvSpPr/>
          <p:nvPr/>
        </p:nvSpPr>
        <p:spPr>
          <a:xfrm rot="16200000" flipH="1">
            <a:off x="9696572" y="4388161"/>
            <a:ext cx="518250" cy="485540"/>
          </a:xfrm>
          <a:prstGeom prst="flowChartMerg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BE12F7-0D18-4384-A1EC-1A50AFA78D3D}"/>
              </a:ext>
            </a:extLst>
          </p:cNvPr>
          <p:cNvCxnSpPr>
            <a:cxnSpLocks/>
          </p:cNvCxnSpPr>
          <p:nvPr/>
        </p:nvCxnSpPr>
        <p:spPr>
          <a:xfrm flipH="1">
            <a:off x="8852453" y="4627338"/>
            <a:ext cx="833970" cy="0"/>
          </a:xfrm>
          <a:prstGeom prst="line">
            <a:avLst/>
          </a:prstGeom>
          <a:ln w="57150">
            <a:solidFill>
              <a:srgbClr val="C09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ADEE77-BF7F-4332-8B8E-D97B7A2FB07A}"/>
              </a:ext>
            </a:extLst>
          </p:cNvPr>
          <p:cNvCxnSpPr>
            <a:cxnSpLocks/>
          </p:cNvCxnSpPr>
          <p:nvPr/>
        </p:nvCxnSpPr>
        <p:spPr>
          <a:xfrm flipH="1">
            <a:off x="10224057" y="4620713"/>
            <a:ext cx="833970" cy="0"/>
          </a:xfrm>
          <a:prstGeom prst="line">
            <a:avLst/>
          </a:prstGeom>
          <a:ln w="57150">
            <a:solidFill>
              <a:srgbClr val="C09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326AB6-1465-43B3-91ED-6E3094A05E4B}"/>
                  </a:ext>
                </a:extLst>
              </p:cNvPr>
              <p:cNvSpPr txBox="1"/>
              <p:nvPr/>
            </p:nvSpPr>
            <p:spPr>
              <a:xfrm>
                <a:off x="8250268" y="4437788"/>
                <a:ext cx="52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𝑖𝑛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326AB6-1465-43B3-91ED-6E3094A05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68" y="4437788"/>
                <a:ext cx="52863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ED5623-108D-43A8-B148-D27142F2363E}"/>
                  </a:ext>
                </a:extLst>
              </p:cNvPr>
              <p:cNvSpPr txBox="1"/>
              <p:nvPr/>
            </p:nvSpPr>
            <p:spPr>
              <a:xfrm>
                <a:off x="11135148" y="4422071"/>
                <a:ext cx="528634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𝑜𝑢𝑡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ED5623-108D-43A8-B148-D27142F2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148" y="4422071"/>
                <a:ext cx="528634" cy="413511"/>
              </a:xfrm>
              <a:prstGeom prst="rect">
                <a:avLst/>
              </a:prstGeom>
              <a:blipFill>
                <a:blip r:embed="rId6"/>
                <a:stretch>
                  <a:fillRect r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/>
      <p:bldP spid="3" grpId="0"/>
      <p:bldP spid="21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1376</Words>
  <Application>Microsoft Office PowerPoint</Application>
  <PresentationFormat>Widescreen</PresentationFormat>
  <Paragraphs>334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Amasis MT Pro Black</vt:lpstr>
      <vt:lpstr>Arial</vt:lpstr>
      <vt:lpstr>Bodoni MT</vt:lpstr>
      <vt:lpstr>Calibri</vt:lpstr>
      <vt:lpstr>Calibri Light</vt:lpstr>
      <vt:lpstr>Cambria Math</vt:lpstr>
      <vt:lpstr>Courier New</vt:lpstr>
      <vt:lpstr>Lucida Calligraphy</vt:lpstr>
      <vt:lpstr>Wingdings</vt:lpstr>
      <vt:lpstr>Office Theme</vt:lpstr>
      <vt:lpstr>1_Office Theme</vt:lpstr>
      <vt:lpstr>Introduction to Verilog</vt:lpstr>
      <vt:lpstr>Verilog HDL</vt:lpstr>
      <vt:lpstr>PowerPoint Presentation</vt:lpstr>
      <vt:lpstr>Basic building block of Verilog</vt:lpstr>
      <vt:lpstr>PowerPoint Presentation</vt:lpstr>
      <vt:lpstr>Basic Syntax and Lexical Conventions </vt:lpstr>
      <vt:lpstr>Basic Syntax and Lexical Conventions </vt:lpstr>
      <vt:lpstr>Basic Syntax and Lexical Conventions </vt:lpstr>
      <vt:lpstr>How to assign numerical values to the circuit nodes?</vt:lpstr>
      <vt:lpstr>Basic Syntax and Lexical Conventions</vt:lpstr>
      <vt:lpstr>Basic Syntax and Lexical Conventions </vt:lpstr>
      <vt:lpstr>Verilog operators</vt:lpstr>
      <vt:lpstr>PowerPoint Presentation</vt:lpstr>
      <vt:lpstr>Another simple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1506005 - Beig Rajibul Hasan</dc:creator>
  <cp:lastModifiedBy>1506005 - Beig Rajibul Hasan</cp:lastModifiedBy>
  <cp:revision>73</cp:revision>
  <dcterms:created xsi:type="dcterms:W3CDTF">2021-09-10T20:04:34Z</dcterms:created>
  <dcterms:modified xsi:type="dcterms:W3CDTF">2021-10-16T03:07:55Z</dcterms:modified>
</cp:coreProperties>
</file>