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08" r:id="rId1"/>
  </p:sldMasterIdLst>
  <p:notesMasterIdLst>
    <p:notesMasterId r:id="rId17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7" r:id="rId10"/>
    <p:sldId id="288" r:id="rId11"/>
    <p:sldId id="284" r:id="rId12"/>
    <p:sldId id="286" r:id="rId13"/>
    <p:sldId id="285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4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6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6T09:04:53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3623 15915 479 0,'0'0'0'16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6T09:04:53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3623 15915 479 0,'0'0'0'16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702A7-66BE-42D1-B4F0-B5BAAD002AC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8A8E-66AA-4F60-ABD3-EAE0DC21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6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6CC0-FC93-48EC-920F-63D331F3390F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20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3D9C-AC03-4B13-9579-0A9FF06BBAD3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7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78D1-08C0-4030-A246-92556ADEDD43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1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26A5-A324-401B-BC34-C9D765F955BA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7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4796-1F96-4C92-AB8E-341C1E25BF57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9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10C2-CB9D-4A51-BBD5-D15EBA3FF405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4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A58F-ED53-4562-9CB3-0A0DA156E92B}" type="datetime1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1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B4E3-FAA8-4F45-B120-9BE5723279F0}" type="datetime1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8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D500-3A96-42FA-BBA1-BEE8C1E71DE6}" type="datetime1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CSE 460: VLSI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4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B6B997-063A-421F-B770-1453106849EB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CSE 460: VLSI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A891-1CC8-4D2B-A5BF-57F304A7381A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3BABD9-48D8-4EC7-A39A-E56F9FA5B97E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CSE 460: VLSI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3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268" y="765089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CSE 460: VLSI Design</a:t>
            </a:r>
            <a:br>
              <a:rPr lang="en-US" dirty="0"/>
            </a:br>
            <a:r>
              <a:rPr lang="en-US" sz="4000" dirty="0"/>
              <a:t>Lab Experiment 2 (Blocking and Non-</a:t>
            </a:r>
            <a:r>
              <a:rPr lang="en-US" sz="4000" dirty="0" err="1"/>
              <a:t>blocing</a:t>
            </a:r>
            <a:r>
              <a:rPr lang="en-US" sz="4000" dirty="0"/>
              <a:t> Statements in Verilog)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B081F-52B0-44B6-A3AD-9DEDD67D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22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Assignment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81" y="2023963"/>
            <a:ext cx="5496692" cy="3848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33" y="2601845"/>
            <a:ext cx="6030167" cy="218152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6CD01-0D92-4155-AE54-298065F2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211A-EF81-4EB5-A27C-3C560A807B93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3F61-557B-4998-BEB0-D12985DF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3B3337-5A00-4988-8AB8-7F39355F8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79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Assignment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75" y="2023963"/>
            <a:ext cx="4458322" cy="39439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68633"/>
              </p:ext>
            </p:extLst>
          </p:nvPr>
        </p:nvGraphicFramePr>
        <p:xfrm>
          <a:off x="5173363" y="2257169"/>
          <a:ext cx="5184345" cy="3031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700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BA803-01FB-42E9-9904-E2E78240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6F6E-5DA3-4333-BC4D-B6158EF0F112}" type="datetime1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82CAC-5DD2-4462-84DF-5672B5D3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466282-6BD0-410F-B629-B80E73288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95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114543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Procedural Assignment Statements </a:t>
            </a:r>
            <a:r>
              <a:rPr lang="en-US" sz="3200" dirty="0">
                <a:solidFill>
                  <a:srgbClr val="0070C0"/>
                </a:solidFill>
              </a:rPr>
              <a:t>(Non-Blocking)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C782B5-45D6-4069-9E1C-B14BA9921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60" y="2285815"/>
            <a:ext cx="9328624" cy="29980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B820999-7B17-4ED6-A959-911065F16D81}"/>
                  </a:ext>
                </a:extLst>
              </p14:cNvPr>
              <p14:cNvContentPartPr/>
              <p14:nvPr/>
            </p14:nvContentPartPr>
            <p14:xfrm>
              <a:off x="1304280" y="57294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B820999-7B17-4ED6-A959-911065F16D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4920" y="572004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854B5-6A8E-475A-8EA9-3A84A01E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9C9A-15C0-473C-9D0D-D880979D91AB}" type="datetime1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49584-6FAE-4460-8601-8341906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0C1110-904D-4E24-B2E4-AEEAADC67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00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Assignment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18877"/>
              </p:ext>
            </p:extLst>
          </p:nvPr>
        </p:nvGraphicFramePr>
        <p:xfrm>
          <a:off x="5885242" y="2201936"/>
          <a:ext cx="5184345" cy="3031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700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33" y="2201936"/>
            <a:ext cx="4315427" cy="399153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78B4C8-1F83-4C70-9DB7-CB28E62F992E}"/>
              </a:ext>
            </a:extLst>
          </p:cNvPr>
          <p:cNvCxnSpPr/>
          <p:nvPr/>
        </p:nvCxnSpPr>
        <p:spPr>
          <a:xfrm flipV="1">
            <a:off x="3896937" y="3373767"/>
            <a:ext cx="2012907" cy="93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A79C6C-CEE8-4B49-A98A-49D73200BA96}"/>
              </a:ext>
            </a:extLst>
          </p:cNvPr>
          <p:cNvCxnSpPr/>
          <p:nvPr/>
        </p:nvCxnSpPr>
        <p:spPr>
          <a:xfrm flipV="1">
            <a:off x="3946032" y="4173100"/>
            <a:ext cx="1963812" cy="38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398B11-96AE-4F28-AC4E-D7CC3B29604F}"/>
              </a:ext>
            </a:extLst>
          </p:cNvPr>
          <p:cNvCxnSpPr>
            <a:cxnSpLocks/>
          </p:cNvCxnSpPr>
          <p:nvPr/>
        </p:nvCxnSpPr>
        <p:spPr>
          <a:xfrm flipV="1">
            <a:off x="3896937" y="4559725"/>
            <a:ext cx="1988305" cy="19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BE738A-8470-4FDD-976A-DA467A331659}"/>
              </a:ext>
            </a:extLst>
          </p:cNvPr>
          <p:cNvCxnSpPr/>
          <p:nvPr/>
        </p:nvCxnSpPr>
        <p:spPr>
          <a:xfrm>
            <a:off x="4081044" y="4995446"/>
            <a:ext cx="1804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43D33B6-38E8-47AE-8301-BB49976A8FAA}"/>
              </a:ext>
            </a:extLst>
          </p:cNvPr>
          <p:cNvSpPr/>
          <p:nvPr/>
        </p:nvSpPr>
        <p:spPr>
          <a:xfrm>
            <a:off x="6093951" y="5480262"/>
            <a:ext cx="5072568" cy="595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All of these happened within one cycle!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35D26-5244-4AD9-8901-F35E1F79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AA8F-765A-4DF1-9122-23C571239E94}" type="datetime1">
              <a:rPr lang="en-US" smtClean="0"/>
              <a:t>6/26/2021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AC0224-9E2B-4E19-B32A-73D41561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45F3A2-18C9-40AC-BCD3-A2DA7B034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02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Procedural Assignment Statements </a:t>
            </a:r>
            <a:r>
              <a:rPr lang="en-US" sz="3200" dirty="0">
                <a:solidFill>
                  <a:srgbClr val="0070C0"/>
                </a:solidFill>
              </a:rPr>
              <a:t>(Blocking)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B820999-7B17-4ED6-A959-911065F16D81}"/>
                  </a:ext>
                </a:extLst>
              </p14:cNvPr>
              <p14:cNvContentPartPr/>
              <p14:nvPr/>
            </p14:nvContentPartPr>
            <p14:xfrm>
              <a:off x="1304280" y="57294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B820999-7B17-4ED6-A959-911065F16D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4920" y="572004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7ED9FF-F5A9-4DD4-B9C5-E56436047A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541" y="2274549"/>
            <a:ext cx="8718100" cy="296637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C26CE-9F69-44EA-AE09-929E486E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35AF-9607-4C43-9279-16695980F726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E8F1-7F85-40A8-A21D-47E3636D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FAA3F5-67BF-4F2C-ADB7-7EA924515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32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9EBEFA-C41E-4778-B180-46D4E6667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58952"/>
            <a:ext cx="10058400" cy="356616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C8E3178-CD66-45AA-9308-9C495F08D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187F-E215-46CA-A0F9-3F1D3959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26A5-A324-401B-BC34-C9D765F955BA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7253E-8462-42CF-A90E-B519CCF5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6D761-B89E-4662-91E0-8920499B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4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Statements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learnt about “If Else” procedural statement in lab lecture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lecture we will learn about 2</a:t>
            </a:r>
            <a:r>
              <a:rPr lang="en-US" baseline="30000" dirty="0"/>
              <a:t>nd</a:t>
            </a:r>
            <a:r>
              <a:rPr lang="en-US" dirty="0"/>
              <a:t> type procedural statement, the case statement.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546" y="3201752"/>
            <a:ext cx="3848637" cy="29626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0093" y="3014780"/>
            <a:ext cx="733826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The bits in </a:t>
            </a:r>
            <a:r>
              <a:rPr lang="en-US" sz="2200" i="1" dirty="0">
                <a:solidFill>
                  <a:srgbClr val="00B050"/>
                </a:solidFill>
              </a:rPr>
              <a:t>expression </a:t>
            </a:r>
            <a:r>
              <a:rPr lang="en-US" sz="2200" dirty="0">
                <a:solidFill>
                  <a:srgbClr val="00B050"/>
                </a:solidFill>
              </a:rPr>
              <a:t>are called the </a:t>
            </a:r>
            <a:r>
              <a:rPr lang="en-US" sz="2200" i="1" dirty="0">
                <a:solidFill>
                  <a:srgbClr val="00B050"/>
                </a:solidFill>
              </a:rPr>
              <a:t>controlling expression</a:t>
            </a:r>
            <a:r>
              <a:rPr lang="en-US" sz="22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Controlling expression</a:t>
            </a:r>
            <a:r>
              <a:rPr lang="en-US" sz="2200" dirty="0"/>
              <a:t> are checked for a match with each alternative.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first successful match causes the associated statements to be evaluated.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Default case  evaluates  only when no other alternative matches.</a:t>
            </a:r>
          </a:p>
          <a:p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7D6476-7493-4B45-B525-A7B82BD2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5FFADA-BC4F-49C7-8AC9-D41CE05A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65BD-5901-4F5C-ADB8-B5422C334A03}" type="datetime1">
              <a:rPr lang="en-US" smtClean="0"/>
              <a:t>6/26/2021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8C71E64-5B63-4173-9523-1645D80A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</p:spTree>
    <p:extLst>
      <p:ext uri="{BB962C8B-B14F-4D97-AF65-F5344CB8AC3E}">
        <p14:creationId xmlns:p14="http://schemas.microsoft.com/office/powerpoint/2010/main" val="1326649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26" y="1737360"/>
            <a:ext cx="4067743" cy="41820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5722" y="2059458"/>
            <a:ext cx="68487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the  code of  2 to 1 Mux using case 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The mux can have two possible outputs because “</a:t>
            </a:r>
            <a:r>
              <a:rPr lang="en-US" sz="2000" i="1" dirty="0">
                <a:solidFill>
                  <a:srgbClr val="00B050"/>
                </a:solidFill>
              </a:rPr>
              <a:t>s</a:t>
            </a:r>
            <a:r>
              <a:rPr lang="en-US" sz="2000" dirty="0">
                <a:solidFill>
                  <a:srgbClr val="00B050"/>
                </a:solidFill>
              </a:rPr>
              <a:t>” is only 1 bit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is why the case statement has two alternatives.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could have included a default case because “</a:t>
            </a:r>
            <a:r>
              <a:rPr lang="en-US" sz="2000" i="1" dirty="0"/>
              <a:t>s</a:t>
            </a:r>
            <a:r>
              <a:rPr lang="en-US" sz="2000" dirty="0"/>
              <a:t>” can also have  values of “</a:t>
            </a:r>
            <a:r>
              <a:rPr lang="en-US" sz="2000" i="1" dirty="0"/>
              <a:t>x</a:t>
            </a:r>
            <a:r>
              <a:rPr lang="en-US" sz="2000" dirty="0"/>
              <a:t>” and “</a:t>
            </a:r>
            <a:r>
              <a:rPr lang="en-US" sz="2000" i="1" dirty="0"/>
              <a:t>z</a:t>
            </a:r>
            <a:r>
              <a:rPr lang="en-US" sz="2000" dirty="0"/>
              <a:t>”. But we will learn about them soon.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also use “</a:t>
            </a:r>
            <a:r>
              <a:rPr lang="en-US" sz="2000" i="1" dirty="0"/>
              <a:t>1</a:t>
            </a:r>
            <a:r>
              <a:rPr lang="en-US" sz="2000" dirty="0"/>
              <a:t>” as alternative instead  of “</a:t>
            </a:r>
            <a:r>
              <a:rPr lang="en-US" sz="2000" i="1" dirty="0"/>
              <a:t>1’b0</a:t>
            </a:r>
            <a:r>
              <a:rPr lang="en-US" sz="2000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If a statement in an alternative has multiple line it must be included in  Begin-end block.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499CA8-F116-4D7C-9D01-CBDD26D26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265DE-4205-4DB9-8718-EBA37F10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6E26-5347-4BF3-A201-D294919B92A3}" type="datetime1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39E6B-30DC-4F2F-AAB8-70B2DF70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</p:spTree>
    <p:extLst>
      <p:ext uri="{BB962C8B-B14F-4D97-AF65-F5344CB8AC3E}">
        <p14:creationId xmlns:p14="http://schemas.microsoft.com/office/powerpoint/2010/main" val="4132845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27" y="1737360"/>
            <a:ext cx="5039428" cy="44487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90015"/>
              </p:ext>
            </p:extLst>
          </p:nvPr>
        </p:nvGraphicFramePr>
        <p:xfrm>
          <a:off x="6046574" y="2603156"/>
          <a:ext cx="4777945" cy="2512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627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627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W[0]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W[1]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W[2]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W[3]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30E5590-8201-405E-9E65-66C3C3733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1491-7415-48BE-A347-2AB1C258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9C92-EC19-4A17-9D88-62BD435D8702}" type="datetime1">
              <a:rPr lang="en-US" smtClean="0"/>
              <a:t>6/26/2021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922371-E418-4194-8522-FD0D4D4C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</p:spTree>
    <p:extLst>
      <p:ext uri="{BB962C8B-B14F-4D97-AF65-F5344CB8AC3E}">
        <p14:creationId xmlns:p14="http://schemas.microsoft.com/office/powerpoint/2010/main" val="3504882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69773" y="2059459"/>
            <a:ext cx="61619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“</a:t>
            </a:r>
            <a:r>
              <a:rPr lang="en-US" i="1" dirty="0"/>
              <a:t>case</a:t>
            </a:r>
            <a:r>
              <a:rPr lang="en-US" dirty="0"/>
              <a:t>” </a:t>
            </a:r>
            <a:r>
              <a:rPr lang="en-US" i="1" dirty="0"/>
              <a:t> </a:t>
            </a:r>
            <a:r>
              <a:rPr lang="en-US" dirty="0"/>
              <a:t>statement , controlling bits can also have value of “</a:t>
            </a:r>
            <a:r>
              <a:rPr lang="en-US" i="1" dirty="0"/>
              <a:t>x</a:t>
            </a:r>
            <a:r>
              <a:rPr lang="en-US" dirty="0"/>
              <a:t>” and “</a:t>
            </a:r>
            <a:r>
              <a:rPr lang="en-US" i="1" dirty="0"/>
              <a:t>z</a:t>
            </a:r>
            <a:r>
              <a:rPr lang="en-US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values of “</a:t>
            </a:r>
            <a:r>
              <a:rPr lang="en-US" i="1" dirty="0"/>
              <a:t>x</a:t>
            </a:r>
            <a:r>
              <a:rPr lang="en-US" dirty="0"/>
              <a:t>” and “</a:t>
            </a:r>
            <a:r>
              <a:rPr lang="en-US" i="1" dirty="0"/>
              <a:t>z</a:t>
            </a:r>
            <a:r>
              <a:rPr lang="en-US" dirty="0"/>
              <a:t>” are also checked for exact  match with the same values in the controlling expressions.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The “</a:t>
            </a:r>
            <a:r>
              <a:rPr lang="en-US" i="1" dirty="0" err="1">
                <a:solidFill>
                  <a:srgbClr val="00B050"/>
                </a:solidFill>
              </a:rPr>
              <a:t>casex</a:t>
            </a:r>
            <a:r>
              <a:rPr lang="en-US" dirty="0">
                <a:solidFill>
                  <a:srgbClr val="00B050"/>
                </a:solidFill>
              </a:rPr>
              <a:t>”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statement treats both “</a:t>
            </a:r>
            <a:r>
              <a:rPr lang="en-US" i="1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00B050"/>
                </a:solidFill>
              </a:rPr>
              <a:t>” and “</a:t>
            </a:r>
            <a:r>
              <a:rPr lang="en-US" i="1" dirty="0">
                <a:solidFill>
                  <a:srgbClr val="00B050"/>
                </a:solidFill>
              </a:rPr>
              <a:t>z</a:t>
            </a:r>
            <a:r>
              <a:rPr lang="en-US" dirty="0">
                <a:solidFill>
                  <a:srgbClr val="00B050"/>
                </a:solidFill>
              </a:rPr>
              <a:t>”  as don’t cares.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means when they are present as input , code won’t check for their alternatives.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In the right there is a Verilog code of priority encoder with 4 bit input  “</a:t>
            </a:r>
            <a:r>
              <a:rPr lang="en-US" i="1" dirty="0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rgbClr val="00B050"/>
                </a:solidFill>
              </a:rPr>
              <a:t>” and output “y”.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alternative “1xxx” specifies that if w[3] has the value of 1 , then the other inputs are treated as don’t cares and so the output is set to “</a:t>
            </a:r>
            <a:r>
              <a:rPr lang="en-US" i="1" dirty="0"/>
              <a:t>y=3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578" y="1737360"/>
            <a:ext cx="3705742" cy="3734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7486B0-A366-4B3C-ABDA-6DB6D5DA3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9E27E-913E-498D-9156-776248A6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3232-E560-4182-B810-F45864F51AA3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323A6-409A-4D28-BC13-3652C6CF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</p:spTree>
    <p:extLst>
      <p:ext uri="{BB962C8B-B14F-4D97-AF65-F5344CB8AC3E}">
        <p14:creationId xmlns:p14="http://schemas.microsoft.com/office/powerpoint/2010/main" val="1025822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Assignment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69773" y="2059459"/>
            <a:ext cx="10470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A value is assigned to a variable with a </a:t>
            </a:r>
            <a:r>
              <a:rPr lang="en-US" sz="2200" i="1" dirty="0">
                <a:solidFill>
                  <a:srgbClr val="00B050"/>
                </a:solidFill>
              </a:rPr>
              <a:t>procedural assignment statement</a:t>
            </a:r>
            <a:r>
              <a:rPr lang="en-US" sz="22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There are two kinds of assignment statements.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Blocking assignments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Non-blocking assignments.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078" y="3900595"/>
            <a:ext cx="2678696" cy="1082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8670" y="3814119"/>
            <a:ext cx="83449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Blocking assignments are denoted by the “=“ symbol.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Blocking means that first the assignment statement completes and updates it’s left-hand side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updated left-hand side value is then used for evaluation of  subsequent statements.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28EF4F-958A-4C93-9613-BBD222550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CD42E-F23C-488F-8D65-DB22C77B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C44E-3A1B-4C9B-BEA0-D830BF95B822}" type="datetime1">
              <a:rPr lang="en-US" smtClean="0"/>
              <a:t>6/26/2021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BC496F-E446-4FFF-A679-24FE9A45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</p:spTree>
    <p:extLst>
      <p:ext uri="{BB962C8B-B14F-4D97-AF65-F5344CB8AC3E}">
        <p14:creationId xmlns:p14="http://schemas.microsoft.com/office/powerpoint/2010/main" val="1211041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Assignment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69773" y="2059458"/>
                <a:ext cx="7455243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At simulation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the statements are evaluated in order.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first statement sets “</a:t>
                </a:r>
                <a:r>
                  <a:rPr lang="en-US" sz="2200" i="1" dirty="0"/>
                  <a:t>S</a:t>
                </a:r>
                <a:r>
                  <a:rPr lang="en-US" sz="2200" dirty="0"/>
                  <a:t>” to have the summation of current values of “</a:t>
                </a:r>
                <a:r>
                  <a:rPr lang="en-US" sz="2200" i="1" dirty="0"/>
                  <a:t>X</a:t>
                </a:r>
                <a:r>
                  <a:rPr lang="en-US" sz="2200" dirty="0"/>
                  <a:t>” and “</a:t>
                </a:r>
                <a:r>
                  <a:rPr lang="en-US" sz="2200" i="1" dirty="0"/>
                  <a:t>Y</a:t>
                </a:r>
                <a:r>
                  <a:rPr lang="en-US" sz="2200" dirty="0"/>
                  <a:t>”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Then the second statement sets “</a:t>
                </a:r>
                <a:r>
                  <a:rPr lang="en-US" sz="2200" i="1" dirty="0"/>
                  <a:t>p</a:t>
                </a:r>
                <a:r>
                  <a:rPr lang="en-US" sz="2200" dirty="0"/>
                  <a:t>” according to this current value of “</a:t>
                </a:r>
                <a:r>
                  <a:rPr lang="en-US" sz="2200" i="1" dirty="0"/>
                  <a:t>S</a:t>
                </a:r>
                <a:r>
                  <a:rPr lang="en-US" sz="2200" dirty="0"/>
                  <a:t>”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73" y="2059458"/>
                <a:ext cx="7455243" cy="1785104"/>
              </a:xfrm>
              <a:prstGeom prst="rect">
                <a:avLst/>
              </a:prstGeom>
              <a:blipFill>
                <a:blip r:embed="rId2"/>
                <a:stretch>
                  <a:fillRect l="-981" t="-2389" r="-1717" b="-58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122" y="2566065"/>
            <a:ext cx="2678696" cy="1082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21F67-D133-4D65-B8D3-47E216571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6E09-D871-45D9-A10A-DBB7A351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A775-48EC-40FD-887C-A0F4A68F65A6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4811C-B114-45BE-91A2-6A72A2F3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</p:spTree>
    <p:extLst>
      <p:ext uri="{BB962C8B-B14F-4D97-AF65-F5344CB8AC3E}">
        <p14:creationId xmlns:p14="http://schemas.microsoft.com/office/powerpoint/2010/main" val="3775151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Assignment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69773" y="2059458"/>
                <a:ext cx="7455243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2</a:t>
                </a:r>
                <a:r>
                  <a:rPr lang="en-US" sz="2200" baseline="30000" dirty="0"/>
                  <a:t>nd</a:t>
                </a:r>
                <a:r>
                  <a:rPr lang="en-US" sz="2200" dirty="0"/>
                  <a:t> types of assignment statement is non-blocking assignments.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Non-blocking assignments use the “</a:t>
                </a:r>
                <a:r>
                  <a:rPr lang="en-US" sz="2200" i="1" dirty="0"/>
                  <a:t>&lt;=</a:t>
                </a:r>
                <a:r>
                  <a:rPr lang="en-US" sz="2200" dirty="0"/>
                  <a:t>“ symbol.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B050"/>
                    </a:solidFill>
                  </a:rPr>
                  <a:t>At simulation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the statements still are evaluated in order but they both use the value of the variables that exist at the start of simulation time.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first statement  assigns a new value to “</a:t>
                </a:r>
                <a:r>
                  <a:rPr lang="en-US" sz="2200" i="1" dirty="0"/>
                  <a:t>S</a:t>
                </a:r>
                <a:r>
                  <a:rPr lang="en-US" sz="2200" dirty="0"/>
                  <a:t>” based on the current value of “</a:t>
                </a:r>
                <a:r>
                  <a:rPr lang="en-US" sz="2200" i="1" dirty="0"/>
                  <a:t>X</a:t>
                </a:r>
                <a:r>
                  <a:rPr lang="en-US" sz="2200" dirty="0"/>
                  <a:t>” and “</a:t>
                </a:r>
                <a:r>
                  <a:rPr lang="en-US" sz="2200" i="1" dirty="0"/>
                  <a:t>Y</a:t>
                </a:r>
                <a:r>
                  <a:rPr lang="en-US" sz="2200" dirty="0"/>
                  <a:t>” 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But “</a:t>
                </a:r>
                <a:r>
                  <a:rPr lang="en-US" sz="2200" i="1" dirty="0"/>
                  <a:t>S</a:t>
                </a:r>
                <a:r>
                  <a:rPr lang="en-US" sz="2200" dirty="0"/>
                  <a:t>” is not actually changed to this value until all statements in the always block have been evaluated.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For this , the value of “</a:t>
                </a:r>
                <a:r>
                  <a:rPr lang="en-US" sz="2200" i="1" dirty="0"/>
                  <a:t>p</a:t>
                </a:r>
                <a:r>
                  <a:rPr lang="en-US" sz="2200" dirty="0"/>
                  <a:t>”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is based on the value of “S”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73" y="2059458"/>
                <a:ext cx="7455243" cy="4154984"/>
              </a:xfrm>
              <a:prstGeom prst="rect">
                <a:avLst/>
              </a:prstGeom>
              <a:blipFill>
                <a:blip r:embed="rId2"/>
                <a:stretch>
                  <a:fillRect l="-981" t="-1028" b="-20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854" y="2428061"/>
            <a:ext cx="2949146" cy="886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2E160-865B-4133-8A2D-1EA68ED81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CB692-27CD-4F25-B1EA-726F4DC9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6845-844C-404A-B1FB-0113ED66831A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3D11A-EA6B-4A28-8EDD-8942D2C0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</p:spTree>
    <p:extLst>
      <p:ext uri="{BB962C8B-B14F-4D97-AF65-F5344CB8AC3E}">
        <p14:creationId xmlns:p14="http://schemas.microsoft.com/office/powerpoint/2010/main" val="2632677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Assignment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36" y="1796480"/>
            <a:ext cx="5334744" cy="3858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58" y="1804718"/>
            <a:ext cx="4096322" cy="36676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3BCF-3578-4DD9-8A2C-1C56DD5B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5B5A-986B-4C1D-A933-B5D43B5AE978}" type="datetime1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342D1-0D13-4021-9E82-96C9194E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9D48C1-4BD6-4278-92E5-1ADA9316E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49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F7F7F"/>
      </a:accent1>
      <a:accent2>
        <a:srgbClr val="59595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15922</TotalTime>
  <Words>828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Retrospect</vt:lpstr>
      <vt:lpstr>CSE 460: VLSI Design Lab Experiment 2 (Blocking and Non-blocing Statements in Verilog)</vt:lpstr>
      <vt:lpstr>Procedural Statements</vt:lpstr>
      <vt:lpstr>Procedural Statements</vt:lpstr>
      <vt:lpstr>Procedural Statements</vt:lpstr>
      <vt:lpstr>Procedural Statements</vt:lpstr>
      <vt:lpstr>Procedural Assignment Statements</vt:lpstr>
      <vt:lpstr>Procedural Assignment Statements</vt:lpstr>
      <vt:lpstr>Procedural Assignment Statements</vt:lpstr>
      <vt:lpstr>Procedural Assignment Statements</vt:lpstr>
      <vt:lpstr>Procedural Assignment Statements</vt:lpstr>
      <vt:lpstr>Procedural Assignment Statements</vt:lpstr>
      <vt:lpstr>Procedural Assignment Statements (Non-Blocking)</vt:lpstr>
      <vt:lpstr>Procedural Assignment Statements</vt:lpstr>
      <vt:lpstr>Procedural Assignment Statements (Blocking)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Ahmed</dc:creator>
  <cp:lastModifiedBy>nazmul turjo</cp:lastModifiedBy>
  <cp:revision>140</cp:revision>
  <dcterms:created xsi:type="dcterms:W3CDTF">2020-01-15T14:15:16Z</dcterms:created>
  <dcterms:modified xsi:type="dcterms:W3CDTF">2021-06-26T07:56:16Z</dcterms:modified>
</cp:coreProperties>
</file>