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5" r:id="rId23"/>
    <p:sldId id="317" r:id="rId24"/>
    <p:sldId id="314" r:id="rId25"/>
    <p:sldId id="316" r:id="rId26"/>
    <p:sldId id="31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 smtClean="0"/>
              <a:t>CsI</a:t>
            </a:r>
            <a:r>
              <a:rPr lang="en-US" sz="6000" dirty="0" smtClean="0"/>
              <a:t> 224 </a:t>
            </a:r>
            <a:r>
              <a:rPr lang="en-US" sz="6000" dirty="0" smtClean="0"/>
              <a:t>: </a:t>
            </a:r>
            <a:r>
              <a:rPr lang="en-US" sz="6000" dirty="0" smtClean="0"/>
              <a:t>DBMS </a:t>
            </a:r>
            <a:r>
              <a:rPr lang="en-US" sz="6000" dirty="0" smtClean="0"/>
              <a:t>Sessional</a:t>
            </a:r>
            <a:endParaRPr lang="en-SG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LAB-3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203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84" y="321971"/>
            <a:ext cx="10608747" cy="482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5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710" y="408516"/>
            <a:ext cx="8448540" cy="581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9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76" y="308294"/>
            <a:ext cx="9749307" cy="61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2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74513" y="1218771"/>
            <a:ext cx="804071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CREATE TABLE Persons</a:t>
            </a: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P_Id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NOT NULL PRIMARY KEY,</a:t>
            </a: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varchar(255) NOT NULL,</a:t>
            </a: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varchar(255),</a:t>
            </a: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Address varchar(255),</a:t>
            </a: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City varchar(255)</a:t>
            </a: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5903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677" y="850005"/>
            <a:ext cx="9669003" cy="499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3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5769" y="632679"/>
            <a:ext cx="991673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CREATE TABLE Persons</a:t>
            </a: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P_Id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NOT NULL,</a:t>
            </a: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varchar(255) NOT NULL,</a:t>
            </a: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varchar(255),</a:t>
            </a: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Address varchar(255),</a:t>
            </a: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City varchar(255),</a:t>
            </a: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CONSTRAINT </a:t>
            </a:r>
            <a:r>
              <a:rPr lang="en-SG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pk_PersonID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PRIMARY </a:t>
            </a:r>
            <a:r>
              <a:rPr lang="en-SG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KEY(</a:t>
            </a:r>
            <a:r>
              <a:rPr lang="en-SG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P_Id,LastName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62777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741" y="204508"/>
            <a:ext cx="9118242" cy="589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9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558" y="771525"/>
            <a:ext cx="7794267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28" y="481320"/>
            <a:ext cx="9697791" cy="562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5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42" y="321973"/>
            <a:ext cx="9350061" cy="577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7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43" y="203079"/>
            <a:ext cx="9234152" cy="627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8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71" y="296951"/>
            <a:ext cx="10200068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6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31" y="300698"/>
            <a:ext cx="9053848" cy="607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870" y="218943"/>
            <a:ext cx="10180631" cy="553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1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49" y="399245"/>
            <a:ext cx="10837386" cy="575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2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437" y="347730"/>
            <a:ext cx="8680360" cy="573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5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73" y="115910"/>
            <a:ext cx="11237027" cy="592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8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81" y="594641"/>
            <a:ext cx="6267249" cy="542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681" y="1589199"/>
            <a:ext cx="8763000" cy="436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053" y="616442"/>
            <a:ext cx="9686992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6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195" y="189401"/>
            <a:ext cx="9105364" cy="635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4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527" y="103031"/>
            <a:ext cx="9362941" cy="629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9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6068" y="772732"/>
            <a:ext cx="8087932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dirty="0">
                <a:latin typeface="Verdana" panose="020B0604030504040204" pitchFamily="34" charset="0"/>
              </a:rPr>
              <a:t>The following SQL enforces the "</a:t>
            </a:r>
            <a:r>
              <a:rPr lang="en-SG" sz="1600" dirty="0" err="1">
                <a:latin typeface="Verdana" panose="020B0604030504040204" pitchFamily="34" charset="0"/>
              </a:rPr>
              <a:t>P_Id</a:t>
            </a:r>
            <a:r>
              <a:rPr lang="en-SG" sz="1600" dirty="0">
                <a:latin typeface="Verdana" panose="020B0604030504040204" pitchFamily="34" charset="0"/>
              </a:rPr>
              <a:t>" column and the "</a:t>
            </a:r>
            <a:r>
              <a:rPr lang="en-SG" sz="1600" dirty="0" err="1">
                <a:latin typeface="Verdana" panose="020B0604030504040204" pitchFamily="34" charset="0"/>
              </a:rPr>
              <a:t>LastName</a:t>
            </a:r>
            <a:r>
              <a:rPr lang="en-SG" sz="1600" dirty="0">
                <a:latin typeface="Verdana" panose="020B0604030504040204" pitchFamily="34" charset="0"/>
              </a:rPr>
              <a:t>" column to not accept NULL values:</a:t>
            </a:r>
          </a:p>
          <a:p>
            <a:r>
              <a:rPr lang="en-SG" dirty="0" smtClean="0">
                <a:latin typeface="Courier New" panose="02070309020205020404" pitchFamily="49" charset="0"/>
              </a:rPr>
              <a:t/>
            </a:r>
            <a:br>
              <a:rPr lang="en-SG" dirty="0" smtClean="0">
                <a:latin typeface="Courier New" panose="02070309020205020404" pitchFamily="49" charset="0"/>
              </a:rPr>
            </a:br>
            <a:r>
              <a:rPr lang="en-SG" dirty="0" smtClean="0">
                <a:latin typeface="Courier New" panose="02070309020205020404" pitchFamily="49" charset="0"/>
              </a:rPr>
              <a:t/>
            </a:r>
            <a:br>
              <a:rPr lang="en-SG" dirty="0" smtClean="0">
                <a:latin typeface="Courier New" panose="02070309020205020404" pitchFamily="49" charset="0"/>
              </a:rPr>
            </a:br>
            <a:r>
              <a:rPr lang="en-SG" dirty="0" smtClean="0">
                <a:latin typeface="Courier New" panose="02070309020205020404" pitchFamily="49" charset="0"/>
              </a:rPr>
              <a:t/>
            </a:r>
            <a:br>
              <a:rPr lang="en-SG" dirty="0" smtClean="0">
                <a:latin typeface="Courier New" panose="02070309020205020404" pitchFamily="49" charset="0"/>
              </a:rPr>
            </a:br>
            <a:r>
              <a:rPr lang="en-SG" dirty="0" smtClean="0">
                <a:latin typeface="Courier New" panose="02070309020205020404" pitchFamily="49" charset="0"/>
              </a:rPr>
              <a:t>CREATE </a:t>
            </a:r>
            <a:r>
              <a:rPr lang="en-SG" dirty="0">
                <a:latin typeface="Courier New" panose="02070309020205020404" pitchFamily="49" charset="0"/>
              </a:rPr>
              <a:t>TABLE Persons</a:t>
            </a:r>
          </a:p>
          <a:p>
            <a:r>
              <a:rPr lang="en-SG" dirty="0">
                <a:latin typeface="Courier New" panose="02070309020205020404" pitchFamily="49" charset="0"/>
              </a:rPr>
              <a:t>(</a:t>
            </a:r>
          </a:p>
          <a:p>
            <a:r>
              <a:rPr lang="en-SG" dirty="0" err="1">
                <a:latin typeface="Courier New" panose="02070309020205020404" pitchFamily="49" charset="0"/>
              </a:rPr>
              <a:t>P_Id</a:t>
            </a:r>
            <a:r>
              <a:rPr lang="en-SG" dirty="0">
                <a:latin typeface="Courier New" panose="02070309020205020404" pitchFamily="49" charset="0"/>
              </a:rPr>
              <a:t> </a:t>
            </a:r>
            <a:r>
              <a:rPr lang="en-SG" dirty="0" err="1">
                <a:latin typeface="Courier New" panose="02070309020205020404" pitchFamily="49" charset="0"/>
              </a:rPr>
              <a:t>int</a:t>
            </a:r>
            <a:r>
              <a:rPr lang="en-SG" dirty="0">
                <a:latin typeface="Courier New" panose="02070309020205020404" pitchFamily="49" charset="0"/>
              </a:rPr>
              <a:t> NOT NULL,</a:t>
            </a:r>
          </a:p>
          <a:p>
            <a:r>
              <a:rPr lang="en-SG" dirty="0" err="1">
                <a:latin typeface="Courier New" panose="02070309020205020404" pitchFamily="49" charset="0"/>
              </a:rPr>
              <a:t>LastName</a:t>
            </a:r>
            <a:r>
              <a:rPr lang="en-SG" dirty="0">
                <a:latin typeface="Courier New" panose="02070309020205020404" pitchFamily="49" charset="0"/>
              </a:rPr>
              <a:t> varchar(255) NOT NULL,</a:t>
            </a:r>
          </a:p>
          <a:p>
            <a:r>
              <a:rPr lang="en-SG" dirty="0" err="1">
                <a:latin typeface="Courier New" panose="02070309020205020404" pitchFamily="49" charset="0"/>
              </a:rPr>
              <a:t>FirstName</a:t>
            </a:r>
            <a:r>
              <a:rPr lang="en-SG" dirty="0">
                <a:latin typeface="Courier New" panose="02070309020205020404" pitchFamily="49" charset="0"/>
              </a:rPr>
              <a:t> varchar(255),</a:t>
            </a:r>
          </a:p>
          <a:p>
            <a:r>
              <a:rPr lang="en-SG" dirty="0">
                <a:latin typeface="Courier New" panose="02070309020205020404" pitchFamily="49" charset="0"/>
              </a:rPr>
              <a:t>Address varchar(255),</a:t>
            </a:r>
          </a:p>
          <a:p>
            <a:r>
              <a:rPr lang="en-SG" dirty="0">
                <a:latin typeface="Courier New" panose="02070309020205020404" pitchFamily="49" charset="0"/>
              </a:rPr>
              <a:t>City varchar(255)</a:t>
            </a:r>
          </a:p>
          <a:p>
            <a:r>
              <a:rPr lang="en-SG" dirty="0" smtClean="0">
                <a:latin typeface="Courier New" panose="02070309020205020404" pitchFamily="49" charset="0"/>
              </a:rPr>
              <a:t>)</a:t>
            </a:r>
            <a:endParaRPr lang="en-SG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89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00" y="354685"/>
            <a:ext cx="9504609" cy="62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9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709" y="0"/>
            <a:ext cx="9195516" cy="670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67696" y="845284"/>
            <a:ext cx="70490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 smtClean="0">
                <a:latin typeface="Courier New" panose="02070309020205020404" pitchFamily="49" charset="0"/>
              </a:rPr>
              <a:t>CREATE TABLE Persons</a:t>
            </a:r>
          </a:p>
          <a:p>
            <a:r>
              <a:rPr lang="en-SG" sz="2800" dirty="0" smtClean="0">
                <a:latin typeface="Courier New" panose="02070309020205020404" pitchFamily="49" charset="0"/>
              </a:rPr>
              <a:t>(</a:t>
            </a:r>
          </a:p>
          <a:p>
            <a:r>
              <a:rPr lang="en-SG" sz="2800" dirty="0" err="1" smtClean="0">
                <a:latin typeface="Courier New" panose="02070309020205020404" pitchFamily="49" charset="0"/>
              </a:rPr>
              <a:t>P_Id</a:t>
            </a:r>
            <a:r>
              <a:rPr lang="en-SG" sz="2800" dirty="0" smtClean="0">
                <a:latin typeface="Courier New" panose="02070309020205020404" pitchFamily="49" charset="0"/>
              </a:rPr>
              <a:t> </a:t>
            </a:r>
            <a:r>
              <a:rPr lang="en-SG" sz="2800" dirty="0" err="1" smtClean="0">
                <a:latin typeface="Courier New" panose="02070309020205020404" pitchFamily="49" charset="0"/>
              </a:rPr>
              <a:t>int</a:t>
            </a:r>
            <a:r>
              <a:rPr lang="en-SG" sz="2800" dirty="0" smtClean="0">
                <a:latin typeface="Courier New" panose="02070309020205020404" pitchFamily="49" charset="0"/>
              </a:rPr>
              <a:t> NOT NULL UNIQUE,</a:t>
            </a:r>
          </a:p>
          <a:p>
            <a:r>
              <a:rPr lang="en-SG" sz="2800" dirty="0" err="1" smtClean="0">
                <a:latin typeface="Courier New" panose="02070309020205020404" pitchFamily="49" charset="0"/>
              </a:rPr>
              <a:t>LastName</a:t>
            </a:r>
            <a:r>
              <a:rPr lang="en-SG" sz="2800" dirty="0" smtClean="0">
                <a:latin typeface="Courier New" panose="02070309020205020404" pitchFamily="49" charset="0"/>
              </a:rPr>
              <a:t> varchar(255) NOT NULL,</a:t>
            </a:r>
          </a:p>
          <a:p>
            <a:r>
              <a:rPr lang="en-SG" sz="2800" dirty="0" err="1" smtClean="0">
                <a:latin typeface="Courier New" panose="02070309020205020404" pitchFamily="49" charset="0"/>
              </a:rPr>
              <a:t>FirstName</a:t>
            </a:r>
            <a:r>
              <a:rPr lang="en-SG" sz="2800" dirty="0" smtClean="0">
                <a:latin typeface="Courier New" panose="02070309020205020404" pitchFamily="49" charset="0"/>
              </a:rPr>
              <a:t> varchar(255),</a:t>
            </a:r>
          </a:p>
          <a:p>
            <a:r>
              <a:rPr lang="en-SG" sz="2800" dirty="0" smtClean="0">
                <a:latin typeface="Courier New" panose="02070309020205020404" pitchFamily="49" charset="0"/>
              </a:rPr>
              <a:t>Address varchar(255),</a:t>
            </a:r>
          </a:p>
          <a:p>
            <a:r>
              <a:rPr lang="en-SG" sz="2800" dirty="0" smtClean="0">
                <a:latin typeface="Courier New" panose="02070309020205020404" pitchFamily="49" charset="0"/>
              </a:rPr>
              <a:t>City varchar(255)</a:t>
            </a:r>
          </a:p>
          <a:p>
            <a:r>
              <a:rPr lang="en-SG" sz="2800" dirty="0" smtClean="0">
                <a:latin typeface="Courier New" panose="02070309020205020404" pitchFamily="49" charset="0"/>
              </a:rPr>
              <a:t>)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420106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431</TotalTime>
  <Words>59</Words>
  <Application>Microsoft Office PowerPoint</Application>
  <PresentationFormat>Custom</PresentationFormat>
  <Paragraphs>21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Crop</vt:lpstr>
      <vt:lpstr>CsI 224 : DBMS Sessional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3104 : Database Sessional</dc:title>
  <dc:creator>Towhidul Islam</dc:creator>
  <cp:lastModifiedBy>Robin_xyz</cp:lastModifiedBy>
  <cp:revision>38</cp:revision>
  <dcterms:created xsi:type="dcterms:W3CDTF">2016-11-12T14:51:57Z</dcterms:created>
  <dcterms:modified xsi:type="dcterms:W3CDTF">2017-09-22T13:20:33Z</dcterms:modified>
</cp:coreProperties>
</file>