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716" y="-61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dirty="0"/>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tx1"/>
                </a:solidFill>
                <a:latin typeface="Arial" panose="020B0604020202020204" pitchFamily="34" charset="0"/>
                <a:cs typeface="Arial" panose="020B0604020202020204" pitchFamily="34" charset="0"/>
              </a:rPr>
              <a:t>KEY LOGGERS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03229" y="3538615"/>
            <a:ext cx="7980183" cy="224676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smtClean="0">
                <a:solidFill>
                  <a:schemeClr val="bg1"/>
                </a:solidFill>
                <a:latin typeface="Arial"/>
                <a:cs typeface="Arial"/>
              </a:rPr>
              <a:t>Shamima . P</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  Sri Bharathi Engineering College for Women, Pudukkottai</a:t>
            </a:r>
          </a:p>
          <a:p>
            <a:r>
              <a:rPr lang="en-US" sz="2000" b="1" dirty="0" smtClean="0">
                <a:solidFill>
                  <a:schemeClr val="bg1"/>
                </a:solidFill>
                <a:latin typeface="Arial"/>
                <a:cs typeface="Arial"/>
              </a:rPr>
              <a:t>  </a:t>
            </a:r>
            <a:r>
              <a:rPr lang="en-US" sz="2000" b="1" dirty="0" smtClean="0">
                <a:solidFill>
                  <a:schemeClr val="bg1"/>
                </a:solidFill>
                <a:latin typeface="Arial"/>
                <a:cs typeface="Arial"/>
              </a:rPr>
              <a:t>CSE</a:t>
            </a:r>
          </a:p>
          <a:p>
            <a:r>
              <a:rPr lang="en-US" sz="2000" b="1" dirty="0" smtClean="0">
                <a:solidFill>
                  <a:schemeClr val="bg1"/>
                </a:solidFill>
                <a:latin typeface="Arial"/>
                <a:cs typeface="Arial"/>
              </a:rPr>
              <a:t> </a:t>
            </a:r>
            <a:r>
              <a:rPr lang="en-US" sz="2000" b="1" dirty="0" smtClean="0">
                <a:solidFill>
                  <a:schemeClr val="bg1"/>
                </a:solidFill>
                <a:latin typeface="Arial"/>
                <a:cs typeface="Arial"/>
              </a:rPr>
              <a:t> Username:au912621104023</a:t>
            </a:r>
          </a:p>
          <a:p>
            <a:r>
              <a:rPr lang="en-US" sz="2000" b="1" dirty="0" smtClean="0">
                <a:solidFill>
                  <a:schemeClr val="bg1"/>
                </a:solidFill>
                <a:latin typeface="Arial"/>
                <a:cs typeface="Arial"/>
              </a:rPr>
              <a:t> </a:t>
            </a:r>
            <a:r>
              <a:rPr lang="en-US" sz="2000" b="1" dirty="0" smtClean="0">
                <a:solidFill>
                  <a:schemeClr val="bg1"/>
                </a:solidFill>
                <a:latin typeface="Arial"/>
                <a:cs typeface="Arial"/>
              </a:rPr>
              <a:t> NM </a:t>
            </a:r>
            <a:r>
              <a:rPr lang="en-US" sz="2000" b="1" dirty="0" smtClean="0">
                <a:solidFill>
                  <a:schemeClr val="bg1"/>
                </a:solidFill>
                <a:latin typeface="Arial"/>
                <a:cs typeface="Arial"/>
              </a:rPr>
              <a:t>ID:B6D3BAC0C6349EC945645B85FF77d46F</a:t>
            </a:r>
            <a:endParaRPr lang="en-US" sz="2000" b="1" dirty="0" smtClean="0">
              <a:solidFill>
                <a:schemeClr val="bg1"/>
              </a:solidFill>
              <a:latin typeface="Arial"/>
              <a:cs typeface="Arial"/>
            </a:endParaRP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370975"/>
          </a:xfrm>
          <a:prstGeom prst="rect">
            <a:avLst/>
          </a:prstGeom>
          <a:noFill/>
        </p:spPr>
        <p:txBody>
          <a:bodyPr wrap="square" rtlCol="0">
            <a:spAutoFit/>
          </a:bodyPr>
          <a:lstStyle/>
          <a:p>
            <a:r>
              <a:rPr lang="en-US" sz="2400" b="1" dirty="0" smtClean="0"/>
              <a:t>Training </a:t>
            </a:r>
            <a:r>
              <a:rPr lang="en-US" sz="2400" b="1" dirty="0" smtClean="0"/>
              <a:t>Process </a:t>
            </a:r>
            <a:r>
              <a:rPr lang="en-US" sz="2400" dirty="0" smtClean="0"/>
              <a:t>:</a:t>
            </a:r>
          </a:p>
          <a:p>
            <a:endParaRPr lang="en-US" sz="2400" dirty="0" smtClean="0"/>
          </a:p>
          <a:p>
            <a:r>
              <a:rPr lang="en-US" sz="2400" dirty="0" smtClean="0"/>
              <a:t>1.Gather </a:t>
            </a:r>
            <a:r>
              <a:rPr lang="en-US" sz="2400" dirty="0" smtClean="0"/>
              <a:t>a diverse dataset comprising normal user behavior and known </a:t>
            </a:r>
            <a:r>
              <a:rPr lang="en-US" sz="2400" dirty="0" err="1" smtClean="0"/>
              <a:t>keylogger</a:t>
            </a:r>
            <a:r>
              <a:rPr lang="en-US" sz="2400" dirty="0" smtClean="0"/>
              <a:t> activity.</a:t>
            </a:r>
          </a:p>
          <a:p>
            <a:r>
              <a:rPr lang="en-US" sz="2400" dirty="0" smtClean="0"/>
              <a:t>2.Extract </a:t>
            </a:r>
            <a:r>
              <a:rPr lang="en-US" sz="2400" dirty="0" smtClean="0"/>
              <a:t>pertinent features from the dataset.</a:t>
            </a:r>
          </a:p>
          <a:p>
            <a:r>
              <a:rPr lang="en-US" sz="2400" dirty="0" smtClean="0"/>
              <a:t>3.Train </a:t>
            </a:r>
            <a:r>
              <a:rPr lang="en-US" sz="2400" dirty="0" smtClean="0"/>
              <a:t>a behavior-based anomaly detection model utilizing supervised learning methodologies.</a:t>
            </a:r>
          </a:p>
          <a:p>
            <a:r>
              <a:rPr lang="en-US" sz="2400" dirty="0" smtClean="0"/>
              <a:t>4.Validate </a:t>
            </a:r>
            <a:r>
              <a:rPr lang="en-US" sz="2400" dirty="0" smtClean="0"/>
              <a:t>and fine-tune the model to enhance performance.</a:t>
            </a:r>
          </a:p>
          <a:p>
            <a:r>
              <a:rPr lang="en-US" sz="2400" dirty="0" smtClean="0"/>
              <a:t>5.Integrate </a:t>
            </a:r>
            <a:r>
              <a:rPr lang="en-US" sz="2400" dirty="0" smtClean="0"/>
              <a:t>and deploy the model into current </a:t>
            </a:r>
            <a:r>
              <a:rPr lang="en-US" sz="2400" dirty="0" err="1" smtClean="0"/>
              <a:t>cybersecurity</a:t>
            </a:r>
            <a:r>
              <a:rPr lang="en-US" sz="2400" dirty="0" smtClean="0"/>
              <a:t> systems for real-time monitoring and response.</a:t>
            </a: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1.Monitor </a:t>
            </a:r>
            <a:r>
              <a:rPr lang="en-US" sz="2400" dirty="0" smtClean="0"/>
              <a:t>system and user behavior in real-time.</a:t>
            </a:r>
          </a:p>
          <a:p>
            <a:r>
              <a:rPr lang="en-US" sz="2400" dirty="0" smtClean="0"/>
              <a:t>2.Extract </a:t>
            </a:r>
            <a:r>
              <a:rPr lang="en-US" sz="2400" dirty="0" smtClean="0"/>
              <a:t>pertinent features from the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t>3.Employ </a:t>
            </a:r>
            <a:r>
              <a:rPr lang="en-US" sz="2400" dirty="0" smtClean="0"/>
              <a:t>behavior-based anomaly detection algorithms to detect abnormal patterns suggestive of </a:t>
            </a:r>
            <a:r>
              <a:rPr lang="en-US" sz="2400" dirty="0" err="1" smtClean="0"/>
              <a:t>keylogger</a:t>
            </a:r>
            <a:r>
              <a:rPr lang="en-US" sz="2400" dirty="0" smtClean="0"/>
              <a:t> activity.</a:t>
            </a:r>
          </a:p>
          <a:p>
            <a:r>
              <a:rPr lang="en-US" sz="2400" dirty="0" smtClean="0"/>
              <a:t>4.Trigger </a:t>
            </a:r>
            <a:r>
              <a:rPr lang="en-US" sz="2400" dirty="0" smtClean="0"/>
              <a:t>alerts upon detection of suspicious activity.</a:t>
            </a:r>
          </a:p>
          <a:p>
            <a:r>
              <a:rPr lang="en-US" sz="2400" dirty="0" smtClean="0"/>
              <a:t>5.Implement </a:t>
            </a:r>
            <a:r>
              <a:rPr lang="en-US" sz="2400" dirty="0" smtClean="0"/>
              <a:t>response measures to counter the </a:t>
            </a:r>
            <a:r>
              <a:rPr lang="en-US" sz="2400" dirty="0" err="1" smtClean="0"/>
              <a:t>keylogger</a:t>
            </a:r>
            <a:r>
              <a:rPr lang="en-US" sz="2400" dirty="0" smtClean="0"/>
              <a:t> threat.</a:t>
            </a:r>
          </a:p>
          <a:p>
            <a:r>
              <a:rPr lang="en-US" sz="2400" dirty="0" smtClean="0"/>
              <a:t>6.Integrate </a:t>
            </a:r>
            <a:r>
              <a:rPr lang="en-US" sz="2400" dirty="0" smtClean="0"/>
              <a:t>feedback from response actions to refine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lnSpcReduction="10000"/>
          </a:bodyPr>
          <a:lstStyle/>
          <a:p>
            <a:pPr marL="0" indent="0">
              <a:buNone/>
            </a:pPr>
            <a:r>
              <a:rPr lang="en-US" sz="2400" dirty="0" smtClean="0">
                <a:solidFill>
                  <a:schemeClr val="tx1"/>
                </a:solidFill>
                <a:latin typeface="Calibri" pitchFamily="34" charset="0"/>
                <a:cs typeface="Calibri" pitchFamily="34" charset="0"/>
              </a:rPr>
              <a:t>Implementing the outlined approach yields a resilient system adept at promptly identifying and neutralizing </a:t>
            </a:r>
            <a:r>
              <a:rPr lang="en-US" sz="2400" dirty="0" err="1" smtClean="0">
                <a:solidFill>
                  <a:schemeClr val="tx1"/>
                </a:solidFill>
                <a:latin typeface="Calibri" pitchFamily="34" charset="0"/>
                <a:cs typeface="Calibri" pitchFamily="34" charset="0"/>
              </a:rPr>
              <a:t>keylogger</a:t>
            </a:r>
            <a:r>
              <a:rPr lang="en-US" sz="2400" dirty="0" smtClean="0">
                <a:solidFill>
                  <a:schemeClr val="tx1"/>
                </a:solidFill>
                <a:latin typeface="Calibri" pitchFamily="34" charset="0"/>
                <a:cs typeface="Calibri" pitchFamily="34" charset="0"/>
              </a:rPr>
              <a:t> activity in real-time. Through vigilant monitoring of system and user behavior, extraction of pertinent features, and deployment of behavior-based anomaly detection algorithms, the system achieves precise identification of irregular patterns associated with </a:t>
            </a:r>
            <a:r>
              <a:rPr lang="en-US" sz="2400" dirty="0" err="1" smtClean="0">
                <a:solidFill>
                  <a:schemeClr val="tx1"/>
                </a:solidFill>
                <a:latin typeface="Calibri" pitchFamily="34" charset="0"/>
                <a:cs typeface="Calibri" pitchFamily="34" charset="0"/>
              </a:rPr>
              <a:t>keyloggers</a:t>
            </a:r>
            <a:r>
              <a:rPr lang="en-US" sz="2400" dirty="0" smtClean="0">
                <a:solidFill>
                  <a:schemeClr val="tx1"/>
                </a:solidFill>
                <a:latin typeface="Calibri" pitchFamily="34" charset="0"/>
                <a:cs typeface="Calibri" pitchFamily="34" charset="0"/>
              </a:rPr>
              <a:t>.. </a:t>
            </a:r>
            <a:endParaRPr lang="en-US" sz="2400" dirty="0" smtClean="0">
              <a:solidFill>
                <a:schemeClr val="tx1"/>
              </a:solidFill>
              <a:latin typeface="Calibri" pitchFamily="34" charset="0"/>
              <a:cs typeface="Calibri" pitchFamily="34" charset="0"/>
            </a:endParaRPr>
          </a:p>
          <a:p>
            <a:pPr marL="0" indent="0">
              <a:buNone/>
            </a:pPr>
            <a:endParaRPr lang="en-US" sz="2400" dirty="0" smtClean="0">
              <a:solidFill>
                <a:schemeClr val="tx1"/>
              </a:solidFill>
              <a:latin typeface="Calibri" pitchFamily="34" charset="0"/>
              <a:cs typeface="Calibri" pitchFamily="34" charset="0"/>
            </a:endParaRPr>
          </a:p>
          <a:p>
            <a:pPr marL="0" indent="0">
              <a:buNone/>
            </a:pPr>
            <a:r>
              <a:rPr lang="en-US" sz="2400" dirty="0" smtClean="0">
                <a:solidFill>
                  <a:schemeClr val="tx1"/>
                </a:solidFill>
                <a:latin typeface="Calibri" pitchFamily="34" charset="0"/>
                <a:cs typeface="Calibri" pitchFamily="34" charset="0"/>
              </a:rPr>
              <a:t>Consequently, organizations can swiftly address identified threats, reducing the likelihood of data breaches, financial losses, and privacy infringements attributed to </a:t>
            </a:r>
            <a:r>
              <a:rPr lang="en-US" sz="2400" dirty="0" err="1" smtClean="0">
                <a:solidFill>
                  <a:schemeClr val="tx1"/>
                </a:solidFill>
                <a:latin typeface="Calibri" pitchFamily="34" charset="0"/>
                <a:cs typeface="Calibri" pitchFamily="34" charset="0"/>
              </a:rPr>
              <a:t>keyloggers</a:t>
            </a:r>
            <a:r>
              <a:rPr lang="en-US" sz="2400" dirty="0" smtClean="0">
                <a:solidFill>
                  <a:schemeClr val="tx1"/>
                </a:solidFill>
                <a:latin typeface="Calibri" pitchFamily="34" charset="0"/>
                <a:cs typeface="Calibri" pitchFamily="34" charset="0"/>
              </a:rPr>
              <a:t>. Moreover, integrating feedback from response actions facilitates continual enhancement of detection and mitigation strategies, bolstering overall </a:t>
            </a:r>
            <a:r>
              <a:rPr lang="en-US" sz="2400" dirty="0" err="1" smtClean="0">
                <a:solidFill>
                  <a:schemeClr val="tx1"/>
                </a:solidFill>
                <a:latin typeface="Calibri" pitchFamily="34" charset="0"/>
                <a:cs typeface="Calibri" pitchFamily="34" charset="0"/>
              </a:rPr>
              <a:t>cybersecurity</a:t>
            </a:r>
            <a:r>
              <a:rPr lang="en-US" sz="2400" dirty="0" smtClean="0">
                <a:solidFill>
                  <a:schemeClr val="tx1"/>
                </a:solidFill>
                <a:latin typeface="Calibri" pitchFamily="34" charset="0"/>
                <a:cs typeface="Calibri" pitchFamily="34" charset="0"/>
              </a:rPr>
              <a:t>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itchFamily="34" charset="0"/>
                <a:ea typeface="+mn-lt"/>
                <a:cs typeface="Calibri" pitchFamily="34" charset="0"/>
              </a:rPr>
              <a:t>In conclusion, addressing the threat of </a:t>
            </a:r>
            <a:r>
              <a:rPr lang="en-US" sz="2400" dirty="0" err="1" smtClean="0">
                <a:solidFill>
                  <a:srgbClr val="0F0F0F"/>
                </a:solidFill>
                <a:latin typeface="Calibri" pitchFamily="34" charset="0"/>
                <a:ea typeface="+mn-lt"/>
                <a:cs typeface="Calibri" pitchFamily="34" charset="0"/>
              </a:rPr>
              <a:t>keyloggers</a:t>
            </a:r>
            <a:r>
              <a:rPr lang="en-US" sz="2400" dirty="0" smtClean="0">
                <a:solidFill>
                  <a:srgbClr val="0F0F0F"/>
                </a:solidFill>
                <a:latin typeface="Calibri" pitchFamily="34" charset="0"/>
                <a:ea typeface="+mn-lt"/>
                <a:cs typeface="Calibri" pitchFamily="34" charset="0"/>
              </a:rPr>
              <a:t> demands a holistic strategy comprising preventive measures, such as antivirus software and robust security policies, alongside proactive detection and response strategies. Leveraging behavior-based anomaly detection algorithms and real-time monitoring enables organizations to swiftly identify and counter </a:t>
            </a:r>
            <a:r>
              <a:rPr lang="en-US" sz="2400" dirty="0" err="1" smtClean="0">
                <a:solidFill>
                  <a:srgbClr val="0F0F0F"/>
                </a:solidFill>
                <a:latin typeface="Calibri" pitchFamily="34" charset="0"/>
                <a:ea typeface="+mn-lt"/>
                <a:cs typeface="Calibri" pitchFamily="34" charset="0"/>
              </a:rPr>
              <a:t>keylogger</a:t>
            </a:r>
            <a:r>
              <a:rPr lang="en-US" sz="2400" dirty="0" smtClean="0">
                <a:solidFill>
                  <a:srgbClr val="0F0F0F"/>
                </a:solidFill>
                <a:latin typeface="Calibri" pitchFamily="34" charset="0"/>
                <a:ea typeface="+mn-lt"/>
                <a:cs typeface="Calibri" pitchFamily="34" charset="0"/>
              </a:rPr>
              <a:t> activity, thus mitigating the risk of data breaches and other </a:t>
            </a:r>
            <a:r>
              <a:rPr lang="en-US" sz="2400" dirty="0" err="1" smtClean="0">
                <a:solidFill>
                  <a:srgbClr val="0F0F0F"/>
                </a:solidFill>
                <a:latin typeface="Calibri" pitchFamily="34" charset="0"/>
                <a:ea typeface="+mn-lt"/>
                <a:cs typeface="Calibri" pitchFamily="34" charset="0"/>
              </a:rPr>
              <a:t>cybersecurity</a:t>
            </a:r>
            <a:r>
              <a:rPr lang="en-US" sz="2400" dirty="0" smtClean="0">
                <a:solidFill>
                  <a:srgbClr val="0F0F0F"/>
                </a:solidFill>
                <a:latin typeface="Calibri" pitchFamily="34" charset="0"/>
                <a:ea typeface="+mn-lt"/>
                <a:cs typeface="Calibri" pitchFamily="34" charset="0"/>
              </a:rPr>
              <a:t> breaches.</a:t>
            </a:r>
            <a:endParaRPr lang="en-US" sz="2400" dirty="0" smtClean="0">
              <a:solidFill>
                <a:srgbClr val="0F0F0F"/>
              </a:solidFill>
              <a:latin typeface="Calibri" pitchFamily="34" charset="0"/>
              <a:ea typeface="+mn-lt"/>
              <a:cs typeface="Calibri" pitchFamily="34" charset="0"/>
            </a:endParaRPr>
          </a:p>
          <a:p>
            <a:pPr marL="305435" indent="-305435"/>
            <a:r>
              <a:rPr lang="en-US" sz="2400" dirty="0" smtClean="0">
                <a:solidFill>
                  <a:srgbClr val="0F0F0F"/>
                </a:solidFill>
                <a:latin typeface="Calibri" pitchFamily="34" charset="0"/>
                <a:ea typeface="+mn-lt"/>
                <a:cs typeface="Calibri" pitchFamily="34" charset="0"/>
              </a:rPr>
              <a:t>Moreover, ongoing refinement via feedback analysis guarantees the efficacy of detection and mitigation tactics against emerging threats. By adopting the outlined approach, individuals and organizations can bolster their </a:t>
            </a:r>
            <a:r>
              <a:rPr lang="en-US" sz="2400" dirty="0" err="1" smtClean="0">
                <a:solidFill>
                  <a:srgbClr val="0F0F0F"/>
                </a:solidFill>
                <a:latin typeface="Calibri" pitchFamily="34" charset="0"/>
                <a:ea typeface="+mn-lt"/>
                <a:cs typeface="Calibri" pitchFamily="34" charset="0"/>
              </a:rPr>
              <a:t>cybersecurity</a:t>
            </a:r>
            <a:r>
              <a:rPr lang="en-US" sz="2400" dirty="0" smtClean="0">
                <a:solidFill>
                  <a:srgbClr val="0F0F0F"/>
                </a:solidFill>
                <a:latin typeface="Calibri" pitchFamily="34" charset="0"/>
                <a:ea typeface="+mn-lt"/>
                <a:cs typeface="Calibri" pitchFamily="34" charset="0"/>
              </a:rPr>
              <a:t> stance and shield sensitive data from the pervasive menace of </a:t>
            </a:r>
            <a:r>
              <a:rPr lang="en-US" sz="2400" dirty="0" err="1" smtClean="0">
                <a:solidFill>
                  <a:srgbClr val="0F0F0F"/>
                </a:solidFill>
                <a:latin typeface="Calibri" pitchFamily="34" charset="0"/>
                <a:ea typeface="+mn-lt"/>
                <a:cs typeface="Calibri" pitchFamily="34" charset="0"/>
              </a:rPr>
              <a:t>keyloggers</a:t>
            </a:r>
            <a:r>
              <a:rPr lang="en-US" sz="2400" dirty="0" smtClean="0">
                <a:solidFill>
                  <a:srgbClr val="0F0F0F"/>
                </a:solidFill>
                <a:latin typeface="Calibri" pitchFamily="34" charset="0"/>
                <a:ea typeface="+mn-lt"/>
                <a:cs typeface="Calibri" pitchFamily="34" charset="0"/>
              </a:rPr>
              <a:t>.</a:t>
            </a:r>
            <a:endParaRPr lang="en-IN" sz="2400" dirty="0">
              <a:latin typeface="Calibri" pitchFamily="34" charset="0"/>
              <a:cs typeface="Calibri" pitchFamily="34" charset="0"/>
            </a:endParaRPr>
          </a:p>
        </p:txBody>
      </p:sp>
    </p:spTree>
    <p:extLst>
      <p:ext uri="{BB962C8B-B14F-4D97-AF65-F5344CB8AC3E}">
        <p14:creationId xmlns:p14="http://schemas.microsoft.com/office/powerpoint/2010/main" xmlns=""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bolstering </a:t>
            </a:r>
            <a:r>
              <a:rPr lang="en-US" sz="2400" dirty="0" err="1" smtClean="0">
                <a:solidFill>
                  <a:schemeClr val="tx1"/>
                </a:solidFill>
                <a:latin typeface="Calibri" pitchFamily="34" charset="0"/>
                <a:cs typeface="Calibri" pitchFamily="34" charset="0"/>
              </a:rPr>
              <a:t>cybersecurity</a:t>
            </a:r>
            <a:r>
              <a:rPr lang="en-US" sz="2400" dirty="0" smtClean="0">
                <a:solidFill>
                  <a:schemeClr val="tx1"/>
                </a:solidFill>
                <a:latin typeface="Calibri" pitchFamily="34" charset="0"/>
                <a:cs typeface="Calibri" pitchFamily="34" charset="0"/>
              </a:rPr>
              <a:t> and countering </a:t>
            </a:r>
            <a:r>
              <a:rPr lang="en-US" sz="2400" dirty="0" err="1" smtClean="0">
                <a:solidFill>
                  <a:schemeClr val="tx1"/>
                </a:solidFill>
                <a:latin typeface="Calibri" pitchFamily="34" charset="0"/>
                <a:cs typeface="Calibri" pitchFamily="34" charset="0"/>
              </a:rPr>
              <a:t>keyloggers</a:t>
            </a:r>
            <a:r>
              <a:rPr lang="en-US" sz="2400" dirty="0" smtClean="0">
                <a:solidFill>
                  <a:schemeClr val="tx1"/>
                </a:solidFill>
                <a:latin typeface="Calibri" pitchFamily="34" charset="0"/>
                <a:cs typeface="Calibri" pitchFamily="34" charset="0"/>
              </a:rPr>
              <a:t> entails:</a:t>
            </a:r>
          </a:p>
          <a:p>
            <a:pPr marL="305435" indent="-305435">
              <a:buNone/>
            </a:pPr>
            <a:r>
              <a:rPr lang="en-US" sz="2400" dirty="0" smtClean="0">
                <a:solidFill>
                  <a:schemeClr val="tx1"/>
                </a:solidFill>
                <a:latin typeface="Calibri" pitchFamily="34" charset="0"/>
                <a:cs typeface="Calibri" pitchFamily="34" charset="0"/>
              </a:rPr>
              <a:t>1. Harnessing machine learning and artificial intelligence for heightened detection capabilities.</a:t>
            </a:r>
          </a:p>
          <a:p>
            <a:pPr marL="305435" indent="-305435">
              <a:buNone/>
            </a:pPr>
            <a:r>
              <a:rPr lang="en-US" sz="2400" dirty="0" smtClean="0">
                <a:solidFill>
                  <a:schemeClr val="tx1"/>
                </a:solidFill>
                <a:latin typeface="Calibri" pitchFamily="34" charset="0"/>
                <a:cs typeface="Calibri" pitchFamily="34" charset="0"/>
              </a:rPr>
              <a:t>2. Incorporating behavioral biometrics into authentication mechanisms.</a:t>
            </a:r>
          </a:p>
          <a:p>
            <a:pPr marL="305435" indent="-305435">
              <a:buNone/>
            </a:pPr>
            <a:r>
              <a:rPr lang="en-US" sz="2400" dirty="0" smtClean="0">
                <a:solidFill>
                  <a:schemeClr val="tx1"/>
                </a:solidFill>
                <a:latin typeface="Calibri" pitchFamily="34" charset="0"/>
                <a:cs typeface="Calibri" pitchFamily="34" charset="0"/>
              </a:rPr>
              <a:t>3. Advancing endpoint security solutions to fortify defenses.</a:t>
            </a:r>
          </a:p>
          <a:p>
            <a:pPr marL="305435" indent="-305435">
              <a:buNone/>
            </a:pPr>
            <a:r>
              <a:rPr lang="en-US" sz="2400" dirty="0" smtClean="0">
                <a:solidFill>
                  <a:schemeClr val="tx1"/>
                </a:solidFill>
                <a:latin typeface="Calibri" pitchFamily="34" charset="0"/>
                <a:cs typeface="Calibri" pitchFamily="34" charset="0"/>
              </a:rPr>
              <a:t>4. Fostering collaboration and sharing of threat intelligence across sectors.</a:t>
            </a:r>
          </a:p>
          <a:p>
            <a:pPr marL="305435" indent="-305435">
              <a:buNone/>
            </a:pPr>
            <a:r>
              <a:rPr lang="en-US" sz="2400" dirty="0" smtClean="0">
                <a:solidFill>
                  <a:schemeClr val="tx1"/>
                </a:solidFill>
                <a:latin typeface="Calibri" pitchFamily="34" charset="0"/>
                <a:cs typeface="Calibri" pitchFamily="34" charset="0"/>
              </a:rPr>
              <a:t>5. Strengthening Internet of Things (</a:t>
            </a:r>
            <a:r>
              <a:rPr lang="en-US" sz="2400" dirty="0" err="1" smtClean="0">
                <a:solidFill>
                  <a:schemeClr val="tx1"/>
                </a:solidFill>
                <a:latin typeface="Calibri" pitchFamily="34" charset="0"/>
                <a:cs typeface="Calibri" pitchFamily="34" charset="0"/>
              </a:rPr>
              <a:t>IoT</a:t>
            </a:r>
            <a:r>
              <a:rPr lang="en-US" sz="2400" dirty="0" smtClean="0">
                <a:solidFill>
                  <a:schemeClr val="tx1"/>
                </a:solidFill>
                <a:latin typeface="Calibri" pitchFamily="34" charset="0"/>
                <a:cs typeface="Calibri" pitchFamily="34" charset="0"/>
              </a:rPr>
              <a:t>) security to thwart </a:t>
            </a:r>
            <a:r>
              <a:rPr lang="en-US" sz="2400" dirty="0" err="1" smtClean="0">
                <a:solidFill>
                  <a:schemeClr val="tx1"/>
                </a:solidFill>
                <a:latin typeface="Calibri" pitchFamily="34" charset="0"/>
                <a:cs typeface="Calibri" pitchFamily="34" charset="0"/>
              </a:rPr>
              <a:t>keylogger</a:t>
            </a:r>
            <a:r>
              <a:rPr lang="en-US" sz="2400" dirty="0" smtClean="0">
                <a:solidFill>
                  <a:schemeClr val="tx1"/>
                </a:solidFill>
                <a:latin typeface="Calibri" pitchFamily="34" charset="0"/>
                <a:cs typeface="Calibri" pitchFamily="34" charset="0"/>
              </a:rPr>
              <a:t> threats.</a:t>
            </a:r>
          </a:p>
          <a:p>
            <a:pPr marL="305435" indent="-305435">
              <a:buNone/>
            </a:pPr>
            <a:r>
              <a:rPr lang="en-US" sz="2400" dirty="0" smtClean="0">
                <a:solidFill>
                  <a:schemeClr val="tx1"/>
                </a:solidFill>
                <a:latin typeface="Calibri" pitchFamily="34" charset="0"/>
                <a:cs typeface="Calibri" pitchFamily="34" charset="0"/>
              </a:rPr>
              <a:t>6. Promoting user education and awareness campaigns.</a:t>
            </a:r>
          </a:p>
          <a:p>
            <a:pPr marL="305435" indent="-305435">
              <a:buNone/>
            </a:pPr>
            <a:r>
              <a:rPr lang="en-US" sz="2400" dirty="0" smtClean="0">
                <a:solidFill>
                  <a:schemeClr val="tx1"/>
                </a:solidFill>
                <a:latin typeface="Calibri" pitchFamily="34" charset="0"/>
                <a:cs typeface="Calibri" pitchFamily="34" charset="0"/>
              </a:rPr>
              <a:t>7. Crafting regulatory frameworks and industry standards to enforce </a:t>
            </a:r>
            <a:r>
              <a:rPr lang="en-US" sz="2400" dirty="0" err="1" smtClean="0">
                <a:solidFill>
                  <a:schemeClr val="tx1"/>
                </a:solidFill>
                <a:latin typeface="Calibri" pitchFamily="34" charset="0"/>
                <a:cs typeface="Calibri" pitchFamily="34" charset="0"/>
              </a:rPr>
              <a:t>cybersecurity</a:t>
            </a:r>
            <a:r>
              <a:rPr lang="en-US" sz="2400" dirty="0" smtClean="0">
                <a:solidFill>
                  <a:schemeClr val="tx1"/>
                </a:solidFill>
                <a:latin typeface="Calibri" pitchFamily="34" charset="0"/>
                <a:cs typeface="Calibri" pitchFamily="34" charset="0"/>
              </a:rPr>
              <a:t> measures.</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266700" y="1390650"/>
            <a:ext cx="10534650" cy="6001643"/>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1.</a:t>
            </a:r>
            <a:r>
              <a:rPr lang="en-US" sz="2400" b="1" dirty="0" smtClean="0"/>
              <a:t> Requirements </a:t>
            </a:r>
            <a:r>
              <a:rPr lang="en-US" sz="2400" b="1" dirty="0" err="1" smtClean="0"/>
              <a:t>Gathering</a:t>
            </a:r>
            <a:r>
              <a:rPr lang="en-US" sz="2400" dirty="0" err="1" smtClean="0"/>
              <a:t>:Conduct</a:t>
            </a:r>
            <a:r>
              <a:rPr lang="en-US" sz="2400" dirty="0" smtClean="0"/>
              <a:t> </a:t>
            </a:r>
            <a:r>
              <a:rPr lang="en-US" sz="2400" dirty="0" smtClean="0"/>
              <a:t>thorough research to understand the needs and requirements of potential users, considering both legitimate and ethical use cases such as parental control, employee monitoring, and forensic investigations.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2.</a:t>
            </a:r>
            <a:r>
              <a:rPr lang="en-US" sz="2400" b="1" dirty="0" smtClean="0"/>
              <a:t>Design </a:t>
            </a:r>
            <a:r>
              <a:rPr lang="en-US" sz="2400" b="1" dirty="0" err="1" smtClean="0"/>
              <a:t>Architecture</a:t>
            </a:r>
            <a:r>
              <a:rPr lang="en-US" sz="2400" dirty="0" err="1" smtClean="0"/>
              <a:t>:Design</a:t>
            </a:r>
            <a:r>
              <a:rPr lang="en-US" sz="2400" dirty="0" smtClean="0"/>
              <a:t> </a:t>
            </a:r>
            <a:r>
              <a:rPr lang="en-US" sz="2400" dirty="0" smtClean="0"/>
              <a:t>a modular architecture for the </a:t>
            </a:r>
            <a:r>
              <a:rPr lang="en-US" sz="2400" dirty="0" err="1" smtClean="0"/>
              <a:t>keylogger</a:t>
            </a:r>
            <a:r>
              <a:rPr lang="en-US" sz="2400" dirty="0" smtClean="0"/>
              <a:t> application, comprising components for keystroke capturing, logging, encryption, user interface, remote access, and stealth mode.</a:t>
            </a:r>
          </a:p>
          <a:p>
            <a:endParaRPr lang="en-US" sz="2400" dirty="0" smtClean="0"/>
          </a:p>
          <a:p>
            <a:endParaRPr lang="en-US" sz="2400" dirty="0" smtClean="0">
              <a:latin typeface="Calibri" pitchFamily="34" charset="0"/>
              <a:cs typeface="Calibri" pitchFamily="34" charset="0"/>
            </a:endParaRP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2"/>
            <a:ext cx="10610850" cy="6463308"/>
          </a:xfrm>
          <a:prstGeom prst="rect">
            <a:avLst/>
          </a:prstGeom>
          <a:noFill/>
        </p:spPr>
        <p:txBody>
          <a:bodyPr wrap="square" rtlCol="0">
            <a:spAutoFit/>
          </a:bodyPr>
          <a:lstStyle/>
          <a:p>
            <a:r>
              <a:rPr lang="en-US" sz="2400" b="1" dirty="0" smtClean="0">
                <a:latin typeface="Calibri" pitchFamily="34" charset="0"/>
                <a:cs typeface="Calibri" pitchFamily="34" charset="0"/>
              </a:rPr>
              <a:t>3. </a:t>
            </a:r>
            <a:r>
              <a:rPr lang="en-US" sz="2400" b="1" dirty="0" smtClean="0"/>
              <a:t>Keystroke </a:t>
            </a:r>
            <a:r>
              <a:rPr lang="en-US" sz="2400" b="1" dirty="0" err="1" smtClean="0"/>
              <a:t>Capturing</a:t>
            </a:r>
            <a:r>
              <a:rPr lang="en-US" sz="2400" dirty="0" err="1" smtClean="0"/>
              <a:t>:Implement</a:t>
            </a:r>
            <a:r>
              <a:rPr lang="en-US" sz="2400" dirty="0" smtClean="0"/>
              <a:t> </a:t>
            </a:r>
            <a:r>
              <a:rPr lang="en-US" sz="2400" dirty="0" smtClean="0"/>
              <a:t>a mechanism to capture keystrokes typed by the user, using platform-specific APIs or system-level hooks.</a:t>
            </a:r>
          </a:p>
          <a:p>
            <a:r>
              <a:rPr lang="en-US" sz="2400" dirty="0" smtClean="0"/>
              <a:t>Capture a wide range of keystrokes, including alphanumeric characters, special keys, and function keys, while minimizing impact on system performance.</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4. Use Firewalls: </a:t>
            </a:r>
            <a:r>
              <a:rPr lang="en-US" sz="2400" dirty="0" smtClean="0">
                <a:latin typeface="Calibri" pitchFamily="34" charset="0"/>
                <a:cs typeface="Calibri" pitchFamily="34" charset="0"/>
              </a:rPr>
              <a:t>Enable firewalls on your computer and network to monitor and control incoming and outgoing traffic. Firewalls can help block unauthorized access and prevent key loggers from sending captured data to remote servers</a:t>
            </a:r>
            <a:r>
              <a:rPr lang="en-US" dirty="0" smtClean="0">
                <a:latin typeface="Calibri" pitchFamily="34" charset="0"/>
                <a:cs typeface="Calibri" pitchFamily="34" charset="0"/>
              </a:rPr>
              <a:t>.</a:t>
            </a:r>
          </a:p>
          <a:p>
            <a:endParaRPr lang="en-US" dirty="0" smtClean="0">
              <a:latin typeface="Calibri" pitchFamily="34" charset="0"/>
              <a:cs typeface="Calibri" pitchFamily="34" charset="0"/>
            </a:endParaRPr>
          </a:p>
          <a:p>
            <a:r>
              <a:rPr lang="en-US" sz="2400" b="1" dirty="0" smtClean="0">
                <a:latin typeface="Calibri" pitchFamily="34" charset="0"/>
                <a:cs typeface="Calibri" pitchFamily="34" charset="0"/>
              </a:rPr>
              <a:t>5.</a:t>
            </a:r>
            <a:r>
              <a:rPr lang="en-US" sz="2400" b="1" dirty="0" smtClean="0"/>
              <a:t> Remote </a:t>
            </a:r>
            <a:r>
              <a:rPr lang="en-US" sz="2400" b="1" dirty="0" err="1" smtClean="0"/>
              <a:t>Access</a:t>
            </a:r>
            <a:r>
              <a:rPr lang="en-US" sz="2400" dirty="0" err="1" smtClean="0"/>
              <a:t>:Enable</a:t>
            </a:r>
            <a:r>
              <a:rPr lang="en-US" sz="2400" dirty="0" smtClean="0"/>
              <a:t> </a:t>
            </a:r>
            <a:r>
              <a:rPr lang="en-US" sz="2400" dirty="0" smtClean="0"/>
              <a:t>remote access functionality to allow authorized users to remotely view logged keystrokes</a:t>
            </a:r>
            <a:r>
              <a:rPr lang="en-US" sz="2400" dirty="0" smtClean="0"/>
              <a:t>.</a:t>
            </a:r>
          </a:p>
          <a:p>
            <a:endParaRPr lang="en-US" sz="2400" dirty="0" smtClean="0"/>
          </a:p>
          <a:p>
            <a:r>
              <a:rPr lang="en-US" sz="2400" b="1" dirty="0" smtClean="0">
                <a:latin typeface="Calibri" pitchFamily="34" charset="0"/>
                <a:cs typeface="Calibri" pitchFamily="34" charset="0"/>
              </a:rPr>
              <a:t>6</a:t>
            </a:r>
            <a:r>
              <a:rPr lang="en-US" sz="2400" b="1" dirty="0" smtClean="0">
                <a:latin typeface="Calibri" pitchFamily="34" charset="0"/>
                <a:cs typeface="Calibri" pitchFamily="34" charset="0"/>
              </a:rPr>
              <a:t>. Use Virtual Keyboards: </a:t>
            </a:r>
            <a:r>
              <a:rPr lang="en-US" sz="2400" dirty="0" smtClean="0">
                <a:latin typeface="Calibri" pitchFamily="34" charset="0"/>
                <a:cs typeface="Calibri" pitchFamily="34" charset="0"/>
              </a:rPr>
              <a:t>When entering sensitive information such as passwords or credit card details, consider using a virtual keyboard instead of a physical one. Virtual keyboards can help thwart key loggers by allowing users to input characters via mouse clicks or touch screen </a:t>
            </a:r>
            <a:r>
              <a:rPr lang="en-US" sz="2400" dirty="0" smtClean="0">
                <a:latin typeface="Calibri" pitchFamily="34" charset="0"/>
                <a:cs typeface="Calibri" pitchFamily="34" charset="0"/>
              </a:rPr>
              <a:t>taps.</a:t>
            </a:r>
            <a:endParaRPr lang="en-US" sz="2400" dirty="0" smtClean="0">
              <a:latin typeface="Calibri" pitchFamily="34" charset="0"/>
              <a:cs typeface="Calibri" pitchFamily="34" charset="0"/>
            </a:endParaRPr>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6278642"/>
          </a:xfrm>
          <a:prstGeom prst="rect">
            <a:avLst/>
          </a:prstGeom>
          <a:noFill/>
        </p:spPr>
        <p:txBody>
          <a:bodyPr wrap="square" rtlCol="0">
            <a:spAutoFit/>
          </a:bodyPr>
          <a:lstStyle/>
          <a:p>
            <a:r>
              <a:rPr lang="en-US" sz="2400" dirty="0" smtClean="0"/>
              <a:t>.</a:t>
            </a:r>
          </a:p>
          <a:p>
            <a:endParaRPr lang="en-US" sz="2400" dirty="0" smtClean="0"/>
          </a:p>
          <a:p>
            <a:r>
              <a:rPr lang="en-US" sz="2400" b="1" dirty="0" smtClean="0">
                <a:latin typeface="Calibri" pitchFamily="34" charset="0"/>
                <a:cs typeface="Calibri" pitchFamily="34" charset="0"/>
              </a:rPr>
              <a:t>7. Implement Two-Factor Authentication (2FA): </a:t>
            </a:r>
            <a:r>
              <a:rPr lang="en-US" sz="2400" dirty="0" smtClean="0">
                <a:latin typeface="Calibri" pitchFamily="34" charset="0"/>
                <a:cs typeface="Calibri" pitchFamily="34" charset="0"/>
              </a:rPr>
              <a:t>Enable two-factor authentication whenever possible, especially for accessing sensitive accounts or services. Even if a key logger captures your password, 2FA adds an extra layer of security by requiring a second form of verification.</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8. Regularly Monitor Accounts: </a:t>
            </a:r>
            <a:r>
              <a:rPr lang="en-US" sz="2400" dirty="0" smtClean="0">
                <a:latin typeface="Calibri" pitchFamily="34" charset="0"/>
                <a:cs typeface="Calibri" pitchFamily="34" charset="0"/>
              </a:rPr>
              <a:t>Keep a close eye on your bank accounts, credit card statements, and other financial accounts for any unauthorized activity. If you suspect your information has been compromised, take immediate action to secure your accounts and report any suspicious activity to the appropriate authorities.</a:t>
            </a:r>
          </a:p>
          <a:p>
            <a:endParaRPr lang="en-US" sz="2400" b="1" dirty="0" smtClean="0">
              <a:latin typeface="Calibri" pitchFamily="34" charset="0"/>
              <a:cs typeface="Calibri" pitchFamily="34" charset="0"/>
            </a:endParaRPr>
          </a:p>
          <a:p>
            <a:r>
              <a:rPr lang="en-US" sz="2400" b="1" dirty="0" smtClean="0">
                <a:latin typeface="Calibri" pitchFamily="34" charset="0"/>
                <a:cs typeface="Calibri" pitchFamily="34" charset="0"/>
              </a:rPr>
              <a:t>9. Educate Employees: </a:t>
            </a:r>
            <a:r>
              <a:rPr lang="en-US" sz="2400" dirty="0" smtClean="0">
                <a:latin typeface="Calibri" pitchFamily="34" charset="0"/>
                <a:cs typeface="Calibri" pitchFamily="34" charset="0"/>
              </a:rPr>
              <a:t>Organizations should provide cybersecurity awareness training to employees to help them recognize the signs of phishing attempts, malicious software, and other cyber threats. Educated employees are better equipped to avoid falling victim to key loggers and other cyber attacks.</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4524315"/>
          </a:xfrm>
          <a:prstGeom prst="rect">
            <a:avLst/>
          </a:prstGeom>
          <a:noFill/>
        </p:spPr>
        <p:txBody>
          <a:bodyPr wrap="square" rtlCol="0">
            <a:spAutoFit/>
          </a:bodyPr>
          <a:lstStyle/>
          <a:p>
            <a:r>
              <a:rPr lang="en-US" sz="2400" b="1" dirty="0" smtClean="0">
                <a:latin typeface="Calibri" pitchFamily="34" charset="0"/>
                <a:cs typeface="Calibri" pitchFamily="34" charset="0"/>
              </a:rPr>
              <a:t>10. </a:t>
            </a:r>
            <a:r>
              <a:rPr lang="en-US" sz="2400" b="1" dirty="0" smtClean="0"/>
              <a:t>Compliance and Ethical </a:t>
            </a:r>
            <a:r>
              <a:rPr lang="en-US" sz="2400" b="1" dirty="0" err="1" smtClean="0"/>
              <a:t>Considerations</a:t>
            </a:r>
            <a:r>
              <a:rPr lang="en-US" sz="2400" dirty="0" err="1" smtClean="0"/>
              <a:t>:Ensure</a:t>
            </a:r>
            <a:r>
              <a:rPr lang="en-US" sz="2400" dirty="0" smtClean="0"/>
              <a:t> </a:t>
            </a:r>
            <a:r>
              <a:rPr lang="en-US" sz="2400" dirty="0" smtClean="0"/>
              <a:t>compliance with relevant laws and regulations governing privacy, data protection, and surveillance, taking into account jurisdiction-specific requirements.</a:t>
            </a:r>
          </a:p>
          <a:p>
            <a:r>
              <a:rPr lang="en-US" sz="2400" dirty="0" smtClean="0"/>
              <a:t>Uphold ethical standards and respect user privacy rights by obtaining informed consent from users and restricting the use of the </a:t>
            </a:r>
            <a:r>
              <a:rPr lang="en-US" sz="2400" dirty="0" err="1" smtClean="0"/>
              <a:t>keylogger</a:t>
            </a:r>
            <a:r>
              <a:rPr lang="en-US" sz="2400" dirty="0" smtClean="0"/>
              <a:t> to legitimate purposes.</a:t>
            </a:r>
          </a:p>
          <a:p>
            <a:r>
              <a:rPr lang="en-US" sz="2400" dirty="0" smtClean="0"/>
              <a:t>By implementing the proposed solution, a comprehensive and reliable </a:t>
            </a:r>
            <a:r>
              <a:rPr lang="en-US" sz="2400" dirty="0" err="1" smtClean="0"/>
              <a:t>keylogger</a:t>
            </a:r>
            <a:r>
              <a:rPr lang="en-US" sz="2400" dirty="0" smtClean="0"/>
              <a:t> application can be developed to meet the requirements outlined in the problem statement while addressing ethical and legal considerations.</a:t>
            </a:r>
          </a:p>
          <a:p>
            <a:endParaRPr lang="en-US" sz="2400" b="1" dirty="0" smtClean="0"/>
          </a:p>
          <a:p>
            <a:r>
              <a:rPr lang="en-US" sz="2400" dirty="0" smtClean="0"/>
              <a:t/>
            </a:r>
            <a:br>
              <a:rPr lang="en-US" sz="2400" dirty="0" smtClean="0"/>
            </a:br>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85942" y="1625876"/>
            <a:ext cx="11439358" cy="4673324"/>
          </a:xfrm>
        </p:spPr>
        <p:txBody>
          <a:bodyPr>
            <a:noAutofit/>
          </a:bodyPr>
          <a:lstStyle/>
          <a:p>
            <a:pPr marL="0" indent="0">
              <a:lnSpc>
                <a:spcPct val="100000"/>
              </a:lnSpc>
              <a:buNone/>
            </a:pPr>
            <a:r>
              <a:rPr lang="en-US" sz="2400" b="1" dirty="0" smtClean="0">
                <a:solidFill>
                  <a:srgbClr val="0F0F0F"/>
                </a:solidFill>
                <a:latin typeface="Calibri" pitchFamily="34" charset="0"/>
                <a:cs typeface="Calibri" pitchFamily="34" charset="0"/>
              </a:rPr>
              <a:t>A systemic approach to combating key loggers involves:</a:t>
            </a:r>
          </a:p>
          <a:p>
            <a:pPr marL="0" indent="0">
              <a:lnSpc>
                <a:spcPct val="100000"/>
              </a:lnSpc>
              <a:buNone/>
            </a:pPr>
            <a:r>
              <a:rPr lang="en-US" sz="2400" b="1" dirty="0" smtClean="0">
                <a:solidFill>
                  <a:srgbClr val="0F0F0F"/>
                </a:solidFill>
                <a:latin typeface="Calibri" pitchFamily="34" charset="0"/>
                <a:cs typeface="Calibri" pitchFamily="34" charset="0"/>
              </a:rPr>
              <a:t>1. </a:t>
            </a:r>
            <a:r>
              <a:rPr lang="en-US" sz="2400" b="1" dirty="0" smtClean="0">
                <a:solidFill>
                  <a:schemeClr val="tx1">
                    <a:lumMod val="85000"/>
                    <a:lumOff val="15000"/>
                  </a:schemeClr>
                </a:solidFill>
              </a:rPr>
              <a:t>Define the objectives of the </a:t>
            </a:r>
            <a:r>
              <a:rPr lang="en-US" sz="2400" b="1" dirty="0" err="1" smtClean="0">
                <a:solidFill>
                  <a:schemeClr val="tx1">
                    <a:lumMod val="85000"/>
                    <a:lumOff val="15000"/>
                  </a:schemeClr>
                </a:solidFill>
              </a:rPr>
              <a:t>keylogger</a:t>
            </a:r>
            <a:r>
              <a:rPr lang="en-US" sz="2400" b="1" dirty="0" smtClean="0">
                <a:solidFill>
                  <a:srgbClr val="0F0F0F"/>
                </a:solidFill>
                <a:latin typeface="Calibri" pitchFamily="34" charset="0"/>
                <a:cs typeface="Calibri" pitchFamily="34" charset="0"/>
              </a:rPr>
              <a:t>.</a:t>
            </a:r>
            <a:endParaRPr lang="en-US" sz="2400" b="1" dirty="0" smtClean="0">
              <a:solidFill>
                <a:srgbClr val="0F0F0F"/>
              </a:solidFill>
              <a:latin typeface="Calibri" pitchFamily="34" charset="0"/>
              <a:cs typeface="Calibri" pitchFamily="34" charset="0"/>
            </a:endParaRPr>
          </a:p>
          <a:p>
            <a:pPr marL="0" indent="0">
              <a:lnSpc>
                <a:spcPct val="100000"/>
              </a:lnSpc>
              <a:buNone/>
            </a:pPr>
            <a:r>
              <a:rPr lang="en-US" sz="2400" b="1" dirty="0" smtClean="0">
                <a:solidFill>
                  <a:srgbClr val="0F0F0F"/>
                </a:solidFill>
                <a:latin typeface="Calibri" pitchFamily="34" charset="0"/>
                <a:cs typeface="Calibri" pitchFamily="34" charset="0"/>
              </a:rPr>
              <a:t>2. Establishing robust security policies and </a:t>
            </a:r>
            <a:r>
              <a:rPr lang="en-US" sz="2400" b="1" dirty="0" smtClean="0">
                <a:solidFill>
                  <a:srgbClr val="0F0F0F"/>
                </a:solidFill>
                <a:latin typeface="Calibri" pitchFamily="34" charset="0"/>
                <a:cs typeface="Calibri" pitchFamily="34" charset="0"/>
              </a:rPr>
              <a:t>procedures.</a:t>
            </a:r>
          </a:p>
          <a:p>
            <a:pPr marL="0" indent="0">
              <a:lnSpc>
                <a:spcPct val="100000"/>
              </a:lnSpc>
              <a:buNone/>
            </a:pPr>
            <a:r>
              <a:rPr lang="en-US" sz="2400" b="1" dirty="0" smtClean="0">
                <a:solidFill>
                  <a:srgbClr val="0F0F0F"/>
                </a:solidFill>
                <a:latin typeface="Calibri" pitchFamily="34" charset="0"/>
                <a:cs typeface="Calibri" pitchFamily="34" charset="0"/>
              </a:rPr>
              <a:t>3</a:t>
            </a:r>
            <a:r>
              <a:rPr lang="en-US" sz="2400" b="1" dirty="0" smtClean="0">
                <a:solidFill>
                  <a:schemeClr val="tx1">
                    <a:lumMod val="85000"/>
                    <a:lumOff val="15000"/>
                  </a:schemeClr>
                </a:solidFill>
                <a:latin typeface="Calibri" pitchFamily="34" charset="0"/>
                <a:cs typeface="Calibri" pitchFamily="34" charset="0"/>
              </a:rPr>
              <a:t>. </a:t>
            </a:r>
            <a:r>
              <a:rPr lang="en-US" sz="2400" b="1" dirty="0" smtClean="0">
                <a:solidFill>
                  <a:schemeClr val="tx1">
                    <a:lumMod val="85000"/>
                    <a:lumOff val="15000"/>
                  </a:schemeClr>
                </a:solidFill>
              </a:rPr>
              <a:t>Integrate developed components into a cohesive system</a:t>
            </a:r>
            <a:r>
              <a:rPr lang="en-US" sz="2400" dirty="0" smtClean="0"/>
              <a:t> </a:t>
            </a:r>
            <a:r>
              <a:rPr lang="en-US" sz="2400" b="1" dirty="0" smtClean="0">
                <a:solidFill>
                  <a:srgbClr val="0F0F0F"/>
                </a:solidFill>
                <a:latin typeface="Calibri" pitchFamily="34" charset="0"/>
                <a:cs typeface="Calibri" pitchFamily="34" charset="0"/>
              </a:rPr>
              <a:t>.</a:t>
            </a:r>
          </a:p>
          <a:p>
            <a:pPr marL="0" indent="0">
              <a:lnSpc>
                <a:spcPct val="100000"/>
              </a:lnSpc>
              <a:buNone/>
            </a:pPr>
            <a:r>
              <a:rPr lang="en-US" sz="2400" b="1" dirty="0" smtClean="0">
                <a:solidFill>
                  <a:srgbClr val="0F0F0F"/>
                </a:solidFill>
                <a:latin typeface="Calibri" pitchFamily="34" charset="0"/>
                <a:cs typeface="Calibri" pitchFamily="34" charset="0"/>
              </a:rPr>
              <a:t>4</a:t>
            </a:r>
            <a:r>
              <a:rPr lang="en-US" sz="2400" b="1" dirty="0" smtClean="0">
                <a:solidFill>
                  <a:srgbClr val="0F0F0F"/>
                </a:solidFill>
                <a:latin typeface="Calibri" pitchFamily="34" charset="0"/>
                <a:cs typeface="Calibri" pitchFamily="34" charset="0"/>
              </a:rPr>
              <a:t>. Implementing continuous monitoring and detection mechanisms.</a:t>
            </a:r>
          </a:p>
          <a:p>
            <a:pPr marL="0" indent="0">
              <a:lnSpc>
                <a:spcPct val="100000"/>
              </a:lnSpc>
              <a:buNone/>
            </a:pPr>
            <a:r>
              <a:rPr lang="en-US" sz="2400" b="1" dirty="0" smtClean="0">
                <a:solidFill>
                  <a:srgbClr val="0F0F0F"/>
                </a:solidFill>
                <a:latin typeface="Calibri" pitchFamily="34" charset="0"/>
                <a:cs typeface="Calibri" pitchFamily="34" charset="0"/>
              </a:rPr>
              <a:t>5. Developing an effective incident response plan.</a:t>
            </a:r>
          </a:p>
          <a:p>
            <a:pPr marL="0" indent="0">
              <a:lnSpc>
                <a:spcPct val="100000"/>
              </a:lnSpc>
              <a:buNone/>
            </a:pPr>
            <a:r>
              <a:rPr lang="en-US" sz="2400" b="1" dirty="0" smtClean="0">
                <a:solidFill>
                  <a:srgbClr val="0F0F0F"/>
                </a:solidFill>
                <a:latin typeface="Calibri" pitchFamily="34" charset="0"/>
                <a:cs typeface="Calibri" pitchFamily="34" charset="0"/>
              </a:rPr>
              <a:t>6. Providing regular employee training and awareness.</a:t>
            </a:r>
          </a:p>
          <a:p>
            <a:pPr marL="0" indent="0">
              <a:lnSpc>
                <a:spcPct val="100000"/>
              </a:lnSpc>
              <a:buNone/>
            </a:pPr>
            <a:r>
              <a:rPr lang="en-US" sz="2400" b="1" dirty="0" smtClean="0">
                <a:solidFill>
                  <a:srgbClr val="0F0F0F"/>
                </a:solidFill>
                <a:latin typeface="Calibri" pitchFamily="34" charset="0"/>
                <a:cs typeface="Calibri" pitchFamily="34" charset="0"/>
              </a:rPr>
              <a:t>7. Ensuring security throughout the vendor and supply chain.</a:t>
            </a:r>
          </a:p>
          <a:p>
            <a:pPr marL="0" indent="0">
              <a:lnSpc>
                <a:spcPct val="100000"/>
              </a:lnSpc>
              <a:buNone/>
            </a:pPr>
            <a:r>
              <a:rPr lang="en-US" sz="2400" b="1" dirty="0" smtClean="0">
                <a:solidFill>
                  <a:srgbClr val="0F0F0F"/>
                </a:solidFill>
                <a:latin typeface="Calibri" pitchFamily="34" charset="0"/>
                <a:cs typeface="Calibri" pitchFamily="34" charset="0"/>
              </a:rPr>
              <a:t>8. Maintaining compliance with relevant regulations and standards.</a:t>
            </a:r>
          </a:p>
          <a:p>
            <a:pPr marL="0" indent="0">
              <a:lnSpc>
                <a:spcPct val="100000"/>
              </a:lnSpc>
              <a:buNone/>
            </a:pPr>
            <a:r>
              <a:rPr lang="en-US" sz="2400" b="1" dirty="0" smtClean="0">
                <a:solidFill>
                  <a:srgbClr val="0F0F0F"/>
                </a:solidFill>
                <a:latin typeface="Calibri" pitchFamily="34" charset="0"/>
                <a:cs typeface="Calibri" pitchFamily="34" charset="0"/>
              </a:rPr>
              <a:t>9. Facilitating collaboration and information sharing within the cybersecurity community.</a:t>
            </a:r>
          </a:p>
          <a:p>
            <a:pPr marL="0" indent="0">
              <a:lnSpc>
                <a:spcPct val="100000"/>
              </a:lnSpc>
              <a:buNone/>
            </a:pPr>
            <a:r>
              <a:rPr lang="en-US" sz="2400" b="1" dirty="0" smtClean="0">
                <a:solidFill>
                  <a:srgbClr val="0F0F0F"/>
                </a:solidFill>
                <a:latin typeface="Calibri" pitchFamily="34" charset="0"/>
                <a:cs typeface="Calibri" pitchFamily="34" charset="0"/>
              </a:rPr>
              <a:t>10. Continuously improving cybersecurity posture through evaluations and audits.</a:t>
            </a:r>
            <a:endParaRPr lang="en-IN" sz="2400" b="1" dirty="0">
              <a:solidFill>
                <a:srgbClr val="0F0F0F"/>
              </a:solidFill>
              <a:latin typeface="Calibri" pitchFamily="34" charset="0"/>
              <a:cs typeface="Calibri" pitchFamily="34" charset="0"/>
            </a:endParaRPr>
          </a:p>
        </p:txBody>
      </p:sp>
    </p:spTree>
    <p:extLst>
      <p:ext uri="{BB962C8B-B14F-4D97-AF65-F5344CB8AC3E}">
        <p14:creationId xmlns:p14="http://schemas.microsoft.com/office/powerpoint/2010/main" xmlns=""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400050" y="1371600"/>
            <a:ext cx="11363157" cy="4889500"/>
          </a:xfrm>
        </p:spPr>
        <p:txBody>
          <a:bodyPr>
            <a:normAutofit lnSpcReduction="100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solidFill>
                  <a:schemeClr val="tx1">
                    <a:lumMod val="85000"/>
                    <a:lumOff val="15000"/>
                  </a:schemeClr>
                </a:solidFill>
              </a:rPr>
              <a:t>    To </a:t>
            </a:r>
            <a:r>
              <a:rPr lang="en-US" sz="2400" dirty="0" smtClean="0">
                <a:solidFill>
                  <a:schemeClr val="tx1">
                    <a:lumMod val="85000"/>
                    <a:lumOff val="15000"/>
                  </a:schemeClr>
                </a:solidFill>
              </a:rPr>
              <a:t>combat </a:t>
            </a:r>
            <a:r>
              <a:rPr lang="en-US" sz="2400" dirty="0" err="1" smtClean="0">
                <a:solidFill>
                  <a:schemeClr val="tx1">
                    <a:lumMod val="85000"/>
                    <a:lumOff val="15000"/>
                  </a:schemeClr>
                </a:solidFill>
              </a:rPr>
              <a:t>keylogger</a:t>
            </a:r>
            <a:r>
              <a:rPr lang="en-US" sz="2400" dirty="0" smtClean="0">
                <a:solidFill>
                  <a:schemeClr val="tx1">
                    <a:lumMod val="85000"/>
                    <a:lumOff val="15000"/>
                  </a:schemeClr>
                </a:solidFill>
              </a:rPr>
              <a:t> threats, we'll adopt a multi-layered approach integrating preventive and detective measures, emphasizing the development of real-time behavior-based anomaly detection algorithms for detecting and mitigating </a:t>
            </a:r>
            <a:r>
              <a:rPr lang="en-US" sz="2400" dirty="0" err="1" smtClean="0">
                <a:solidFill>
                  <a:schemeClr val="tx1">
                    <a:lumMod val="85000"/>
                    <a:lumOff val="15000"/>
                  </a:schemeClr>
                </a:solidFill>
              </a:rPr>
              <a:t>keylogger</a:t>
            </a:r>
            <a:r>
              <a:rPr lang="en-US" sz="2400" dirty="0" smtClean="0">
                <a:solidFill>
                  <a:schemeClr val="tx1">
                    <a:lumMod val="85000"/>
                    <a:lumOff val="15000"/>
                  </a:schemeClr>
                </a:solidFill>
              </a:rPr>
              <a:t> activity.</a:t>
            </a:r>
            <a:r>
              <a:rPr lang="en-IN" sz="2400" dirty="0" smtClean="0">
                <a:solidFill>
                  <a:schemeClr val="tx1">
                    <a:lumMod val="85000"/>
                    <a:lumOff val="15000"/>
                  </a:schemeClr>
                </a:solidFill>
                <a:latin typeface="Calibri" pitchFamily="34" charset="0"/>
                <a:cs typeface="Calibri" pitchFamily="34" charset="0"/>
              </a:rPr>
              <a:t>.</a:t>
            </a:r>
            <a:endParaRPr lang="en-IN" sz="2400" dirty="0" smtClean="0">
              <a:solidFill>
                <a:schemeClr val="tx1">
                  <a:lumMod val="85000"/>
                  <a:lumOff val="15000"/>
                </a:schemeClr>
              </a:solidFill>
              <a:latin typeface="Calibri" pitchFamily="34" charset="0"/>
              <a:cs typeface="Calibri" pitchFamily="34" charset="0"/>
            </a:endParaRPr>
          </a:p>
          <a:p>
            <a:pPr>
              <a:buNone/>
            </a:pPr>
            <a:r>
              <a:rPr lang="en-US" sz="2400" b="1" dirty="0" smtClean="0">
                <a:solidFill>
                  <a:schemeClr val="tx1"/>
                </a:solidFill>
                <a:latin typeface="Calibri" pitchFamily="34" charset="0"/>
                <a:cs typeface="Calibri" pitchFamily="34" charset="0"/>
              </a:rPr>
              <a:t>Data </a:t>
            </a:r>
            <a:r>
              <a:rPr lang="en-US" sz="2400" b="1" dirty="0" smtClean="0">
                <a:solidFill>
                  <a:schemeClr val="tx1"/>
                </a:solidFill>
                <a:latin typeface="Calibri" pitchFamily="34" charset="0"/>
                <a:cs typeface="Calibri" pitchFamily="34" charset="0"/>
              </a:rPr>
              <a:t>Input:</a:t>
            </a:r>
          </a:p>
          <a:p>
            <a:pPr>
              <a:buNone/>
            </a:pPr>
            <a:r>
              <a:rPr lang="en-US" sz="2400" b="1" dirty="0" smtClean="0">
                <a:solidFill>
                  <a:schemeClr val="tx1"/>
                </a:solidFill>
                <a:latin typeface="Calibri" pitchFamily="34" charset="0"/>
                <a:cs typeface="Calibri" pitchFamily="34" charset="0"/>
              </a:rPr>
              <a:t> </a:t>
            </a:r>
            <a:r>
              <a:rPr lang="en-US" sz="2400" b="1" dirty="0" smtClean="0">
                <a:solidFill>
                  <a:schemeClr val="tx1"/>
                </a:solidFill>
                <a:latin typeface="Calibri" pitchFamily="34" charset="0"/>
                <a:cs typeface="Calibri" pitchFamily="34" charset="0"/>
              </a:rPr>
              <a:t>   </a:t>
            </a:r>
            <a:r>
              <a:rPr lang="en-US" sz="2400" dirty="0" smtClean="0">
                <a:solidFill>
                  <a:schemeClr val="tx1">
                    <a:lumMod val="85000"/>
                    <a:lumOff val="15000"/>
                  </a:schemeClr>
                </a:solidFill>
              </a:rPr>
              <a:t>The </a:t>
            </a:r>
            <a:r>
              <a:rPr lang="en-US" sz="2400" dirty="0" smtClean="0">
                <a:solidFill>
                  <a:schemeClr val="tx1">
                    <a:lumMod val="85000"/>
                    <a:lumOff val="15000"/>
                  </a:schemeClr>
                </a:solidFill>
              </a:rPr>
              <a:t>behavior-based anomaly detection algorithm will utilize system and user activity logs, encompassing keystroke patterns, application usage, network traffic, and system events. Additionally, it will incorporate data from threat intelligence sources regarding known </a:t>
            </a:r>
            <a:r>
              <a:rPr lang="en-US" sz="2400" dirty="0" err="1" smtClean="0">
                <a:solidFill>
                  <a:schemeClr val="tx1">
                    <a:lumMod val="85000"/>
                    <a:lumOff val="15000"/>
                  </a:schemeClr>
                </a:solidFill>
              </a:rPr>
              <a:t>keylogger</a:t>
            </a:r>
            <a:r>
              <a:rPr lang="en-US" sz="2400" dirty="0" smtClean="0">
                <a:solidFill>
                  <a:schemeClr val="tx1">
                    <a:lumMod val="85000"/>
                    <a:lumOff val="15000"/>
                  </a:schemeClr>
                </a:solidFill>
              </a:rPr>
              <a:t> signatures and behavior patterns to augment detection capabilities</a:t>
            </a:r>
            <a:r>
              <a:rPr lang="en-US" sz="2400" dirty="0" smtClean="0"/>
              <a:t>.</a:t>
            </a:r>
          </a:p>
          <a:p>
            <a:endParaRPr lang="en-US" sz="2400" dirty="0" smtClean="0">
              <a:latin typeface="Calibri" pitchFamily="34" charset="0"/>
              <a:cs typeface="Calibri" pitchFamily="34" charset="0"/>
            </a:endParaRPr>
          </a:p>
        </p:txBody>
      </p:sp>
    </p:spTree>
    <p:extLst>
      <p:ext uri="{BB962C8B-B14F-4D97-AF65-F5344CB8AC3E}">
        <p14:creationId xmlns:p14="http://schemas.microsoft.com/office/powerpoint/2010/main" xmlns=""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211</TotalTime>
  <Words>1214</Words>
  <Application>Microsoft Office PowerPoint</Application>
  <PresentationFormat>Custom</PresentationFormat>
  <Paragraphs>104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42</cp:revision>
  <dcterms:created xsi:type="dcterms:W3CDTF">2021-05-26T16:50:10Z</dcterms:created>
  <dcterms:modified xsi:type="dcterms:W3CDTF">2024-04-04T10:02:55Z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