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68" r:id="rId3"/>
    <p:sldId id="259" r:id="rId4"/>
    <p:sldId id="269" r:id="rId5"/>
    <p:sldId id="270" r:id="rId6"/>
    <p:sldId id="271" r:id="rId7"/>
    <p:sldId id="261" r:id="rId8"/>
  </p:sldIdLst>
  <p:sldSz cx="9144000" cy="5143500" type="screen16x9"/>
  <p:notesSz cx="6858000" cy="9144000"/>
  <p:embeddedFontLst>
    <p:embeddedFont>
      <p:font typeface="Old Standard TT" panose="020B0604020202020204" charset="0"/>
      <p:regular r:id="rId10"/>
      <p:bold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2D77E9-F003-4799-9A51-CABDFED13B1B}" type="datetime1">
              <a:rPr lang="en-US" smtClean="0"/>
              <a:t>25-Dec-19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C12D6-6874-44D7-A628-78DA8109D10F}" type="slidenum">
              <a:rPr lang="en-US" smtClean="0"/>
              <a:pPr/>
              <a:t>‹#›</a:t>
            </a:fld>
            <a:endParaRPr lang="en-US"/>
          </a:p>
        </p:txBody>
      </p:sp>
      <p:sp>
        <p:nvSpPr>
          <p:cNvPr id="586" name="Picture Placeholder 585"/>
          <p:cNvSpPr>
            <a:spLocks noGrp="1"/>
          </p:cNvSpPr>
          <p:nvPr userDrawn="1">
            <p:ph type="pic" sz="quarter" idx="13"/>
          </p:nvPr>
        </p:nvSpPr>
        <p:spPr>
          <a:xfrm>
            <a:off x="0" y="0"/>
            <a:ext cx="9144000" cy="2447925"/>
          </a:xfrm>
        </p:spPr>
        <p:txBody>
          <a:bodyPr/>
          <a:lstStyle/>
          <a:p>
            <a:endParaRPr lang="en-US" dirty="0"/>
          </a:p>
        </p:txBody>
      </p:sp>
    </p:spTree>
    <p:extLst>
      <p:ext uri="{BB962C8B-B14F-4D97-AF65-F5344CB8AC3E}">
        <p14:creationId xmlns:p14="http://schemas.microsoft.com/office/powerpoint/2010/main" val="8861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2364222"/>
            <a:ext cx="8118600" cy="1522800"/>
          </a:xfrm>
          <a:prstGeom prst="rect">
            <a:avLst/>
          </a:prstGeom>
        </p:spPr>
        <p:txBody>
          <a:bodyPr spcFirstLastPara="1" wrap="square" lIns="91425" tIns="91425" rIns="91425" bIns="91425" anchor="b" anchorCtr="0">
            <a:noAutofit/>
          </a:bodyPr>
          <a:lstStyle/>
          <a:p>
            <a:pPr>
              <a:lnSpc>
                <a:spcPct val="125000"/>
              </a:lnSpc>
            </a:pPr>
            <a:r>
              <a:rPr lang="en-US" sz="1600" dirty="0">
                <a:latin typeface="Times New Roman" panose="02020603050405020304" pitchFamily="18" charset="0"/>
                <a:cs typeface="Times New Roman" panose="02020603050405020304" pitchFamily="18" charset="0"/>
              </a:rPr>
              <a:t>As a part of the assigned work for this course, we are requiring you to complete a project of your own choosing that is based 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Convolutional Neural Networks (CNNs)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2000" dirty="0" smtClean="0">
                <a:solidFill>
                  <a:srgbClr val="FFFF00"/>
                </a:solidFill>
                <a:latin typeface="Times New Roman" panose="02020603050405020304" pitchFamily="18" charset="0"/>
                <a:cs typeface="Times New Roman" panose="02020603050405020304" pitchFamily="18" charset="0"/>
              </a:rPr>
              <a:t>“Automatic Character Identification System From Video”</a:t>
            </a:r>
            <a:r>
              <a:rPr lang="en-US" sz="1600" dirty="0" smtClean="0">
                <a:solidFill>
                  <a:srgbClr val="FFFF00"/>
                </a:solidFill>
                <a:latin typeface="Times New Roman" panose="02020603050405020304" pitchFamily="18" charset="0"/>
                <a:cs typeface="Times New Roman" panose="02020603050405020304" pitchFamily="18" charset="0"/>
              </a:rPr>
              <a:t/>
            </a:r>
            <a:br>
              <a:rPr lang="en-US" sz="1600" dirty="0" smtClean="0">
                <a:solidFill>
                  <a:srgbClr val="FFFF00"/>
                </a:solidFill>
                <a:latin typeface="Times New Roman" panose="02020603050405020304" pitchFamily="18" charset="0"/>
                <a:cs typeface="Times New Roman" panose="02020603050405020304" pitchFamily="18" charset="0"/>
              </a:rPr>
            </a:br>
            <a:endParaRPr sz="1600" dirty="0"/>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indent="0"/>
            <a:r>
              <a:rPr lang="en" sz="1600" dirty="0" smtClean="0">
                <a:solidFill>
                  <a:schemeClr val="accent1"/>
                </a:solidFill>
                <a:latin typeface="Times New Roman" panose="02020603050405020304" pitchFamily="18" charset="0"/>
                <a:cs typeface="Times New Roman" panose="02020603050405020304" pitchFamily="18" charset="0"/>
              </a:rPr>
              <a:t>CSE-465 </a:t>
            </a:r>
            <a:r>
              <a:rPr lang="en-US" sz="1600" dirty="0">
                <a:solidFill>
                  <a:schemeClr val="accent1"/>
                </a:solidFill>
                <a:latin typeface="Times New Roman" panose="02020603050405020304" pitchFamily="18" charset="0"/>
                <a:cs typeface="Times New Roman" panose="02020603050405020304" pitchFamily="18" charset="0"/>
              </a:rPr>
              <a:t>Pattern Recognition &amp; Neural Networking</a:t>
            </a:r>
          </a:p>
          <a:p>
            <a:pPr marL="0" lvl="0" indent="0" algn="l" rtl="0">
              <a:spcBef>
                <a:spcPts val="0"/>
              </a:spcBef>
              <a:spcAft>
                <a:spcPts val="0"/>
              </a:spcAft>
              <a:buNone/>
            </a:pPr>
            <a:endParaRPr dirty="0"/>
          </a:p>
        </p:txBody>
      </p:sp>
      <p:pic>
        <p:nvPicPr>
          <p:cNvPr id="4" name="Picture Placeholder 8">
            <a:extLst>
              <a:ext uri="{FF2B5EF4-FFF2-40B4-BE49-F238E27FC236}">
                <a16:creationId xmlns:a16="http://schemas.microsoft.com/office/drawing/2014/main" id="{9A024439-A2B2-410E-8668-A2316AB5A725}"/>
              </a:ext>
            </a:extLst>
          </p:cNvPr>
          <p:cNvPicPr>
            <a:picLocks noChangeAspect="1"/>
          </p:cNvPicPr>
          <p:nvPr/>
        </p:nvPicPr>
        <p:blipFill>
          <a:blip r:embed="rId3">
            <a:extLst>
              <a:ext uri="{28A0092B-C50C-407E-A947-70E740481C1C}">
                <a14:useLocalDpi xmlns:a14="http://schemas.microsoft.com/office/drawing/2010/main" val="0"/>
              </a:ext>
            </a:extLst>
          </a:blip>
          <a:srcRect t="23229" b="23229"/>
          <a:stretch>
            <a:fillRect/>
          </a:stretch>
        </p:blipFill>
        <p:spPr>
          <a:xfrm>
            <a:off x="0" y="72887"/>
            <a:ext cx="9144000" cy="157788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1688A-A44D-417F-9D43-DE4652567E39}"/>
              </a:ext>
            </a:extLst>
          </p:cNvPr>
          <p:cNvSpPr>
            <a:spLocks noGrp="1"/>
          </p:cNvSpPr>
          <p:nvPr>
            <p:ph type="sldNum" sz="quarter" idx="12"/>
          </p:nvPr>
        </p:nvSpPr>
        <p:spPr/>
        <p:txBody>
          <a:bodyPr/>
          <a:lstStyle/>
          <a:p>
            <a:fld id="{6FAC12D6-6874-44D7-A628-78DA8109D10F}" type="slidenum">
              <a:rPr lang="en-US" smtClean="0"/>
              <a:pPr/>
              <a:t>2</a:t>
            </a:fld>
            <a:endParaRPr lang="en-US"/>
          </a:p>
        </p:txBody>
      </p:sp>
      <p:sp>
        <p:nvSpPr>
          <p:cNvPr id="4" name="Rectangle 3">
            <a:extLst>
              <a:ext uri="{FF2B5EF4-FFF2-40B4-BE49-F238E27FC236}">
                <a16:creationId xmlns:a16="http://schemas.microsoft.com/office/drawing/2014/main" id="{4E66FBDF-7E05-4619-A840-8322130F53D2}"/>
              </a:ext>
            </a:extLst>
          </p:cNvPr>
          <p:cNvSpPr/>
          <p:nvPr/>
        </p:nvSpPr>
        <p:spPr>
          <a:xfrm>
            <a:off x="3175410" y="497174"/>
            <a:ext cx="2736373" cy="541090"/>
          </a:xfrm>
          <a:prstGeom prst="rect">
            <a:avLst/>
          </a:prstGeom>
          <a:solidFill>
            <a:schemeClr val="tx1"/>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accent1"/>
                </a:solidFill>
                <a:latin typeface="Times New Roman" panose="02020603050405020304" pitchFamily="18" charset="0"/>
                <a:cs typeface="Times New Roman" panose="02020603050405020304" pitchFamily="18" charset="0"/>
              </a:rPr>
              <a:t>DESCRIPTION</a:t>
            </a:r>
          </a:p>
        </p:txBody>
      </p:sp>
      <p:sp>
        <p:nvSpPr>
          <p:cNvPr id="5" name="TextBox 4">
            <a:extLst>
              <a:ext uri="{FF2B5EF4-FFF2-40B4-BE49-F238E27FC236}">
                <a16:creationId xmlns:a16="http://schemas.microsoft.com/office/drawing/2014/main" id="{FEBC3495-FDA6-4847-B37C-96141860D74A}"/>
              </a:ext>
            </a:extLst>
          </p:cNvPr>
          <p:cNvSpPr txBox="1"/>
          <p:nvPr/>
        </p:nvSpPr>
        <p:spPr>
          <a:xfrm>
            <a:off x="213920" y="1296100"/>
            <a:ext cx="8659355" cy="3546645"/>
          </a:xfrm>
          <a:prstGeom prst="rect">
            <a:avLst/>
          </a:prstGeom>
          <a:noFill/>
        </p:spPr>
        <p:txBody>
          <a:bodyPr wrap="square" lIns="27000" tIns="35100" rIns="27000" bIns="35100" rtlCol="0">
            <a:spAutoFit/>
          </a:bodyPr>
          <a:lstStyle/>
          <a:p>
            <a:pPr>
              <a:lnSpc>
                <a:spcPct val="125000"/>
              </a:lnSpc>
            </a:pPr>
            <a:r>
              <a:rPr lang="en-US" dirty="0">
                <a:solidFill>
                  <a:schemeClr val="accent1"/>
                </a:solidFill>
                <a:latin typeface="Times New Roman" panose="02020603050405020304" pitchFamily="18" charset="0"/>
                <a:cs typeface="Times New Roman" panose="02020603050405020304" pitchFamily="18" charset="0"/>
              </a:rPr>
              <a:t>This work aims to realize a recognition system for a software engine that will automatically detect character using </a:t>
            </a:r>
          </a:p>
          <a:p>
            <a:pPr>
              <a:lnSpc>
                <a:spcPct val="125000"/>
              </a:lnSpc>
            </a:pPr>
            <a:r>
              <a:rPr lang="en-US" dirty="0">
                <a:solidFill>
                  <a:schemeClr val="accent1"/>
                </a:solidFill>
                <a:latin typeface="Times New Roman" panose="02020603050405020304" pitchFamily="18" charset="0"/>
                <a:cs typeface="Times New Roman" panose="02020603050405020304" pitchFamily="18" charset="0"/>
              </a:rPr>
              <a:t>Convolutional Neural Networks (CNNs) from a video content. Our system actually includes tracking a certain character from any content like TV show, cinema, or any other source and to </a:t>
            </a:r>
            <a:r>
              <a:rPr lang="en-US" dirty="0" smtClean="0">
                <a:solidFill>
                  <a:schemeClr val="accent1"/>
                </a:solidFill>
                <a:latin typeface="Times New Roman" panose="02020603050405020304" pitchFamily="18" charset="0"/>
                <a:cs typeface="Times New Roman" panose="02020603050405020304" pitchFamily="18" charset="0"/>
              </a:rPr>
              <a:t>count the character frame time. </a:t>
            </a:r>
            <a:r>
              <a:rPr lang="en-US" dirty="0">
                <a:solidFill>
                  <a:schemeClr val="accent1"/>
                </a:solidFill>
                <a:latin typeface="Times New Roman" panose="02020603050405020304" pitchFamily="18" charset="0"/>
                <a:cs typeface="Times New Roman" panose="02020603050405020304" pitchFamily="18" charset="0"/>
              </a:rPr>
              <a:t>The main part of our work is to detect and identify faces/character from any series movies. Identification of characters in films, although very intuitive to humans, still poses a significant challenge to computer methods. Now a day’s character Identification from films is a very challenging task due to the huge variation in the appearance of each &amp; every character. It will lead significant research interests and may have many interesting applications in today’s life. It is a challenging problem due to the huge variation in the appearance of each character. In particular, character identification for movie used video and script. Face tracking and clustering from video and name of person extract from script. Many challenges for face clustering and face-name matching are present. In good situation and clean environment existing methods gives better result, but in a complex movie scene performance is limited because face tracking and clustering process generate a noise. This task is challenging since characters present significant variation in their appearance.</a:t>
            </a:r>
          </a:p>
          <a:p>
            <a:pPr>
              <a:lnSpc>
                <a:spcPct val="125000"/>
              </a:lnSpc>
            </a:pPr>
            <a:endParaRPr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81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01942" y="311726"/>
            <a:ext cx="3877010" cy="1082238"/>
          </a:xfrm>
          <a:prstGeom prst="rect">
            <a:avLst/>
          </a:prstGeom>
          <a:ln w="19050">
            <a:solidFill>
              <a:srgbClr val="C00000"/>
            </a:solidFill>
          </a:ln>
        </p:spPr>
        <p:txBody>
          <a:bodyPr spcFirstLastPara="1" wrap="square" lIns="91425" tIns="91425" rIns="91425" bIns="91425" anchor="b" anchorCtr="0">
            <a:noAutofit/>
          </a:bodyPr>
          <a:lstStyle/>
          <a:p>
            <a:pPr algn="l">
              <a:lnSpc>
                <a:spcPct val="125000"/>
              </a:lnSpc>
            </a:pPr>
            <a:r>
              <a:rPr lang="en-US" sz="2400" dirty="0">
                <a:solidFill>
                  <a:srgbClr val="002060"/>
                </a:solidFill>
                <a:latin typeface="Times New Roman" panose="02020603050405020304" pitchFamily="18" charset="0"/>
                <a:cs typeface="Times New Roman" panose="02020603050405020304" pitchFamily="18" charset="0"/>
              </a:rPr>
              <a:t>The face recognition system generally involves two stages:</a:t>
            </a:r>
          </a:p>
        </p:txBody>
      </p:sp>
      <p:sp>
        <p:nvSpPr>
          <p:cNvPr id="77" name="Google Shape;77;p16"/>
          <p:cNvSpPr txBox="1">
            <a:spLocks noGrp="1"/>
          </p:cNvSpPr>
          <p:nvPr>
            <p:ph type="body" idx="2"/>
          </p:nvPr>
        </p:nvSpPr>
        <p:spPr>
          <a:xfrm>
            <a:off x="4752109" y="311726"/>
            <a:ext cx="3809642" cy="3657600"/>
          </a:xfrm>
          <a:prstGeom prst="rect">
            <a:avLst/>
          </a:prstGeom>
        </p:spPr>
        <p:txBody>
          <a:bodyPr spcFirstLastPara="1" wrap="square" lIns="91425" tIns="91425" rIns="91425" bIns="91425" anchor="ctr" anchorCtr="0">
            <a:noAutofit/>
          </a:bodyPr>
          <a:lstStyle/>
          <a:p>
            <a:pPr>
              <a:lnSpc>
                <a:spcPct val="125000"/>
              </a:lnSpc>
            </a:pPr>
            <a:endParaRPr lang="en-US" dirty="0" smtClean="0"/>
          </a:p>
          <a:p>
            <a:pPr>
              <a:lnSpc>
                <a:spcPct val="125000"/>
              </a:lnSpc>
            </a:pPr>
            <a:endParaRPr lang="en-US" dirty="0"/>
          </a:p>
          <a:p>
            <a:pPr>
              <a:lnSpc>
                <a:spcPct val="125000"/>
              </a:lnSpc>
            </a:pPr>
            <a:r>
              <a:rPr lang="en-US" b="1" dirty="0" smtClean="0"/>
              <a:t>Face </a:t>
            </a:r>
            <a:r>
              <a:rPr lang="en-US" b="1" dirty="0"/>
              <a:t>Detection </a:t>
            </a:r>
            <a:r>
              <a:rPr lang="en-US" dirty="0"/>
              <a:t>– where the input image is searched to find any face, then image processing cleans up the facial image for easier recognition.</a:t>
            </a:r>
          </a:p>
          <a:p>
            <a:pPr>
              <a:lnSpc>
                <a:spcPct val="125000"/>
              </a:lnSpc>
            </a:pPr>
            <a:endParaRPr lang="en-US" dirty="0"/>
          </a:p>
          <a:p>
            <a:pPr>
              <a:lnSpc>
                <a:spcPct val="125000"/>
              </a:lnSpc>
            </a:pPr>
            <a:r>
              <a:rPr lang="en-US" b="1" dirty="0" smtClean="0"/>
              <a:t> </a:t>
            </a:r>
            <a:r>
              <a:rPr lang="en-US" b="1" dirty="0"/>
              <a:t>Face Recognition – </a:t>
            </a:r>
            <a:r>
              <a:rPr lang="en-US" dirty="0"/>
              <a:t>where the detected and processed face is compared to the database of known faces to decide who that person is.</a:t>
            </a:r>
          </a:p>
          <a:p>
            <a:pPr marL="1485900" lvl="3" indent="0">
              <a:spcBef>
                <a:spcPts val="0"/>
              </a:spcBef>
              <a:buSzPts val="1800"/>
              <a:buNone/>
            </a:pPr>
            <a:endParaRPr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42" y="1533112"/>
            <a:ext cx="3877010" cy="323104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66FBDF-7E05-4619-A840-8322130F53D2}"/>
              </a:ext>
            </a:extLst>
          </p:cNvPr>
          <p:cNvSpPr/>
          <p:nvPr/>
        </p:nvSpPr>
        <p:spPr>
          <a:xfrm>
            <a:off x="2195719" y="152618"/>
            <a:ext cx="4590223" cy="428446"/>
          </a:xfrm>
          <a:prstGeom prst="rect">
            <a:avLst/>
          </a:prstGeom>
          <a:solidFill>
            <a:schemeClr val="tx1"/>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1"/>
                </a:solidFill>
                <a:latin typeface="Times New Roman" panose="02020603050405020304" pitchFamily="18" charset="0"/>
                <a:cs typeface="Times New Roman" panose="02020603050405020304" pitchFamily="18" charset="0"/>
              </a:rPr>
              <a:t>THINGS THAT WE HAVE USED</a:t>
            </a: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Rectangle 3"/>
          <p:cNvSpPr/>
          <p:nvPr/>
        </p:nvSpPr>
        <p:spPr>
          <a:xfrm>
            <a:off x="540027" y="784442"/>
            <a:ext cx="7901608" cy="4131900"/>
          </a:xfrm>
          <a:prstGeom prst="rect">
            <a:avLst/>
          </a:prstGeom>
        </p:spPr>
        <p:txBody>
          <a:bodyPr wrap="square">
            <a:spAutoFit/>
          </a:bodyPr>
          <a:lstStyle/>
          <a:p>
            <a:pPr marL="285750" indent="-285750" fontAlgn="base">
              <a:buClr>
                <a:schemeClr val="accent1"/>
              </a:buClr>
              <a:buFont typeface="Wingdings" panose="05000000000000000000" pitchFamily="2" charset="2"/>
              <a:buChar char="q"/>
            </a:pPr>
            <a:r>
              <a:rPr lang="en-US" dirty="0" smtClean="0">
                <a:solidFill>
                  <a:schemeClr val="accent1"/>
                </a:solidFill>
                <a:latin typeface="Times New Roman" panose="02020603050405020304" pitchFamily="18" charset="0"/>
                <a:cs typeface="Times New Roman" panose="02020603050405020304" pitchFamily="18" charset="0"/>
              </a:rPr>
              <a:t>For the face </a:t>
            </a:r>
            <a:r>
              <a:rPr lang="en-US" dirty="0">
                <a:solidFill>
                  <a:schemeClr val="accent1"/>
                </a:solidFill>
                <a:latin typeface="Times New Roman" panose="02020603050405020304" pitchFamily="18" charset="0"/>
                <a:cs typeface="Times New Roman" panose="02020603050405020304" pitchFamily="18" charset="0"/>
              </a:rPr>
              <a:t>recognition in both images and video </a:t>
            </a:r>
            <a:r>
              <a:rPr lang="en-US" dirty="0" smtClean="0">
                <a:solidFill>
                  <a:schemeClr val="accent1"/>
                </a:solidFill>
                <a:latin typeface="Times New Roman" panose="02020603050405020304" pitchFamily="18" charset="0"/>
                <a:cs typeface="Times New Roman" panose="02020603050405020304" pitchFamily="18" charset="0"/>
              </a:rPr>
              <a:t>we have used:</a:t>
            </a:r>
            <a:endParaRPr lang="en-US" dirty="0">
              <a:solidFill>
                <a:schemeClr val="accent1"/>
              </a:solidFill>
              <a:latin typeface="Times New Roman" panose="02020603050405020304" pitchFamily="18" charset="0"/>
              <a:cs typeface="Times New Roman" panose="02020603050405020304" pitchFamily="18" charset="0"/>
            </a:endParaRPr>
          </a:p>
          <a:p>
            <a:pPr fontAlgn="base"/>
            <a:endParaRPr lang="en-US" dirty="0">
              <a:solidFill>
                <a:schemeClr val="accent1"/>
              </a:solidFill>
              <a:latin typeface="Times New Roman" panose="02020603050405020304" pitchFamily="18" charset="0"/>
              <a:cs typeface="Times New Roman" panose="02020603050405020304" pitchFamily="18" charset="0"/>
            </a:endParaRPr>
          </a:p>
          <a:p>
            <a:pPr marL="342900" indent="-342900" fontAlgn="base">
              <a:buClr>
                <a:schemeClr val="accent1"/>
              </a:buClr>
              <a:buFont typeface="Arial" panose="020B0604020202020204" pitchFamily="34" charset="0"/>
              <a:buChar char="•"/>
            </a:pPr>
            <a:r>
              <a:rPr lang="en-US" dirty="0" smtClean="0">
                <a:solidFill>
                  <a:schemeClr val="accent1"/>
                </a:solidFill>
                <a:latin typeface="Times New Roman" panose="02020603050405020304" pitchFamily="18" charset="0"/>
                <a:cs typeface="Times New Roman" panose="02020603050405020304" pitchFamily="18" charset="0"/>
              </a:rPr>
              <a:t>OpenCV</a:t>
            </a:r>
          </a:p>
          <a:p>
            <a:pPr marL="342900" indent="-342900" fontAlgn="base">
              <a:buClr>
                <a:schemeClr val="accent1"/>
              </a:buClr>
              <a:buFont typeface="Arial" panose="020B0604020202020204" pitchFamily="34" charset="0"/>
              <a:buChar char="•"/>
            </a:pPr>
            <a:r>
              <a:rPr lang="en-US" dirty="0" smtClean="0">
                <a:solidFill>
                  <a:schemeClr val="accent1"/>
                </a:solidFill>
                <a:latin typeface="Times New Roman" panose="02020603050405020304" pitchFamily="18" charset="0"/>
                <a:cs typeface="Times New Roman" panose="02020603050405020304" pitchFamily="18" charset="0"/>
              </a:rPr>
              <a:t>Numpy</a:t>
            </a:r>
          </a:p>
          <a:p>
            <a:pPr marL="342900" indent="-342900" fontAlgn="base">
              <a:buClr>
                <a:schemeClr val="accent1"/>
              </a:buClr>
              <a:buFont typeface="Arial" panose="020B0604020202020204" pitchFamily="34" charset="0"/>
              <a:buChar char="•"/>
            </a:pPr>
            <a:r>
              <a:rPr lang="en-US" dirty="0" smtClean="0">
                <a:solidFill>
                  <a:schemeClr val="accent1"/>
                </a:solidFill>
                <a:latin typeface="Times New Roman" panose="02020603050405020304" pitchFamily="18" charset="0"/>
                <a:cs typeface="Times New Roman" panose="02020603050405020304" pitchFamily="18" charset="0"/>
              </a:rPr>
              <a:t>Keras </a:t>
            </a: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fontAlgn="base">
              <a:buClr>
                <a:schemeClr val="accent1"/>
              </a:buClr>
              <a:buFont typeface="Arial" panose="020B0604020202020204" pitchFamily="34" charset="0"/>
              <a:buChar char="•"/>
            </a:pPr>
            <a:r>
              <a:rPr lang="en-US" dirty="0" smtClean="0">
                <a:solidFill>
                  <a:schemeClr val="accent1"/>
                </a:solidFill>
                <a:latin typeface="Times New Roman" panose="02020603050405020304" pitchFamily="18" charset="0"/>
                <a:cs typeface="Times New Roman" panose="02020603050405020304" pitchFamily="18" charset="0"/>
              </a:rPr>
              <a:t>Python</a:t>
            </a:r>
          </a:p>
          <a:p>
            <a:pPr marL="342900" indent="-342900" fontAlgn="base">
              <a:buClr>
                <a:schemeClr val="accent1"/>
              </a:buClr>
              <a:buFont typeface="Arial" panose="020B0604020202020204" pitchFamily="34" charset="0"/>
              <a:buChar char="•"/>
            </a:pPr>
            <a:r>
              <a:rPr lang="en-US" dirty="0" smtClean="0">
                <a:solidFill>
                  <a:schemeClr val="accent1"/>
                </a:solidFill>
                <a:latin typeface="Times New Roman" panose="02020603050405020304" pitchFamily="18" charset="0"/>
                <a:cs typeface="Times New Roman" panose="02020603050405020304" pitchFamily="18" charset="0"/>
              </a:rPr>
              <a:t>Skimage</a:t>
            </a: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fontAlgn="base">
              <a:buClr>
                <a:schemeClr val="accent1"/>
              </a:buClr>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Deep </a:t>
            </a:r>
            <a:r>
              <a:rPr lang="en-US" dirty="0" smtClean="0">
                <a:solidFill>
                  <a:schemeClr val="accent1"/>
                </a:solidFill>
                <a:latin typeface="Times New Roman" panose="02020603050405020304" pitchFamily="18" charset="0"/>
                <a:cs typeface="Times New Roman" panose="02020603050405020304" pitchFamily="18" charset="0"/>
              </a:rPr>
              <a:t>learning</a:t>
            </a:r>
          </a:p>
          <a:p>
            <a:pPr marL="342900" indent="-342900" fontAlgn="base">
              <a:buClr>
                <a:schemeClr val="accent1"/>
              </a:buClr>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lnSpc>
                <a:spcPct val="125000"/>
              </a:lnSpc>
              <a:buClr>
                <a:schemeClr val="accent1"/>
              </a:buClr>
              <a:buFont typeface="Wingdings" panose="05000000000000000000" pitchFamily="2" charset="2"/>
              <a:buChar char="q"/>
            </a:pPr>
            <a:r>
              <a:rPr lang="en-US" dirty="0" smtClean="0">
                <a:solidFill>
                  <a:schemeClr val="accent1"/>
                </a:solidFill>
                <a:latin typeface="Times New Roman" panose="02020603050405020304" pitchFamily="18" charset="0"/>
                <a:cs typeface="Times New Roman" panose="02020603050405020304" pitchFamily="18" charset="0"/>
              </a:rPr>
              <a:t>To </a:t>
            </a:r>
            <a:r>
              <a:rPr lang="en-US" dirty="0">
                <a:solidFill>
                  <a:schemeClr val="accent1"/>
                </a:solidFill>
                <a:latin typeface="Times New Roman" panose="02020603050405020304" pitchFamily="18" charset="0"/>
                <a:cs typeface="Times New Roman" panose="02020603050405020304" pitchFamily="18" charset="0"/>
              </a:rPr>
              <a:t>perform face recognition with Python and OpenCV we </a:t>
            </a:r>
            <a:r>
              <a:rPr lang="en-US" dirty="0" smtClean="0">
                <a:solidFill>
                  <a:schemeClr val="accent1"/>
                </a:solidFill>
                <a:latin typeface="Times New Roman" panose="02020603050405020304" pitchFamily="18" charset="0"/>
                <a:cs typeface="Times New Roman" panose="02020603050405020304" pitchFamily="18" charset="0"/>
              </a:rPr>
              <a:t>have used </a:t>
            </a:r>
            <a:r>
              <a:rPr lang="en-US" dirty="0">
                <a:solidFill>
                  <a:schemeClr val="accent1"/>
                </a:solidFill>
                <a:latin typeface="Times New Roman" panose="02020603050405020304" pitchFamily="18" charset="0"/>
                <a:cs typeface="Times New Roman" panose="02020603050405020304" pitchFamily="18" charset="0"/>
              </a:rPr>
              <a:t>two </a:t>
            </a:r>
            <a:r>
              <a:rPr lang="en-US" dirty="0" smtClean="0">
                <a:solidFill>
                  <a:schemeClr val="accent1"/>
                </a:solidFill>
                <a:latin typeface="Times New Roman" panose="02020603050405020304" pitchFamily="18" charset="0"/>
                <a:cs typeface="Times New Roman" panose="02020603050405020304" pitchFamily="18" charset="0"/>
              </a:rPr>
              <a:t>libraries</a:t>
            </a:r>
            <a:r>
              <a:rPr lang="en-US" dirty="0">
                <a:solidFill>
                  <a:schemeClr val="accent1"/>
                </a:solidFill>
                <a:latin typeface="Times New Roman" panose="02020603050405020304" pitchFamily="18" charset="0"/>
                <a:cs typeface="Times New Roman" panose="02020603050405020304" pitchFamily="18" charset="0"/>
              </a:rPr>
              <a:t>:</a:t>
            </a:r>
          </a:p>
          <a:p>
            <a:pPr>
              <a:lnSpc>
                <a:spcPct val="125000"/>
              </a:lnSpc>
            </a:pPr>
            <a:endParaRPr lang="en-US" dirty="0" smtClean="0">
              <a:solidFill>
                <a:schemeClr val="accent1"/>
              </a:solidFill>
              <a:latin typeface="Times New Roman" panose="02020603050405020304" pitchFamily="18" charset="0"/>
              <a:cs typeface="Times New Roman" panose="02020603050405020304" pitchFamily="18" charset="0"/>
            </a:endParaRPr>
          </a:p>
          <a:p>
            <a:pPr>
              <a:lnSpc>
                <a:spcPct val="125000"/>
              </a:lnSpc>
            </a:pPr>
            <a:r>
              <a:rPr lang="en-US" dirty="0" smtClean="0">
                <a:solidFill>
                  <a:schemeClr val="accent1"/>
                </a:solidFill>
                <a:latin typeface="Times New Roman" panose="02020603050405020304" pitchFamily="18" charset="0"/>
                <a:cs typeface="Times New Roman" panose="02020603050405020304" pitchFamily="18" charset="0"/>
              </a:rPr>
              <a:t>(1) Dlib</a:t>
            </a:r>
            <a:endParaRPr lang="en-US" dirty="0">
              <a:solidFill>
                <a:schemeClr val="accent1"/>
              </a:solidFill>
              <a:latin typeface="Times New Roman" panose="02020603050405020304" pitchFamily="18" charset="0"/>
              <a:cs typeface="Times New Roman" panose="02020603050405020304" pitchFamily="18" charset="0"/>
            </a:endParaRPr>
          </a:p>
          <a:p>
            <a:pPr>
              <a:lnSpc>
                <a:spcPct val="125000"/>
              </a:lnSpc>
            </a:pPr>
            <a:r>
              <a:rPr lang="en-US" dirty="0" smtClean="0">
                <a:solidFill>
                  <a:schemeClr val="accent1"/>
                </a:solidFill>
                <a:latin typeface="Times New Roman" panose="02020603050405020304" pitchFamily="18" charset="0"/>
                <a:cs typeface="Times New Roman" panose="02020603050405020304" pitchFamily="18" charset="0"/>
              </a:rPr>
              <a:t>(2) Face_recognition</a:t>
            </a:r>
          </a:p>
          <a:p>
            <a:pPr>
              <a:lnSpc>
                <a:spcPct val="125000"/>
              </a:lnSpc>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lnSpc>
                <a:spcPct val="125000"/>
              </a:lnSpc>
              <a:buClr>
                <a:schemeClr val="accent1"/>
              </a:buClr>
              <a:buFont typeface="Wingdings" panose="05000000000000000000" pitchFamily="2" charset="2"/>
              <a:buChar char="q"/>
            </a:pPr>
            <a:r>
              <a:rPr lang="en-US" b="1" dirty="0" smtClean="0">
                <a:solidFill>
                  <a:schemeClr val="accent1"/>
                </a:solidFill>
                <a:latin typeface="Times New Roman" panose="02020603050405020304" pitchFamily="18" charset="0"/>
                <a:cs typeface="Times New Roman" panose="02020603050405020304" pitchFamily="18" charset="0"/>
              </a:rPr>
              <a:t>Dataset:</a:t>
            </a:r>
          </a:p>
          <a:p>
            <a:pPr marL="285750" indent="-285750">
              <a:lnSpc>
                <a:spcPct val="125000"/>
              </a:lnSpc>
              <a:buClr>
                <a:schemeClr val="accent1"/>
              </a:buClr>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Face recognition dataset was created programmatically with Python and the Bing Image Search API.</a:t>
            </a:r>
            <a:endParaRPr lang="en-US" b="1" dirty="0">
              <a:solidFill>
                <a:schemeClr val="accent1"/>
              </a:solidFill>
              <a:latin typeface="Times New Roman" panose="02020603050405020304" pitchFamily="18" charset="0"/>
              <a:cs typeface="Times New Roman" panose="02020603050405020304" pitchFamily="18" charset="0"/>
            </a:endParaRPr>
          </a:p>
          <a:p>
            <a:pPr fontAlgn="base">
              <a:buClr>
                <a:schemeClr val="accent1"/>
              </a:buClr>
            </a:pPr>
            <a:endParaRPr lang="en-US" dirty="0" smtClean="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3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3452192" y="125895"/>
            <a:ext cx="1828800" cy="584775"/>
          </a:xfrm>
          <a:prstGeom prst="rect">
            <a:avLst/>
          </a:prstGeom>
          <a:noFill/>
          <a:ln w="12700">
            <a:solidFill>
              <a:srgbClr val="FFC000"/>
            </a:solidFill>
          </a:ln>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UPDATE</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24070" y="801756"/>
            <a:ext cx="8302487" cy="483209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dirty="0" smtClean="0">
                <a:solidFill>
                  <a:schemeClr val="accent1"/>
                </a:solidFill>
                <a:latin typeface="Times New Roman" panose="02020603050405020304" pitchFamily="18" charset="0"/>
                <a:cs typeface="Times New Roman" panose="02020603050405020304" pitchFamily="18" charset="0"/>
              </a:rPr>
              <a:t>Currently we are done with the character recognition from video frame</a:t>
            </a:r>
          </a:p>
          <a:p>
            <a:pPr>
              <a:buClr>
                <a:schemeClr val="accent1"/>
              </a:buClr>
            </a:pPr>
            <a:r>
              <a:rPr lang="en-US" dirty="0" smtClean="0">
                <a:solidFill>
                  <a:schemeClr val="accent1"/>
                </a:solidFill>
                <a:latin typeface="Times New Roman" panose="02020603050405020304" pitchFamily="18" charset="0"/>
                <a:cs typeface="Times New Roman" panose="02020603050405020304" pitchFamily="18" charset="0"/>
              </a:rPr>
              <a:t>And we are working on the process where there will be a output of </a:t>
            </a:r>
            <a:r>
              <a:rPr lang="en-US" dirty="0">
                <a:solidFill>
                  <a:schemeClr val="accent1"/>
                </a:solidFill>
                <a:latin typeface="Times New Roman" panose="02020603050405020304" pitchFamily="18" charset="0"/>
                <a:cs typeface="Times New Roman" panose="02020603050405020304" pitchFamily="18" charset="0"/>
              </a:rPr>
              <a:t>calculate the screen </a:t>
            </a:r>
            <a:r>
              <a:rPr lang="en-US" dirty="0" smtClean="0">
                <a:solidFill>
                  <a:schemeClr val="accent1"/>
                </a:solidFill>
                <a:latin typeface="Times New Roman" panose="02020603050405020304" pitchFamily="18" charset="0"/>
                <a:cs typeface="Times New Roman" panose="02020603050405020304" pitchFamily="18" charset="0"/>
              </a:rPr>
              <a:t>time of that particular character includes.</a:t>
            </a:r>
          </a:p>
          <a:p>
            <a:pPr>
              <a:buClr>
                <a:schemeClr val="accent1"/>
              </a:buClr>
            </a:pPr>
            <a:endParaRPr lang="en-US" dirty="0">
              <a:solidFill>
                <a:schemeClr val="accent1"/>
              </a:solidFill>
              <a:latin typeface="Times New Roman" panose="02020603050405020304" pitchFamily="18" charset="0"/>
              <a:cs typeface="Times New Roman" panose="02020603050405020304" pitchFamily="18" charset="0"/>
            </a:endParaRPr>
          </a:p>
          <a:p>
            <a:r>
              <a:rPr lang="en-US" dirty="0" smtClean="0">
                <a:solidFill>
                  <a:schemeClr val="accent1"/>
                </a:solidFill>
                <a:latin typeface="Times New Roman" panose="02020603050405020304" pitchFamily="18" charset="0"/>
                <a:cs typeface="Times New Roman" panose="02020603050405020304" pitchFamily="18" charset="0"/>
              </a:rPr>
              <a:t>Let’s assume that we </a:t>
            </a:r>
            <a:r>
              <a:rPr lang="en-US" dirty="0">
                <a:solidFill>
                  <a:schemeClr val="accent1"/>
                </a:solidFill>
                <a:latin typeface="Times New Roman" panose="02020603050405020304" pitchFamily="18" charset="0"/>
                <a:cs typeface="Times New Roman" panose="02020603050405020304" pitchFamily="18" charset="0"/>
              </a:rPr>
              <a:t>have a different image on each page of the book, and as we flip these pages, we get an animation of a </a:t>
            </a:r>
            <a:r>
              <a:rPr lang="en-US" dirty="0" smtClean="0">
                <a:solidFill>
                  <a:schemeClr val="accent1"/>
                </a:solidFill>
                <a:latin typeface="Times New Roman" panose="02020603050405020304" pitchFamily="18" charset="0"/>
                <a:cs typeface="Times New Roman" panose="02020603050405020304" pitchFamily="18" charset="0"/>
              </a:rPr>
              <a:t>particular scene. </a:t>
            </a:r>
            <a:r>
              <a:rPr lang="en-US" dirty="0">
                <a:solidFill>
                  <a:schemeClr val="accent1"/>
                </a:solidFill>
                <a:latin typeface="Times New Roman" panose="02020603050405020304" pitchFamily="18" charset="0"/>
                <a:cs typeface="Times New Roman" panose="02020603050405020304" pitchFamily="18" charset="0"/>
              </a:rPr>
              <a:t>You could even call it a kind of video. The visualization gets better the </a:t>
            </a:r>
            <a:r>
              <a:rPr lang="en-US" dirty="0" smtClean="0">
                <a:solidFill>
                  <a:schemeClr val="accent1"/>
                </a:solidFill>
                <a:latin typeface="Times New Roman" panose="02020603050405020304" pitchFamily="18" charset="0"/>
                <a:cs typeface="Times New Roman" panose="02020603050405020304" pitchFamily="18" charset="0"/>
              </a:rPr>
              <a:t>faster </a:t>
            </a:r>
            <a:r>
              <a:rPr lang="en-US" dirty="0">
                <a:solidFill>
                  <a:schemeClr val="accent1"/>
                </a:solidFill>
                <a:latin typeface="Times New Roman" panose="02020603050405020304" pitchFamily="18" charset="0"/>
                <a:cs typeface="Times New Roman" panose="02020603050405020304" pitchFamily="18" charset="0"/>
              </a:rPr>
              <a:t>we flip the pages. In other words, this visual is a collection of different images arranged in a particular order.</a:t>
            </a:r>
          </a:p>
          <a:p>
            <a:r>
              <a:rPr lang="en-US" dirty="0">
                <a:solidFill>
                  <a:schemeClr val="accent1"/>
                </a:solidFill>
                <a:latin typeface="Times New Roman" panose="02020603050405020304" pitchFamily="18" charset="0"/>
                <a:cs typeface="Times New Roman" panose="02020603050405020304" pitchFamily="18" charset="0"/>
              </a:rPr>
              <a:t>Similarly, videos are nothing but a collection of a set of images. These images are called frames and can be combined to get the original video. So, a problem related to video data is not that different from an image classification or an object detection problem. There is just one extra step of extracting frames from the video.</a:t>
            </a:r>
          </a:p>
          <a:p>
            <a:r>
              <a:rPr lang="en-US" dirty="0" smtClean="0">
                <a:solidFill>
                  <a:schemeClr val="accent1"/>
                </a:solidFill>
                <a:latin typeface="Times New Roman" panose="02020603050405020304" pitchFamily="18" charset="0"/>
                <a:cs typeface="Times New Roman" panose="02020603050405020304" pitchFamily="18" charset="0"/>
              </a:rPr>
              <a:t>Actually, </a:t>
            </a:r>
            <a:r>
              <a:rPr lang="en-US" dirty="0">
                <a:solidFill>
                  <a:schemeClr val="accent1"/>
                </a:solidFill>
                <a:latin typeface="Times New Roman" panose="02020603050405020304" pitchFamily="18" charset="0"/>
                <a:cs typeface="Times New Roman" panose="02020603050405020304" pitchFamily="18" charset="0"/>
              </a:rPr>
              <a:t>our challenge here is to calculate the screen time of </a:t>
            </a:r>
            <a:r>
              <a:rPr lang="en-US" dirty="0" smtClean="0">
                <a:solidFill>
                  <a:schemeClr val="accent1"/>
                </a:solidFill>
                <a:latin typeface="Times New Roman" panose="02020603050405020304" pitchFamily="18" charset="0"/>
                <a:cs typeface="Times New Roman" panose="02020603050405020304" pitchFamily="18" charset="0"/>
              </a:rPr>
              <a:t>any particular character from </a:t>
            </a:r>
            <a:r>
              <a:rPr lang="en-US" dirty="0">
                <a:solidFill>
                  <a:schemeClr val="accent1"/>
                </a:solidFill>
                <a:latin typeface="Times New Roman" panose="02020603050405020304" pitchFamily="18" charset="0"/>
                <a:cs typeface="Times New Roman" panose="02020603050405020304" pitchFamily="18" charset="0"/>
              </a:rPr>
              <a:t>a given video. </a:t>
            </a:r>
            <a:endParaRPr lang="en-US" dirty="0" smtClean="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a:p>
            <a:r>
              <a:rPr lang="en-US" dirty="0" smtClean="0">
                <a:solidFill>
                  <a:schemeClr val="accent1"/>
                </a:solidFill>
                <a:latin typeface="Times New Roman" panose="02020603050405020304" pitchFamily="18" charset="0"/>
                <a:cs typeface="Times New Roman" panose="02020603050405020304" pitchFamily="18" charset="0"/>
              </a:rPr>
              <a:t>So I have done it in a way:</a:t>
            </a:r>
            <a:endParaRPr lang="en-US"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Clr>
                <a:schemeClr val="bg1"/>
              </a:buClr>
              <a:buFont typeface="Courier New" panose="02070309020205020404" pitchFamily="49" charset="0"/>
              <a:buChar char="o"/>
            </a:pPr>
            <a:r>
              <a:rPr lang="en-US" dirty="0">
                <a:solidFill>
                  <a:schemeClr val="accent1"/>
                </a:solidFill>
                <a:latin typeface="Times New Roman" panose="02020603050405020304" pitchFamily="18" charset="0"/>
                <a:cs typeface="Times New Roman" panose="02020603050405020304" pitchFamily="18" charset="0"/>
              </a:rPr>
              <a:t>Import and read the video, extract frames from it, and save them as images</a:t>
            </a:r>
          </a:p>
          <a:p>
            <a:pPr marL="285750" indent="-285750">
              <a:buClr>
                <a:schemeClr val="accent1"/>
              </a:buClr>
              <a:buFont typeface="Courier New" panose="02070309020205020404" pitchFamily="49" charset="0"/>
              <a:buChar char="o"/>
            </a:pPr>
            <a:r>
              <a:rPr lang="en-US" dirty="0">
                <a:solidFill>
                  <a:schemeClr val="accent1"/>
                </a:solidFill>
                <a:latin typeface="Times New Roman" panose="02020603050405020304" pitchFamily="18" charset="0"/>
                <a:cs typeface="Times New Roman" panose="02020603050405020304" pitchFamily="18" charset="0"/>
              </a:rPr>
              <a:t>Label a few images for training the </a:t>
            </a:r>
            <a:r>
              <a:rPr lang="en-US" dirty="0" smtClean="0">
                <a:solidFill>
                  <a:schemeClr val="accent1"/>
                </a:solidFill>
                <a:latin typeface="Times New Roman" panose="02020603050405020304" pitchFamily="18" charset="0"/>
                <a:cs typeface="Times New Roman" panose="02020603050405020304" pitchFamily="18" charset="0"/>
              </a:rPr>
              <a:t>model</a:t>
            </a: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Clr>
                <a:schemeClr val="accent1"/>
              </a:buClr>
              <a:buFont typeface="Courier New" panose="02070309020205020404" pitchFamily="49" charset="0"/>
              <a:buChar char="o"/>
            </a:pPr>
            <a:r>
              <a:rPr lang="en-US" dirty="0">
                <a:solidFill>
                  <a:schemeClr val="accent1"/>
                </a:solidFill>
                <a:latin typeface="Times New Roman" panose="02020603050405020304" pitchFamily="18" charset="0"/>
                <a:cs typeface="Times New Roman" panose="02020603050405020304" pitchFamily="18" charset="0"/>
              </a:rPr>
              <a:t>Build our model on training data</a:t>
            </a:r>
          </a:p>
          <a:p>
            <a:pPr marL="285750" indent="-285750">
              <a:buClr>
                <a:schemeClr val="accent1"/>
              </a:buClr>
              <a:buFont typeface="Courier New" panose="02070309020205020404" pitchFamily="49" charset="0"/>
              <a:buChar char="o"/>
            </a:pPr>
            <a:r>
              <a:rPr lang="en-US" dirty="0">
                <a:solidFill>
                  <a:schemeClr val="accent1"/>
                </a:solidFill>
                <a:latin typeface="Times New Roman" panose="02020603050405020304" pitchFamily="18" charset="0"/>
                <a:cs typeface="Times New Roman" panose="02020603050405020304" pitchFamily="18" charset="0"/>
              </a:rPr>
              <a:t>Make predictions for the remaining images</a:t>
            </a:r>
          </a:p>
          <a:p>
            <a:pPr marL="285750" indent="-285750">
              <a:buClr>
                <a:schemeClr val="accent1"/>
              </a:buClr>
              <a:buFont typeface="Courier New" panose="02070309020205020404" pitchFamily="49" charset="0"/>
              <a:buChar char="o"/>
            </a:pPr>
            <a:r>
              <a:rPr lang="en-US" dirty="0">
                <a:solidFill>
                  <a:schemeClr val="accent1"/>
                </a:solidFill>
                <a:latin typeface="Times New Roman" panose="02020603050405020304" pitchFamily="18" charset="0"/>
                <a:cs typeface="Times New Roman" panose="02020603050405020304" pitchFamily="18" charset="0"/>
              </a:rPr>
              <a:t>Calculate the screen time </a:t>
            </a:r>
            <a:r>
              <a:rPr lang="en-US" dirty="0" smtClean="0">
                <a:solidFill>
                  <a:schemeClr val="accent1"/>
                </a:solidFill>
                <a:latin typeface="Times New Roman" panose="02020603050405020304" pitchFamily="18" charset="0"/>
                <a:cs typeface="Times New Roman" panose="02020603050405020304" pitchFamily="18" charset="0"/>
              </a:rPr>
              <a:t>of any particular character</a:t>
            </a:r>
          </a:p>
          <a:p>
            <a:pPr>
              <a:buClr>
                <a:schemeClr val="accent1"/>
              </a:buClr>
            </a:pPr>
            <a:endParaRPr lang="en-US" dirty="0">
              <a:solidFill>
                <a:schemeClr val="accent1"/>
              </a:solidFill>
              <a:latin typeface="Times New Roman" panose="02020603050405020304" pitchFamily="18" charset="0"/>
              <a:cs typeface="Times New Roman" panose="02020603050405020304" pitchFamily="18" charset="0"/>
            </a:endParaRPr>
          </a:p>
          <a:p>
            <a:pPr>
              <a:buClr>
                <a:schemeClr val="accent1"/>
              </a:buClr>
            </a:pPr>
            <a:endParaRPr lang="en-US" dirty="0" smtClean="0">
              <a:solidFill>
                <a:schemeClr val="accent1"/>
              </a:solidFill>
              <a:latin typeface="Times New Roman" panose="02020603050405020304" pitchFamily="18" charset="0"/>
              <a:cs typeface="Times New Roman" panose="02020603050405020304" pitchFamily="18" charset="0"/>
            </a:endParaRPr>
          </a:p>
          <a:p>
            <a:pPr>
              <a:buClr>
                <a:schemeClr val="accent1"/>
              </a:buClr>
            </a:pPr>
            <a:endParaRPr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65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828" y="883383"/>
            <a:ext cx="7192379" cy="3972479"/>
          </a:xfrm>
          <a:prstGeom prst="rect">
            <a:avLst/>
          </a:prstGeom>
        </p:spPr>
      </p:pic>
      <p:sp>
        <p:nvSpPr>
          <p:cNvPr id="4" name="TextBox 3"/>
          <p:cNvSpPr txBox="1"/>
          <p:nvPr/>
        </p:nvSpPr>
        <p:spPr>
          <a:xfrm>
            <a:off x="3428999" y="228599"/>
            <a:ext cx="2092036" cy="400110"/>
          </a:xfrm>
          <a:prstGeom prst="rect">
            <a:avLst/>
          </a:prstGeom>
          <a:noFill/>
          <a:ln w="12700">
            <a:solidFill>
              <a:srgbClr val="FFC000"/>
            </a:solidFill>
          </a:ln>
        </p:spPr>
        <p:txBody>
          <a:bodyPr wrap="square" rtlCol="0">
            <a:spAutoFit/>
          </a:bodyPr>
          <a:lstStyle/>
          <a:p>
            <a:r>
              <a:rPr lang="en-US" sz="2000" dirty="0" smtClean="0">
                <a:solidFill>
                  <a:schemeClr val="accent1"/>
                </a:solidFill>
                <a:latin typeface="Times New Roman" panose="02020603050405020304" pitchFamily="18" charset="0"/>
                <a:cs typeface="Times New Roman" panose="02020603050405020304" pitchFamily="18" charset="0"/>
              </a:rPr>
              <a:t>PIECE OF CODE</a:t>
            </a:r>
            <a:endParaRPr lang="en-US" sz="2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31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46364" y="1939635"/>
            <a:ext cx="3519054" cy="991555"/>
          </a:xfrm>
          <a:prstGeom prst="rect">
            <a:avLst/>
          </a:prstGeom>
          <a:ln w="19050">
            <a:solidFill>
              <a:schemeClr val="accent5"/>
            </a:solidFill>
          </a:ln>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latin typeface="Times New Roman" panose="02020603050405020304" pitchFamily="18" charset="0"/>
                <a:cs typeface="Times New Roman" panose="02020603050405020304" pitchFamily="18" charset="0"/>
              </a:rPr>
              <a:t>Thank You!! </a:t>
            </a:r>
            <a:endParaRPr sz="4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691" y="0"/>
            <a:ext cx="5271654" cy="5143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429</Words>
  <Application>Microsoft Office PowerPoint</Application>
  <PresentationFormat>On-screen Show (16:9)</PresentationFormat>
  <Paragraphs>47</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Courier New</vt:lpstr>
      <vt:lpstr>Arial</vt:lpstr>
      <vt:lpstr>Wingdings</vt:lpstr>
      <vt:lpstr>Times New Roman</vt:lpstr>
      <vt:lpstr>Old Standard TT</vt:lpstr>
      <vt:lpstr>Paperback</vt:lpstr>
      <vt:lpstr>As a part of the assigned work for this course, we are requiring you to complete a project of your own choosing that is based on: Convolutional Neural Networks (CNNs)       “Automatic Character Identification System From Video” </vt:lpstr>
      <vt:lpstr>PowerPoint Presentation</vt:lpstr>
      <vt:lpstr>The face recognition system generally involves two stages:</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a part of the assigned work for this course, we are requiring you to complete a project of your own choosing that is based on: Convolutional Neural Networks (CNNs)                  “Automatic Character Identification System” </dc:title>
  <cp:lastModifiedBy>User</cp:lastModifiedBy>
  <cp:revision>23</cp:revision>
  <dcterms:modified xsi:type="dcterms:W3CDTF">2019-12-25T08:24:52Z</dcterms:modified>
</cp:coreProperties>
</file>