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8" r:id="rId3"/>
    <p:sldId id="259" r:id="rId4"/>
    <p:sldId id="271" r:id="rId5"/>
    <p:sldId id="280" r:id="rId6"/>
    <p:sldId id="270" r:id="rId7"/>
    <p:sldId id="277" r:id="rId8"/>
    <p:sldId id="276" r:id="rId9"/>
    <p:sldId id="279" r:id="rId10"/>
    <p:sldId id="278" r:id="rId11"/>
    <p:sldId id="261"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Old Standard TT"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2D77E9-F003-4799-9A51-CABDFED13B1B}" type="datetime1">
              <a:rPr lang="en-US" smtClean="0"/>
              <a:t>25-Dec-19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AC12D6-6874-44D7-A628-78DA8109D10F}" type="slidenum">
              <a:rPr lang="en-US" smtClean="0"/>
              <a:pPr/>
              <a:t>‹#›</a:t>
            </a:fld>
            <a:endParaRPr lang="en-US"/>
          </a:p>
        </p:txBody>
      </p:sp>
      <p:sp>
        <p:nvSpPr>
          <p:cNvPr id="586" name="Picture Placeholder 585"/>
          <p:cNvSpPr>
            <a:spLocks noGrp="1"/>
          </p:cNvSpPr>
          <p:nvPr userDrawn="1">
            <p:ph type="pic" sz="quarter" idx="13"/>
          </p:nvPr>
        </p:nvSpPr>
        <p:spPr>
          <a:xfrm>
            <a:off x="0" y="0"/>
            <a:ext cx="9144000" cy="2447925"/>
          </a:xfrm>
        </p:spPr>
        <p:txBody>
          <a:bodyPr/>
          <a:lstStyle/>
          <a:p>
            <a:endParaRPr lang="en-US" dirty="0"/>
          </a:p>
        </p:txBody>
      </p:sp>
    </p:spTree>
    <p:extLst>
      <p:ext uri="{BB962C8B-B14F-4D97-AF65-F5344CB8AC3E}">
        <p14:creationId xmlns:p14="http://schemas.microsoft.com/office/powerpoint/2010/main" val="8861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2915478"/>
            <a:ext cx="8118600" cy="925161"/>
          </a:xfrm>
          <a:prstGeom prst="rect">
            <a:avLst/>
          </a:prstGeom>
        </p:spPr>
        <p:txBody>
          <a:bodyPr spcFirstLastPara="1" wrap="square" lIns="91425" tIns="91425" rIns="91425" bIns="91425" anchor="b" anchorCtr="0">
            <a:noAutofit/>
          </a:bodyPr>
          <a:lstStyle/>
          <a:p>
            <a:pPr>
              <a:lnSpc>
                <a:spcPct val="125000"/>
              </a:lnSpc>
            </a:pPr>
            <a:r>
              <a:rPr lang="en-US" sz="1600" dirty="0">
                <a:latin typeface="Calibri" panose="020F0502020204030204" pitchFamily="34" charset="0"/>
                <a:cs typeface="Calibri" panose="020F0502020204030204" pitchFamily="34" charset="0"/>
              </a:rPr>
              <a:t>As a part of the assigned work for this course, we are requiring you to complete a project of your own choosing that is based on:</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Convolutional Neural Networks (CNNs)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smtClean="0">
                <a:latin typeface="Calibri" panose="020F0502020204030204" pitchFamily="34" charset="0"/>
                <a:cs typeface="Calibri" panose="020F0502020204030204" pitchFamily="34" charset="0"/>
              </a:rPr>
              <a:t>    </a:t>
            </a:r>
            <a:r>
              <a:rPr lang="en-US" sz="2000" dirty="0" smtClean="0">
                <a:solidFill>
                  <a:srgbClr val="FFFF00"/>
                </a:solidFill>
                <a:latin typeface="Calibri" panose="020F0502020204030204" pitchFamily="34" charset="0"/>
                <a:cs typeface="Calibri" panose="020F0502020204030204" pitchFamily="34" charset="0"/>
              </a:rPr>
              <a:t>“Automatic Character Identification From Video”</a:t>
            </a:r>
            <a:r>
              <a:rPr lang="en-US" sz="1600" dirty="0" smtClean="0">
                <a:solidFill>
                  <a:srgbClr val="FFFF00"/>
                </a:solidFill>
                <a:latin typeface="Calibri" panose="020F0502020204030204" pitchFamily="34" charset="0"/>
                <a:cs typeface="Calibri" panose="020F0502020204030204" pitchFamily="34" charset="0"/>
              </a:rPr>
              <a:t/>
            </a:r>
            <a:br>
              <a:rPr lang="en-US" sz="1600" dirty="0" smtClean="0">
                <a:solidFill>
                  <a:srgbClr val="FFFF00"/>
                </a:solidFill>
                <a:latin typeface="Calibri" panose="020F0502020204030204" pitchFamily="34" charset="0"/>
                <a:cs typeface="Calibri" panose="020F0502020204030204" pitchFamily="34" charset="0"/>
              </a:rPr>
            </a:br>
            <a:endParaRPr sz="1600" dirty="0">
              <a:latin typeface="Calibri" panose="020F0502020204030204" pitchFamily="34" charset="0"/>
              <a:cs typeface="Calibri" panose="020F0502020204030204" pitchFamily="34" charset="0"/>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indent="0"/>
            <a:r>
              <a:rPr lang="en" sz="1600" dirty="0" smtClean="0">
                <a:solidFill>
                  <a:schemeClr val="accent1"/>
                </a:solidFill>
                <a:latin typeface="Calibri" panose="020F0502020204030204" pitchFamily="34" charset="0"/>
                <a:cs typeface="Calibri" panose="020F0502020204030204" pitchFamily="34" charset="0"/>
              </a:rPr>
              <a:t>CSE-465 </a:t>
            </a:r>
            <a:r>
              <a:rPr lang="en-US" sz="1600" dirty="0">
                <a:solidFill>
                  <a:schemeClr val="accent1"/>
                </a:solidFill>
                <a:latin typeface="Calibri" panose="020F0502020204030204" pitchFamily="34" charset="0"/>
                <a:cs typeface="Calibri" panose="020F0502020204030204" pitchFamily="34" charset="0"/>
              </a:rPr>
              <a:t>Pattern Recognition &amp; Neural Networking</a:t>
            </a:r>
          </a:p>
          <a:p>
            <a:pPr marL="0" lvl="0" indent="0" algn="l" rtl="0">
              <a:spcBef>
                <a:spcPts val="0"/>
              </a:spcBef>
              <a:spcAft>
                <a:spcPts val="0"/>
              </a:spcAft>
              <a:buNone/>
            </a:pPr>
            <a:endParaRPr dirty="0">
              <a:latin typeface="Calibri" panose="020F0502020204030204" pitchFamily="34" charset="0"/>
              <a:cs typeface="Calibri" panose="020F0502020204030204" pitchFamily="34" charset="0"/>
            </a:endParaRPr>
          </a:p>
        </p:txBody>
      </p:sp>
      <p:pic>
        <p:nvPicPr>
          <p:cNvPr id="4" name="Picture Placeholder 8">
            <a:extLst>
              <a:ext uri="{FF2B5EF4-FFF2-40B4-BE49-F238E27FC236}">
                <a16:creationId xmlns:a16="http://schemas.microsoft.com/office/drawing/2014/main" id="{9A024439-A2B2-410E-8668-A2316AB5A725}"/>
              </a:ext>
            </a:extLst>
          </p:cNvPr>
          <p:cNvPicPr>
            <a:picLocks noChangeAspect="1"/>
          </p:cNvPicPr>
          <p:nvPr/>
        </p:nvPicPr>
        <p:blipFill>
          <a:blip r:embed="rId3">
            <a:extLst>
              <a:ext uri="{28A0092B-C50C-407E-A947-70E740481C1C}">
                <a14:useLocalDpi xmlns:a14="http://schemas.microsoft.com/office/drawing/2010/main" val="0"/>
              </a:ext>
            </a:extLst>
          </a:blip>
          <a:srcRect t="23229" b="23229"/>
          <a:stretch>
            <a:fillRect/>
          </a:stretch>
        </p:blipFill>
        <p:spPr>
          <a:xfrm>
            <a:off x="0" y="72887"/>
            <a:ext cx="9144000" cy="15778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3223592" y="186855"/>
            <a:ext cx="2567608" cy="584775"/>
          </a:xfrm>
          <a:prstGeom prst="rect">
            <a:avLst/>
          </a:prstGeom>
          <a:noFill/>
          <a:ln w="12700">
            <a:solidFill>
              <a:srgbClr val="FFC000"/>
            </a:solidFill>
          </a:ln>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ACCURACY</a:t>
            </a:r>
            <a:endParaRPr lang="en-US" sz="3200" dirty="0">
              <a:solidFill>
                <a:schemeClr val="accent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92658" y="2009775"/>
            <a:ext cx="7229475" cy="2647950"/>
          </a:xfrm>
          <a:prstGeom prst="rect">
            <a:avLst/>
          </a:prstGeom>
        </p:spPr>
      </p:pic>
      <p:sp>
        <p:nvSpPr>
          <p:cNvPr id="4" name="Rectangle 3">
            <a:extLst>
              <a:ext uri="{FF2B5EF4-FFF2-40B4-BE49-F238E27FC236}">
                <a16:creationId xmlns:a16="http://schemas.microsoft.com/office/drawing/2014/main" id="{8D140FB6-66CC-4C71-AD83-F0276EE16060}"/>
              </a:ext>
            </a:extLst>
          </p:cNvPr>
          <p:cNvSpPr/>
          <p:nvPr/>
        </p:nvSpPr>
        <p:spPr>
          <a:xfrm>
            <a:off x="772024" y="1105488"/>
            <a:ext cx="6832736" cy="369332"/>
          </a:xfrm>
          <a:prstGeom prst="rect">
            <a:avLst/>
          </a:prstGeom>
        </p:spPr>
        <p:txBody>
          <a:bodyPr wrap="square">
            <a:spAutoFit/>
          </a:bodyPr>
          <a:lstStyle/>
          <a:p>
            <a:pPr marL="342900" indent="-342900" algn="just" eaLnBrk="0" fontAlgn="base" hangingPunct="0">
              <a:spcBef>
                <a:spcPct val="0"/>
              </a:spcBef>
              <a:spcAft>
                <a:spcPct val="0"/>
              </a:spcAft>
              <a:buClr>
                <a:schemeClr val="bg1"/>
              </a:buClr>
              <a:buFont typeface="Wingdings" panose="05000000000000000000" pitchFamily="2" charset="2"/>
              <a:buChar char="q"/>
            </a:pPr>
            <a:r>
              <a:rPr lang="en-US" sz="1800" dirty="0">
                <a:solidFill>
                  <a:schemeClr val="bg1"/>
                </a:solidFill>
                <a:latin typeface="Calibri" panose="020F0502020204030204" pitchFamily="34" charset="0"/>
                <a:cs typeface="Calibri" panose="020F0502020204030204" pitchFamily="34" charset="0"/>
              </a:rPr>
              <a:t>I</a:t>
            </a:r>
            <a:r>
              <a:rPr lang="en-US" sz="1800" dirty="0" smtClean="0">
                <a:solidFill>
                  <a:schemeClr val="bg1"/>
                </a:solidFill>
                <a:latin typeface="Calibri" panose="020F0502020204030204" pitchFamily="34" charset="0"/>
                <a:cs typeface="Calibri" panose="020F0502020204030204" pitchFamily="34" charset="0"/>
              </a:rPr>
              <a:t> </a:t>
            </a:r>
            <a:r>
              <a:rPr lang="en-US" sz="1800" dirty="0">
                <a:solidFill>
                  <a:schemeClr val="bg1"/>
                </a:solidFill>
                <a:latin typeface="Calibri" panose="020F0502020204030204" pitchFamily="34" charset="0"/>
                <a:cs typeface="Calibri" panose="020F0502020204030204" pitchFamily="34" charset="0"/>
              </a:rPr>
              <a:t>got an accuracy of around  </a:t>
            </a:r>
            <a:r>
              <a:rPr lang="en-US" sz="1800" b="1" dirty="0" smtClean="0">
                <a:solidFill>
                  <a:schemeClr val="bg1"/>
                </a:solidFill>
                <a:latin typeface="Calibri" panose="020F0502020204030204" pitchFamily="34" charset="0"/>
                <a:cs typeface="Calibri" panose="020F0502020204030204" pitchFamily="34" charset="0"/>
              </a:rPr>
              <a:t>64% </a:t>
            </a:r>
            <a:r>
              <a:rPr lang="en-US" sz="1800" dirty="0">
                <a:solidFill>
                  <a:schemeClr val="bg1"/>
                </a:solidFill>
                <a:latin typeface="Calibri" panose="020F0502020204030204" pitchFamily="34" charset="0"/>
                <a:cs typeface="Calibri" panose="020F0502020204030204" pitchFamily="34" charset="0"/>
              </a:rPr>
              <a:t>on the test data using </a:t>
            </a:r>
            <a:r>
              <a:rPr lang="en-US" sz="1800" dirty="0" smtClean="0">
                <a:solidFill>
                  <a:schemeClr val="bg1"/>
                </a:solidFill>
                <a:latin typeface="Calibri" panose="020F0502020204030204" pitchFamily="34" charset="0"/>
                <a:cs typeface="Calibri" panose="020F0502020204030204" pitchFamily="34" charset="0"/>
              </a:rPr>
              <a:t>the </a:t>
            </a:r>
            <a:r>
              <a:rPr lang="en-US" sz="1800" dirty="0">
                <a:solidFill>
                  <a:schemeClr val="bg1"/>
                </a:solidFill>
                <a:latin typeface="Calibri" panose="020F0502020204030204" pitchFamily="34" charset="0"/>
                <a:cs typeface="Calibri" panose="020F0502020204030204" pitchFamily="34" charset="0"/>
              </a:rPr>
              <a:t>model.</a:t>
            </a:r>
            <a:endParaRPr lang="en-US" altLang="en-US" sz="18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335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46364" y="1939635"/>
            <a:ext cx="3519054" cy="991555"/>
          </a:xfrm>
          <a:prstGeom prst="rect">
            <a:avLst/>
          </a:prstGeom>
          <a:ln w="19050">
            <a:solidFill>
              <a:schemeClr val="accent5"/>
            </a:solidFill>
          </a:ln>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latin typeface="Times New Roman" panose="02020603050405020304" pitchFamily="18" charset="0"/>
                <a:cs typeface="Times New Roman" panose="02020603050405020304" pitchFamily="18" charset="0"/>
              </a:rPr>
              <a:t>Thank You!! </a:t>
            </a:r>
            <a:endParaRPr sz="4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691" y="0"/>
            <a:ext cx="5271654" cy="51435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11688A-A44D-417F-9D43-DE4652567E39}"/>
              </a:ext>
            </a:extLst>
          </p:cNvPr>
          <p:cNvSpPr>
            <a:spLocks noGrp="1"/>
          </p:cNvSpPr>
          <p:nvPr>
            <p:ph type="sldNum" sz="quarter" idx="12"/>
          </p:nvPr>
        </p:nvSpPr>
        <p:spPr/>
        <p:txBody>
          <a:bodyPr/>
          <a:lstStyle/>
          <a:p>
            <a:fld id="{6FAC12D6-6874-44D7-A628-78DA8109D10F}" type="slidenum">
              <a:rPr lang="en-US" smtClean="0"/>
              <a:pPr/>
              <a:t>2</a:t>
            </a:fld>
            <a:endParaRPr lang="en-US"/>
          </a:p>
        </p:txBody>
      </p:sp>
      <p:sp>
        <p:nvSpPr>
          <p:cNvPr id="4" name="Rectangle 3">
            <a:extLst>
              <a:ext uri="{FF2B5EF4-FFF2-40B4-BE49-F238E27FC236}">
                <a16:creationId xmlns:a16="http://schemas.microsoft.com/office/drawing/2014/main" id="{4E66FBDF-7E05-4619-A840-8322130F53D2}"/>
              </a:ext>
            </a:extLst>
          </p:cNvPr>
          <p:cNvSpPr/>
          <p:nvPr/>
        </p:nvSpPr>
        <p:spPr>
          <a:xfrm>
            <a:off x="3205128" y="344774"/>
            <a:ext cx="2736373" cy="541090"/>
          </a:xfrm>
          <a:prstGeom prst="rect">
            <a:avLst/>
          </a:prstGeom>
          <a:solidFill>
            <a:schemeClr val="tx1"/>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solidFill>
                  <a:schemeClr val="accent1"/>
                </a:solidFill>
                <a:latin typeface="Times New Roman" panose="02020603050405020304" pitchFamily="18" charset="0"/>
                <a:cs typeface="Times New Roman" panose="02020603050405020304" pitchFamily="18" charset="0"/>
              </a:rPr>
              <a:t>DESCRIPTION</a:t>
            </a:r>
          </a:p>
        </p:txBody>
      </p:sp>
      <p:sp>
        <p:nvSpPr>
          <p:cNvPr id="5" name="TextBox 4">
            <a:extLst>
              <a:ext uri="{FF2B5EF4-FFF2-40B4-BE49-F238E27FC236}">
                <a16:creationId xmlns:a16="http://schemas.microsoft.com/office/drawing/2014/main" id="{FEBC3495-FDA6-4847-B37C-96141860D74A}"/>
              </a:ext>
            </a:extLst>
          </p:cNvPr>
          <p:cNvSpPr txBox="1"/>
          <p:nvPr/>
        </p:nvSpPr>
        <p:spPr>
          <a:xfrm>
            <a:off x="399823" y="1215669"/>
            <a:ext cx="8346985" cy="3841148"/>
          </a:xfrm>
          <a:prstGeom prst="rect">
            <a:avLst/>
          </a:prstGeom>
          <a:noFill/>
        </p:spPr>
        <p:txBody>
          <a:bodyPr wrap="square" lIns="27000" tIns="35100" rIns="27000" bIns="35100" rtlCol="0">
            <a:spAutoFit/>
          </a:bodyPr>
          <a:lstStyle/>
          <a:p>
            <a:pPr>
              <a:lnSpc>
                <a:spcPct val="125000"/>
              </a:lnSpc>
            </a:pPr>
            <a:r>
              <a:rPr lang="en-US" dirty="0">
                <a:solidFill>
                  <a:schemeClr val="accent1"/>
                </a:solidFill>
                <a:latin typeface="Calibri" panose="020F0502020204030204" pitchFamily="34" charset="0"/>
                <a:cs typeface="Calibri" panose="020F0502020204030204" pitchFamily="34" charset="0"/>
              </a:rPr>
              <a:t>This work aims to realize a recognition system for a software engine that will automatically detect character using </a:t>
            </a:r>
          </a:p>
          <a:p>
            <a:pPr algn="just">
              <a:lnSpc>
                <a:spcPct val="125000"/>
              </a:lnSpc>
            </a:pPr>
            <a:r>
              <a:rPr lang="en-US" dirty="0">
                <a:solidFill>
                  <a:schemeClr val="accent1"/>
                </a:solidFill>
                <a:latin typeface="Calibri" panose="020F0502020204030204" pitchFamily="34" charset="0"/>
                <a:cs typeface="Calibri" panose="020F0502020204030204" pitchFamily="34" charset="0"/>
              </a:rPr>
              <a:t>Convolutional Neural Networks (CNNs) from a video content. Our system actually includes tracking a certain character from any content like TV show, cinema, or any other source and to count </a:t>
            </a:r>
            <a:r>
              <a:rPr lang="en-US" dirty="0" smtClean="0">
                <a:solidFill>
                  <a:schemeClr val="accent1"/>
                </a:solidFill>
                <a:latin typeface="Calibri" panose="020F0502020204030204" pitchFamily="34" charset="0"/>
                <a:cs typeface="Calibri" panose="020F0502020204030204" pitchFamily="34" charset="0"/>
              </a:rPr>
              <a:t>the character frame time. </a:t>
            </a:r>
            <a:r>
              <a:rPr lang="en-US" dirty="0">
                <a:solidFill>
                  <a:schemeClr val="accent1"/>
                </a:solidFill>
                <a:latin typeface="Calibri" panose="020F0502020204030204" pitchFamily="34" charset="0"/>
                <a:cs typeface="Calibri" panose="020F0502020204030204" pitchFamily="34" charset="0"/>
              </a:rPr>
              <a:t>The main part of our work is to detect and identify faces/character from any series movies. Identification of characters in films, although very intuitive to humans, still poses a significant challenge to computer methods. Now a day’s character Identification from films is a very challenging task due to the huge variation in the appearance of each &amp; every character. It will lead significant research interests and may have many interesting applications in today’s life. It is a challenging problem due to the huge variation in the appearance of each character. In particular, character identification for movie used video and script. Face tracking and clustering from video and name of person extract from script. Many challenges for face clustering and face-name matching are present. In good situation and clean environment existing methods gives better result, but in a complex movie scene performance is limited because face tracking and clustering process generate a noise. This task is challenging since characters present significant variation in their appearance.</a:t>
            </a:r>
          </a:p>
          <a:p>
            <a:pPr>
              <a:lnSpc>
                <a:spcPct val="125000"/>
              </a:lnSpc>
            </a:pPr>
            <a:endParaRPr lang="en-US"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81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01942" y="430695"/>
            <a:ext cx="3877010" cy="578955"/>
          </a:xfrm>
          <a:prstGeom prst="rect">
            <a:avLst/>
          </a:prstGeom>
          <a:ln w="19050">
            <a:solidFill>
              <a:srgbClr val="C00000"/>
            </a:solidFill>
          </a:ln>
        </p:spPr>
        <p:txBody>
          <a:bodyPr spcFirstLastPara="1" wrap="square" lIns="91425" tIns="91425" rIns="91425" bIns="91425" anchor="b" anchorCtr="0">
            <a:noAutofit/>
          </a:bodyPr>
          <a:lstStyle/>
          <a:p>
            <a:pPr algn="l">
              <a:lnSpc>
                <a:spcPct val="125000"/>
              </a:lnSpc>
            </a:pPr>
            <a:r>
              <a:rPr lang="en-US" sz="2400" dirty="0">
                <a:solidFill>
                  <a:srgbClr val="002060"/>
                </a:solidFill>
                <a:latin typeface="Times New Roman" panose="02020603050405020304" pitchFamily="18" charset="0"/>
                <a:cs typeface="Times New Roman" panose="02020603050405020304" pitchFamily="18" charset="0"/>
              </a:rPr>
              <a:t>The face recognition </a:t>
            </a:r>
            <a:r>
              <a:rPr lang="en-US" sz="2400" dirty="0" smtClean="0">
                <a:solidFill>
                  <a:srgbClr val="002060"/>
                </a:solidFill>
                <a:latin typeface="Times New Roman" panose="02020603050405020304" pitchFamily="18" charset="0"/>
                <a:cs typeface="Times New Roman" panose="02020603050405020304" pitchFamily="18" charset="0"/>
              </a:rPr>
              <a:t>Library:</a:t>
            </a: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42" y="1060174"/>
            <a:ext cx="3877010" cy="3703983"/>
          </a:xfrm>
          <a:prstGeom prst="rect">
            <a:avLst/>
          </a:prstGeom>
        </p:spPr>
      </p:pic>
      <p:sp>
        <p:nvSpPr>
          <p:cNvPr id="3" name="Text Placeholder 2"/>
          <p:cNvSpPr>
            <a:spLocks noGrp="1"/>
          </p:cNvSpPr>
          <p:nvPr>
            <p:ph type="body" idx="2"/>
          </p:nvPr>
        </p:nvSpPr>
        <p:spPr>
          <a:xfrm>
            <a:off x="4773847" y="127851"/>
            <a:ext cx="4250884" cy="4384513"/>
          </a:xfrm>
        </p:spPr>
        <p:txBody>
          <a:bodyPr/>
          <a:lstStyle/>
          <a:p>
            <a:pPr>
              <a:buFont typeface="Wingdings" panose="05000000000000000000" pitchFamily="2" charset="2"/>
              <a:buChar char="q"/>
            </a:pPr>
            <a:r>
              <a:rPr lang="en-US" sz="1500" dirty="0">
                <a:solidFill>
                  <a:schemeClr val="bg1"/>
                </a:solidFill>
                <a:latin typeface="Calibri" panose="020F0502020204030204" pitchFamily="34" charset="0"/>
                <a:cs typeface="Calibri" panose="020F0502020204030204" pitchFamily="34" charset="0"/>
              </a:rPr>
              <a:t>In order to perform face recognition with Python and OpenCV we need to install two additional libraries</a:t>
            </a:r>
            <a:r>
              <a:rPr lang="en-US" sz="1500" dirty="0" smtClean="0">
                <a:solidFill>
                  <a:schemeClr val="bg1"/>
                </a:solidFill>
                <a:latin typeface="Calibri" panose="020F0502020204030204" pitchFamily="34" charset="0"/>
                <a:cs typeface="Calibri" panose="020F0502020204030204" pitchFamily="34" charset="0"/>
              </a:rPr>
              <a:t>:</a:t>
            </a:r>
          </a:p>
          <a:p>
            <a:pPr marL="114300" indent="0">
              <a:buNone/>
            </a:pPr>
            <a:endParaRPr lang="en-US" sz="1500" dirty="0">
              <a:solidFill>
                <a:schemeClr val="bg1"/>
              </a:solidFill>
              <a:latin typeface="Calibri" panose="020F0502020204030204" pitchFamily="34" charset="0"/>
              <a:cs typeface="Calibri" panose="020F0502020204030204" pitchFamily="34" charset="0"/>
            </a:endParaRPr>
          </a:p>
          <a:p>
            <a:pPr marL="514350" indent="-400050">
              <a:buClr>
                <a:schemeClr val="bg1"/>
              </a:buClr>
              <a:buFont typeface="+mj-lt"/>
              <a:buAutoNum type="arabicPeriod"/>
            </a:pPr>
            <a:r>
              <a:rPr lang="en-US" sz="1500" dirty="0" smtClean="0">
                <a:latin typeface="Calibri" panose="020F0502020204030204" pitchFamily="34" charset="0"/>
                <a:cs typeface="Calibri" panose="020F0502020204030204" pitchFamily="34" charset="0"/>
              </a:rPr>
              <a:t>Dlib: </a:t>
            </a:r>
            <a:r>
              <a:rPr lang="en-US" sz="1500" dirty="0">
                <a:latin typeface="Calibri" panose="020F0502020204030204" pitchFamily="34" charset="0"/>
                <a:cs typeface="Calibri" panose="020F0502020204030204" pitchFamily="34" charset="0"/>
              </a:rPr>
              <a:t>The dlib </a:t>
            </a:r>
            <a:r>
              <a:rPr lang="en-US" sz="1500" dirty="0" smtClean="0">
                <a:latin typeface="Calibri" panose="020F0502020204030204" pitchFamily="34" charset="0"/>
                <a:cs typeface="Calibri" panose="020F0502020204030204" pitchFamily="34" charset="0"/>
              </a:rPr>
              <a:t>library, contains </a:t>
            </a:r>
            <a:r>
              <a:rPr lang="en-US" sz="1500" dirty="0">
                <a:latin typeface="Calibri" panose="020F0502020204030204" pitchFamily="34" charset="0"/>
                <a:cs typeface="Calibri" panose="020F0502020204030204" pitchFamily="34" charset="0"/>
              </a:rPr>
              <a:t>our implementation of “deep metric learning” which is used to construct our face </a:t>
            </a:r>
            <a:r>
              <a:rPr lang="en-US" sz="1500" dirty="0" smtClean="0">
                <a:latin typeface="Calibri" panose="020F0502020204030204" pitchFamily="34" charset="0"/>
                <a:cs typeface="Calibri" panose="020F0502020204030204" pitchFamily="34" charset="0"/>
              </a:rPr>
              <a:t>embedding's </a:t>
            </a:r>
            <a:r>
              <a:rPr lang="en-US" sz="1500" dirty="0">
                <a:latin typeface="Calibri" panose="020F0502020204030204" pitchFamily="34" charset="0"/>
                <a:cs typeface="Calibri" panose="020F0502020204030204" pitchFamily="34" charset="0"/>
              </a:rPr>
              <a:t>used for the actual recognition process</a:t>
            </a:r>
            <a:r>
              <a:rPr lang="en-US" sz="1500" dirty="0" smtClean="0">
                <a:latin typeface="Calibri" panose="020F0502020204030204" pitchFamily="34" charset="0"/>
                <a:cs typeface="Calibri" panose="020F0502020204030204" pitchFamily="34" charset="0"/>
              </a:rPr>
              <a:t>.</a:t>
            </a:r>
          </a:p>
          <a:p>
            <a:pPr marL="514350" indent="-400050">
              <a:buClr>
                <a:schemeClr val="bg1"/>
              </a:buClr>
              <a:buFont typeface="+mj-lt"/>
              <a:buAutoNum type="arabicPeriod"/>
            </a:pPr>
            <a:endParaRPr lang="en-US" sz="1500" dirty="0">
              <a:solidFill>
                <a:schemeClr val="bg1"/>
              </a:solidFill>
              <a:latin typeface="Calibri" panose="020F0502020204030204" pitchFamily="34" charset="0"/>
              <a:cs typeface="Calibri" panose="020F0502020204030204" pitchFamily="34" charset="0"/>
            </a:endParaRPr>
          </a:p>
          <a:p>
            <a:pPr marL="514350" indent="-400050">
              <a:buClr>
                <a:schemeClr val="bg1"/>
              </a:buClr>
              <a:buFont typeface="+mj-lt"/>
              <a:buAutoNum type="arabicPeriod"/>
            </a:pPr>
            <a:r>
              <a:rPr lang="en-US" sz="1500" dirty="0">
                <a:latin typeface="Calibri" panose="020F0502020204030204" pitchFamily="34" charset="0"/>
                <a:cs typeface="Calibri" panose="020F0502020204030204" pitchFamily="34" charset="0"/>
              </a:rPr>
              <a:t>The </a:t>
            </a:r>
            <a:r>
              <a:rPr lang="en-US" sz="1500" dirty="0" smtClean="0">
                <a:latin typeface="Calibri" panose="020F0502020204030204" pitchFamily="34" charset="0"/>
                <a:cs typeface="Calibri" panose="020F0502020204030204" pitchFamily="34" charset="0"/>
              </a:rPr>
              <a:t>face_recognition: face_recognition</a:t>
            </a:r>
            <a:r>
              <a:rPr lang="en-US" sz="1500" dirty="0">
                <a:latin typeface="Calibri" panose="020F0502020204030204" pitchFamily="34" charset="0"/>
                <a:cs typeface="Calibri" panose="020F0502020204030204" pitchFamily="34" charset="0"/>
              </a:rPr>
              <a:t>  </a:t>
            </a:r>
            <a:r>
              <a:rPr lang="en-US" sz="1500" dirty="0" smtClean="0">
                <a:latin typeface="Calibri" panose="020F0502020204030204" pitchFamily="34" charset="0"/>
                <a:cs typeface="Calibri" panose="020F0502020204030204" pitchFamily="34" charset="0"/>
              </a:rPr>
              <a:t>library </a:t>
            </a:r>
            <a:r>
              <a:rPr lang="en-US" sz="1500" dirty="0">
                <a:latin typeface="Calibri" panose="020F0502020204030204" pitchFamily="34" charset="0"/>
                <a:cs typeface="Calibri" panose="020F0502020204030204" pitchFamily="34" charset="0"/>
              </a:rPr>
              <a:t>wraps </a:t>
            </a:r>
            <a:r>
              <a:rPr lang="en-US" sz="1500" i="1" dirty="0">
                <a:latin typeface="Calibri" panose="020F0502020204030204" pitchFamily="34" charset="0"/>
                <a:cs typeface="Calibri" panose="020F0502020204030204" pitchFamily="34" charset="0"/>
              </a:rPr>
              <a:t>around</a:t>
            </a:r>
            <a:r>
              <a:rPr lang="en-US" sz="1500" dirty="0">
                <a:latin typeface="Calibri" panose="020F0502020204030204" pitchFamily="34" charset="0"/>
                <a:cs typeface="Calibri" panose="020F0502020204030204" pitchFamily="34" charset="0"/>
              </a:rPr>
              <a:t> dlib’s facial recognition functionality, making it easier to work with.</a:t>
            </a:r>
            <a:endParaRPr lang="en-US" sz="1500" dirty="0">
              <a:solidFill>
                <a:schemeClr val="bg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66FBDF-7E05-4619-A840-8322130F53D2}"/>
              </a:ext>
            </a:extLst>
          </p:cNvPr>
          <p:cNvSpPr/>
          <p:nvPr/>
        </p:nvSpPr>
        <p:spPr>
          <a:xfrm>
            <a:off x="1974160" y="347756"/>
            <a:ext cx="5033342" cy="428446"/>
          </a:xfrm>
          <a:prstGeom prst="rect">
            <a:avLst/>
          </a:prstGeom>
          <a:solidFill>
            <a:schemeClr val="tx1"/>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1"/>
                </a:solidFill>
                <a:latin typeface="Times New Roman" panose="02020603050405020304" pitchFamily="18" charset="0"/>
                <a:cs typeface="Times New Roman" panose="02020603050405020304" pitchFamily="18" charset="0"/>
              </a:rPr>
              <a:t>LIBARIES THAT WE HAVE USED</a:t>
            </a:r>
            <a:endParaRPr lang="en-US" sz="2400" dirty="0">
              <a:solidFill>
                <a:schemeClr val="accent1"/>
              </a:solidFill>
              <a:latin typeface="Times New Roman" panose="02020603050405020304" pitchFamily="18" charset="0"/>
              <a:cs typeface="Times New Roman" panose="02020603050405020304" pitchFamily="18" charset="0"/>
            </a:endParaRPr>
          </a:p>
        </p:txBody>
      </p:sp>
      <p:sp>
        <p:nvSpPr>
          <p:cNvPr id="6" name="Rectangle 5"/>
          <p:cNvSpPr/>
          <p:nvPr/>
        </p:nvSpPr>
        <p:spPr>
          <a:xfrm>
            <a:off x="540027" y="1234022"/>
            <a:ext cx="7901608" cy="3323987"/>
          </a:xfrm>
          <a:prstGeom prst="rect">
            <a:avLst/>
          </a:prstGeom>
        </p:spPr>
        <p:txBody>
          <a:bodyPr wrap="square">
            <a:spAutoFit/>
          </a:bodyPr>
          <a:lstStyle/>
          <a:p>
            <a:pPr marL="285750" indent="-285750" fontAlgn="base">
              <a:buClr>
                <a:schemeClr val="accent1"/>
              </a:buClr>
              <a:buFont typeface="Wingdings" panose="05000000000000000000" pitchFamily="2" charset="2"/>
              <a:buChar char="q"/>
            </a:pPr>
            <a:r>
              <a:rPr lang="en-US" dirty="0" smtClean="0">
                <a:solidFill>
                  <a:schemeClr val="accent1"/>
                </a:solidFill>
                <a:latin typeface="Calibri" panose="020F0502020204030204" pitchFamily="34" charset="0"/>
                <a:cs typeface="Calibri" panose="020F0502020204030204" pitchFamily="34" charset="0"/>
              </a:rPr>
              <a:t>For the face </a:t>
            </a:r>
            <a:r>
              <a:rPr lang="en-US" dirty="0">
                <a:solidFill>
                  <a:schemeClr val="accent1"/>
                </a:solidFill>
                <a:latin typeface="Calibri" panose="020F0502020204030204" pitchFamily="34" charset="0"/>
                <a:cs typeface="Calibri" panose="020F0502020204030204" pitchFamily="34" charset="0"/>
              </a:rPr>
              <a:t>recognition in both images and video </a:t>
            </a:r>
            <a:r>
              <a:rPr lang="en-US" dirty="0" smtClean="0">
                <a:solidFill>
                  <a:schemeClr val="accent1"/>
                </a:solidFill>
                <a:latin typeface="Calibri" panose="020F0502020204030204" pitchFamily="34" charset="0"/>
                <a:cs typeface="Calibri" panose="020F0502020204030204" pitchFamily="34" charset="0"/>
              </a:rPr>
              <a:t>we have used:</a:t>
            </a:r>
            <a:endParaRPr lang="en-US" dirty="0">
              <a:solidFill>
                <a:schemeClr val="accent1"/>
              </a:solidFill>
              <a:latin typeface="Calibri" panose="020F0502020204030204" pitchFamily="34" charset="0"/>
              <a:cs typeface="Calibri" panose="020F0502020204030204" pitchFamily="34" charset="0"/>
            </a:endParaRPr>
          </a:p>
          <a:p>
            <a:pPr fontAlgn="base"/>
            <a:endParaRPr lang="en-US" dirty="0">
              <a:solidFill>
                <a:schemeClr val="accent1"/>
              </a:solidFill>
              <a:latin typeface="Calibri" panose="020F0502020204030204" pitchFamily="34" charset="0"/>
              <a:cs typeface="Calibri" panose="020F0502020204030204" pitchFamily="34" charset="0"/>
            </a:endParaRPr>
          </a:p>
          <a:p>
            <a:pPr marL="342900" indent="-342900" fontAlgn="base">
              <a:buClr>
                <a:schemeClr val="accent1"/>
              </a:buClr>
              <a:buFont typeface="Arial" panose="020B0604020202020204" pitchFamily="34" charset="0"/>
              <a:buChar char="•"/>
            </a:pPr>
            <a:r>
              <a:rPr lang="en-US" dirty="0" smtClean="0">
                <a:solidFill>
                  <a:schemeClr val="accent1"/>
                </a:solidFill>
                <a:latin typeface="Calibri" panose="020F0502020204030204" pitchFamily="34" charset="0"/>
                <a:cs typeface="Calibri" panose="020F0502020204030204" pitchFamily="34" charset="0"/>
              </a:rPr>
              <a:t>OpenCV</a:t>
            </a:r>
          </a:p>
          <a:p>
            <a:pPr marL="342900" indent="-342900" fontAlgn="base">
              <a:buClr>
                <a:schemeClr val="accent1"/>
              </a:buClr>
              <a:buFont typeface="Arial" panose="020B0604020202020204" pitchFamily="34" charset="0"/>
              <a:buChar char="•"/>
            </a:pPr>
            <a:r>
              <a:rPr lang="en-US" dirty="0" smtClean="0">
                <a:solidFill>
                  <a:schemeClr val="accent1"/>
                </a:solidFill>
                <a:latin typeface="Calibri" panose="020F0502020204030204" pitchFamily="34" charset="0"/>
                <a:cs typeface="Calibri" panose="020F0502020204030204" pitchFamily="34" charset="0"/>
              </a:rPr>
              <a:t>Numpy</a:t>
            </a:r>
          </a:p>
          <a:p>
            <a:pPr marL="342900" indent="-342900" fontAlgn="base">
              <a:buClr>
                <a:schemeClr val="accent1"/>
              </a:buClr>
              <a:buFont typeface="Arial" panose="020B0604020202020204" pitchFamily="34" charset="0"/>
              <a:buChar char="•"/>
            </a:pPr>
            <a:r>
              <a:rPr lang="en-US" dirty="0" smtClean="0">
                <a:solidFill>
                  <a:schemeClr val="accent1"/>
                </a:solidFill>
                <a:latin typeface="Calibri" panose="020F0502020204030204" pitchFamily="34" charset="0"/>
                <a:cs typeface="Calibri" panose="020F0502020204030204" pitchFamily="34" charset="0"/>
              </a:rPr>
              <a:t>Keras </a:t>
            </a:r>
            <a:endParaRPr lang="en-US" dirty="0">
              <a:solidFill>
                <a:schemeClr val="accent1"/>
              </a:solidFill>
              <a:latin typeface="Calibri" panose="020F0502020204030204" pitchFamily="34" charset="0"/>
              <a:cs typeface="Calibri" panose="020F0502020204030204" pitchFamily="34" charset="0"/>
            </a:endParaRPr>
          </a:p>
          <a:p>
            <a:pPr marL="342900" indent="-342900" fontAlgn="base">
              <a:buClr>
                <a:schemeClr val="accent1"/>
              </a:buClr>
              <a:buFont typeface="Arial" panose="020B0604020202020204" pitchFamily="34" charset="0"/>
              <a:buChar char="•"/>
            </a:pPr>
            <a:r>
              <a:rPr lang="en-US" dirty="0" smtClean="0">
                <a:solidFill>
                  <a:schemeClr val="accent1"/>
                </a:solidFill>
                <a:latin typeface="Calibri" panose="020F0502020204030204" pitchFamily="34" charset="0"/>
                <a:cs typeface="Calibri" panose="020F0502020204030204" pitchFamily="34" charset="0"/>
              </a:rPr>
              <a:t>Python</a:t>
            </a:r>
          </a:p>
          <a:p>
            <a:pPr marL="342900" indent="-342900" fontAlgn="base">
              <a:buClr>
                <a:schemeClr val="accent1"/>
              </a:buClr>
              <a:buFont typeface="Arial" panose="020B0604020202020204" pitchFamily="34" charset="0"/>
              <a:buChar char="•"/>
            </a:pPr>
            <a:r>
              <a:rPr lang="en-US" dirty="0" smtClean="0">
                <a:solidFill>
                  <a:schemeClr val="accent1"/>
                </a:solidFill>
                <a:latin typeface="Calibri" panose="020F0502020204030204" pitchFamily="34" charset="0"/>
                <a:cs typeface="Calibri" panose="020F0502020204030204" pitchFamily="34" charset="0"/>
              </a:rPr>
              <a:t>Skimage</a:t>
            </a:r>
            <a:endParaRPr lang="en-US" dirty="0">
              <a:solidFill>
                <a:schemeClr val="accent1"/>
              </a:solidFill>
              <a:latin typeface="Calibri" panose="020F0502020204030204" pitchFamily="34" charset="0"/>
              <a:cs typeface="Calibri" panose="020F0502020204030204" pitchFamily="34" charset="0"/>
            </a:endParaRPr>
          </a:p>
          <a:p>
            <a:pPr marL="342900" indent="-342900" fontAlgn="base">
              <a:buClr>
                <a:schemeClr val="accent1"/>
              </a:buClr>
              <a:buFont typeface="Arial" panose="020B0604020202020204" pitchFamily="34" charset="0"/>
              <a:buChar char="•"/>
            </a:pPr>
            <a:r>
              <a:rPr lang="en-US" dirty="0">
                <a:solidFill>
                  <a:schemeClr val="accent1"/>
                </a:solidFill>
                <a:latin typeface="Calibri" panose="020F0502020204030204" pitchFamily="34" charset="0"/>
                <a:cs typeface="Calibri" panose="020F0502020204030204" pitchFamily="34" charset="0"/>
              </a:rPr>
              <a:t>Deep </a:t>
            </a:r>
            <a:r>
              <a:rPr lang="en-US" dirty="0" smtClean="0">
                <a:solidFill>
                  <a:schemeClr val="accent1"/>
                </a:solidFill>
                <a:latin typeface="Calibri" panose="020F0502020204030204" pitchFamily="34" charset="0"/>
                <a:cs typeface="Calibri" panose="020F0502020204030204" pitchFamily="34" charset="0"/>
              </a:rPr>
              <a:t>learning</a:t>
            </a:r>
          </a:p>
          <a:p>
            <a:pPr marL="342900" indent="-342900" fontAlgn="base">
              <a:buClr>
                <a:schemeClr val="accent1"/>
              </a:buClr>
              <a:buFont typeface="Arial" panose="020B0604020202020204" pitchFamily="34" charset="0"/>
              <a:buChar char="•"/>
            </a:pPr>
            <a:endParaRPr lang="en-US" dirty="0">
              <a:solidFill>
                <a:schemeClr val="accent1"/>
              </a:solidFill>
              <a:latin typeface="Calibri" panose="020F0502020204030204" pitchFamily="34" charset="0"/>
              <a:cs typeface="Calibri" panose="020F0502020204030204" pitchFamily="34" charset="0"/>
            </a:endParaRPr>
          </a:p>
          <a:p>
            <a:pPr>
              <a:lnSpc>
                <a:spcPct val="125000"/>
              </a:lnSpc>
            </a:pPr>
            <a:endParaRPr lang="en-US" dirty="0">
              <a:solidFill>
                <a:schemeClr val="accent1"/>
              </a:solidFill>
              <a:latin typeface="Calibri" panose="020F0502020204030204" pitchFamily="34" charset="0"/>
              <a:cs typeface="Calibri" panose="020F0502020204030204" pitchFamily="34" charset="0"/>
            </a:endParaRPr>
          </a:p>
          <a:p>
            <a:pPr marL="285750" indent="-285750">
              <a:lnSpc>
                <a:spcPct val="125000"/>
              </a:lnSpc>
              <a:buClr>
                <a:schemeClr val="accent1"/>
              </a:buClr>
              <a:buFont typeface="Wingdings" panose="05000000000000000000" pitchFamily="2" charset="2"/>
              <a:buChar char="q"/>
            </a:pPr>
            <a:r>
              <a:rPr lang="en-US" b="1" dirty="0" smtClean="0">
                <a:solidFill>
                  <a:schemeClr val="accent1"/>
                </a:solidFill>
                <a:latin typeface="Calibri" panose="020F0502020204030204" pitchFamily="34" charset="0"/>
                <a:cs typeface="Calibri" panose="020F0502020204030204" pitchFamily="34" charset="0"/>
              </a:rPr>
              <a:t>Dataset:</a:t>
            </a:r>
          </a:p>
          <a:p>
            <a:pPr marL="285750" indent="-285750">
              <a:lnSpc>
                <a:spcPct val="125000"/>
              </a:lnSpc>
              <a:buClr>
                <a:schemeClr val="accent1"/>
              </a:buClr>
              <a:buFont typeface="Arial" panose="020B0604020202020204" pitchFamily="34" charset="0"/>
              <a:buChar char="•"/>
            </a:pPr>
            <a:r>
              <a:rPr lang="en-US" dirty="0">
                <a:solidFill>
                  <a:schemeClr val="accent1"/>
                </a:solidFill>
                <a:latin typeface="Calibri" panose="020F0502020204030204" pitchFamily="34" charset="0"/>
                <a:cs typeface="Calibri" panose="020F0502020204030204" pitchFamily="34" charset="0"/>
              </a:rPr>
              <a:t>Face recognition dataset was created programmatically with Python and the Bing Image Search API</a:t>
            </a:r>
            <a:r>
              <a:rPr lang="en-US" dirty="0" smtClean="0">
                <a:solidFill>
                  <a:schemeClr val="accent1"/>
                </a:solidFill>
                <a:latin typeface="Calibri" panose="020F0502020204030204" pitchFamily="34" charset="0"/>
                <a:cs typeface="Calibri" panose="020F0502020204030204" pitchFamily="34" charset="0"/>
              </a:rPr>
              <a:t>.</a:t>
            </a:r>
          </a:p>
          <a:p>
            <a:pPr marL="285750" indent="-285750">
              <a:lnSpc>
                <a:spcPct val="125000"/>
              </a:lnSpc>
              <a:buClr>
                <a:schemeClr val="accent1"/>
              </a:buClr>
              <a:buFont typeface="Arial" panose="020B0604020202020204" pitchFamily="34" charset="0"/>
              <a:buChar char="•"/>
            </a:pPr>
            <a:endParaRPr lang="en-US" b="1" dirty="0">
              <a:solidFill>
                <a:schemeClr val="accent1"/>
              </a:solidFill>
              <a:latin typeface="Calibri" panose="020F0502020204030204" pitchFamily="34" charset="0"/>
              <a:cs typeface="Calibri" panose="020F0502020204030204" pitchFamily="34" charset="0"/>
            </a:endParaRPr>
          </a:p>
          <a:p>
            <a:pPr fontAlgn="base">
              <a:buClr>
                <a:schemeClr val="accent1"/>
              </a:buClr>
            </a:pPr>
            <a:endParaRPr lang="en-US" dirty="0" smtClean="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431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66FBDF-7E05-4619-A840-8322130F53D2}"/>
              </a:ext>
            </a:extLst>
          </p:cNvPr>
          <p:cNvSpPr/>
          <p:nvPr/>
        </p:nvSpPr>
        <p:spPr>
          <a:xfrm>
            <a:off x="1303020" y="210596"/>
            <a:ext cx="6751320" cy="428446"/>
          </a:xfrm>
          <a:prstGeom prst="rect">
            <a:avLst/>
          </a:prstGeom>
          <a:solidFill>
            <a:schemeClr val="tx1"/>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1"/>
                </a:solidFill>
                <a:latin typeface="Times New Roman" panose="02020603050405020304" pitchFamily="18" charset="0"/>
                <a:cs typeface="Times New Roman" panose="02020603050405020304" pitchFamily="18" charset="0"/>
              </a:rPr>
              <a:t>CHARACTER RECOGNITION FROM VIDEO</a:t>
            </a:r>
            <a:endParaRPr lang="en-US" sz="2400" dirty="0">
              <a:solidFill>
                <a:schemeClr val="accent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256472" y="1076324"/>
            <a:ext cx="4371975" cy="2535555"/>
          </a:xfrm>
          <a:prstGeom prst="rect">
            <a:avLst/>
          </a:prstGeom>
        </p:spPr>
      </p:pic>
      <p:sp>
        <p:nvSpPr>
          <p:cNvPr id="3" name="Rectangle 2"/>
          <p:cNvSpPr/>
          <p:nvPr/>
        </p:nvSpPr>
        <p:spPr>
          <a:xfrm>
            <a:off x="2015966" y="4049161"/>
            <a:ext cx="5325427" cy="338554"/>
          </a:xfrm>
          <a:prstGeom prst="rect">
            <a:avLst/>
          </a:prstGeom>
        </p:spPr>
        <p:txBody>
          <a:bodyPr wrap="square">
            <a:spAutoFit/>
          </a:bodyPr>
          <a:lstStyle/>
          <a:p>
            <a:r>
              <a:rPr lang="en-US" sz="1600" dirty="0" smtClean="0">
                <a:solidFill>
                  <a:schemeClr val="bg1"/>
                </a:solidFill>
                <a:latin typeface="Calibri" panose="020F0502020204030204" pitchFamily="34" charset="0"/>
                <a:cs typeface="Calibri" panose="020F0502020204030204" pitchFamily="34" charset="0"/>
              </a:rPr>
              <a:t>Face </a:t>
            </a:r>
            <a:r>
              <a:rPr lang="en-US" sz="1600" dirty="0">
                <a:solidFill>
                  <a:schemeClr val="bg1"/>
                </a:solidFill>
                <a:latin typeface="Calibri" panose="020F0502020204030204" pitchFamily="34" charset="0"/>
                <a:cs typeface="Calibri" panose="020F0502020204030204" pitchFamily="34" charset="0"/>
              </a:rPr>
              <a:t>recognition in </a:t>
            </a:r>
            <a:r>
              <a:rPr lang="en-US" sz="1600" dirty="0" smtClean="0">
                <a:solidFill>
                  <a:schemeClr val="bg1"/>
                </a:solidFill>
                <a:latin typeface="Calibri" panose="020F0502020204030204" pitchFamily="34" charset="0"/>
                <a:cs typeface="Calibri" panose="020F0502020204030204" pitchFamily="34" charset="0"/>
              </a:rPr>
              <a:t>video </a:t>
            </a:r>
            <a:r>
              <a:rPr lang="en-US" sz="1600" dirty="0">
                <a:solidFill>
                  <a:schemeClr val="bg1"/>
                </a:solidFill>
                <a:latin typeface="Calibri" panose="020F0502020204030204" pitchFamily="34" charset="0"/>
                <a:cs typeface="Calibri" panose="020F0502020204030204" pitchFamily="34" charset="0"/>
              </a:rPr>
              <a:t>streams </a:t>
            </a:r>
            <a:r>
              <a:rPr lang="en-US" sz="1600" dirty="0" smtClean="0">
                <a:solidFill>
                  <a:schemeClr val="bg1"/>
                </a:solidFill>
                <a:latin typeface="Calibri" panose="020F0502020204030204" pitchFamily="34" charset="0"/>
                <a:cs typeface="Calibri" panose="020F0502020204030204" pitchFamily="34" charset="0"/>
              </a:rPr>
              <a:t>using Python and OpenCv</a:t>
            </a:r>
            <a:endParaRPr lang="en-US"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66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3452192" y="125895"/>
            <a:ext cx="1828800" cy="584775"/>
          </a:xfrm>
          <a:prstGeom prst="rect">
            <a:avLst/>
          </a:prstGeom>
          <a:noFill/>
          <a:ln w="12700">
            <a:solidFill>
              <a:srgbClr val="FFC000"/>
            </a:solidFill>
          </a:ln>
        </p:spPr>
        <p:txBody>
          <a:bodyPr wrap="square" rtlCol="0">
            <a:spAutoFit/>
          </a:bodyPr>
          <a:lstStyle/>
          <a:p>
            <a:r>
              <a:rPr lang="en-US" sz="3200" dirty="0" smtClean="0">
                <a:solidFill>
                  <a:schemeClr val="accent1"/>
                </a:solidFill>
                <a:latin typeface="Times New Roman" panose="02020603050405020304" pitchFamily="18" charset="0"/>
                <a:cs typeface="Times New Roman" panose="02020603050405020304" pitchFamily="18" charset="0"/>
              </a:rPr>
              <a:t>UPDATE</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43840" y="801756"/>
            <a:ext cx="8717280" cy="2800767"/>
          </a:xfrm>
          <a:prstGeom prst="rect">
            <a:avLst/>
          </a:prstGeom>
          <a:noFill/>
        </p:spPr>
        <p:txBody>
          <a:bodyPr wrap="square" rtlCol="0">
            <a:spAutoFit/>
          </a:bodyPr>
          <a:lstStyle/>
          <a:p>
            <a:r>
              <a:rPr lang="en-US" sz="1600" b="1" dirty="0" smtClean="0">
                <a:solidFill>
                  <a:schemeClr val="bg1"/>
                </a:solidFill>
                <a:latin typeface="Calibri" panose="020F0502020204030204" pitchFamily="34" charset="0"/>
                <a:cs typeface="Calibri" panose="020F0502020204030204" pitchFamily="34" charset="0"/>
              </a:rPr>
              <a:t>So the character screen time is calculated in the following way:</a:t>
            </a:r>
            <a:endParaRPr lang="en-US" sz="1600" b="1" dirty="0">
              <a:solidFill>
                <a:schemeClr val="bg1"/>
              </a:solidFill>
              <a:latin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cs typeface="Calibri" panose="020F0502020204030204" pitchFamily="34" charset="0"/>
            </a:endParaRPr>
          </a:p>
          <a:p>
            <a:pPr>
              <a:buClr>
                <a:schemeClr val="accent1"/>
              </a:buClr>
            </a:pPr>
            <a:r>
              <a:rPr lang="en-US" sz="1600" dirty="0">
                <a:solidFill>
                  <a:schemeClr val="bg1"/>
                </a:solidFill>
                <a:latin typeface="Calibri" panose="020F0502020204030204" pitchFamily="34" charset="0"/>
                <a:cs typeface="Calibri" panose="020F0502020204030204" pitchFamily="34" charset="0"/>
              </a:rPr>
              <a:t>Step </a:t>
            </a:r>
            <a:r>
              <a:rPr lang="en-US" sz="1600" dirty="0" smtClean="0">
                <a:solidFill>
                  <a:schemeClr val="bg1"/>
                </a:solidFill>
                <a:latin typeface="Calibri" panose="020F0502020204030204" pitchFamily="34" charset="0"/>
                <a:cs typeface="Calibri" panose="020F0502020204030204" pitchFamily="34" charset="0"/>
              </a:rPr>
              <a:t>1</a:t>
            </a:r>
            <a:r>
              <a:rPr lang="en-US" sz="1600" dirty="0">
                <a:solidFill>
                  <a:schemeClr val="bg1"/>
                </a:solidFill>
                <a:latin typeface="Calibri" panose="020F0502020204030204" pitchFamily="34" charset="0"/>
                <a:cs typeface="Calibri" panose="020F0502020204030204" pitchFamily="34" charset="0"/>
              </a:rPr>
              <a:t>: Read the video, extract frames from it and save them as </a:t>
            </a:r>
            <a:r>
              <a:rPr lang="en-US" sz="1600" dirty="0" smtClean="0">
                <a:solidFill>
                  <a:schemeClr val="bg1"/>
                </a:solidFill>
                <a:latin typeface="Calibri" panose="020F0502020204030204" pitchFamily="34" charset="0"/>
                <a:cs typeface="Calibri" panose="020F0502020204030204" pitchFamily="34" charset="0"/>
              </a:rPr>
              <a:t>images:</a:t>
            </a:r>
          </a:p>
          <a:p>
            <a:pPr>
              <a:buClr>
                <a:schemeClr val="accent1"/>
              </a:buClr>
            </a:pPr>
            <a:endParaRPr lang="en-US" sz="1600" dirty="0" smtClean="0">
              <a:solidFill>
                <a:schemeClr val="bg1"/>
              </a:solidFill>
              <a:latin typeface="Calibri" panose="020F0502020204030204" pitchFamily="34" charset="0"/>
              <a:cs typeface="Calibri" panose="020F0502020204030204" pitchFamily="34" charset="0"/>
            </a:endParaRPr>
          </a:p>
          <a:p>
            <a:pPr>
              <a:buClr>
                <a:schemeClr val="accent1"/>
              </a:buClr>
            </a:pPr>
            <a:r>
              <a:rPr lang="en-US" sz="1600" dirty="0" smtClean="0">
                <a:solidFill>
                  <a:schemeClr val="bg1"/>
                </a:solidFill>
                <a:latin typeface="Calibri" panose="020F0502020204030204" pitchFamily="34" charset="0"/>
                <a:cs typeface="Calibri" panose="020F0502020204030204" pitchFamily="34" charset="0"/>
              </a:rPr>
              <a:t>At first we captured </a:t>
            </a:r>
            <a:r>
              <a:rPr lang="en-US" sz="1600" dirty="0">
                <a:solidFill>
                  <a:schemeClr val="bg1"/>
                </a:solidFill>
                <a:latin typeface="Calibri" panose="020F0502020204030204" pitchFamily="34" charset="0"/>
                <a:cs typeface="Calibri" panose="020F0502020204030204" pitchFamily="34" charset="0"/>
              </a:rPr>
              <a:t>the video from the given directory using the </a:t>
            </a:r>
            <a:r>
              <a:rPr lang="en-US" sz="1600" i="1" dirty="0" smtClean="0">
                <a:solidFill>
                  <a:schemeClr val="bg1"/>
                </a:solidFill>
                <a:latin typeface="Calibri" panose="020F0502020204030204" pitchFamily="34" charset="0"/>
                <a:cs typeface="Calibri" panose="020F0502020204030204" pitchFamily="34" charset="0"/>
              </a:rPr>
              <a:t>VideoCapture()</a:t>
            </a:r>
            <a:r>
              <a:rPr lang="en-US" sz="1600" dirty="0">
                <a:solidFill>
                  <a:schemeClr val="bg1"/>
                </a:solidFill>
                <a:latin typeface="Calibri" panose="020F0502020204030204" pitchFamily="34" charset="0"/>
                <a:cs typeface="Calibri" panose="020F0502020204030204" pitchFamily="34" charset="0"/>
              </a:rPr>
              <a:t> function, and then </a:t>
            </a:r>
            <a:r>
              <a:rPr lang="en-US" sz="1600" dirty="0" smtClean="0">
                <a:solidFill>
                  <a:schemeClr val="bg1"/>
                </a:solidFill>
                <a:latin typeface="Calibri" panose="020F0502020204030204" pitchFamily="34" charset="0"/>
                <a:cs typeface="Calibri" panose="020F0502020204030204" pitchFamily="34" charset="0"/>
              </a:rPr>
              <a:t>we have </a:t>
            </a:r>
            <a:r>
              <a:rPr lang="en-US" sz="1600" dirty="0">
                <a:solidFill>
                  <a:schemeClr val="bg1"/>
                </a:solidFill>
                <a:latin typeface="Calibri" panose="020F0502020204030204" pitchFamily="34" charset="0"/>
                <a:cs typeface="Calibri" panose="020F0502020204030204" pitchFamily="34" charset="0"/>
              </a:rPr>
              <a:t>extract frames from the video and save them as an image using the </a:t>
            </a:r>
            <a:r>
              <a:rPr lang="en-US" sz="1600" i="1" dirty="0">
                <a:solidFill>
                  <a:schemeClr val="bg1"/>
                </a:solidFill>
                <a:latin typeface="Calibri" panose="020F0502020204030204" pitchFamily="34" charset="0"/>
                <a:cs typeface="Calibri" panose="020F0502020204030204" pitchFamily="34" charset="0"/>
              </a:rPr>
              <a:t>imwrite()</a:t>
            </a:r>
            <a:r>
              <a:rPr lang="en-US" sz="1600" dirty="0">
                <a:solidFill>
                  <a:schemeClr val="bg1"/>
                </a:solidFill>
                <a:latin typeface="Calibri" panose="020F0502020204030204" pitchFamily="34" charset="0"/>
                <a:cs typeface="Calibri" panose="020F0502020204030204" pitchFamily="34" charset="0"/>
              </a:rPr>
              <a:t> function.</a:t>
            </a:r>
            <a:endParaRPr lang="en-US" sz="1600" dirty="0" smtClean="0">
              <a:solidFill>
                <a:schemeClr val="bg1"/>
              </a:solidFill>
              <a:latin typeface="Calibri" panose="020F0502020204030204" pitchFamily="34" charset="0"/>
              <a:cs typeface="Calibri" panose="020F0502020204030204" pitchFamily="34" charset="0"/>
            </a:endParaRPr>
          </a:p>
          <a:p>
            <a:pPr>
              <a:buClr>
                <a:schemeClr val="accent1"/>
              </a:buClr>
            </a:pPr>
            <a:endParaRPr lang="en-US" sz="1600" dirty="0">
              <a:solidFill>
                <a:schemeClr val="bg1"/>
              </a:solidFill>
              <a:latin typeface="Calibri" panose="020F0502020204030204" pitchFamily="34" charset="0"/>
              <a:cs typeface="Calibri" panose="020F0502020204030204" pitchFamily="34" charset="0"/>
            </a:endParaRPr>
          </a:p>
          <a:p>
            <a:pPr>
              <a:buClr>
                <a:schemeClr val="accent1"/>
              </a:buClr>
            </a:pPr>
            <a:endParaRPr lang="en-US" sz="1600" dirty="0">
              <a:solidFill>
                <a:schemeClr val="bg1"/>
              </a:solidFill>
              <a:latin typeface="Calibri" panose="020F0502020204030204" pitchFamily="34" charset="0"/>
              <a:cs typeface="Calibri" panose="020F0502020204030204" pitchFamily="34" charset="0"/>
            </a:endParaRPr>
          </a:p>
          <a:p>
            <a:pPr>
              <a:buClr>
                <a:schemeClr val="accent1"/>
              </a:buClr>
            </a:pPr>
            <a:endParaRPr lang="en-US" sz="1600" dirty="0">
              <a:solidFill>
                <a:schemeClr val="bg1"/>
              </a:solidFill>
              <a:latin typeface="Calibri" panose="020F0502020204030204" pitchFamily="34" charset="0"/>
              <a:cs typeface="Calibri" panose="020F0502020204030204" pitchFamily="34" charset="0"/>
            </a:endParaRPr>
          </a:p>
          <a:p>
            <a:pPr>
              <a:buClr>
                <a:schemeClr val="accent1"/>
              </a:buClr>
            </a:pPr>
            <a:endParaRPr lang="en-US" sz="1600" dirty="0" smtClean="0">
              <a:solidFill>
                <a:schemeClr val="bg1"/>
              </a:solidFill>
              <a:latin typeface="Calibri" panose="020F0502020204030204" pitchFamily="34" charset="0"/>
              <a:cs typeface="Calibri" panose="020F0502020204030204" pitchFamily="34" charset="0"/>
            </a:endParaRPr>
          </a:p>
          <a:p>
            <a:pPr>
              <a:buClr>
                <a:schemeClr val="accent1"/>
              </a:buClr>
            </a:pPr>
            <a:endParaRPr lang="en-US" sz="1600" dirty="0">
              <a:solidFill>
                <a:schemeClr val="bg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rotWithShape="1">
          <a:blip r:embed="rId2"/>
          <a:srcRect l="1023" t="2539" r="22065" b="1491"/>
          <a:stretch/>
        </p:blipFill>
        <p:spPr>
          <a:xfrm>
            <a:off x="2438732" y="2516589"/>
            <a:ext cx="3855720" cy="2504991"/>
          </a:xfrm>
          <a:prstGeom prst="rect">
            <a:avLst/>
          </a:prstGeom>
        </p:spPr>
      </p:pic>
    </p:spTree>
    <p:extLst>
      <p:ext uri="{BB962C8B-B14F-4D97-AF65-F5344CB8AC3E}">
        <p14:creationId xmlns:p14="http://schemas.microsoft.com/office/powerpoint/2010/main" val="146165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84719" y="316492"/>
            <a:ext cx="4698761" cy="2554545"/>
          </a:xfrm>
          <a:prstGeom prst="rect">
            <a:avLst/>
          </a:prstGeom>
        </p:spPr>
        <p:txBody>
          <a:bodyPr wrap="square">
            <a:spAutoFit/>
          </a:bodyPr>
          <a:lstStyle/>
          <a:p>
            <a:r>
              <a:rPr lang="en-US" sz="1600" dirty="0" smtClean="0">
                <a:solidFill>
                  <a:schemeClr val="bg1"/>
                </a:solidFill>
                <a:latin typeface="Calibri" panose="020F0502020204030204" pitchFamily="34" charset="0"/>
                <a:cs typeface="Calibri" panose="020F0502020204030204" pitchFamily="34" charset="0"/>
              </a:rPr>
              <a:t>Step </a:t>
            </a:r>
            <a:r>
              <a:rPr lang="en-US" sz="1600" dirty="0">
                <a:solidFill>
                  <a:schemeClr val="bg1"/>
                </a:solidFill>
                <a:latin typeface="Calibri" panose="020F0502020204030204" pitchFamily="34" charset="0"/>
                <a:cs typeface="Calibri" panose="020F0502020204030204" pitchFamily="34" charset="0"/>
              </a:rPr>
              <a:t>2: Label a few images for training the </a:t>
            </a:r>
            <a:r>
              <a:rPr lang="en-US" sz="1600" dirty="0" smtClean="0">
                <a:solidFill>
                  <a:schemeClr val="bg1"/>
                </a:solidFill>
                <a:latin typeface="Calibri" panose="020F0502020204030204" pitchFamily="34" charset="0"/>
                <a:cs typeface="Calibri" panose="020F0502020204030204" pitchFamily="34" charset="0"/>
              </a:rPr>
              <a:t>model:</a:t>
            </a:r>
          </a:p>
          <a:p>
            <a:endParaRPr lang="en-US" sz="1600" dirty="0">
              <a:solidFill>
                <a:schemeClr val="bg1"/>
              </a:solidFill>
              <a:latin typeface="Calibri" panose="020F0502020204030204" pitchFamily="34" charset="0"/>
              <a:cs typeface="Calibri" panose="020F0502020204030204" pitchFamily="34" charset="0"/>
            </a:endParaRPr>
          </a:p>
          <a:p>
            <a:endParaRPr lang="en-US" sz="1600" dirty="0" smtClean="0">
              <a:solidFill>
                <a:schemeClr val="bg1"/>
              </a:solidFill>
              <a:latin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cs typeface="Calibri" panose="020F0502020204030204" pitchFamily="34" charset="0"/>
            </a:endParaRPr>
          </a:p>
          <a:p>
            <a:endParaRPr lang="en-US" sz="1600" dirty="0" smtClean="0">
              <a:solidFill>
                <a:schemeClr val="bg1"/>
              </a:solidFill>
              <a:latin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cs typeface="Calibri" panose="020F0502020204030204" pitchFamily="34" charset="0"/>
            </a:endParaRPr>
          </a:p>
          <a:p>
            <a:endParaRPr lang="en-US" sz="1600" dirty="0" smtClean="0">
              <a:solidFill>
                <a:schemeClr val="bg1"/>
              </a:solidFill>
              <a:latin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cs typeface="Calibri" panose="020F0502020204030204" pitchFamily="34" charset="0"/>
            </a:endParaRPr>
          </a:p>
          <a:p>
            <a:endParaRPr lang="en-US" sz="1600" dirty="0" smtClean="0">
              <a:solidFill>
                <a:schemeClr val="bg1"/>
              </a:solidFill>
              <a:latin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FA3D4A6-3059-403E-ACC2-72C75037CD14}"/>
              </a:ext>
            </a:extLst>
          </p:cNvPr>
          <p:cNvSpPr txBox="1"/>
          <p:nvPr/>
        </p:nvSpPr>
        <p:spPr>
          <a:xfrm>
            <a:off x="328666" y="457747"/>
            <a:ext cx="8734053" cy="3580340"/>
          </a:xfrm>
          <a:prstGeom prst="rect">
            <a:avLst/>
          </a:prstGeom>
          <a:noFill/>
        </p:spPr>
        <p:txBody>
          <a:bodyPr wrap="square" lIns="36000" tIns="46800" rIns="36000" bIns="46800" rtlCol="0">
            <a:spAutoFit/>
          </a:bodyPr>
          <a:lstStyle/>
          <a:p>
            <a:endParaRPr lang="en-US" sz="1600" b="1" dirty="0">
              <a:solidFill>
                <a:schemeClr val="bg1"/>
              </a:solidFill>
              <a:latin typeface="Calibri" panose="020F0502020204030204" pitchFamily="34" charset="0"/>
              <a:cs typeface="Calibri" panose="020F0502020204030204" pitchFamily="34" charset="0"/>
            </a:endParaRPr>
          </a:p>
          <a:p>
            <a:r>
              <a:rPr lang="en-US" sz="1600" dirty="0" smtClean="0">
                <a:solidFill>
                  <a:schemeClr val="bg1"/>
                </a:solidFill>
                <a:latin typeface="Calibri" panose="020F0502020204030204" pitchFamily="34" charset="0"/>
                <a:cs typeface="Calibri" panose="020F0502020204030204" pitchFamily="34" charset="0"/>
              </a:rPr>
              <a:t>We  have manually given </a:t>
            </a:r>
            <a:r>
              <a:rPr lang="en-US" sz="1600" dirty="0">
                <a:solidFill>
                  <a:schemeClr val="bg1"/>
                </a:solidFill>
                <a:latin typeface="Calibri" panose="020F0502020204030204" pitchFamily="34" charset="0"/>
                <a:cs typeface="Calibri" panose="020F0502020204030204" pitchFamily="34" charset="0"/>
              </a:rPr>
              <a:t>labels to a few of the images and train the model on them.</a:t>
            </a:r>
          </a:p>
          <a:p>
            <a:endParaRPr lang="en-US" sz="1600"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There could be frames when neither TOM nor JERRY are present. So, we will treat it as a multi-class classification problem. The classes which I have defined are:</a:t>
            </a:r>
          </a:p>
          <a:p>
            <a:endParaRPr lang="en-US" sz="1600" dirty="0">
              <a:solidFill>
                <a:schemeClr val="bg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dirty="0">
                <a:solidFill>
                  <a:schemeClr val="bg1"/>
                </a:solidFill>
                <a:latin typeface="Calibri" panose="020F0502020204030204" pitchFamily="34" charset="0"/>
                <a:cs typeface="Calibri" panose="020F0502020204030204" pitchFamily="34" charset="0"/>
              </a:rPr>
              <a:t>0 – neither JERRY nor TOM</a:t>
            </a:r>
          </a:p>
          <a:p>
            <a:pPr marL="285750" indent="-285750">
              <a:buFont typeface="Wingdings" panose="05000000000000000000" pitchFamily="2" charset="2"/>
              <a:buChar char="q"/>
            </a:pPr>
            <a:r>
              <a:rPr lang="en-US" sz="1600" dirty="0">
                <a:solidFill>
                  <a:schemeClr val="bg1"/>
                </a:solidFill>
                <a:latin typeface="Calibri" panose="020F0502020204030204" pitchFamily="34" charset="0"/>
                <a:cs typeface="Calibri" panose="020F0502020204030204" pitchFamily="34" charset="0"/>
              </a:rPr>
              <a:t>1 – for JERRY</a:t>
            </a:r>
          </a:p>
          <a:p>
            <a:pPr marL="285750" indent="-285750">
              <a:buFont typeface="Wingdings" panose="05000000000000000000" pitchFamily="2" charset="2"/>
              <a:buChar char="q"/>
            </a:pPr>
            <a:r>
              <a:rPr lang="en-US" sz="1600" dirty="0">
                <a:solidFill>
                  <a:schemeClr val="bg1"/>
                </a:solidFill>
                <a:latin typeface="Calibri" panose="020F0502020204030204" pitchFamily="34" charset="0"/>
                <a:cs typeface="Calibri" panose="020F0502020204030204" pitchFamily="34" charset="0"/>
              </a:rPr>
              <a:t>2 – for TOM</a:t>
            </a:r>
          </a:p>
          <a:p>
            <a:pPr marL="285750" indent="-285750">
              <a:buFont typeface="Wingdings" panose="05000000000000000000" pitchFamily="2" charset="2"/>
              <a:buChar char="q"/>
            </a:pPr>
            <a:endParaRPr lang="en-US" sz="1600" dirty="0">
              <a:solidFill>
                <a:schemeClr val="bg1"/>
              </a:solidFill>
              <a:latin typeface="Calibri" panose="020F0502020204030204" pitchFamily="34" charset="0"/>
              <a:cs typeface="Calibri" panose="020F0502020204030204" pitchFamily="34" charset="0"/>
            </a:endParaRPr>
          </a:p>
          <a:p>
            <a:endParaRPr lang="en-US" sz="1600" b="1" dirty="0">
              <a:solidFill>
                <a:schemeClr val="bg1"/>
              </a:solidFill>
              <a:latin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cs typeface="Calibri" panose="020F0502020204030204" pitchFamily="34" charset="0"/>
              </a:rPr>
              <a:t/>
            </a:r>
            <a:br>
              <a:rPr lang="en-US" sz="1600" dirty="0">
                <a:solidFill>
                  <a:schemeClr val="bg1"/>
                </a:solidFill>
                <a:latin typeface="Calibri" panose="020F0502020204030204" pitchFamily="34" charset="0"/>
                <a:cs typeface="Calibri" panose="020F0502020204030204" pitchFamily="34" charset="0"/>
              </a:rPr>
            </a:br>
            <a:endParaRPr lang="en-US" sz="1600" b="1" dirty="0">
              <a:solidFill>
                <a:schemeClr val="bg1"/>
              </a:solidFill>
              <a:latin typeface="Calibri" panose="020F0502020204030204" pitchFamily="34" charset="0"/>
              <a:cs typeface="Calibri" panose="020F0502020204030204" pitchFamily="34" charset="0"/>
            </a:endParaRPr>
          </a:p>
          <a:p>
            <a:pPr>
              <a:lnSpc>
                <a:spcPct val="125000"/>
              </a:lnSpc>
            </a:pPr>
            <a:endParaRPr lang="en-US" sz="16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rotWithShape="1">
          <a:blip r:embed="rId2"/>
          <a:srcRect l="-1" r="40338"/>
          <a:stretch/>
        </p:blipFill>
        <p:spPr>
          <a:xfrm>
            <a:off x="4510299" y="1985064"/>
            <a:ext cx="4307629" cy="2667000"/>
          </a:xfrm>
          <a:prstGeom prst="rect">
            <a:avLst/>
          </a:prstGeom>
        </p:spPr>
      </p:pic>
      <p:sp>
        <p:nvSpPr>
          <p:cNvPr id="4" name="TextBox 3"/>
          <p:cNvSpPr txBox="1"/>
          <p:nvPr/>
        </p:nvSpPr>
        <p:spPr>
          <a:xfrm>
            <a:off x="328666" y="2871037"/>
            <a:ext cx="3769202" cy="2062103"/>
          </a:xfrm>
          <a:prstGeom prst="rect">
            <a:avLst/>
          </a:prstGeom>
          <a:noFill/>
        </p:spPr>
        <p:txBody>
          <a:bodyPr wrap="square" rtlCol="0">
            <a:spAutoFit/>
          </a:bodyPr>
          <a:lstStyle/>
          <a:p>
            <a:r>
              <a:rPr lang="en-US" sz="1600" dirty="0">
                <a:solidFill>
                  <a:schemeClr val="bg1"/>
                </a:solidFill>
                <a:latin typeface="Calibri" panose="020F0502020204030204" pitchFamily="34" charset="0"/>
                <a:cs typeface="Calibri" panose="020F0502020204030204" pitchFamily="34" charset="0"/>
              </a:rPr>
              <a:t>The mapping file contains two columns</a:t>
            </a:r>
            <a:r>
              <a:rPr lang="en-US" sz="1600" dirty="0" smtClean="0">
                <a:solidFill>
                  <a:schemeClr val="bg1"/>
                </a:solidFill>
                <a:latin typeface="Calibri" panose="020F0502020204030204" pitchFamily="34" charset="0"/>
                <a:cs typeface="Calibri" panose="020F0502020204030204" pitchFamily="34" charset="0"/>
              </a:rPr>
              <a:t>:</a:t>
            </a:r>
          </a:p>
          <a:p>
            <a:endParaRPr lang="en-US" sz="1600" dirty="0">
              <a:solidFill>
                <a:schemeClr val="bg1"/>
              </a:solidFill>
              <a:latin typeface="Calibri" panose="020F0502020204030204" pitchFamily="34" charset="0"/>
              <a:cs typeface="Calibri" panose="020F0502020204030204" pitchFamily="34" charset="0"/>
            </a:endParaRPr>
          </a:p>
          <a:p>
            <a:pPr marL="342900" indent="-342900">
              <a:buClr>
                <a:schemeClr val="bg1"/>
              </a:buClr>
              <a:buFont typeface="+mj-lt"/>
              <a:buAutoNum type="arabicPeriod"/>
            </a:pPr>
            <a:r>
              <a:rPr lang="en-US" sz="1600" i="1" dirty="0">
                <a:solidFill>
                  <a:schemeClr val="bg1"/>
                </a:solidFill>
                <a:latin typeface="Calibri" panose="020F0502020204030204" pitchFamily="34" charset="0"/>
                <a:cs typeface="Calibri" panose="020F0502020204030204" pitchFamily="34" charset="0"/>
              </a:rPr>
              <a:t>Image_ID: C</a:t>
            </a:r>
            <a:r>
              <a:rPr lang="en-US" sz="1600" dirty="0">
                <a:solidFill>
                  <a:schemeClr val="bg1"/>
                </a:solidFill>
                <a:latin typeface="Calibri" panose="020F0502020204030204" pitchFamily="34" charset="0"/>
                <a:cs typeface="Calibri" panose="020F0502020204030204" pitchFamily="34" charset="0"/>
              </a:rPr>
              <a:t>ontains the name of each </a:t>
            </a:r>
            <a:r>
              <a:rPr lang="en-US" sz="1600" dirty="0" smtClean="0">
                <a:solidFill>
                  <a:schemeClr val="bg1"/>
                </a:solidFill>
                <a:latin typeface="Calibri" panose="020F0502020204030204" pitchFamily="34" charset="0"/>
                <a:cs typeface="Calibri" panose="020F0502020204030204" pitchFamily="34" charset="0"/>
              </a:rPr>
              <a:t>image.</a:t>
            </a:r>
            <a:endParaRPr lang="en-US" sz="1600" dirty="0">
              <a:solidFill>
                <a:schemeClr val="bg1"/>
              </a:solidFill>
              <a:latin typeface="Calibri" panose="020F0502020204030204" pitchFamily="34" charset="0"/>
              <a:cs typeface="Calibri" panose="020F0502020204030204" pitchFamily="34" charset="0"/>
            </a:endParaRPr>
          </a:p>
          <a:p>
            <a:endParaRPr lang="en-US" sz="1600" i="1" dirty="0" smtClean="0">
              <a:solidFill>
                <a:schemeClr val="bg1"/>
              </a:solidFill>
              <a:latin typeface="Calibri" panose="020F0502020204030204" pitchFamily="34" charset="0"/>
              <a:cs typeface="Calibri" panose="020F0502020204030204" pitchFamily="34" charset="0"/>
            </a:endParaRPr>
          </a:p>
          <a:p>
            <a:pPr marL="342900" indent="-342900">
              <a:buClr>
                <a:schemeClr val="bg1"/>
              </a:buClr>
              <a:buAutoNum type="arabicPeriod" startAt="2"/>
            </a:pPr>
            <a:r>
              <a:rPr lang="en-US" sz="1600" i="1" dirty="0" smtClean="0">
                <a:solidFill>
                  <a:schemeClr val="bg1"/>
                </a:solidFill>
                <a:latin typeface="Calibri" panose="020F0502020204030204" pitchFamily="34" charset="0"/>
                <a:cs typeface="Calibri" panose="020F0502020204030204" pitchFamily="34" charset="0"/>
              </a:rPr>
              <a:t>Class</a:t>
            </a:r>
            <a:r>
              <a:rPr lang="en-US" sz="1600" i="1" dirty="0">
                <a:solidFill>
                  <a:schemeClr val="bg1"/>
                </a:solidFill>
                <a:latin typeface="Calibri" panose="020F0502020204030204" pitchFamily="34" charset="0"/>
                <a:cs typeface="Calibri" panose="020F0502020204030204" pitchFamily="34" charset="0"/>
              </a:rPr>
              <a:t>: C</a:t>
            </a:r>
            <a:r>
              <a:rPr lang="en-US" sz="1600" dirty="0">
                <a:solidFill>
                  <a:schemeClr val="bg1"/>
                </a:solidFill>
                <a:latin typeface="Calibri" panose="020F0502020204030204" pitchFamily="34" charset="0"/>
                <a:cs typeface="Calibri" panose="020F0502020204030204" pitchFamily="34" charset="0"/>
              </a:rPr>
              <a:t>ontains </a:t>
            </a:r>
            <a:r>
              <a:rPr lang="en-US" sz="1600" dirty="0" smtClean="0">
                <a:solidFill>
                  <a:schemeClr val="bg1"/>
                </a:solidFill>
                <a:latin typeface="Calibri" panose="020F0502020204030204" pitchFamily="34" charset="0"/>
                <a:cs typeface="Calibri" panose="020F0502020204030204" pitchFamily="34" charset="0"/>
              </a:rPr>
              <a:t>corresponding </a:t>
            </a:r>
            <a:r>
              <a:rPr lang="en-US" sz="1600" dirty="0">
                <a:solidFill>
                  <a:schemeClr val="bg1"/>
                </a:solidFill>
                <a:latin typeface="Calibri" panose="020F0502020204030204" pitchFamily="34" charset="0"/>
                <a:cs typeface="Calibri" panose="020F0502020204030204" pitchFamily="34" charset="0"/>
              </a:rPr>
              <a:t>class for </a:t>
            </a:r>
            <a:r>
              <a:rPr lang="en-US" sz="1600" dirty="0" smtClean="0">
                <a:solidFill>
                  <a:schemeClr val="bg1"/>
                </a:solidFill>
                <a:latin typeface="Calibri" panose="020F0502020204030204" pitchFamily="34" charset="0"/>
                <a:cs typeface="Calibri" panose="020F0502020204030204" pitchFamily="34" charset="0"/>
              </a:rPr>
              <a:t>  </a:t>
            </a:r>
          </a:p>
          <a:p>
            <a:pPr>
              <a:buClr>
                <a:schemeClr val="bg1"/>
              </a:buClr>
            </a:pPr>
            <a:r>
              <a:rPr lang="en-US" sz="1600" dirty="0" smtClean="0">
                <a:solidFill>
                  <a:schemeClr val="bg1"/>
                </a:solidFill>
                <a:latin typeface="Calibri" panose="020F0502020204030204" pitchFamily="34" charset="0"/>
                <a:cs typeface="Calibri" panose="020F0502020204030204" pitchFamily="34" charset="0"/>
              </a:rPr>
              <a:t>         for each image.</a:t>
            </a:r>
            <a:endParaRPr lang="en-US" sz="1600" dirty="0">
              <a:solidFill>
                <a:schemeClr val="bg1"/>
              </a:solidFill>
              <a:latin typeface="Calibri" panose="020F0502020204030204" pitchFamily="34" charset="0"/>
              <a:cs typeface="Calibri" panose="020F0502020204030204" pitchFamily="34" charset="0"/>
            </a:endParaRPr>
          </a:p>
          <a:p>
            <a:endParaRPr lang="en-US" sz="16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878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88383" y="364812"/>
            <a:ext cx="2664512" cy="369332"/>
          </a:xfrm>
          <a:prstGeom prst="rect">
            <a:avLst/>
          </a:prstGeom>
        </p:spPr>
        <p:txBody>
          <a:bodyPr wrap="none">
            <a:spAutoFit/>
          </a:bodyPr>
          <a:lstStyle/>
          <a:p>
            <a:r>
              <a:rPr lang="en-US" sz="1800" dirty="0">
                <a:solidFill>
                  <a:schemeClr val="bg1"/>
                </a:solidFill>
                <a:latin typeface="Calibri" panose="020F0502020204030204" pitchFamily="34" charset="0"/>
                <a:cs typeface="Calibri" panose="020F0502020204030204" pitchFamily="34" charset="0"/>
              </a:rPr>
              <a:t>Step </a:t>
            </a:r>
            <a:r>
              <a:rPr lang="en-US" sz="1800" dirty="0" smtClean="0">
                <a:solidFill>
                  <a:schemeClr val="bg1"/>
                </a:solidFill>
                <a:latin typeface="Calibri" panose="020F0502020204030204" pitchFamily="34" charset="0"/>
                <a:cs typeface="Calibri" panose="020F0502020204030204" pitchFamily="34" charset="0"/>
              </a:rPr>
              <a:t>3</a:t>
            </a:r>
            <a:r>
              <a:rPr lang="en-US" sz="1800" dirty="0">
                <a:solidFill>
                  <a:schemeClr val="bg1"/>
                </a:solidFill>
                <a:latin typeface="Calibri" panose="020F0502020204030204" pitchFamily="34" charset="0"/>
                <a:cs typeface="Calibri" panose="020F0502020204030204" pitchFamily="34" charset="0"/>
              </a:rPr>
              <a:t>: Building the model</a:t>
            </a:r>
          </a:p>
        </p:txBody>
      </p:sp>
      <p:sp>
        <p:nvSpPr>
          <p:cNvPr id="6" name="TextBox 5">
            <a:extLst>
              <a:ext uri="{FF2B5EF4-FFF2-40B4-BE49-F238E27FC236}">
                <a16:creationId xmlns:a16="http://schemas.microsoft.com/office/drawing/2014/main" id="{4FA3D4A6-3059-403E-ACC2-72C75037CD14}"/>
              </a:ext>
            </a:extLst>
          </p:cNvPr>
          <p:cNvSpPr txBox="1"/>
          <p:nvPr/>
        </p:nvSpPr>
        <p:spPr>
          <a:xfrm>
            <a:off x="356963" y="734144"/>
            <a:ext cx="7787700" cy="2864503"/>
          </a:xfrm>
          <a:prstGeom prst="rect">
            <a:avLst/>
          </a:prstGeom>
          <a:noFill/>
        </p:spPr>
        <p:txBody>
          <a:bodyPr wrap="square" lIns="36000" tIns="46800" rIns="36000" bIns="46800" rtlCol="0">
            <a:spAutoFit/>
          </a:bodyPr>
          <a:lstStyle/>
          <a:p>
            <a:endParaRPr lang="en-US" sz="1800" dirty="0">
              <a:solidFill>
                <a:schemeClr val="bg1"/>
              </a:solidFill>
              <a:latin typeface="Calibri" panose="020F0502020204030204" pitchFamily="34" charset="0"/>
              <a:cs typeface="Calibri" panose="020F0502020204030204" pitchFamily="34" charset="0"/>
            </a:endParaRPr>
          </a:p>
          <a:p>
            <a:pPr marL="342900" indent="-342900">
              <a:buClr>
                <a:schemeClr val="bg1"/>
              </a:buClr>
              <a:buFont typeface="+mj-lt"/>
              <a:buAutoNum type="arabicPeriod"/>
            </a:pPr>
            <a:r>
              <a:rPr lang="en-US" sz="1800" dirty="0">
                <a:solidFill>
                  <a:schemeClr val="bg1"/>
                </a:solidFill>
                <a:latin typeface="Calibri" panose="020F0502020204030204" pitchFamily="34" charset="0"/>
                <a:cs typeface="Calibri" panose="020F0502020204030204" pitchFamily="34" charset="0"/>
              </a:rPr>
              <a:t>We used VGG16 pretrained model which takes an input image of shape (224 X 224 X 3). </a:t>
            </a:r>
          </a:p>
          <a:p>
            <a:endParaRPr lang="en-US" sz="1800" dirty="0">
              <a:solidFill>
                <a:schemeClr val="bg1"/>
              </a:solidFill>
              <a:latin typeface="Calibri" panose="020F0502020204030204" pitchFamily="34" charset="0"/>
              <a:cs typeface="Calibri" panose="020F0502020204030204" pitchFamily="34" charset="0"/>
            </a:endParaRPr>
          </a:p>
          <a:p>
            <a:pPr marL="342900" indent="-342900">
              <a:buClr>
                <a:schemeClr val="bg1"/>
              </a:buClr>
              <a:buFont typeface="+mj-lt"/>
              <a:buAutoNum type="arabicPeriod" startAt="2"/>
            </a:pPr>
            <a:r>
              <a:rPr lang="en-US" sz="1800" dirty="0">
                <a:solidFill>
                  <a:schemeClr val="bg1"/>
                </a:solidFill>
                <a:latin typeface="Calibri" panose="020F0502020204030204" pitchFamily="34" charset="0"/>
                <a:cs typeface="Calibri" panose="020F0502020204030204" pitchFamily="34" charset="0"/>
              </a:rPr>
              <a:t>Since our images are in a different size, we need to reshape all of them. We will use the </a:t>
            </a:r>
            <a:r>
              <a:rPr lang="en-US" sz="1800" i="1" dirty="0">
                <a:solidFill>
                  <a:schemeClr val="bg1"/>
                </a:solidFill>
                <a:latin typeface="Calibri" panose="020F0502020204030204" pitchFamily="34" charset="0"/>
                <a:cs typeface="Calibri" panose="020F0502020204030204" pitchFamily="34" charset="0"/>
              </a:rPr>
              <a:t>resize()</a:t>
            </a:r>
            <a:r>
              <a:rPr lang="en-US" sz="1800" dirty="0">
                <a:solidFill>
                  <a:schemeClr val="bg1"/>
                </a:solidFill>
                <a:latin typeface="Calibri" panose="020F0502020204030204" pitchFamily="34" charset="0"/>
                <a:cs typeface="Calibri" panose="020F0502020204030204" pitchFamily="34" charset="0"/>
              </a:rPr>
              <a:t> function of </a:t>
            </a:r>
            <a:r>
              <a:rPr lang="en-US" sz="1800" i="1" dirty="0">
                <a:solidFill>
                  <a:schemeClr val="bg1"/>
                </a:solidFill>
                <a:latin typeface="Calibri" panose="020F0502020204030204" pitchFamily="34" charset="0"/>
                <a:cs typeface="Calibri" panose="020F0502020204030204" pitchFamily="34" charset="0"/>
              </a:rPr>
              <a:t>skimage.transform</a:t>
            </a:r>
            <a:r>
              <a:rPr lang="en-US" sz="1800" dirty="0">
                <a:solidFill>
                  <a:schemeClr val="bg1"/>
                </a:solidFill>
                <a:latin typeface="Calibri" panose="020F0502020204030204" pitchFamily="34" charset="0"/>
                <a:cs typeface="Calibri" panose="020F0502020204030204" pitchFamily="34" charset="0"/>
              </a:rPr>
              <a:t> to do this</a:t>
            </a:r>
            <a:r>
              <a:rPr lang="en-US" sz="1800" dirty="0" smtClean="0">
                <a:solidFill>
                  <a:schemeClr val="bg1"/>
                </a:solidFill>
                <a:latin typeface="Calibri" panose="020F0502020204030204" pitchFamily="34" charset="0"/>
                <a:cs typeface="Calibri" panose="020F0502020204030204" pitchFamily="34" charset="0"/>
              </a:rPr>
              <a:t>.</a:t>
            </a:r>
          </a:p>
          <a:p>
            <a:pPr marL="342900" indent="-342900">
              <a:buClr>
                <a:schemeClr val="bg1"/>
              </a:buClr>
              <a:buFont typeface="+mj-lt"/>
              <a:buAutoNum type="arabicPeriod" startAt="2"/>
            </a:pPr>
            <a:endParaRPr lang="en-US" sz="1800" dirty="0">
              <a:solidFill>
                <a:schemeClr val="bg1"/>
              </a:solidFill>
              <a:latin typeface="Calibri" panose="020F0502020204030204" pitchFamily="34" charset="0"/>
              <a:cs typeface="Calibri" panose="020F0502020204030204" pitchFamily="34" charset="0"/>
            </a:endParaRPr>
          </a:p>
          <a:p>
            <a:pPr>
              <a:buClr>
                <a:schemeClr val="bg1"/>
              </a:buClr>
            </a:pPr>
            <a:endParaRPr lang="en-US" sz="1800" dirty="0">
              <a:solidFill>
                <a:schemeClr val="bg1"/>
              </a:solidFill>
              <a:latin typeface="Calibri" panose="020F0502020204030204" pitchFamily="34" charset="0"/>
              <a:cs typeface="Calibri" panose="020F0502020204030204" pitchFamily="34" charset="0"/>
            </a:endParaRPr>
          </a:p>
          <a:p>
            <a:r>
              <a:rPr lang="en-US" sz="1800" dirty="0">
                <a:solidFill>
                  <a:schemeClr val="bg1"/>
                </a:solidFill>
                <a:latin typeface="Calibri" panose="020F0502020204030204" pitchFamily="34" charset="0"/>
                <a:cs typeface="Calibri" panose="020F0502020204030204" pitchFamily="34" charset="0"/>
              </a:rPr>
              <a:t/>
            </a:r>
            <a:br>
              <a:rPr lang="en-US" sz="1800" dirty="0">
                <a:solidFill>
                  <a:schemeClr val="bg1"/>
                </a:solidFill>
                <a:latin typeface="Calibri" panose="020F0502020204030204" pitchFamily="34" charset="0"/>
                <a:cs typeface="Calibri" panose="020F0502020204030204" pitchFamily="34" charset="0"/>
              </a:rPr>
            </a:br>
            <a:r>
              <a:rPr lang="en-US" sz="1800" dirty="0">
                <a:solidFill>
                  <a:schemeClr val="bg1"/>
                </a:solidFill>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6F591986-C14A-481A-925D-86FAF62167F8}"/>
              </a:ext>
            </a:extLst>
          </p:cNvPr>
          <p:cNvSpPr/>
          <p:nvPr/>
        </p:nvSpPr>
        <p:spPr>
          <a:xfrm>
            <a:off x="356963" y="2633448"/>
            <a:ext cx="8550817" cy="2862322"/>
          </a:xfrm>
          <a:prstGeom prst="rect">
            <a:avLst/>
          </a:prstGeom>
        </p:spPr>
        <p:txBody>
          <a:bodyPr wrap="square">
            <a:spAutoFit/>
          </a:bodyPr>
          <a:lstStyle/>
          <a:p>
            <a:pPr marL="285750" indent="-285750">
              <a:buClr>
                <a:schemeClr val="bg1"/>
              </a:buClr>
              <a:buFont typeface="Wingdings" panose="05000000000000000000" pitchFamily="2" charset="2"/>
              <a:buChar char="q"/>
            </a:pPr>
            <a:r>
              <a:rPr lang="en-US" sz="1800" dirty="0" smtClean="0">
                <a:solidFill>
                  <a:schemeClr val="bg1"/>
                </a:solidFill>
                <a:latin typeface="Calibri" panose="020F0502020204030204" pitchFamily="34" charset="0"/>
                <a:cs typeface="Calibri" panose="020F0502020204030204" pitchFamily="34" charset="0"/>
              </a:rPr>
              <a:t>We have </a:t>
            </a:r>
            <a:r>
              <a:rPr lang="en-US" sz="1800" dirty="0">
                <a:solidFill>
                  <a:schemeClr val="bg1"/>
                </a:solidFill>
                <a:latin typeface="Calibri" panose="020F0502020204030204" pitchFamily="34" charset="0"/>
                <a:cs typeface="Calibri" panose="020F0502020204030204" pitchFamily="34" charset="0"/>
              </a:rPr>
              <a:t>divided into 3 sub-steps to build the model:</a:t>
            </a:r>
          </a:p>
          <a:p>
            <a:endParaRPr lang="en-US" sz="1800" dirty="0">
              <a:solidFill>
                <a:schemeClr val="bg1"/>
              </a:solidFill>
              <a:latin typeface="Calibri" panose="020F0502020204030204" pitchFamily="34" charset="0"/>
              <a:cs typeface="Calibri" panose="020F0502020204030204" pitchFamily="34" charset="0"/>
            </a:endParaRPr>
          </a:p>
          <a:p>
            <a:pPr marL="342900" indent="-342900">
              <a:buClr>
                <a:schemeClr val="bg1"/>
              </a:buClr>
              <a:buFont typeface="+mj-lt"/>
              <a:buAutoNum type="arabicPeriod"/>
            </a:pPr>
            <a:r>
              <a:rPr lang="en-US" sz="1800" dirty="0">
                <a:solidFill>
                  <a:schemeClr val="bg1"/>
                </a:solidFill>
                <a:latin typeface="Calibri" panose="020F0502020204030204" pitchFamily="34" charset="0"/>
                <a:cs typeface="Calibri" panose="020F0502020204030204" pitchFamily="34" charset="0"/>
              </a:rPr>
              <a:t>Building the </a:t>
            </a:r>
            <a:r>
              <a:rPr lang="en-US" sz="1800" dirty="0" smtClean="0">
                <a:solidFill>
                  <a:schemeClr val="bg1"/>
                </a:solidFill>
                <a:latin typeface="Calibri" panose="020F0502020204030204" pitchFamily="34" charset="0"/>
                <a:cs typeface="Calibri" panose="020F0502020204030204" pitchFamily="34" charset="0"/>
              </a:rPr>
              <a:t>model.</a:t>
            </a:r>
            <a:endParaRPr lang="en-US" sz="1800" dirty="0">
              <a:solidFill>
                <a:schemeClr val="bg1"/>
              </a:solidFill>
              <a:latin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cs typeface="Calibri" panose="020F0502020204030204" pitchFamily="34" charset="0"/>
            </a:endParaRPr>
          </a:p>
          <a:p>
            <a:pPr marL="342900" indent="-342900">
              <a:buClr>
                <a:schemeClr val="bg1"/>
              </a:buClr>
              <a:buFont typeface="+mj-lt"/>
              <a:buAutoNum type="arabicPeriod" startAt="2"/>
            </a:pPr>
            <a:r>
              <a:rPr lang="en-US" sz="1800" dirty="0">
                <a:solidFill>
                  <a:schemeClr val="bg1"/>
                </a:solidFill>
                <a:latin typeface="Calibri" panose="020F0502020204030204" pitchFamily="34" charset="0"/>
                <a:cs typeface="Calibri" panose="020F0502020204030204" pitchFamily="34" charset="0"/>
              </a:rPr>
              <a:t>Compiling the </a:t>
            </a:r>
            <a:r>
              <a:rPr lang="en-US" sz="1800" dirty="0" smtClean="0">
                <a:solidFill>
                  <a:schemeClr val="bg1"/>
                </a:solidFill>
                <a:latin typeface="Calibri" panose="020F0502020204030204" pitchFamily="34" charset="0"/>
                <a:cs typeface="Calibri" panose="020F0502020204030204" pitchFamily="34" charset="0"/>
              </a:rPr>
              <a:t>model.</a:t>
            </a:r>
            <a:endParaRPr lang="en-US" sz="1800" dirty="0">
              <a:solidFill>
                <a:schemeClr val="bg1"/>
              </a:solidFill>
              <a:latin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cs typeface="Calibri" panose="020F0502020204030204" pitchFamily="34" charset="0"/>
            </a:endParaRPr>
          </a:p>
          <a:p>
            <a:pPr marL="342900" indent="-342900">
              <a:buClr>
                <a:schemeClr val="bg1"/>
              </a:buClr>
              <a:buFont typeface="+mj-lt"/>
              <a:buAutoNum type="arabicPeriod" startAt="3"/>
            </a:pPr>
            <a:r>
              <a:rPr lang="en-US" sz="1800" dirty="0">
                <a:solidFill>
                  <a:schemeClr val="bg1"/>
                </a:solidFill>
                <a:latin typeface="Calibri" panose="020F0502020204030204" pitchFamily="34" charset="0"/>
                <a:cs typeface="Calibri" panose="020F0502020204030204" pitchFamily="34" charset="0"/>
              </a:rPr>
              <a:t>Training the </a:t>
            </a:r>
            <a:r>
              <a:rPr lang="en-US" sz="1800" dirty="0" smtClean="0">
                <a:solidFill>
                  <a:schemeClr val="bg1"/>
                </a:solidFill>
                <a:latin typeface="Calibri" panose="020F0502020204030204" pitchFamily="34" charset="0"/>
                <a:cs typeface="Calibri" panose="020F0502020204030204" pitchFamily="34" charset="0"/>
              </a:rPr>
              <a:t>model.</a:t>
            </a:r>
            <a:endParaRPr lang="en-US" sz="1800" dirty="0">
              <a:solidFill>
                <a:schemeClr val="bg1"/>
              </a:solidFill>
              <a:latin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cs typeface="Calibri" panose="020F0502020204030204" pitchFamily="34" charset="0"/>
            </a:endParaRPr>
          </a:p>
          <a:p>
            <a:pPr eaLnBrk="0" fontAlgn="base" hangingPunct="0">
              <a:spcBef>
                <a:spcPct val="0"/>
              </a:spcBef>
              <a:spcAft>
                <a:spcPct val="0"/>
              </a:spcAft>
            </a:pPr>
            <a:endParaRPr lang="en-US" altLang="en-US" sz="1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60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88620" y="520215"/>
            <a:ext cx="4572000" cy="338554"/>
          </a:xfrm>
          <a:prstGeom prst="rect">
            <a:avLst/>
          </a:prstGeom>
        </p:spPr>
        <p:txBody>
          <a:bodyPr>
            <a:spAutoFit/>
          </a:bodyPr>
          <a:lstStyle/>
          <a:p>
            <a:r>
              <a:rPr lang="en-US" sz="1600" dirty="0">
                <a:solidFill>
                  <a:schemeClr val="bg1"/>
                </a:solidFill>
                <a:latin typeface="Calibri" panose="020F0502020204030204" pitchFamily="34" charset="0"/>
                <a:cs typeface="Calibri" panose="020F0502020204030204" pitchFamily="34" charset="0"/>
              </a:rPr>
              <a:t>Step </a:t>
            </a:r>
            <a:r>
              <a:rPr lang="en-US" sz="1600" dirty="0" smtClean="0">
                <a:solidFill>
                  <a:schemeClr val="bg1"/>
                </a:solidFill>
                <a:latin typeface="Calibri" panose="020F0502020204030204" pitchFamily="34" charset="0"/>
                <a:cs typeface="Calibri" panose="020F0502020204030204" pitchFamily="34" charset="0"/>
              </a:rPr>
              <a:t>4</a:t>
            </a:r>
            <a:r>
              <a:rPr lang="en-US" sz="1600" dirty="0">
                <a:solidFill>
                  <a:schemeClr val="bg1"/>
                </a:solidFill>
                <a:latin typeface="Calibri" panose="020F0502020204030204" pitchFamily="34" charset="0"/>
                <a:cs typeface="Calibri" panose="020F0502020204030204" pitchFamily="34" charset="0"/>
              </a:rPr>
              <a:t>: Make predictions for the remaining images</a:t>
            </a:r>
          </a:p>
        </p:txBody>
      </p:sp>
      <p:pic>
        <p:nvPicPr>
          <p:cNvPr id="3" name="Picture 2"/>
          <p:cNvPicPr>
            <a:picLocks noChangeAspect="1"/>
          </p:cNvPicPr>
          <p:nvPr/>
        </p:nvPicPr>
        <p:blipFill>
          <a:blip r:embed="rId2"/>
          <a:stretch>
            <a:fillRect/>
          </a:stretch>
        </p:blipFill>
        <p:spPr>
          <a:xfrm>
            <a:off x="470535" y="1004887"/>
            <a:ext cx="3448050" cy="473393"/>
          </a:xfrm>
          <a:prstGeom prst="rect">
            <a:avLst/>
          </a:prstGeom>
        </p:spPr>
      </p:pic>
      <p:sp>
        <p:nvSpPr>
          <p:cNvPr id="4" name="Rectangle 3"/>
          <p:cNvSpPr/>
          <p:nvPr/>
        </p:nvSpPr>
        <p:spPr>
          <a:xfrm>
            <a:off x="388620" y="1847402"/>
            <a:ext cx="6850380" cy="338554"/>
          </a:xfrm>
          <a:prstGeom prst="rect">
            <a:avLst/>
          </a:prstGeom>
        </p:spPr>
        <p:txBody>
          <a:bodyPr wrap="square">
            <a:spAutoFit/>
          </a:bodyPr>
          <a:lstStyle/>
          <a:p>
            <a:r>
              <a:rPr lang="en-US" sz="1600" dirty="0" smtClean="0">
                <a:solidFill>
                  <a:schemeClr val="bg1"/>
                </a:solidFill>
                <a:latin typeface="Calibri" panose="020F0502020204030204" pitchFamily="34" charset="0"/>
                <a:cs typeface="Calibri" panose="020F0502020204030204" pitchFamily="34" charset="0"/>
              </a:rPr>
              <a:t>Step </a:t>
            </a:r>
            <a:r>
              <a:rPr lang="en-US" sz="1600" dirty="0">
                <a:solidFill>
                  <a:schemeClr val="bg1"/>
                </a:solidFill>
                <a:latin typeface="Calibri" panose="020F0502020204030204" pitchFamily="34" charset="0"/>
                <a:cs typeface="Calibri" panose="020F0502020204030204" pitchFamily="34" charset="0"/>
              </a:rPr>
              <a:t>5 Calculate the screen time of both TOM and </a:t>
            </a:r>
            <a:r>
              <a:rPr lang="en-US" sz="1600" dirty="0" smtClean="0">
                <a:solidFill>
                  <a:schemeClr val="bg1"/>
                </a:solidFill>
                <a:latin typeface="Calibri" panose="020F0502020204030204" pitchFamily="34" charset="0"/>
                <a:cs typeface="Calibri" panose="020F0502020204030204" pitchFamily="34" charset="0"/>
              </a:rPr>
              <a:t>JERRY Character from video</a:t>
            </a:r>
            <a:endParaRPr lang="en-US" sz="1600" dirty="0">
              <a:solidFill>
                <a:schemeClr val="bg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470535" y="2301297"/>
            <a:ext cx="5934075" cy="761943"/>
          </a:xfrm>
          <a:prstGeom prst="rect">
            <a:avLst/>
          </a:prstGeom>
        </p:spPr>
      </p:pic>
      <p:pic>
        <p:nvPicPr>
          <p:cNvPr id="6" name="Picture 5"/>
          <p:cNvPicPr>
            <a:picLocks noChangeAspect="1"/>
          </p:cNvPicPr>
          <p:nvPr/>
        </p:nvPicPr>
        <p:blipFill>
          <a:blip r:embed="rId4"/>
          <a:stretch>
            <a:fillRect/>
          </a:stretch>
        </p:blipFill>
        <p:spPr>
          <a:xfrm>
            <a:off x="1880234" y="3320415"/>
            <a:ext cx="3114675" cy="590550"/>
          </a:xfrm>
          <a:prstGeom prst="rect">
            <a:avLst/>
          </a:prstGeom>
        </p:spPr>
      </p:pic>
      <p:sp>
        <p:nvSpPr>
          <p:cNvPr id="7" name="Rectangle 6"/>
          <p:cNvSpPr/>
          <p:nvPr/>
        </p:nvSpPr>
        <p:spPr>
          <a:xfrm>
            <a:off x="470535" y="4168140"/>
            <a:ext cx="7665720" cy="338554"/>
          </a:xfrm>
          <a:prstGeom prst="rect">
            <a:avLst/>
          </a:prstGeom>
        </p:spPr>
        <p:txBody>
          <a:bodyPr wrap="square">
            <a:spAutoFit/>
          </a:bodyPr>
          <a:lstStyle/>
          <a:p>
            <a:r>
              <a:rPr lang="en-US" sz="1600" dirty="0">
                <a:solidFill>
                  <a:schemeClr val="bg1"/>
                </a:solidFill>
                <a:latin typeface="Calibri" panose="020F0502020204030204" pitchFamily="34" charset="0"/>
                <a:cs typeface="Calibri" panose="020F0502020204030204" pitchFamily="34" charset="0"/>
              </a:rPr>
              <a:t>And there </a:t>
            </a:r>
            <a:r>
              <a:rPr lang="en-US" sz="1600" dirty="0" smtClean="0">
                <a:solidFill>
                  <a:schemeClr val="bg1"/>
                </a:solidFill>
                <a:latin typeface="Calibri" panose="020F0502020204030204" pitchFamily="34" charset="0"/>
                <a:cs typeface="Calibri" panose="020F0502020204030204" pitchFamily="34" charset="0"/>
              </a:rPr>
              <a:t>we </a:t>
            </a:r>
            <a:r>
              <a:rPr lang="en-US" sz="1600" dirty="0">
                <a:solidFill>
                  <a:schemeClr val="bg1"/>
                </a:solidFill>
                <a:latin typeface="Calibri" panose="020F0502020204030204" pitchFamily="34" charset="0"/>
                <a:cs typeface="Calibri" panose="020F0502020204030204" pitchFamily="34" charset="0"/>
              </a:rPr>
              <a:t>have </a:t>
            </a:r>
            <a:r>
              <a:rPr lang="en-US" sz="1600" dirty="0" smtClean="0">
                <a:solidFill>
                  <a:schemeClr val="bg1"/>
                </a:solidFill>
                <a:latin typeface="Calibri" panose="020F0502020204030204" pitchFamily="34" charset="0"/>
                <a:cs typeface="Calibri" panose="020F0502020204030204" pitchFamily="34" charset="0"/>
              </a:rPr>
              <a:t>found the </a:t>
            </a:r>
            <a:r>
              <a:rPr lang="en-US" sz="1600" dirty="0">
                <a:solidFill>
                  <a:schemeClr val="bg1"/>
                </a:solidFill>
                <a:latin typeface="Calibri" panose="020F0502020204030204" pitchFamily="34" charset="0"/>
                <a:cs typeface="Calibri" panose="020F0502020204030204" pitchFamily="34" charset="0"/>
              </a:rPr>
              <a:t>total screen time of both TOM and JERRY f</a:t>
            </a:r>
            <a:r>
              <a:rPr lang="en-US" sz="1600" dirty="0" smtClean="0">
                <a:solidFill>
                  <a:schemeClr val="bg1"/>
                </a:solidFill>
                <a:latin typeface="Calibri" panose="020F0502020204030204" pitchFamily="34" charset="0"/>
                <a:cs typeface="Calibri" panose="020F0502020204030204" pitchFamily="34" charset="0"/>
              </a:rPr>
              <a:t>rom the </a:t>
            </a:r>
            <a:r>
              <a:rPr lang="en-US" sz="1600" dirty="0">
                <a:solidFill>
                  <a:schemeClr val="bg1"/>
                </a:solidFill>
                <a:latin typeface="Calibri" panose="020F0502020204030204" pitchFamily="34" charset="0"/>
                <a:cs typeface="Calibri" panose="020F0502020204030204" pitchFamily="34" charset="0"/>
              </a:rPr>
              <a:t>video.</a:t>
            </a:r>
          </a:p>
        </p:txBody>
      </p:sp>
    </p:spTree>
    <p:extLst>
      <p:ext uri="{BB962C8B-B14F-4D97-AF65-F5344CB8AC3E}">
        <p14:creationId xmlns:p14="http://schemas.microsoft.com/office/powerpoint/2010/main" val="96755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598</Words>
  <Application>Microsoft Office PowerPoint</Application>
  <PresentationFormat>On-screen Show (16:9)</PresentationFormat>
  <Paragraphs>83</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Wingdings</vt:lpstr>
      <vt:lpstr>Calibri</vt:lpstr>
      <vt:lpstr>Times New Roman</vt:lpstr>
      <vt:lpstr>Old Standard TT</vt:lpstr>
      <vt:lpstr>Paperback</vt:lpstr>
      <vt:lpstr>As a part of the assigned work for this course, we are requiring you to complete a project of your own choosing that is based on: Convolutional Neural Networks (CNNs)       “Automatic Character Identification From Video” </vt:lpstr>
      <vt:lpstr>PowerPoint Presentation</vt:lpstr>
      <vt:lpstr>The face recognition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a part of the assigned work for this course, we are requiring you to complete a project of your own choosing that is based on: Convolutional Neural Networks (CNNs)                  “Automatic Character Identification System”</dc:title>
  <dc:creator>User</dc:creator>
  <cp:lastModifiedBy>User</cp:lastModifiedBy>
  <cp:revision>42</cp:revision>
  <dcterms:modified xsi:type="dcterms:W3CDTF">2019-12-25T08:18:26Z</dcterms:modified>
</cp:coreProperties>
</file>