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57" r:id="rId4"/>
    <p:sldId id="258" r:id="rId5"/>
    <p:sldId id="260" r:id="rId6"/>
    <p:sldId id="263" r:id="rId7"/>
    <p:sldId id="264" r:id="rId8"/>
    <p:sldId id="259" r:id="rId9"/>
    <p:sldId id="265" r:id="rId10"/>
    <p:sldId id="268" r:id="rId11"/>
    <p:sldId id="278" r:id="rId12"/>
    <p:sldId id="269" r:id="rId13"/>
    <p:sldId id="275" r:id="rId14"/>
    <p:sldId id="276" r:id="rId15"/>
    <p:sldId id="277" r:id="rId16"/>
    <p:sldId id="271" r:id="rId17"/>
    <p:sldId id="279" r:id="rId18"/>
    <p:sldId id="270" r:id="rId19"/>
    <p:sldId id="267" r:id="rId20"/>
    <p:sldId id="266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E67716"/>
    <a:srgbClr val="F5C599"/>
    <a:srgbClr val="F1AD6F"/>
    <a:srgbClr val="FF9F5D"/>
    <a:srgbClr val="FF781D"/>
    <a:srgbClr val="F0BE98"/>
    <a:srgbClr val="F4C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487" autoAdjust="0"/>
  </p:normalViewPr>
  <p:slideViewPr>
    <p:cSldViewPr>
      <p:cViewPr varScale="1">
        <p:scale>
          <a:sx n="70" d="100"/>
          <a:sy n="70" d="100"/>
        </p:scale>
        <p:origin x="16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3589BA-602E-452D-AC2A-C0FB7DB6EC20}" type="datetimeFigureOut">
              <a:rPr lang="de-DE"/>
              <a:pPr>
                <a:defRPr/>
              </a:pPr>
              <a:t>26.06.2017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7248199-18EA-417B-BFA6-FCF5C4C40FF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733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8199-18EA-417B-BFA6-FCF5C4C40FF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10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Line 18"/>
          <p:cNvSpPr>
            <a:spLocks noChangeShapeType="1"/>
          </p:cNvSpPr>
          <p:nvPr userDrawn="1"/>
        </p:nvSpPr>
        <p:spPr bwMode="auto">
          <a:xfrm>
            <a:off x="2500313" y="908050"/>
            <a:ext cx="0" cy="4800600"/>
          </a:xfrm>
          <a:prstGeom prst="line">
            <a:avLst/>
          </a:prstGeom>
          <a:noFill/>
          <a:ln w="57150">
            <a:solidFill>
              <a:srgbClr val="E6771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ctrTitle" hasCustomPrompt="1"/>
          </p:nvPr>
        </p:nvSpPr>
        <p:spPr>
          <a:xfrm>
            <a:off x="2483768" y="980728"/>
            <a:ext cx="6657184" cy="1656184"/>
          </a:xfrm>
          <a:prstGeom prst="rect">
            <a:avLst/>
          </a:prstGeom>
          <a:ln>
            <a:noFill/>
          </a:ln>
        </p:spPr>
        <p:txBody>
          <a:bodyPr vert="horz" tIns="0" rIns="18288" bIns="0" anchor="t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3200" b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kumimoji="0" lang="de-DE" dirty="0" smtClean="0"/>
              <a:t>title</a:t>
            </a:r>
            <a:endParaRPr kumimoji="0" lang="en-US" dirty="0"/>
          </a:p>
        </p:txBody>
      </p:sp>
      <p:sp>
        <p:nvSpPr>
          <p:cNvPr id="10" name="Untertitel 16"/>
          <p:cNvSpPr>
            <a:spLocks noGrp="1"/>
          </p:cNvSpPr>
          <p:nvPr>
            <p:ph type="subTitle" idx="1" hasCustomPrompt="1"/>
          </p:nvPr>
        </p:nvSpPr>
        <p:spPr>
          <a:xfrm>
            <a:off x="2484232" y="3563880"/>
            <a:ext cx="6659768" cy="729216"/>
          </a:xfrm>
          <a:prstGeom prst="rect">
            <a:avLst/>
          </a:prstGeom>
        </p:spPr>
        <p:txBody>
          <a:bodyPr lIns="0" rIns="18288" anchor="ctr"/>
          <a:lstStyle>
            <a:lvl1pPr marL="0" marR="4572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err="1" smtClean="0"/>
              <a:t>author</a:t>
            </a:r>
            <a:endParaRPr kumimoji="0" lang="en-US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438" y="4365104"/>
            <a:ext cx="6659562" cy="719014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/>
            </a:lvl1pPr>
          </a:lstStyle>
          <a:p>
            <a:pPr lvl="0"/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484438" y="5301208"/>
            <a:ext cx="6659562" cy="360114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sz="1800" baseline="0"/>
            </a:lvl1pPr>
          </a:lstStyle>
          <a:p>
            <a:pPr lvl="0"/>
            <a:r>
              <a:rPr lang="de-DE" dirty="0" err="1" smtClean="0"/>
              <a:t>place</a:t>
            </a:r>
            <a:r>
              <a:rPr lang="de-DE" dirty="0" smtClean="0"/>
              <a:t>, </a:t>
            </a:r>
            <a:r>
              <a:rPr lang="de-DE" dirty="0" err="1" smtClean="0"/>
              <a:t>date</a:t>
            </a:r>
            <a:endParaRPr lang="de-DE" dirty="0"/>
          </a:p>
        </p:txBody>
      </p:sp>
      <p:pic>
        <p:nvPicPr>
          <p:cNvPr id="13" name="Picture 8" descr="C:\DOKUME~1\Smuwe\LOKALE~1\Temp\Rar$DR04.813\logo_engl_rot_v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57" y="2583954"/>
            <a:ext cx="2214562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119" y="904528"/>
            <a:ext cx="2071688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M:\MST-Organisation\Vorlagen\logo\TUC\png_hks\Kombi_engl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52" y="4619228"/>
            <a:ext cx="2163123" cy="1080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Line 18"/>
          <p:cNvSpPr>
            <a:spLocks noChangeShapeType="1"/>
          </p:cNvSpPr>
          <p:nvPr userDrawn="1"/>
        </p:nvSpPr>
        <p:spPr bwMode="auto">
          <a:xfrm>
            <a:off x="2500313" y="908050"/>
            <a:ext cx="0" cy="4800600"/>
          </a:xfrm>
          <a:prstGeom prst="line">
            <a:avLst/>
          </a:prstGeom>
          <a:noFill/>
          <a:ln w="57150">
            <a:solidFill>
              <a:srgbClr val="FF781D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115" y="2601591"/>
            <a:ext cx="1925819" cy="117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uppieren 9"/>
          <p:cNvGrpSpPr>
            <a:grpSpLocks/>
          </p:cNvGrpSpPr>
          <p:nvPr userDrawn="1"/>
        </p:nvGrpSpPr>
        <p:grpSpPr bwMode="auto">
          <a:xfrm>
            <a:off x="448494" y="916136"/>
            <a:ext cx="1643062" cy="928688"/>
            <a:chOff x="467544" y="1008286"/>
            <a:chExt cx="1643062" cy="928291"/>
          </a:xfrm>
        </p:grpSpPr>
        <p:pic>
          <p:nvPicPr>
            <p:cNvPr id="7" name="Grafik 17" descr="logo_mst..t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6661" y="1008286"/>
              <a:ext cx="1164828" cy="583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467544" y="1628734"/>
              <a:ext cx="1643062" cy="30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sz="1000" b="1" cap="all" dirty="0">
                  <a:solidFill>
                    <a:srgbClr val="E27100"/>
                  </a:solidFill>
                  <a:latin typeface="AvantGarde Bk BT" pitchFamily="34" charset="0"/>
                  <a:ea typeface="Calibri" pitchFamily="34" charset="0"/>
                </a:rPr>
                <a:t>Mess- und </a:t>
              </a:r>
              <a:r>
                <a:rPr lang="en-US" sz="1000" b="1" cap="all" dirty="0" err="1">
                  <a:solidFill>
                    <a:srgbClr val="E27100"/>
                  </a:solidFill>
                  <a:latin typeface="AvantGarde Bk BT" pitchFamily="34" charset="0"/>
                  <a:ea typeface="Calibri" pitchFamily="34" charset="0"/>
                </a:rPr>
                <a:t>Sensortechnik</a:t>
              </a:r>
              <a:endParaRPr lang="de-DE" sz="1000" b="1" cap="all" dirty="0">
                <a:solidFill>
                  <a:srgbClr val="E27100"/>
                </a:solidFill>
                <a:latin typeface="AvantGarde Bk BT" pitchFamily="34" charset="0"/>
              </a:endParaRPr>
            </a:p>
          </p:txBody>
        </p:sp>
      </p:grpSp>
      <p:sp>
        <p:nvSpPr>
          <p:cNvPr id="9" name="Line 18"/>
          <p:cNvSpPr>
            <a:spLocks noChangeShapeType="1"/>
          </p:cNvSpPr>
          <p:nvPr userDrawn="1"/>
        </p:nvSpPr>
        <p:spPr bwMode="auto">
          <a:xfrm>
            <a:off x="2500313" y="908050"/>
            <a:ext cx="0" cy="4800600"/>
          </a:xfrm>
          <a:prstGeom prst="line">
            <a:avLst/>
          </a:prstGeom>
          <a:noFill/>
          <a:ln w="57150">
            <a:solidFill>
              <a:srgbClr val="E6771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" name="Titel 8"/>
          <p:cNvSpPr>
            <a:spLocks noGrp="1"/>
          </p:cNvSpPr>
          <p:nvPr>
            <p:ph type="ctrTitle"/>
          </p:nvPr>
        </p:nvSpPr>
        <p:spPr>
          <a:xfrm>
            <a:off x="2483768" y="980728"/>
            <a:ext cx="6657184" cy="1656184"/>
          </a:xfrm>
          <a:prstGeom prst="rect">
            <a:avLst/>
          </a:prstGeom>
          <a:ln>
            <a:noFill/>
          </a:ln>
        </p:spPr>
        <p:txBody>
          <a:bodyPr vert="horz" tIns="0" rIns="18288" bIns="0" anchor="t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3200" b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kumimoji="0" lang="de-DE" dirty="0" smtClean="0"/>
              <a:t>Titel</a:t>
            </a:r>
            <a:endParaRPr kumimoji="0" lang="en-US" dirty="0"/>
          </a:p>
        </p:txBody>
      </p:sp>
      <p:sp>
        <p:nvSpPr>
          <p:cNvPr id="11" name="Untertitel 16"/>
          <p:cNvSpPr>
            <a:spLocks noGrp="1"/>
          </p:cNvSpPr>
          <p:nvPr>
            <p:ph type="subTitle" idx="1" hasCustomPrompt="1"/>
          </p:nvPr>
        </p:nvSpPr>
        <p:spPr>
          <a:xfrm>
            <a:off x="2484232" y="3563880"/>
            <a:ext cx="6659768" cy="729216"/>
          </a:xfrm>
          <a:prstGeom prst="rect">
            <a:avLst/>
          </a:prstGeom>
        </p:spPr>
        <p:txBody>
          <a:bodyPr lIns="0" rIns="18288" anchor="ctr"/>
          <a:lstStyle>
            <a:lvl1pPr marL="0" marR="4572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Autor</a:t>
            </a:r>
            <a:endParaRPr kumimoji="0" lang="en-US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438" y="4365104"/>
            <a:ext cx="6659562" cy="719014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/>
            </a:lvl1pPr>
          </a:lstStyle>
          <a:p>
            <a:pPr lvl="0"/>
            <a:r>
              <a:rPr lang="de-DE" dirty="0" smtClean="0"/>
              <a:t>Veranstaltung</a:t>
            </a:r>
            <a:endParaRPr lang="de-DE" dirty="0"/>
          </a:p>
        </p:txBody>
      </p:sp>
      <p:sp>
        <p:nvSpPr>
          <p:cNvPr id="13" name="Textplatzhalt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484438" y="5301208"/>
            <a:ext cx="6659562" cy="360114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sz="1800" baseline="0"/>
            </a:lvl1pPr>
          </a:lstStyle>
          <a:p>
            <a:pPr lvl="0"/>
            <a:r>
              <a:rPr lang="de-DE" dirty="0" smtClean="0"/>
              <a:t>Ort, Datum</a:t>
            </a:r>
            <a:endParaRPr lang="de-DE" dirty="0"/>
          </a:p>
        </p:txBody>
      </p:sp>
      <p:pic>
        <p:nvPicPr>
          <p:cNvPr id="2050" name="Picture 2" descr="M:\MST-Organisation\Vorlagen\logo\TUC\png_hks\Kombi_deu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624561"/>
            <a:ext cx="2143125" cy="10701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9"/>
          <p:cNvSpPr>
            <a:spLocks noGrp="1"/>
          </p:cNvSpPr>
          <p:nvPr>
            <p:ph type="title" hasCustomPrompt="1"/>
          </p:nvPr>
        </p:nvSpPr>
        <p:spPr>
          <a:xfrm>
            <a:off x="200052" y="93832"/>
            <a:ext cx="8729666" cy="454848"/>
          </a:xfrm>
          <a:prstGeom prst="rect">
            <a:avLst/>
          </a:prstGeom>
        </p:spPr>
        <p:txBody>
          <a:bodyPr anchor="ctr"/>
          <a:lstStyle>
            <a:lvl1pPr algn="l">
              <a:def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179388" y="765175"/>
            <a:ext cx="8785225" cy="5184105"/>
          </a:xfrm>
          <a:prstGeom prst="rect">
            <a:avLst/>
          </a:prstGeom>
        </p:spPr>
        <p:txBody>
          <a:bodyPr/>
          <a:lstStyle>
            <a:lvl1pPr>
              <a:buClr>
                <a:srgbClr val="E67716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E67716"/>
              </a:buClr>
              <a:buSzPct val="70000"/>
              <a:buFont typeface="Arial" pitchFamily="34" charset="0"/>
              <a:buChar char="□"/>
              <a:defRPr sz="2000"/>
            </a:lvl2pPr>
            <a:lvl3pPr>
              <a:buClr>
                <a:srgbClr val="E67716"/>
              </a:buClr>
              <a:buSzPct val="80000"/>
              <a:buFont typeface="Wingdings" pitchFamily="2" charset="2"/>
              <a:buChar char="§"/>
              <a:defRPr sz="1800"/>
            </a:lvl3pPr>
            <a:lvl4pPr>
              <a:buClr>
                <a:srgbClr val="E67716"/>
              </a:buClr>
              <a:buSzPct val="60000"/>
              <a:buFont typeface="Arial" pitchFamily="34" charset="0"/>
              <a:buChar char="□"/>
              <a:defRPr sz="160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pic>
        <p:nvPicPr>
          <p:cNvPr id="1027" name="Picture 3" descr="E:\TUC english RGB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5370" y="6094800"/>
            <a:ext cx="1184564" cy="684000"/>
          </a:xfrm>
          <a:prstGeom prst="rect">
            <a:avLst/>
          </a:prstGeom>
          <a:noFill/>
        </p:spPr>
      </p:pic>
      <p:sp>
        <p:nvSpPr>
          <p:cNvPr id="11" name="Rechteck 10"/>
          <p:cNvSpPr/>
          <p:nvPr userDrawn="1"/>
        </p:nvSpPr>
        <p:spPr>
          <a:xfrm>
            <a:off x="1393329" y="6328370"/>
            <a:ext cx="5310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kern="1200" dirty="0" err="1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Chair</a:t>
            </a:r>
            <a:r>
              <a: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e-DE" sz="2000" kern="1200" dirty="0" err="1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of</a:t>
            </a:r>
            <a:r>
              <a: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Measurement </a:t>
            </a:r>
            <a:r>
              <a:rPr lang="de-DE" sz="2000" kern="1200" dirty="0" err="1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and</a:t>
            </a:r>
            <a:r>
              <a: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Sensor Technology</a:t>
            </a:r>
            <a:endParaRPr lang="de-DE" sz="2000" kern="12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9"/>
          <p:cNvSpPr>
            <a:spLocks noGrp="1"/>
          </p:cNvSpPr>
          <p:nvPr>
            <p:ph type="title" hasCustomPrompt="1"/>
          </p:nvPr>
        </p:nvSpPr>
        <p:spPr>
          <a:xfrm>
            <a:off x="200052" y="93832"/>
            <a:ext cx="8729666" cy="454848"/>
          </a:xfrm>
          <a:prstGeom prst="rect">
            <a:avLst/>
          </a:prstGeom>
        </p:spPr>
        <p:txBody>
          <a:bodyPr anchor="ctr"/>
          <a:lstStyle>
            <a:lvl1pPr algn="l">
              <a:def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179388" y="765175"/>
            <a:ext cx="8785225" cy="5184105"/>
          </a:xfrm>
          <a:prstGeom prst="rect">
            <a:avLst/>
          </a:prstGeom>
        </p:spPr>
        <p:txBody>
          <a:bodyPr/>
          <a:lstStyle>
            <a:lvl1pPr>
              <a:buClr>
                <a:srgbClr val="E67716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E67716"/>
              </a:buClr>
              <a:buSzPct val="70000"/>
              <a:buFont typeface="Arial" pitchFamily="34" charset="0"/>
              <a:buChar char="□"/>
              <a:defRPr sz="2000"/>
            </a:lvl2pPr>
            <a:lvl3pPr>
              <a:buClr>
                <a:srgbClr val="E67716"/>
              </a:buClr>
              <a:buSzPct val="80000"/>
              <a:buFont typeface="Wingdings" pitchFamily="2" charset="2"/>
              <a:buChar char="§"/>
              <a:defRPr sz="1800"/>
            </a:lvl3pPr>
            <a:lvl4pPr>
              <a:buClr>
                <a:srgbClr val="E67716"/>
              </a:buClr>
              <a:buSzPct val="60000"/>
              <a:buFont typeface="Arial" pitchFamily="34" charset="0"/>
              <a:buChar char="□"/>
              <a:defRPr sz="160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pic>
        <p:nvPicPr>
          <p:cNvPr id="2050" name="Picture 2" descr="E:\TUC deutsch RGB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0022" y="6093296"/>
            <a:ext cx="1368153" cy="684076"/>
          </a:xfrm>
          <a:prstGeom prst="rect">
            <a:avLst/>
          </a:prstGeom>
          <a:noFill/>
        </p:spPr>
      </p:pic>
      <p:sp>
        <p:nvSpPr>
          <p:cNvPr id="11" name="Rechteck 10"/>
          <p:cNvSpPr/>
          <p:nvPr userDrawn="1"/>
        </p:nvSpPr>
        <p:spPr>
          <a:xfrm>
            <a:off x="1393329" y="6328370"/>
            <a:ext cx="5310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Professur</a:t>
            </a: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Mess- und Sensortechnik</a:t>
            </a:r>
            <a:endParaRPr lang="de-DE" sz="2000" kern="12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9"/>
          <p:cNvSpPr>
            <a:spLocks noGrp="1"/>
          </p:cNvSpPr>
          <p:nvPr>
            <p:ph type="title"/>
          </p:nvPr>
        </p:nvSpPr>
        <p:spPr>
          <a:xfrm>
            <a:off x="200052" y="93832"/>
            <a:ext cx="8729666" cy="454848"/>
          </a:xfrm>
          <a:prstGeom prst="rect">
            <a:avLst/>
          </a:prstGeom>
        </p:spPr>
        <p:txBody>
          <a:bodyPr anchor="ctr"/>
          <a:lstStyle>
            <a:lvl1pPr algn="l">
              <a:def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15" name="Picture 3" descr="E:\TUC english RGB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5370" y="6094800"/>
            <a:ext cx="1184564" cy="684000"/>
          </a:xfrm>
          <a:prstGeom prst="rect">
            <a:avLst/>
          </a:prstGeom>
          <a:noFill/>
        </p:spPr>
      </p:pic>
      <p:sp>
        <p:nvSpPr>
          <p:cNvPr id="14" name="Rechteck 13"/>
          <p:cNvSpPr/>
          <p:nvPr userDrawn="1"/>
        </p:nvSpPr>
        <p:spPr>
          <a:xfrm>
            <a:off x="1393329" y="6328370"/>
            <a:ext cx="5310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kern="1200" dirty="0" err="1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Chair</a:t>
            </a:r>
            <a:r>
              <a: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e-DE" sz="2000" kern="1200" dirty="0" err="1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of</a:t>
            </a:r>
            <a:r>
              <a: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Measurement </a:t>
            </a:r>
            <a:r>
              <a:rPr lang="de-DE" sz="2000" kern="1200" dirty="0" err="1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and</a:t>
            </a:r>
            <a:r>
              <a: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Sensor Technology</a:t>
            </a:r>
            <a:endParaRPr lang="de-DE" sz="2000" kern="12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179388" y="765175"/>
            <a:ext cx="8785225" cy="5184105"/>
          </a:xfrm>
          <a:prstGeom prst="rect">
            <a:avLst/>
          </a:prstGeom>
        </p:spPr>
        <p:txBody>
          <a:bodyPr/>
          <a:lstStyle>
            <a:lvl1pPr>
              <a:buClr>
                <a:srgbClr val="E67716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E67716"/>
              </a:buClr>
              <a:buSzPct val="70000"/>
              <a:buFont typeface="Arial" pitchFamily="34" charset="0"/>
              <a:buChar char="□"/>
              <a:defRPr sz="2000"/>
            </a:lvl2pPr>
            <a:lvl3pPr>
              <a:buClr>
                <a:srgbClr val="E67716"/>
              </a:buClr>
              <a:buSzPct val="80000"/>
              <a:buFont typeface="Wingdings" pitchFamily="2" charset="2"/>
              <a:buChar char="§"/>
              <a:defRPr sz="1800"/>
            </a:lvl3pPr>
            <a:lvl4pPr>
              <a:buClr>
                <a:srgbClr val="E67716"/>
              </a:buClr>
              <a:buSzPct val="60000"/>
              <a:buFont typeface="Arial" pitchFamily="34" charset="0"/>
              <a:buChar char="□"/>
              <a:defRPr sz="160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_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9"/>
          <p:cNvSpPr>
            <a:spLocks noGrp="1"/>
          </p:cNvSpPr>
          <p:nvPr>
            <p:ph type="title"/>
          </p:nvPr>
        </p:nvSpPr>
        <p:spPr>
          <a:xfrm>
            <a:off x="200052" y="93832"/>
            <a:ext cx="8729666" cy="454848"/>
          </a:xfrm>
          <a:prstGeom prst="rect">
            <a:avLst/>
          </a:prstGeom>
        </p:spPr>
        <p:txBody>
          <a:bodyPr anchor="ctr"/>
          <a:lstStyle>
            <a:lvl1pPr algn="l">
              <a:def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15" name="Picture 2" descr="E:\TUC deutsch RGB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0022" y="6093296"/>
            <a:ext cx="1368153" cy="684076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 userDrawn="1"/>
        </p:nvSpPr>
        <p:spPr>
          <a:xfrm>
            <a:off x="1393329" y="6328370"/>
            <a:ext cx="5310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Professur</a:t>
            </a: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Mess- und Sensortechnik</a:t>
            </a:r>
            <a:endParaRPr lang="de-DE" sz="2000" kern="12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179388" y="765175"/>
            <a:ext cx="8785225" cy="5184105"/>
          </a:xfrm>
          <a:prstGeom prst="rect">
            <a:avLst/>
          </a:prstGeom>
        </p:spPr>
        <p:txBody>
          <a:bodyPr/>
          <a:lstStyle>
            <a:lvl1pPr>
              <a:buClr>
                <a:srgbClr val="E67716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E67716"/>
              </a:buClr>
              <a:buSzPct val="70000"/>
              <a:buFont typeface="Arial" pitchFamily="34" charset="0"/>
              <a:buChar char="□"/>
              <a:defRPr sz="2000"/>
            </a:lvl2pPr>
            <a:lvl3pPr>
              <a:buClr>
                <a:srgbClr val="E67716"/>
              </a:buClr>
              <a:buSzPct val="80000"/>
              <a:buFont typeface="Wingdings" pitchFamily="2" charset="2"/>
              <a:buChar char="§"/>
              <a:defRPr sz="1800"/>
            </a:lvl3pPr>
            <a:lvl4pPr>
              <a:buClr>
                <a:srgbClr val="E67716"/>
              </a:buClr>
              <a:buSzPct val="60000"/>
              <a:buFont typeface="Arial" pitchFamily="34" charset="0"/>
              <a:buChar char="□"/>
              <a:defRPr sz="160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9"/>
          <p:cNvSpPr>
            <a:spLocks noGrp="1"/>
          </p:cNvSpPr>
          <p:nvPr>
            <p:ph type="title"/>
          </p:nvPr>
        </p:nvSpPr>
        <p:spPr>
          <a:xfrm>
            <a:off x="200052" y="93832"/>
            <a:ext cx="8729666" cy="454848"/>
          </a:xfrm>
          <a:prstGeom prst="rect">
            <a:avLst/>
          </a:prstGeom>
        </p:spPr>
        <p:txBody>
          <a:bodyPr anchor="ctr"/>
          <a:lstStyle>
            <a:lvl1pPr algn="l">
              <a:def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15" name="Picture 3" descr="E:\TUC english RGB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5370" y="6094800"/>
            <a:ext cx="1184564" cy="684000"/>
          </a:xfrm>
          <a:prstGeom prst="rect">
            <a:avLst/>
          </a:prstGeom>
          <a:noFill/>
        </p:spPr>
      </p:pic>
      <p:sp>
        <p:nvSpPr>
          <p:cNvPr id="14" name="Rechteck 13"/>
          <p:cNvSpPr/>
          <p:nvPr userDrawn="1"/>
        </p:nvSpPr>
        <p:spPr>
          <a:xfrm>
            <a:off x="1393329" y="6328370"/>
            <a:ext cx="5310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kern="1200" dirty="0" err="1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Chair</a:t>
            </a:r>
            <a:r>
              <a: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e-DE" sz="2000" kern="1200" dirty="0" err="1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of</a:t>
            </a:r>
            <a:r>
              <a: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Measurement </a:t>
            </a:r>
            <a:r>
              <a:rPr lang="de-DE" sz="2000" kern="1200" dirty="0" err="1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and</a:t>
            </a:r>
            <a:r>
              <a: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Sensor Technology</a:t>
            </a:r>
            <a:endParaRPr lang="de-DE" sz="2000" kern="12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179389" y="765175"/>
            <a:ext cx="4320604" cy="5184105"/>
          </a:xfrm>
          <a:prstGeom prst="rect">
            <a:avLst/>
          </a:prstGeom>
        </p:spPr>
        <p:txBody>
          <a:bodyPr/>
          <a:lstStyle>
            <a:lvl1pPr>
              <a:buClr>
                <a:srgbClr val="E67716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E67716"/>
              </a:buClr>
              <a:buSzPct val="70000"/>
              <a:buFont typeface="Arial" pitchFamily="34" charset="0"/>
              <a:buChar char="□"/>
              <a:defRPr sz="2000"/>
            </a:lvl2pPr>
            <a:lvl3pPr>
              <a:buClr>
                <a:srgbClr val="E67716"/>
              </a:buClr>
              <a:buSzPct val="80000"/>
              <a:buFont typeface="Wingdings" pitchFamily="2" charset="2"/>
              <a:buChar char="§"/>
              <a:defRPr sz="1800"/>
            </a:lvl3pPr>
            <a:lvl4pPr>
              <a:buClr>
                <a:srgbClr val="E67716"/>
              </a:buClr>
              <a:buSzPct val="60000"/>
              <a:buFont typeface="Arial" pitchFamily="34" charset="0"/>
              <a:buChar char="□"/>
              <a:defRPr sz="160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1"/>
          </p:nvPr>
        </p:nvSpPr>
        <p:spPr>
          <a:xfrm>
            <a:off x="4572000" y="765175"/>
            <a:ext cx="4321175" cy="518477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29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9"/>
          <p:cNvSpPr>
            <a:spLocks noGrp="1"/>
          </p:cNvSpPr>
          <p:nvPr>
            <p:ph type="title"/>
          </p:nvPr>
        </p:nvSpPr>
        <p:spPr>
          <a:xfrm>
            <a:off x="200052" y="93832"/>
            <a:ext cx="8729666" cy="454848"/>
          </a:xfrm>
          <a:prstGeom prst="rect">
            <a:avLst/>
          </a:prstGeom>
        </p:spPr>
        <p:txBody>
          <a:bodyPr anchor="ctr"/>
          <a:lstStyle>
            <a:lvl1pPr algn="l">
              <a:def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15" name="Picture 2" descr="E:\TUC deutsch RGB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0022" y="6093296"/>
            <a:ext cx="1368153" cy="684076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 userDrawn="1"/>
        </p:nvSpPr>
        <p:spPr>
          <a:xfrm>
            <a:off x="1393329" y="6328370"/>
            <a:ext cx="5310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Professur</a:t>
            </a: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Mess- und Sensortechnik</a:t>
            </a:r>
            <a:endParaRPr lang="de-DE" sz="2000" kern="12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179389" y="765175"/>
            <a:ext cx="4320604" cy="5184105"/>
          </a:xfrm>
          <a:prstGeom prst="rect">
            <a:avLst/>
          </a:prstGeom>
        </p:spPr>
        <p:txBody>
          <a:bodyPr/>
          <a:lstStyle>
            <a:lvl1pPr>
              <a:buClr>
                <a:srgbClr val="E67716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E67716"/>
              </a:buClr>
              <a:buSzPct val="70000"/>
              <a:buFont typeface="Arial" pitchFamily="34" charset="0"/>
              <a:buChar char="□"/>
              <a:defRPr sz="2000"/>
            </a:lvl2pPr>
            <a:lvl3pPr>
              <a:buClr>
                <a:srgbClr val="E67716"/>
              </a:buClr>
              <a:buSzPct val="80000"/>
              <a:buFont typeface="Wingdings" pitchFamily="2" charset="2"/>
              <a:buChar char="§"/>
              <a:defRPr sz="1800"/>
            </a:lvl3pPr>
            <a:lvl4pPr>
              <a:buClr>
                <a:srgbClr val="E67716"/>
              </a:buClr>
              <a:buSzPct val="60000"/>
              <a:buFont typeface="Arial" pitchFamily="34" charset="0"/>
              <a:buChar char="□"/>
              <a:defRPr sz="160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>
          <a:xfrm>
            <a:off x="4572000" y="765175"/>
            <a:ext cx="4321175" cy="518477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194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20696"/>
            <a:ext cx="9144000" cy="46800"/>
          </a:xfrm>
          <a:prstGeom prst="rect">
            <a:avLst/>
          </a:prstGeom>
          <a:gradFill flip="none" rotWithShape="1">
            <a:gsLst>
              <a:gs pos="13000">
                <a:srgbClr val="F5C599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16" descr="logo_mst_final.jpg"/>
          <p:cNvPicPr>
            <a:picLocks noChangeAspect="1"/>
          </p:cNvPicPr>
          <p:nvPr userDrawn="1"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6119813"/>
            <a:ext cx="11398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 userDrawn="1"/>
        </p:nvSpPr>
        <p:spPr>
          <a:xfrm>
            <a:off x="8388424" y="6525344"/>
            <a:ext cx="720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BA8E42F-29F8-45CB-AD34-41E9EA08F3B7}" type="slidenum">
              <a:rPr lang="de-DE" sz="1200" smtClean="0">
                <a:latin typeface="Arial" charset="0"/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de-DE" sz="1200" dirty="0" smtClean="0">
                <a:latin typeface="Arial" charset="0"/>
                <a:cs typeface="Arial" charset="0"/>
              </a:rPr>
              <a:t>/</a:t>
            </a:r>
            <a:r>
              <a:rPr lang="de-DE" sz="1200" dirty="0" err="1" smtClean="0">
                <a:latin typeface="Arial" charset="0"/>
                <a:cs typeface="Arial" charset="0"/>
              </a:rPr>
              <a:t>xx</a:t>
            </a:r>
            <a:endParaRPr lang="de-DE" sz="1200" dirty="0">
              <a:latin typeface="Arial" charset="0"/>
              <a:cs typeface="Arial" charset="0"/>
            </a:endParaRPr>
          </a:p>
        </p:txBody>
      </p:sp>
      <p:sp>
        <p:nvSpPr>
          <p:cNvPr id="11" name="Textplatzhalter 14"/>
          <p:cNvSpPr txBox="1">
            <a:spLocks/>
          </p:cNvSpPr>
          <p:nvPr userDrawn="1"/>
        </p:nvSpPr>
        <p:spPr>
          <a:xfrm>
            <a:off x="1400026" y="6016196"/>
            <a:ext cx="5908278" cy="43251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000">
                <a:latin typeface="+mn-lt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Group 01 &lt;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Please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adapt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this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in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the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slide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master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&gt;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0" y="5997417"/>
            <a:ext cx="9144000" cy="46800"/>
          </a:xfrm>
          <a:prstGeom prst="rect">
            <a:avLst/>
          </a:prstGeom>
          <a:gradFill flip="none" rotWithShape="1">
            <a:gsLst>
              <a:gs pos="13000">
                <a:srgbClr val="F5C599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0" r:id="rId2"/>
    <p:sldLayoutId id="2147483722" r:id="rId3"/>
    <p:sldLayoutId id="2147483724" r:id="rId4"/>
    <p:sldLayoutId id="2147483723" r:id="rId5"/>
    <p:sldLayoutId id="2147483721" r:id="rId6"/>
    <p:sldLayoutId id="2147483725" r:id="rId7"/>
    <p:sldLayoutId id="2147483726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ThomasSanladerer" TargetMode="External"/><Relationship Id="rId3" Type="http://schemas.openxmlformats.org/officeDocument/2006/relationships/hyperlink" Target="http://reprap.org/wiki/RAMPS_1.4" TargetMode="External"/><Relationship Id="rId7" Type="http://schemas.openxmlformats.org/officeDocument/2006/relationships/hyperlink" Target="http://www.prusa3d.com/downloads/manual/prusa3d_manual_175_en.pdf" TargetMode="External"/><Relationship Id="rId12" Type="http://schemas.openxmlformats.org/officeDocument/2006/relationships/hyperlink" Target="https://all3dp.com/1/common-3d-printing-problems-troubleshooting-3d-printer-issues/" TargetMode="External"/><Relationship Id="rId2" Type="http://schemas.openxmlformats.org/officeDocument/2006/relationships/hyperlink" Target="http://reprap.org/wiki/Marlin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MarlinFirmware/Marlin" TargetMode="External"/><Relationship Id="rId11" Type="http://schemas.openxmlformats.org/officeDocument/2006/relationships/hyperlink" Target="https://3dprintingforbeginners.com/troubleshoot-3d-printing-problems/" TargetMode="External"/><Relationship Id="rId5" Type="http://schemas.openxmlformats.org/officeDocument/2006/relationships/hyperlink" Target="https://www.arduino.cc/en/Main/ArduinoBoardMega2560" TargetMode="External"/><Relationship Id="rId10" Type="http://schemas.openxmlformats.org/officeDocument/2006/relationships/hyperlink" Target="https://www.simplify3d.com/support/print-quality-troubleshooting/#extruding-too-much-plastic" TargetMode="External"/><Relationship Id="rId4" Type="http://schemas.openxmlformats.org/officeDocument/2006/relationships/hyperlink" Target="http://reprap.org/wiki/StepStick" TargetMode="External"/><Relationship Id="rId9" Type="http://schemas.openxmlformats.org/officeDocument/2006/relationships/hyperlink" Target="http://forums.reprap.org/read.php?4,61421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3D Printer Update and Autolevel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27784" y="3523823"/>
            <a:ext cx="6659768" cy="1080120"/>
          </a:xfrm>
        </p:spPr>
        <p:txBody>
          <a:bodyPr/>
          <a:lstStyle/>
          <a:p>
            <a:r>
              <a:rPr lang="de-DE" dirty="0" smtClean="0"/>
              <a:t>Shamini Koravuna </a:t>
            </a:r>
          </a:p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de-DE" altLang="en-US" dirty="0" smtClean="0"/>
              <a:t>Michael Joy Mathew</a:t>
            </a:r>
          </a:p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de-DE" altLang="en-US" dirty="0"/>
              <a:t>Uday Kumar Surepally</a:t>
            </a:r>
            <a:endParaRPr lang="de-DE" altLang="en-US" dirty="0" smtClean="0"/>
          </a:p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de-DE" altLang="en-US" dirty="0"/>
              <a:t>Jagadish Subrayan Potty Harikrishnan</a:t>
            </a:r>
          </a:p>
          <a:p>
            <a:pPr>
              <a:spcBef>
                <a:spcPct val="0"/>
              </a:spcBef>
              <a:spcAft>
                <a:spcPct val="25000"/>
              </a:spcAft>
            </a:pPr>
            <a:endParaRPr lang="de-DE" altLang="en-US" dirty="0" smtClean="0"/>
          </a:p>
          <a:p>
            <a:pPr>
              <a:spcBef>
                <a:spcPct val="0"/>
              </a:spcBef>
              <a:spcAft>
                <a:spcPct val="25000"/>
              </a:spcAft>
            </a:pPr>
            <a:endParaRPr lang="de-DE" altLang="en-US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481390" y="4370856"/>
            <a:ext cx="6659562" cy="719014"/>
          </a:xfrm>
        </p:spPr>
        <p:txBody>
          <a:bodyPr/>
          <a:lstStyle/>
          <a:p>
            <a:r>
              <a:rPr lang="de-DE" dirty="0" smtClean="0"/>
              <a:t>Project Lab for Embedded Systems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27/06/2017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271103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Group 2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Drivers: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Cause    :  Motor is not working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Solution:</a:t>
            </a:r>
            <a:r>
              <a:rPr lang="en-US" dirty="0"/>
              <a:t>	</a:t>
            </a:r>
            <a:r>
              <a:rPr lang="en-US" sz="1800" dirty="0" smtClean="0"/>
              <a:t>Check </a:t>
            </a:r>
            <a:r>
              <a:rPr lang="en-US" sz="1800" dirty="0"/>
              <a:t>the motor driver using </a:t>
            </a:r>
            <a:r>
              <a:rPr lang="en-US" sz="1800" dirty="0" err="1"/>
              <a:t>Multimeter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Cause    : </a:t>
            </a:r>
            <a:r>
              <a:rPr lang="de-DE" sz="1800" dirty="0" smtClean="0"/>
              <a:t>Jittering</a:t>
            </a:r>
          </a:p>
          <a:p>
            <a:pPr marL="0" indent="0" algn="just">
              <a:buNone/>
            </a:pPr>
            <a:r>
              <a:rPr lang="de-DE" sz="1800" dirty="0"/>
              <a:t>	</a:t>
            </a:r>
            <a:r>
              <a:rPr lang="de-DE" sz="1800" dirty="0" smtClean="0"/>
              <a:t>Solution: </a:t>
            </a:r>
            <a:r>
              <a:rPr lang="en-US" sz="1800" dirty="0" smtClean="0"/>
              <a:t>Calibrate </a:t>
            </a:r>
            <a:r>
              <a:rPr lang="en-US" sz="1800" dirty="0"/>
              <a:t>the motors by adjusting the Potentiometer in the driver </a:t>
            </a:r>
            <a:r>
              <a:rPr lang="en-US" sz="1800" dirty="0" smtClean="0"/>
              <a:t>circuit</a:t>
            </a:r>
          </a:p>
          <a:p>
            <a:pPr marL="0" indent="0" algn="just">
              <a:buNone/>
            </a:pPr>
            <a:r>
              <a:rPr lang="en-US" sz="1800" dirty="0"/>
              <a:t>	 </a:t>
            </a:r>
            <a:r>
              <a:rPr lang="en-US" sz="1800" dirty="0" smtClean="0"/>
              <a:t>                (</a:t>
            </a:r>
            <a:r>
              <a:rPr lang="en-US" sz="1800" dirty="0"/>
              <a:t>there will be a small knob to adjust) and axes parameters in the display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1800" dirty="0" smtClean="0"/>
              <a:t>Steps: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Main </a:t>
            </a:r>
            <a:r>
              <a:rPr lang="en-US" sz="1800" dirty="0" smtClean="0"/>
              <a:t>Menu      Motion      Axes      Distance </a:t>
            </a:r>
            <a:r>
              <a:rPr lang="en-US" sz="1800" dirty="0"/>
              <a:t>to </a:t>
            </a:r>
            <a:r>
              <a:rPr lang="en-US" sz="1800" dirty="0" smtClean="0"/>
              <a:t>Calibrate      Select </a:t>
            </a:r>
            <a:r>
              <a:rPr lang="en-US" sz="1800" dirty="0"/>
              <a:t>the motor to calibrate.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Do this Step until Motor works smoothly in all directions.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1383160" y="443711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440124" y="4429224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147418" y="443711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366233" y="4429224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Cause    : </a:t>
            </a:r>
            <a:r>
              <a:rPr lang="en-US" sz="1800" dirty="0" smtClean="0"/>
              <a:t>Printing in lopsided manner.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smtClean="0"/>
              <a:t>Solution: One of the Z-axis motors not moving due to loose contact/communication loss.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</a:t>
            </a:r>
          </a:p>
          <a:p>
            <a:pPr algn="just"/>
            <a:r>
              <a:rPr lang="en-US" sz="1800" dirty="0" smtClean="0"/>
              <a:t>Cause    </a:t>
            </a:r>
            <a:r>
              <a:rPr lang="en-US" sz="1800" dirty="0"/>
              <a:t>: </a:t>
            </a:r>
            <a:r>
              <a:rPr lang="en-US" sz="1800" dirty="0" smtClean="0"/>
              <a:t>X-axis at an  inclined position.</a:t>
            </a:r>
            <a:endParaRPr lang="de-DE" sz="1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de-DE" sz="1800" dirty="0" smtClean="0"/>
              <a:t>Solution</a:t>
            </a:r>
            <a:r>
              <a:rPr lang="de-DE" sz="1800" dirty="0"/>
              <a:t>: </a:t>
            </a:r>
            <a:r>
              <a:rPr lang="de-DE" sz="1800" dirty="0" smtClean="0"/>
              <a:t>X-ender bolt had loosened (wear and tear) ,fixed it again.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algn="just"/>
            <a:r>
              <a:rPr lang="en-US" sz="1800" dirty="0" smtClean="0"/>
              <a:t>Cause    </a:t>
            </a:r>
            <a:r>
              <a:rPr lang="en-US" sz="1800" dirty="0"/>
              <a:t>: </a:t>
            </a:r>
            <a:r>
              <a:rPr lang="en-US" sz="1800" dirty="0" smtClean="0"/>
              <a:t>While auto-levelling Y-axis ,jittering of motor.</a:t>
            </a:r>
            <a:endParaRPr lang="de-DE" sz="1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de-DE" sz="1800" dirty="0"/>
              <a:t>Solution</a:t>
            </a:r>
            <a:r>
              <a:rPr lang="de-DE" sz="1800" dirty="0" smtClean="0"/>
              <a:t>: Check the motor connections. </a:t>
            </a:r>
            <a:r>
              <a:rPr lang="en-US" sz="1800" dirty="0" smtClean="0"/>
              <a:t>	                 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Cause    </a:t>
            </a:r>
            <a:r>
              <a:rPr lang="en-US" sz="1800" dirty="0" smtClean="0"/>
              <a:t>: One side of print getting smudged.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de-DE" sz="1800" dirty="0" smtClean="0"/>
              <a:t>Solution</a:t>
            </a:r>
            <a:r>
              <a:rPr lang="de-DE" sz="1800" dirty="0"/>
              <a:t>: </a:t>
            </a:r>
            <a:r>
              <a:rPr lang="de-DE" sz="1800" dirty="0" smtClean="0"/>
              <a:t>The bed height and inclination was adjusted.</a:t>
            </a:r>
            <a:r>
              <a:rPr lang="en-US" sz="1800" dirty="0"/>
              <a:t>	                 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Cause    : </a:t>
            </a:r>
            <a:r>
              <a:rPr lang="en-US" sz="1800" dirty="0" smtClean="0"/>
              <a:t>The filament is not sticking to the bed.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de-DE" sz="1800" dirty="0"/>
              <a:t>Solution: </a:t>
            </a:r>
            <a:r>
              <a:rPr lang="de-DE" sz="1800" dirty="0" smtClean="0"/>
              <a:t>The bed temperature was increased.</a:t>
            </a:r>
            <a:r>
              <a:rPr lang="en-US" sz="1800" dirty="0"/>
              <a:t>	</a:t>
            </a:r>
            <a:r>
              <a:rPr lang="en-US" dirty="0"/>
              <a:t>                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7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dirty="0" smtClean="0"/>
              <a:t>Extruder and Bed: 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Cause            : Printing is not proper </a:t>
            </a:r>
          </a:p>
          <a:p>
            <a:pPr marL="0" indent="0" algn="just">
              <a:buNone/>
            </a:pPr>
            <a:r>
              <a:rPr lang="en-US" sz="1800" dirty="0" smtClean="0"/>
              <a:t>             Solution(1)   : Adjust the Bed Level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050" dirty="0" smtClean="0"/>
          </a:p>
          <a:p>
            <a:pPr marL="0" indent="0" algn="just">
              <a:buNone/>
            </a:pPr>
            <a:endParaRPr lang="en-US" sz="1050" dirty="0"/>
          </a:p>
          <a:p>
            <a:pPr marL="0" indent="0" algn="just">
              <a:buNone/>
            </a:pPr>
            <a:endParaRPr lang="en-US" sz="1050" dirty="0" smtClean="0"/>
          </a:p>
          <a:p>
            <a:pPr marL="0" indent="0" algn="just">
              <a:buNone/>
            </a:pPr>
            <a:r>
              <a:rPr lang="en-US" sz="1800" dirty="0" smtClean="0"/>
              <a:t>              Solution(2)  : Distance between </a:t>
            </a:r>
            <a:r>
              <a:rPr lang="en-US" sz="1800" dirty="0" err="1"/>
              <a:t>H</a:t>
            </a:r>
            <a:r>
              <a:rPr lang="en-US" sz="1800" dirty="0" err="1" smtClean="0"/>
              <a:t>otend</a:t>
            </a:r>
            <a:r>
              <a:rPr lang="en-US" sz="1800" dirty="0" smtClean="0"/>
              <a:t> and Bed level should be a paper size and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	   this should be summarize in </a:t>
            </a:r>
            <a:r>
              <a:rPr lang="en-US" sz="1800" dirty="0"/>
              <a:t>all four corners of the </a:t>
            </a:r>
            <a:r>
              <a:rPr lang="en-US" sz="1800" dirty="0" smtClean="0"/>
              <a:t>heat bed.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395" y="4221088"/>
            <a:ext cx="3724979" cy="1491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95" y="1971564"/>
            <a:ext cx="3724979" cy="13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5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Troubleshooting(4)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Updated to the newest version Marlin 1.1.3.</a:t>
            </a:r>
          </a:p>
          <a:p>
            <a:pPr lvl="1"/>
            <a:r>
              <a:rPr lang="en-US" dirty="0" smtClean="0"/>
              <a:t>Bugs were happened to be observed </a:t>
            </a:r>
            <a:r>
              <a:rPr lang="en-US" dirty="0" smtClean="0"/>
              <a:t>which changed the device behavior.</a:t>
            </a:r>
            <a:endParaRPr lang="en-US" dirty="0" smtClean="0"/>
          </a:p>
          <a:p>
            <a:pPr lvl="1" algn="just"/>
            <a:r>
              <a:rPr lang="en-US" dirty="0" smtClean="0"/>
              <a:t>Solution</a:t>
            </a:r>
            <a:r>
              <a:rPr lang="en-US" dirty="0" smtClean="0"/>
              <a:t> was able to be found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err="1" smtClean="0"/>
              <a:t>configuration.h</a:t>
            </a:r>
            <a:r>
              <a:rPr lang="en-US" dirty="0" smtClean="0"/>
              <a:t> </a:t>
            </a:r>
            <a:r>
              <a:rPr lang="en-US" dirty="0" smtClean="0"/>
              <a:t>file.</a:t>
            </a:r>
          </a:p>
          <a:p>
            <a:pPr lvl="1" algn="just"/>
            <a:r>
              <a:rPr lang="en-US" dirty="0" smtClean="0"/>
              <a:t>Baud rate is set to 250000 as</a:t>
            </a:r>
          </a:p>
          <a:p>
            <a:pPr marL="457200" lvl="1" indent="0" algn="just">
              <a:buNone/>
            </a:pPr>
            <a:r>
              <a:rPr lang="en-US" dirty="0" smtClean="0"/>
              <a:t>	</a:t>
            </a:r>
            <a:r>
              <a:rPr lang="en-US" b="1" dirty="0" smtClean="0"/>
              <a:t>#</a:t>
            </a:r>
            <a:r>
              <a:rPr lang="en-US" b="1" dirty="0"/>
              <a:t>define BAUDRATE 250000</a:t>
            </a:r>
            <a:endParaRPr lang="en-US" b="1" dirty="0" smtClean="0"/>
          </a:p>
          <a:p>
            <a:pPr lvl="1" algn="just"/>
            <a:r>
              <a:rPr lang="en-US" dirty="0" smtClean="0"/>
              <a:t>Disabled Thermal protection by commenting it as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b="1" dirty="0"/>
              <a:t>//#</a:t>
            </a:r>
            <a:r>
              <a:rPr lang="en-US" b="1" dirty="0" smtClean="0"/>
              <a:t>define THERMAL_PROTECTION_HOTENDS </a:t>
            </a:r>
          </a:p>
          <a:p>
            <a:pPr marL="457200" lvl="1" indent="0" algn="just">
              <a:buNone/>
            </a:pPr>
            <a:r>
              <a:rPr lang="en-US" b="1" dirty="0" smtClean="0"/>
              <a:t>	//#</a:t>
            </a:r>
            <a:r>
              <a:rPr lang="en-US" b="1" dirty="0"/>
              <a:t>define THERMAL_PROTECTION_BED </a:t>
            </a:r>
            <a:endParaRPr lang="en-US" b="1" dirty="0" smtClean="0"/>
          </a:p>
          <a:p>
            <a:pPr lvl="1" algn="just"/>
            <a:r>
              <a:rPr lang="en-US" dirty="0" smtClean="0"/>
              <a:t>Disabled PID value which controls the speed of Bed heating as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b="1" dirty="0"/>
              <a:t>//#define </a:t>
            </a:r>
            <a:r>
              <a:rPr lang="en-US" b="1" dirty="0" smtClean="0"/>
              <a:t>PIDTEMPBED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699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Troubleshooting(5)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en-US" dirty="0" smtClean="0"/>
              <a:t>		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00052" y="980728"/>
            <a:ext cx="806489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Clr>
                <a:schemeClr val="accent6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</a:rPr>
              <a:t>Changed the value of mechanical </a:t>
            </a:r>
            <a:r>
              <a:rPr lang="en-US" sz="2000" dirty="0" err="1">
                <a:latin typeface="+mn-lt"/>
              </a:rPr>
              <a:t>endstop</a:t>
            </a:r>
            <a:r>
              <a:rPr lang="en-US" sz="2000" dirty="0">
                <a:latin typeface="+mn-lt"/>
              </a:rPr>
              <a:t> in relation with the axis </a:t>
            </a:r>
            <a:r>
              <a:rPr lang="en-US" sz="2000" dirty="0" smtClean="0">
                <a:latin typeface="+mn-lt"/>
              </a:rPr>
              <a:t>as</a:t>
            </a:r>
          </a:p>
          <a:p>
            <a:r>
              <a:rPr lang="en-US" sz="2000" dirty="0" smtClean="0">
                <a:latin typeface="+mn-lt"/>
              </a:rPr>
              <a:t>	</a:t>
            </a:r>
            <a:r>
              <a:rPr lang="en-US" sz="2000" b="1" dirty="0">
                <a:latin typeface="+mn-lt"/>
              </a:rPr>
              <a:t>X_MIN_ENDSTOP_INVERTING = true</a:t>
            </a:r>
          </a:p>
          <a:p>
            <a:r>
              <a:rPr lang="en-US" sz="2000" b="1" dirty="0" smtClean="0">
                <a:latin typeface="+mn-lt"/>
              </a:rPr>
              <a:t>	Y_MIN_ENDSTOP_INVERTING </a:t>
            </a:r>
            <a:r>
              <a:rPr lang="en-US" sz="2000" b="1" dirty="0">
                <a:latin typeface="+mn-lt"/>
              </a:rPr>
              <a:t>= true</a:t>
            </a:r>
          </a:p>
          <a:p>
            <a:r>
              <a:rPr lang="en-US" sz="2000" b="1" dirty="0" smtClean="0">
                <a:latin typeface="+mn-lt"/>
              </a:rPr>
              <a:t>	Z_MIN_ENDSTOP_INVERTING </a:t>
            </a:r>
            <a:r>
              <a:rPr lang="en-US" sz="2000" b="1" dirty="0">
                <a:latin typeface="+mn-lt"/>
              </a:rPr>
              <a:t>= true </a:t>
            </a:r>
          </a:p>
          <a:p>
            <a:r>
              <a:rPr lang="en-US" sz="2000" b="1" dirty="0" smtClean="0">
                <a:latin typeface="+mn-lt"/>
              </a:rPr>
              <a:t>	X_MAX_ENDSTOP_INVERTING </a:t>
            </a:r>
            <a:r>
              <a:rPr lang="en-US" sz="2000" b="1" dirty="0">
                <a:latin typeface="+mn-lt"/>
              </a:rPr>
              <a:t>=true</a:t>
            </a:r>
          </a:p>
          <a:p>
            <a:r>
              <a:rPr lang="en-US" sz="2000" b="1" dirty="0" smtClean="0">
                <a:latin typeface="+mn-lt"/>
              </a:rPr>
              <a:t>	Y_MAX_ENDSTOP_INVERTING </a:t>
            </a:r>
            <a:r>
              <a:rPr lang="en-US" sz="2000" b="1" dirty="0">
                <a:latin typeface="+mn-lt"/>
              </a:rPr>
              <a:t>= false</a:t>
            </a:r>
          </a:p>
          <a:p>
            <a:r>
              <a:rPr lang="en-US" sz="2000" b="1" dirty="0" smtClean="0">
                <a:latin typeface="+mn-lt"/>
              </a:rPr>
              <a:t>	Z_MAX_ENDSTOP_INVERTING </a:t>
            </a:r>
            <a:r>
              <a:rPr lang="en-US" sz="2000" b="1" dirty="0">
                <a:latin typeface="+mn-lt"/>
              </a:rPr>
              <a:t>= false</a:t>
            </a:r>
          </a:p>
          <a:p>
            <a:r>
              <a:rPr lang="en-US" sz="2000" b="1" dirty="0" smtClean="0">
                <a:latin typeface="+mn-lt"/>
              </a:rPr>
              <a:t>	Z_MIN_PROBE_ENDSTOP_INVERTING </a:t>
            </a:r>
            <a:r>
              <a:rPr lang="en-US" sz="2000" b="1" dirty="0">
                <a:latin typeface="+mn-lt"/>
              </a:rPr>
              <a:t>= </a:t>
            </a:r>
            <a:r>
              <a:rPr lang="en-US" sz="2000" b="1" dirty="0" smtClean="0">
                <a:latin typeface="+mn-lt"/>
              </a:rPr>
              <a:t>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</a:endParaRPr>
          </a:p>
          <a:p>
            <a:pPr marL="800100" lvl="1" indent="-342900" algn="just">
              <a:buClr>
                <a:schemeClr val="accent6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</a:rPr>
              <a:t>Stepper</a:t>
            </a:r>
            <a:r>
              <a:rPr lang="en-US" sz="2000" dirty="0" smtClean="0">
                <a:latin typeface="+mn-lt"/>
              </a:rPr>
              <a:t> direction is inverted to</a:t>
            </a:r>
          </a:p>
          <a:p>
            <a:r>
              <a:rPr lang="en-US" sz="2000" dirty="0">
                <a:latin typeface="+mn-lt"/>
              </a:rPr>
              <a:t>	</a:t>
            </a:r>
            <a:r>
              <a:rPr lang="en-US" sz="2000" b="1" dirty="0">
                <a:latin typeface="+mn-lt"/>
              </a:rPr>
              <a:t>#define INVERT_X_DIR true</a:t>
            </a:r>
          </a:p>
          <a:p>
            <a:r>
              <a:rPr lang="en-US" sz="2000" b="1" dirty="0" smtClean="0">
                <a:latin typeface="+mn-lt"/>
              </a:rPr>
              <a:t>	#</a:t>
            </a:r>
            <a:r>
              <a:rPr lang="en-US" sz="2000" b="1" dirty="0">
                <a:latin typeface="+mn-lt"/>
              </a:rPr>
              <a:t>define INVERT_Y_DIR false</a:t>
            </a:r>
          </a:p>
          <a:p>
            <a:r>
              <a:rPr lang="en-US" sz="2000" b="1" dirty="0" smtClean="0">
                <a:latin typeface="+mn-lt"/>
              </a:rPr>
              <a:t>	#</a:t>
            </a:r>
            <a:r>
              <a:rPr lang="en-US" sz="2000" b="1" dirty="0">
                <a:latin typeface="+mn-lt"/>
              </a:rPr>
              <a:t>define INVERT_Z_DIR </a:t>
            </a:r>
            <a:r>
              <a:rPr lang="en-US" sz="2000" b="1" dirty="0" smtClean="0">
                <a:latin typeface="+mn-lt"/>
              </a:rPr>
              <a:t>true</a:t>
            </a:r>
            <a:endParaRPr lang="en-US" sz="2000" b="1" dirty="0">
              <a:latin typeface="+mn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000" b="1" dirty="0" smtClean="0">
              <a:latin typeface="+mn-lt"/>
            </a:endParaRPr>
          </a:p>
          <a:p>
            <a:pPr marL="800100" lvl="1" indent="-342900" algn="just">
              <a:buClr>
                <a:schemeClr val="accent6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n-lt"/>
              </a:rPr>
              <a:t>Direction of the Extruder motor changed to </a:t>
            </a:r>
          </a:p>
          <a:p>
            <a:pPr lvl="1" algn="just"/>
            <a:r>
              <a:rPr lang="en-US" sz="2000" dirty="0">
                <a:latin typeface="+mn-lt"/>
              </a:rPr>
              <a:t>	</a:t>
            </a:r>
            <a:r>
              <a:rPr lang="en-US" sz="2000" b="1" dirty="0">
                <a:latin typeface="+mn-lt"/>
              </a:rPr>
              <a:t>INVERT_E0_DIR false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7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Troubleshooting(6)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11560" y="1052736"/>
            <a:ext cx="80648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accent6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</a:rPr>
              <a:t>Changed the values of travel limits after homing </a:t>
            </a:r>
            <a:r>
              <a:rPr lang="en-US" sz="2000" dirty="0" smtClean="0">
                <a:latin typeface="+mn-lt"/>
              </a:rPr>
              <a:t>as:</a:t>
            </a:r>
            <a:endParaRPr lang="en-US" sz="2000" b="1" dirty="0" smtClean="0">
              <a:latin typeface="+mn-lt"/>
            </a:endParaRPr>
          </a:p>
          <a:p>
            <a:r>
              <a:rPr lang="de-DE" sz="2000" dirty="0" smtClean="0"/>
              <a:t>	</a:t>
            </a:r>
            <a:r>
              <a:rPr lang="es-ES" sz="2000" b="1" dirty="0">
                <a:latin typeface="+mn-lt"/>
              </a:rPr>
              <a:t>#define X_MIN_POS </a:t>
            </a:r>
            <a:r>
              <a:rPr lang="es-ES" sz="2000" b="1" dirty="0" smtClean="0">
                <a:latin typeface="+mn-lt"/>
              </a:rPr>
              <a:t>120</a:t>
            </a:r>
            <a:endParaRPr lang="es-ES" sz="2000" b="1" dirty="0">
              <a:latin typeface="+mn-lt"/>
            </a:endParaRPr>
          </a:p>
          <a:p>
            <a:r>
              <a:rPr lang="es-ES" sz="2000" b="1" dirty="0" smtClean="0">
                <a:latin typeface="+mn-lt"/>
              </a:rPr>
              <a:t>	#</a:t>
            </a:r>
            <a:r>
              <a:rPr lang="es-ES" sz="2000" b="1" dirty="0">
                <a:latin typeface="+mn-lt"/>
              </a:rPr>
              <a:t>define Y_MIN_POS </a:t>
            </a:r>
            <a:r>
              <a:rPr lang="es-ES" sz="2000" b="1" dirty="0" smtClean="0">
                <a:latin typeface="+mn-lt"/>
              </a:rPr>
              <a:t>120</a:t>
            </a:r>
            <a:endParaRPr lang="es-ES" sz="2000" b="1" dirty="0">
              <a:latin typeface="+mn-lt"/>
            </a:endParaRPr>
          </a:p>
          <a:p>
            <a:r>
              <a:rPr lang="es-ES" sz="2000" b="1" dirty="0" smtClean="0">
                <a:latin typeface="+mn-lt"/>
              </a:rPr>
              <a:t>	#</a:t>
            </a:r>
            <a:r>
              <a:rPr lang="es-ES" sz="2000" b="1" dirty="0">
                <a:latin typeface="+mn-lt"/>
              </a:rPr>
              <a:t>define Z_MIN_POS </a:t>
            </a:r>
            <a:r>
              <a:rPr lang="es-ES" sz="2000" b="1" dirty="0" smtClean="0">
                <a:latin typeface="+mn-lt"/>
              </a:rPr>
              <a:t>150</a:t>
            </a:r>
            <a:endParaRPr lang="es-ES" sz="2000" b="1" dirty="0">
              <a:latin typeface="+mn-lt"/>
            </a:endParaRPr>
          </a:p>
          <a:p>
            <a:r>
              <a:rPr lang="es-ES" sz="2000" b="1" dirty="0" smtClean="0">
                <a:latin typeface="+mn-lt"/>
              </a:rPr>
              <a:t>	#</a:t>
            </a:r>
            <a:r>
              <a:rPr lang="es-ES" sz="2000" b="1" dirty="0">
                <a:latin typeface="+mn-lt"/>
              </a:rPr>
              <a:t>define X_MAX_POS 200</a:t>
            </a:r>
          </a:p>
          <a:p>
            <a:r>
              <a:rPr lang="es-ES" sz="2000" b="1" dirty="0" smtClean="0">
                <a:latin typeface="+mn-lt"/>
              </a:rPr>
              <a:t>	#</a:t>
            </a:r>
            <a:r>
              <a:rPr lang="es-ES" sz="2000" b="1" dirty="0">
                <a:latin typeface="+mn-lt"/>
              </a:rPr>
              <a:t>define Y_MAX_POS 200</a:t>
            </a:r>
          </a:p>
          <a:p>
            <a:r>
              <a:rPr lang="es-ES" sz="2000" b="1" dirty="0" smtClean="0">
                <a:latin typeface="+mn-lt"/>
              </a:rPr>
              <a:t>	#</a:t>
            </a:r>
            <a:r>
              <a:rPr lang="es-ES" sz="2000" b="1" dirty="0">
                <a:latin typeface="+mn-lt"/>
              </a:rPr>
              <a:t>define Z_MAX_POS 200</a:t>
            </a:r>
            <a:endParaRPr lang="en-US" sz="2000" b="1" dirty="0" smtClean="0">
              <a:latin typeface="+mn-lt"/>
            </a:endParaRPr>
          </a:p>
          <a:p>
            <a:pPr marL="342900" indent="-342900">
              <a:buClr>
                <a:schemeClr val="accent6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n-lt"/>
              </a:rPr>
              <a:t>After modifying the values, irregularities in the home position of all 3 axes were discovered. Therefore, the values were re-modified to</a:t>
            </a:r>
          </a:p>
          <a:p>
            <a:r>
              <a:rPr lang="en-US" sz="2000" b="1" dirty="0">
                <a:latin typeface="+mn-lt"/>
              </a:rPr>
              <a:t>	</a:t>
            </a:r>
            <a:r>
              <a:rPr lang="es-ES" sz="2000" b="1" dirty="0">
                <a:latin typeface="+mn-lt"/>
              </a:rPr>
              <a:t>#define X_MIN_POS 0</a:t>
            </a:r>
          </a:p>
          <a:p>
            <a:r>
              <a:rPr lang="es-ES" sz="2000" b="1" dirty="0" smtClean="0">
                <a:latin typeface="+mn-lt"/>
              </a:rPr>
              <a:t>	#</a:t>
            </a:r>
            <a:r>
              <a:rPr lang="es-ES" sz="2000" b="1" dirty="0">
                <a:latin typeface="+mn-lt"/>
              </a:rPr>
              <a:t>define Y_MIN_POS 0</a:t>
            </a:r>
          </a:p>
          <a:p>
            <a:r>
              <a:rPr lang="es-ES" sz="2000" b="1" dirty="0" smtClean="0">
                <a:latin typeface="+mn-lt"/>
              </a:rPr>
              <a:t>	#</a:t>
            </a:r>
            <a:r>
              <a:rPr lang="es-ES" sz="2000" b="1" dirty="0">
                <a:latin typeface="+mn-lt"/>
              </a:rPr>
              <a:t>define Z_MIN_POS 0</a:t>
            </a:r>
          </a:p>
          <a:p>
            <a:r>
              <a:rPr lang="es-ES" sz="2000" b="1" dirty="0" smtClean="0">
                <a:latin typeface="+mn-lt"/>
              </a:rPr>
              <a:t>	#</a:t>
            </a:r>
            <a:r>
              <a:rPr lang="es-ES" sz="2000" b="1" dirty="0">
                <a:latin typeface="+mn-lt"/>
              </a:rPr>
              <a:t>define X_MAX_POS 200</a:t>
            </a:r>
          </a:p>
          <a:p>
            <a:r>
              <a:rPr lang="es-ES" sz="2000" b="1" dirty="0" smtClean="0">
                <a:latin typeface="+mn-lt"/>
              </a:rPr>
              <a:t>	#</a:t>
            </a:r>
            <a:r>
              <a:rPr lang="es-ES" sz="2000" b="1" dirty="0">
                <a:latin typeface="+mn-lt"/>
              </a:rPr>
              <a:t>define Y_MAX_POS 200</a:t>
            </a:r>
          </a:p>
          <a:p>
            <a:r>
              <a:rPr lang="es-ES" sz="2000" b="1" dirty="0" smtClean="0">
                <a:latin typeface="+mn-lt"/>
              </a:rPr>
              <a:t>	#</a:t>
            </a:r>
            <a:r>
              <a:rPr lang="es-ES" sz="2000" b="1" dirty="0">
                <a:latin typeface="+mn-lt"/>
              </a:rPr>
              <a:t>define Z_MAX_POS 200</a:t>
            </a:r>
            <a:endParaRPr lang="en-US" sz="2000" b="1" dirty="0"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982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sz="1800" dirty="0" smtClean="0"/>
              <a:t>Produces complex products</a:t>
            </a:r>
          </a:p>
          <a:p>
            <a:pPr lvl="1"/>
            <a:r>
              <a:rPr lang="en-US" sz="1800" dirty="0" smtClean="0">
                <a:cs typeface="Arial" panose="020B0604020202020204" pitchFamily="34" charset="0"/>
              </a:rPr>
              <a:t>Spare </a:t>
            </a:r>
            <a:r>
              <a:rPr lang="en-US" sz="1800" dirty="0">
                <a:cs typeface="Arial" panose="020B0604020202020204" pitchFamily="34" charset="0"/>
              </a:rPr>
              <a:t>parts can be printed on site which will eliminate shipping cost. </a:t>
            </a:r>
            <a:endParaRPr lang="en-US" sz="1800" dirty="0" smtClean="0"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cs typeface="Arial" panose="020B0604020202020204" pitchFamily="34" charset="0"/>
              </a:rPr>
              <a:t>Re-invent </a:t>
            </a:r>
            <a:r>
              <a:rPr lang="en-US" sz="1800" dirty="0">
                <a:cs typeface="Arial" panose="020B0604020202020204" pitchFamily="34" charset="0"/>
              </a:rPr>
              <a:t>already invented </a:t>
            </a:r>
            <a:r>
              <a:rPr lang="en-US" sz="1800" dirty="0" smtClean="0">
                <a:cs typeface="Arial" panose="020B0604020202020204" pitchFamily="34" charset="0"/>
              </a:rPr>
              <a:t>products</a:t>
            </a: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Printing 3D organs can </a:t>
            </a:r>
            <a:r>
              <a:rPr lang="en-US" sz="1800" dirty="0" err="1" smtClean="0">
                <a:cs typeface="Arial" panose="020B0604020202020204" pitchFamily="34" charset="0"/>
              </a:rPr>
              <a:t>revolutionarize</a:t>
            </a:r>
            <a:r>
              <a:rPr lang="en-US" sz="1800" dirty="0" smtClean="0">
                <a:cs typeface="Arial" panose="020B0604020202020204" pitchFamily="34" charset="0"/>
              </a:rPr>
              <a:t> </a:t>
            </a:r>
            <a:r>
              <a:rPr lang="en-US" sz="1800" dirty="0">
                <a:cs typeface="Arial" panose="020B0604020202020204" pitchFamily="34" charset="0"/>
              </a:rPr>
              <a:t>the medical industry. </a:t>
            </a:r>
          </a:p>
          <a:p>
            <a:pPr lvl="1"/>
            <a:r>
              <a:rPr lang="en-US" sz="1800" dirty="0" smtClean="0">
                <a:cs typeface="Arial" panose="020B0604020202020204" pitchFamily="34" charset="0"/>
              </a:rPr>
              <a:t>Less Cost compared to all other  3D printer.</a:t>
            </a:r>
            <a:endParaRPr lang="en-US" sz="1800" dirty="0">
              <a:cs typeface="Arial" panose="020B0604020202020204" pitchFamily="34" charset="0"/>
            </a:endParaRPr>
          </a:p>
          <a:p>
            <a:pPr lvl="1"/>
            <a:endParaRPr lang="en-US" sz="1800" dirty="0">
              <a:cs typeface="Arial" panose="020B0604020202020204" pitchFamily="34" charset="0"/>
            </a:endParaRPr>
          </a:p>
          <a:p>
            <a:r>
              <a:rPr lang="en-US" dirty="0" smtClean="0"/>
              <a:t>Disadvantage:</a:t>
            </a:r>
          </a:p>
          <a:p>
            <a:pPr lvl="1"/>
            <a:r>
              <a:rPr lang="en-US" sz="1800" dirty="0" smtClean="0">
                <a:cs typeface="Arial" panose="020B0604020202020204" pitchFamily="34" charset="0"/>
              </a:rPr>
              <a:t>Consumes more time for less complicated parts.</a:t>
            </a:r>
          </a:p>
          <a:p>
            <a:pPr lvl="1"/>
            <a:r>
              <a:rPr lang="en-US" sz="1800" dirty="0" smtClean="0">
                <a:cs typeface="Arial" panose="020B0604020202020204" pitchFamily="34" charset="0"/>
              </a:rPr>
              <a:t>Size of printable object is limited by the movement of extruder.</a:t>
            </a:r>
          </a:p>
          <a:p>
            <a:pPr lvl="1"/>
            <a:r>
              <a:rPr lang="en-US" sz="1800" dirty="0" smtClean="0">
                <a:cs typeface="Arial" panose="020B0604020202020204" pitchFamily="34" charset="0"/>
              </a:rPr>
              <a:t>In Additive </a:t>
            </a:r>
            <a:r>
              <a:rPr lang="en-US" sz="1800" dirty="0">
                <a:cs typeface="Arial" panose="020B0604020202020204" pitchFamily="34" charset="0"/>
              </a:rPr>
              <a:t>M</a:t>
            </a:r>
            <a:r>
              <a:rPr lang="en-US" sz="1800" dirty="0" smtClean="0">
                <a:cs typeface="Arial" panose="020B0604020202020204" pitchFamily="34" charset="0"/>
              </a:rPr>
              <a:t>anufacturing previous layer has to harden before creating next year.</a:t>
            </a:r>
          </a:p>
          <a:p>
            <a:pPr lvl="1"/>
            <a:r>
              <a:rPr lang="en-US" sz="1800" dirty="0" smtClean="0">
                <a:cs typeface="Arial" panose="020B0604020202020204" pitchFamily="34" charset="0"/>
              </a:rPr>
              <a:t>Curved geometry will not be much accurate while printing.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49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052" y="764704"/>
            <a:ext cx="8569075" cy="5184105"/>
          </a:xfrm>
        </p:spPr>
        <p:txBody>
          <a:bodyPr/>
          <a:lstStyle/>
          <a:p>
            <a:pPr>
              <a:buSzPct val="150000"/>
            </a:pPr>
            <a:r>
              <a:rPr lang="en-US" sz="2800" dirty="0" smtClean="0"/>
              <a:t>Inclusion of Auto level sensor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>
              <a:buSzPct val="50000"/>
              <a:buFont typeface="Wingdings" panose="05000000000000000000" pitchFamily="2" charset="2"/>
              <a:buChar char="q"/>
            </a:pPr>
            <a:r>
              <a:rPr lang="en-US" sz="1800" dirty="0" smtClean="0"/>
              <a:t>Automatic levelling of Z axis with respect to the Heat bed.</a:t>
            </a:r>
          </a:p>
          <a:p>
            <a:pPr lvl="1">
              <a:buSzPct val="50000"/>
              <a:buFont typeface="Wingdings" panose="05000000000000000000" pitchFamily="2" charset="2"/>
              <a:buChar char="q"/>
            </a:pPr>
            <a:r>
              <a:rPr lang="en-US" sz="1800" dirty="0" smtClean="0"/>
              <a:t>Z axis is tuned such that there exists a constant distance between the nozzle and the bed.</a:t>
            </a:r>
          </a:p>
          <a:p>
            <a:pPr lvl="1">
              <a:buSzPct val="50000"/>
              <a:buFont typeface="Wingdings" panose="05000000000000000000" pitchFamily="2" charset="2"/>
              <a:buChar char="q"/>
            </a:pPr>
            <a:r>
              <a:rPr lang="en-US" sz="1800" dirty="0" smtClean="0"/>
              <a:t>Made possible by using Proximity sensor connected besides the Extruder.</a:t>
            </a:r>
          </a:p>
          <a:p>
            <a:pPr lvl="1">
              <a:buSzPct val="50000"/>
              <a:buFont typeface="Wingdings" panose="05000000000000000000" pitchFamily="2" charset="2"/>
              <a:buChar char="q"/>
            </a:pPr>
            <a:r>
              <a:rPr lang="en-US" sz="1800" dirty="0" smtClean="0"/>
              <a:t>Sensor calculates the distance by moving over the bed.</a:t>
            </a:r>
          </a:p>
          <a:p>
            <a:pPr lvl="1">
              <a:buSzPct val="50000"/>
              <a:buFont typeface="Wingdings" panose="05000000000000000000" pitchFamily="2" charset="2"/>
              <a:buChar char="q"/>
            </a:pPr>
            <a:r>
              <a:rPr lang="en-US" sz="1800" dirty="0" smtClean="0"/>
              <a:t>Uneven surfaces on the print bed will be noticed by the firmware and will instruct the nozzle to move accordingly.</a:t>
            </a:r>
          </a:p>
          <a:p>
            <a:pPr lvl="1">
              <a:buSzPct val="50000"/>
              <a:buFont typeface="Wingdings" panose="05000000000000000000" pitchFamily="2" charset="2"/>
              <a:buChar char="q"/>
            </a:pPr>
            <a:r>
              <a:rPr lang="en-US" sz="1800" dirty="0" smtClean="0"/>
              <a:t>No need of End stop for the Z axis.</a:t>
            </a:r>
          </a:p>
          <a:p>
            <a:pPr lvl="1">
              <a:buSzPct val="50000"/>
              <a:buFont typeface="Wingdings" panose="05000000000000000000" pitchFamily="2" charset="2"/>
              <a:buChar char="q"/>
            </a:pPr>
            <a:r>
              <a:rPr lang="en-US" sz="1800" dirty="0" smtClean="0"/>
              <a:t>Can be used for inclined Heat bed.</a:t>
            </a:r>
          </a:p>
          <a:p>
            <a:pPr lvl="1">
              <a:buSzPct val="50000"/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4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Future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Medical</a:t>
            </a:r>
          </a:p>
          <a:p>
            <a:pPr lvl="1"/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Rapid Prototyping</a:t>
            </a:r>
          </a:p>
          <a:p>
            <a:pPr lvl="1"/>
            <a:r>
              <a:rPr lang="en-US" dirty="0" smtClean="0"/>
              <a:t>Automobiles</a:t>
            </a:r>
          </a:p>
          <a:p>
            <a:pPr lvl="1"/>
            <a:r>
              <a:rPr lang="en-US" dirty="0" smtClean="0"/>
              <a:t>Mass Customization</a:t>
            </a:r>
          </a:p>
          <a:p>
            <a:pPr lvl="1"/>
            <a:endParaRPr lang="en-US" sz="1400" dirty="0" smtClean="0"/>
          </a:p>
          <a:p>
            <a:pPr marL="457200" lvl="1" indent="0">
              <a:buNone/>
            </a:pPr>
            <a:r>
              <a:rPr lang="en-US" dirty="0" smtClean="0"/>
              <a:t>      Mostly Everything…!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dirty="0"/>
              <a:t>Future Scope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Rocket Engine</a:t>
            </a:r>
          </a:p>
          <a:p>
            <a:pPr lvl="1"/>
            <a:r>
              <a:rPr lang="en-US" dirty="0" smtClean="0"/>
              <a:t>3D Printing in Space</a:t>
            </a:r>
          </a:p>
          <a:p>
            <a:pPr lvl="1"/>
            <a:r>
              <a:rPr lang="en-US" dirty="0" smtClean="0"/>
              <a:t>3D Bio -Printing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767551"/>
            <a:ext cx="2130450" cy="1368152"/>
          </a:xfrm>
          <a:prstGeom prst="rect">
            <a:avLst/>
          </a:prstGeom>
        </p:spPr>
      </p:pic>
      <p:pic>
        <p:nvPicPr>
          <p:cNvPr id="5" name="Picture 6" descr="Image result for 3d printed came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37" y="765175"/>
            <a:ext cx="2090581" cy="136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3d printing hou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97409"/>
            <a:ext cx="2304256" cy="134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12984" y="2157748"/>
            <a:ext cx="220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n-lt"/>
              </a:rPr>
              <a:t>Source:https</a:t>
            </a:r>
            <a:r>
              <a:rPr lang="en-US" sz="1200" dirty="0">
                <a:latin typeface="+mn-lt"/>
              </a:rPr>
              <a:t>://3dprint.com/124954/3d-printed-heart-saves-baby/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9137" y="2157748"/>
            <a:ext cx="209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21260" y="4192013"/>
            <a:ext cx="246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http://inhabitat.com/3d-printed-house-in-china-can-withstand-an-8-0-earthquake/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9136" y="2157748"/>
            <a:ext cx="209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https://www.thingiverse.com/thing:37147</a:t>
            </a:r>
          </a:p>
        </p:txBody>
      </p:sp>
    </p:spTree>
    <p:extLst>
      <p:ext uri="{BB962C8B-B14F-4D97-AF65-F5344CB8AC3E}">
        <p14:creationId xmlns:p14="http://schemas.microsoft.com/office/powerpoint/2010/main" val="61890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SzPct val="50000"/>
              <a:buFont typeface="Wingdings" panose="05000000000000000000" pitchFamily="2" charset="2"/>
              <a:buChar char="q"/>
            </a:pPr>
            <a:r>
              <a:rPr lang="en-US" sz="1800" dirty="0"/>
              <a:t>Many challenges were faced for </a:t>
            </a:r>
            <a:r>
              <a:rPr lang="en-US" sz="1800" dirty="0" err="1"/>
              <a:t>Prusa</a:t>
            </a:r>
            <a:r>
              <a:rPr lang="en-US" sz="1800" dirty="0"/>
              <a:t> i3. </a:t>
            </a:r>
            <a:endParaRPr lang="en-US" sz="1800" dirty="0" smtClean="0"/>
          </a:p>
          <a:p>
            <a:pPr algn="just">
              <a:lnSpc>
                <a:spcPct val="150000"/>
              </a:lnSpc>
              <a:buSzPct val="50000"/>
              <a:buFont typeface="Wingdings" panose="05000000000000000000" pitchFamily="2" charset="2"/>
              <a:buChar char="q"/>
            </a:pPr>
            <a:r>
              <a:rPr lang="en-US" sz="1800" dirty="0" smtClean="0"/>
              <a:t>Mandatory to analyze the calibration of Z axis with the heat bed. </a:t>
            </a:r>
          </a:p>
          <a:p>
            <a:pPr algn="just">
              <a:lnSpc>
                <a:spcPct val="150000"/>
              </a:lnSpc>
              <a:buSzPct val="50000"/>
              <a:buFont typeface="Wingdings" panose="05000000000000000000" pitchFamily="2" charset="2"/>
              <a:buChar char="q"/>
            </a:pPr>
            <a:r>
              <a:rPr lang="en-US" sz="1800" dirty="0" smtClean="0"/>
              <a:t>S</a:t>
            </a:r>
            <a:r>
              <a:rPr lang="en-US" sz="1800" dirty="0" smtClean="0"/>
              <a:t>afety </a:t>
            </a:r>
            <a:r>
              <a:rPr lang="en-US" sz="1800" dirty="0"/>
              <a:t>features like Thermistor and Heat bed temperature protection and PID (Proportional Integral and Derivative) setting of Heat bed </a:t>
            </a:r>
            <a:r>
              <a:rPr lang="en-US" sz="1800" dirty="0" smtClean="0"/>
              <a:t>is must.</a:t>
            </a:r>
          </a:p>
          <a:p>
            <a:pPr algn="just">
              <a:lnSpc>
                <a:spcPct val="150000"/>
              </a:lnSpc>
              <a:buSzPct val="50000"/>
              <a:buFont typeface="Wingdings" panose="05000000000000000000" pitchFamily="2" charset="2"/>
              <a:buChar char="q"/>
            </a:pPr>
            <a:r>
              <a:rPr lang="en-US" sz="1800" dirty="0" smtClean="0"/>
              <a:t>Besides the minor faults, it is a good version of 3D printer.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1800" dirty="0"/>
              <a:t>3D Printing </a:t>
            </a:r>
            <a:r>
              <a:rPr lang="en-IN" sz="1800" dirty="0"/>
              <a:t>has been around since the early twentieth century and was unfold from automated production. </a:t>
            </a:r>
            <a:endParaRPr lang="en-IN" sz="1800" dirty="0" smtClean="0"/>
          </a:p>
          <a:p>
            <a:pPr algn="just">
              <a:lnSpc>
                <a:spcPct val="200000"/>
              </a:lnSpc>
            </a:pPr>
            <a:r>
              <a:rPr lang="en-IN" sz="1800" dirty="0"/>
              <a:t>A</a:t>
            </a:r>
            <a:r>
              <a:rPr lang="en-IN" sz="1800" dirty="0" smtClean="0"/>
              <a:t>pplications </a:t>
            </a:r>
            <a:r>
              <a:rPr lang="en-IN" sz="1800" dirty="0"/>
              <a:t>were made progress to other industries, including medical, aerospace, construction, etc. </a:t>
            </a:r>
            <a:endParaRPr lang="en-IN" sz="1800" dirty="0" smtClean="0"/>
          </a:p>
          <a:p>
            <a:pPr algn="just">
              <a:lnSpc>
                <a:spcPct val="200000"/>
              </a:lnSpc>
            </a:pPr>
            <a:r>
              <a:rPr lang="en-IN" sz="1800" dirty="0" smtClean="0"/>
              <a:t>Working of 3D printer, its faults and solutions along with further updates are explained.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5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4061" y="692696"/>
            <a:ext cx="8785225" cy="518410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1800" dirty="0" smtClean="0">
                <a:cs typeface="Arial" panose="020B0604020202020204" pitchFamily="34" charset="0"/>
                <a:hlinkClick r:id="rId2"/>
              </a:rPr>
              <a:t>http</a:t>
            </a:r>
            <a:r>
              <a:rPr lang="en-US" sz="1800" dirty="0">
                <a:cs typeface="Arial" panose="020B0604020202020204" pitchFamily="34" charset="0"/>
                <a:hlinkClick r:id="rId2"/>
              </a:rPr>
              <a:t>://</a:t>
            </a:r>
            <a:r>
              <a:rPr lang="en-US" sz="1800" dirty="0" smtClean="0">
                <a:cs typeface="Arial" panose="020B0604020202020204" pitchFamily="34" charset="0"/>
                <a:hlinkClick r:id="rId2"/>
              </a:rPr>
              <a:t>www.prusaprinters.org</a:t>
            </a:r>
          </a:p>
          <a:p>
            <a:pPr algn="just">
              <a:lnSpc>
                <a:spcPct val="100000"/>
              </a:lnSpc>
            </a:pPr>
            <a:r>
              <a:rPr lang="en-US" sz="1800" dirty="0" smtClean="0">
                <a:cs typeface="Arial" panose="020B0604020202020204" pitchFamily="34" charset="0"/>
                <a:hlinkClick r:id="rId2"/>
              </a:rPr>
              <a:t>http</a:t>
            </a:r>
            <a:r>
              <a:rPr lang="en-US" sz="1800" dirty="0">
                <a:cs typeface="Arial" panose="020B0604020202020204" pitchFamily="34" charset="0"/>
                <a:hlinkClick r:id="rId2"/>
              </a:rPr>
              <a:t>://reprap.org/wiki/Marlin</a:t>
            </a:r>
            <a:endParaRPr lang="en-US" sz="1800" dirty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cs typeface="Arial" panose="020B0604020202020204" pitchFamily="34" charset="0"/>
                <a:hlinkClick r:id="rId3"/>
              </a:rPr>
              <a:t>http://</a:t>
            </a:r>
            <a:r>
              <a:rPr lang="en-US" sz="1800" dirty="0" smtClean="0">
                <a:cs typeface="Arial" panose="020B0604020202020204" pitchFamily="34" charset="0"/>
                <a:hlinkClick r:id="rId3"/>
              </a:rPr>
              <a:t>reprap.org/wiki/RAMPS_1.4</a:t>
            </a:r>
            <a:endParaRPr lang="en-US" sz="1800" dirty="0" smtClean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 smtClean="0">
                <a:cs typeface="Arial" panose="020B0604020202020204" pitchFamily="34" charset="0"/>
                <a:hlinkClick r:id="rId4"/>
              </a:rPr>
              <a:t>http</a:t>
            </a:r>
            <a:r>
              <a:rPr lang="en-US" sz="1800" dirty="0">
                <a:cs typeface="Arial" panose="020B0604020202020204" pitchFamily="34" charset="0"/>
                <a:hlinkClick r:id="rId4"/>
              </a:rPr>
              <a:t>://reprap.org/wiki/StepStick</a:t>
            </a:r>
            <a:endParaRPr lang="en-US" sz="1800" dirty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cs typeface="Arial" panose="020B0604020202020204" pitchFamily="34" charset="0"/>
                <a:hlinkClick r:id="rId5"/>
              </a:rPr>
              <a:t>https://www.arduino.cc/en/Main/ArduinoBoardMega2560</a:t>
            </a:r>
            <a:endParaRPr lang="en-US" sz="1800" dirty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cs typeface="Arial" panose="020B0604020202020204" pitchFamily="34" charset="0"/>
                <a:hlinkClick r:id="rId6"/>
              </a:rPr>
              <a:t>https://github.com/MarlinFirmware/Marlin</a:t>
            </a:r>
            <a:endParaRPr lang="en-US" sz="1800" dirty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cs typeface="Arial" panose="020B0604020202020204" pitchFamily="34" charset="0"/>
                <a:hlinkClick r:id="rId7"/>
              </a:rPr>
              <a:t>http://www.prusa3d.com/downloads/manual/prusa3d_manual_175_en.pdf</a:t>
            </a:r>
            <a:endParaRPr lang="en-US" sz="1800" dirty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cs typeface="Arial" panose="020B0604020202020204" pitchFamily="34" charset="0"/>
                <a:hlinkClick r:id="rId8"/>
              </a:rPr>
              <a:t>https://www.youtube.com/user/ThomasSanladerer</a:t>
            </a:r>
            <a:endParaRPr lang="en-US" sz="1800" dirty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 smtClean="0">
                <a:cs typeface="Arial" panose="020B0604020202020204" pitchFamily="34" charset="0"/>
                <a:hlinkClick r:id="rId9"/>
              </a:rPr>
              <a:t>http</a:t>
            </a:r>
            <a:r>
              <a:rPr lang="en-US" sz="1800" dirty="0">
                <a:cs typeface="Arial" panose="020B0604020202020204" pitchFamily="34" charset="0"/>
                <a:hlinkClick r:id="rId9"/>
              </a:rPr>
              <a:t>://</a:t>
            </a:r>
            <a:r>
              <a:rPr lang="en-US" sz="1800" dirty="0" smtClean="0">
                <a:cs typeface="Arial" panose="020B0604020202020204" pitchFamily="34" charset="0"/>
                <a:hlinkClick r:id="rId9"/>
              </a:rPr>
              <a:t>forums.reprap.org/read.php?4,614214</a:t>
            </a:r>
            <a:endParaRPr lang="en-US" sz="1800" dirty="0" smtClean="0">
              <a:cs typeface="Arial" panose="020B0604020202020204" pitchFamily="34" charset="0"/>
            </a:endParaRPr>
          </a:p>
          <a:p>
            <a:pPr algn="just"/>
            <a:r>
              <a:rPr lang="en-US" altLang="zh-HK" sz="1800" dirty="0">
                <a:cs typeface="Arial" panose="020B0604020202020204" pitchFamily="34" charset="0"/>
                <a:hlinkClick r:id="rId10"/>
              </a:rPr>
              <a:t>https://www.simplify3d.com/support/print-quality-troubleshooting/#</a:t>
            </a:r>
            <a:r>
              <a:rPr lang="en-US" altLang="zh-HK" sz="1800" dirty="0" smtClean="0">
                <a:cs typeface="Arial" panose="020B0604020202020204" pitchFamily="34" charset="0"/>
                <a:hlinkClick r:id="rId10"/>
              </a:rPr>
              <a:t>extruding-too-much-plastic</a:t>
            </a:r>
            <a:endParaRPr lang="en-US" altLang="zh-HK" sz="1800" dirty="0" smtClean="0">
              <a:cs typeface="Arial" panose="020B0604020202020204" pitchFamily="34" charset="0"/>
            </a:endParaRPr>
          </a:p>
          <a:p>
            <a:pPr algn="just"/>
            <a:r>
              <a:rPr lang="en-US" sz="1800" dirty="0">
                <a:cs typeface="Arial" panose="020B0604020202020204" pitchFamily="34" charset="0"/>
                <a:hlinkClick r:id="rId11"/>
              </a:rPr>
              <a:t>https://3dprintingforbeginners.com/troubleshoot-3d-printing-problems</a:t>
            </a:r>
            <a:r>
              <a:rPr lang="en-US" sz="1800" dirty="0" smtClean="0">
                <a:cs typeface="Arial" panose="020B0604020202020204" pitchFamily="34" charset="0"/>
                <a:hlinkClick r:id="rId11"/>
              </a:rPr>
              <a:t>/</a:t>
            </a:r>
            <a:endParaRPr lang="en-US" sz="1800" dirty="0" smtClean="0">
              <a:cs typeface="Arial" panose="020B0604020202020204" pitchFamily="34" charset="0"/>
            </a:endParaRPr>
          </a:p>
          <a:p>
            <a:pPr algn="just"/>
            <a:r>
              <a:rPr lang="en-US" sz="1800" dirty="0">
                <a:cs typeface="Arial" panose="020B0604020202020204" pitchFamily="34" charset="0"/>
                <a:hlinkClick r:id="rId12"/>
              </a:rPr>
              <a:t>https://all3dp.com/1/common-3d-printing-problems-troubleshooting-3d-printer-issues</a:t>
            </a:r>
            <a:r>
              <a:rPr lang="en-US" sz="1800" dirty="0" smtClean="0">
                <a:cs typeface="Arial" panose="020B0604020202020204" pitchFamily="34" charset="0"/>
                <a:hlinkClick r:id="rId12"/>
              </a:rPr>
              <a:t>/</a:t>
            </a:r>
            <a:endParaRPr lang="en-US" sz="1800" dirty="0" smtClean="0">
              <a:cs typeface="Arial" panose="020B0604020202020204" pitchFamily="34" charset="0"/>
            </a:endParaRPr>
          </a:p>
          <a:p>
            <a:pPr algn="just"/>
            <a:r>
              <a:rPr lang="en-US" sz="1800" dirty="0">
                <a:cs typeface="Arial" panose="020B0604020202020204" pitchFamily="34" charset="0"/>
              </a:rPr>
              <a:t>Maintaining and Troubleshooting Your 3D Printer by Charles </a:t>
            </a:r>
            <a:r>
              <a:rPr lang="en-US" sz="1800" dirty="0" smtClean="0">
                <a:cs typeface="Arial" panose="020B0604020202020204" pitchFamily="34" charset="0"/>
              </a:rPr>
              <a:t>Bell</a:t>
            </a:r>
            <a:endParaRPr lang="en-US" sz="1800" dirty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HK" sz="1800" dirty="0">
                <a:cs typeface="Arial" panose="020B0604020202020204" pitchFamily="34" charset="0"/>
              </a:rPr>
              <a:t>“3D Printing For Dummies” by </a:t>
            </a:r>
            <a:r>
              <a:rPr lang="en-US" altLang="zh-HK" sz="1800" dirty="0" err="1">
                <a:cs typeface="Arial" panose="020B0604020202020204" pitchFamily="34" charset="0"/>
              </a:rPr>
              <a:t>Kalani</a:t>
            </a:r>
            <a:r>
              <a:rPr lang="en-US" altLang="zh-HK" sz="1800" dirty="0">
                <a:cs typeface="Arial" panose="020B0604020202020204" pitchFamily="34" charset="0"/>
              </a:rPr>
              <a:t> Kirk </a:t>
            </a:r>
            <a:r>
              <a:rPr lang="en-US" altLang="zh-HK" sz="1800" dirty="0" err="1">
                <a:cs typeface="Arial" panose="020B0604020202020204" pitchFamily="34" charset="0"/>
              </a:rPr>
              <a:t>Hausman</a:t>
            </a:r>
            <a:endParaRPr lang="en-US" altLang="zh-HK" sz="1800" dirty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HK" sz="1800" dirty="0">
                <a:cs typeface="Arial" panose="020B0604020202020204" pitchFamily="34" charset="0"/>
              </a:rPr>
              <a:t>“3D Printing with </a:t>
            </a:r>
            <a:r>
              <a:rPr lang="en-US" altLang="zh-HK" sz="1800" dirty="0" err="1">
                <a:cs typeface="Arial" panose="020B0604020202020204" pitchFamily="34" charset="0"/>
              </a:rPr>
              <a:t>SketchUp</a:t>
            </a:r>
            <a:r>
              <a:rPr lang="en-US" altLang="zh-HK" sz="1800" dirty="0">
                <a:cs typeface="Arial" panose="020B0604020202020204" pitchFamily="34" charset="0"/>
              </a:rPr>
              <a:t>” by Marcus </a:t>
            </a:r>
            <a:r>
              <a:rPr lang="en-US" altLang="zh-HK" sz="1800" dirty="0" err="1" smtClean="0">
                <a:cs typeface="Arial" panose="020B0604020202020204" pitchFamily="34" charset="0"/>
              </a:rPr>
              <a:t>Ritland</a:t>
            </a:r>
            <a:endParaRPr lang="en-US" altLang="zh-HK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00052" y="908720"/>
            <a:ext cx="8785225" cy="5184105"/>
          </a:xfrm>
        </p:spPr>
        <p:txBody>
          <a:bodyPr/>
          <a:lstStyle/>
          <a:p>
            <a:r>
              <a:rPr lang="de-DE" sz="2000" dirty="0" smtClean="0"/>
              <a:t>3D Printer</a:t>
            </a:r>
          </a:p>
          <a:p>
            <a:r>
              <a:rPr lang="de-DE" sz="2000" dirty="0" smtClean="0"/>
              <a:t>Components</a:t>
            </a:r>
          </a:p>
          <a:p>
            <a:r>
              <a:rPr lang="de-DE" sz="2000" dirty="0" smtClean="0"/>
              <a:t>Ramps Board</a:t>
            </a:r>
          </a:p>
          <a:p>
            <a:r>
              <a:rPr lang="de-DE" sz="2000" dirty="0" smtClean="0"/>
              <a:t>Alignment of Different Components</a:t>
            </a:r>
          </a:p>
          <a:p>
            <a:r>
              <a:rPr lang="de-DE" sz="2000" dirty="0"/>
              <a:t>Basic Block </a:t>
            </a:r>
            <a:r>
              <a:rPr lang="de-DE" sz="2000" dirty="0" smtClean="0"/>
              <a:t>Diagram</a:t>
            </a:r>
          </a:p>
          <a:p>
            <a:r>
              <a:rPr lang="de-DE" sz="2000" dirty="0" smtClean="0"/>
              <a:t>Software and Firmware</a:t>
            </a:r>
          </a:p>
          <a:p>
            <a:r>
              <a:rPr lang="de-DE" sz="2000" dirty="0" smtClean="0"/>
              <a:t>Troubleshooting</a:t>
            </a:r>
          </a:p>
          <a:p>
            <a:r>
              <a:rPr lang="de-DE" sz="2000" dirty="0" smtClean="0"/>
              <a:t>Advantages and Disadvantages</a:t>
            </a:r>
          </a:p>
          <a:p>
            <a:r>
              <a:rPr lang="de-DE" sz="2000" dirty="0" smtClean="0"/>
              <a:t>Applications and Future Scope</a:t>
            </a:r>
          </a:p>
          <a:p>
            <a:r>
              <a:rPr lang="de-DE" sz="2000" dirty="0" smtClean="0"/>
              <a:t>Conclusion</a:t>
            </a:r>
          </a:p>
          <a:p>
            <a:r>
              <a:rPr lang="de-DE" sz="2000" dirty="0" smtClean="0"/>
              <a:t>References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 Printer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214836" y="1052736"/>
            <a:ext cx="5596084" cy="5184105"/>
          </a:xfrm>
        </p:spPr>
        <p:txBody>
          <a:bodyPr/>
          <a:lstStyle/>
          <a:p>
            <a:r>
              <a:rPr lang="en-US" sz="1800" dirty="0" smtClean="0">
                <a:cs typeface="Arial" panose="020B0604020202020204" pitchFamily="34" charset="0"/>
              </a:rPr>
              <a:t>3D </a:t>
            </a:r>
            <a:r>
              <a:rPr lang="en-US" sz="1800" dirty="0">
                <a:cs typeface="Arial" panose="020B0604020202020204" pitchFamily="34" charset="0"/>
              </a:rPr>
              <a:t>printing or additive </a:t>
            </a:r>
            <a:r>
              <a:rPr lang="en-US" sz="1800" dirty="0" smtClean="0">
                <a:cs typeface="Arial" panose="020B0604020202020204" pitchFamily="34" charset="0"/>
              </a:rPr>
              <a:t>Manufacturing.</a:t>
            </a:r>
          </a:p>
          <a:p>
            <a:endParaRPr lang="en-US" sz="1800" dirty="0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It is a method of converting a virtual 3D model into a physical object</a:t>
            </a:r>
            <a:r>
              <a:rPr lang="en-US" sz="1800" dirty="0" smtClean="0"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 smtClean="0">
                <a:cs typeface="Arial" panose="020B0604020202020204" pitchFamily="34" charset="0"/>
              </a:rPr>
              <a:t>Where </a:t>
            </a:r>
            <a:r>
              <a:rPr lang="en-US" sz="1800" dirty="0">
                <a:cs typeface="Arial" panose="020B0604020202020204" pitchFamily="34" charset="0"/>
              </a:rPr>
              <a:t>a 3D object is created by laying down successive layers of material</a:t>
            </a:r>
            <a:r>
              <a:rPr lang="en-US" sz="1800" dirty="0" smtClean="0">
                <a:cs typeface="Arial" panose="020B0604020202020204" pitchFamily="34" charset="0"/>
              </a:rPr>
              <a:t>.</a:t>
            </a:r>
          </a:p>
          <a:p>
            <a:endParaRPr lang="en-US" sz="1800" dirty="0" smtClean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</a:rPr>
              <a:t>The first working 3D printer was created  in 1984 by Charles  Deckard Hull of 3D Systems </a:t>
            </a:r>
            <a:r>
              <a:rPr lang="en-US" sz="1800" dirty="0" smtClean="0">
                <a:cs typeface="Arial" panose="020B0604020202020204" pitchFamily="34" charset="0"/>
              </a:rPr>
              <a:t>Corp.</a:t>
            </a:r>
          </a:p>
          <a:p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</a:rPr>
              <a:t>We are using </a:t>
            </a:r>
            <a:r>
              <a:rPr lang="en-US" sz="1800" dirty="0" err="1">
                <a:cs typeface="Arial" panose="020B0604020202020204" pitchFamily="34" charset="0"/>
              </a:rPr>
              <a:t>Prusa</a:t>
            </a:r>
            <a:r>
              <a:rPr lang="en-US" sz="1800" dirty="0">
                <a:cs typeface="Arial" panose="020B0604020202020204" pitchFamily="34" charset="0"/>
              </a:rPr>
              <a:t> i3 3d printer developed by </a:t>
            </a:r>
            <a:r>
              <a:rPr lang="en-US" sz="1800" b="1" dirty="0">
                <a:cs typeface="Arial" panose="020B0604020202020204" pitchFamily="34" charset="0"/>
              </a:rPr>
              <a:t>Josef </a:t>
            </a:r>
            <a:r>
              <a:rPr lang="en-US" sz="1800" b="1" dirty="0" err="1">
                <a:cs typeface="Arial" panose="020B0604020202020204" pitchFamily="34" charset="0"/>
              </a:rPr>
              <a:t>Prusa</a:t>
            </a:r>
            <a:r>
              <a:rPr lang="en-US" sz="1800" b="1" dirty="0">
                <a:cs typeface="Arial" panose="020B0604020202020204" pitchFamily="34" charset="0"/>
              </a:rPr>
              <a:t>.</a:t>
            </a:r>
            <a:endParaRPr lang="en-US" sz="1800" dirty="0">
              <a:cs typeface="Arial" panose="020B0604020202020204" pitchFamily="34" charset="0"/>
            </a:endParaRPr>
          </a:p>
          <a:p>
            <a:endParaRPr lang="de-DE" dirty="0"/>
          </a:p>
        </p:txBody>
      </p:sp>
      <p:pic>
        <p:nvPicPr>
          <p:cNvPr id="5" name="Picture 2" descr="http://prusaprinters.org/wp-content/uploads/2015/02/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40768"/>
            <a:ext cx="3203848" cy="310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13279" y="4823108"/>
            <a:ext cx="1318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Source :</a:t>
            </a:r>
            <a:r>
              <a:rPr lang="en-US" sz="1600" dirty="0" err="1" smtClean="0">
                <a:latin typeface="+mn-lt"/>
              </a:rPr>
              <a:t>Prusa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7" y="836712"/>
            <a:ext cx="2960513" cy="1656184"/>
          </a:xfrm>
          <a:prstGeom prst="rect">
            <a:avLst/>
          </a:prstGeom>
        </p:spPr>
      </p:pic>
      <p:pic>
        <p:nvPicPr>
          <p:cNvPr id="7" name="Picture 10" descr="https://eckstein-shop.de/media/image/product/603/lg/ramps-14-reprap-3d-drucker-controller-fuer-arduino-mega-2560-en~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4" y="719868"/>
            <a:ext cx="2383770" cy="20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836712"/>
            <a:ext cx="2413502" cy="1656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27" y="3501008"/>
            <a:ext cx="2960513" cy="2025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841" y="3933056"/>
            <a:ext cx="2088232" cy="1532697"/>
          </a:xfrm>
          <a:prstGeom prst="rect">
            <a:avLst/>
          </a:prstGeom>
        </p:spPr>
      </p:pic>
      <p:pic>
        <p:nvPicPr>
          <p:cNvPr id="11" name="Picture 12" descr="Mechanischer Endschalter Endstop mit Kabelsatz für CNC RepRap 3D Dru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16317"/>
            <a:ext cx="1593260" cy="161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6414" y="3812743"/>
            <a:ext cx="2042637" cy="16379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1560" y="2738078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Ardiuno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Atmega</a:t>
            </a:r>
            <a:r>
              <a:rPr lang="en-US" sz="1600" dirty="0" smtClean="0">
                <a:latin typeface="+mn-lt"/>
              </a:rPr>
              <a:t> 2560</a:t>
            </a:r>
            <a:endParaRPr lang="en-US" sz="16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4474" y="2738078"/>
            <a:ext cx="219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Ramps 1.4 controller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11335" y="2717028"/>
            <a:ext cx="21561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A4988 </a:t>
            </a:r>
            <a:r>
              <a:rPr lang="en-US" sz="1600" dirty="0" err="1">
                <a:latin typeface="+mn-lt"/>
              </a:rPr>
              <a:t>StepStick</a:t>
            </a:r>
            <a:r>
              <a:rPr lang="en-US" sz="1600" dirty="0">
                <a:latin typeface="+mn-lt"/>
              </a:rPr>
              <a:t>  (5)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05535" y="5511919"/>
            <a:ext cx="23762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LCD display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84745" y="5465753"/>
            <a:ext cx="1447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Fan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72977" y="5949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20073" y="5450674"/>
            <a:ext cx="18763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End Stop Switch (3)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96336" y="5526455"/>
            <a:ext cx="1333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Motor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78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Ramps 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052" y="908720"/>
            <a:ext cx="6408836" cy="5184105"/>
          </a:xfrm>
        </p:spPr>
        <p:txBody>
          <a:bodyPr/>
          <a:lstStyle/>
          <a:p>
            <a:pPr algn="just"/>
            <a:r>
              <a:rPr lang="en-US" sz="1800" dirty="0">
                <a:cs typeface="Arial" panose="020B0604020202020204" pitchFamily="34" charset="0"/>
              </a:rPr>
              <a:t>Developed by </a:t>
            </a:r>
            <a:r>
              <a:rPr lang="en-US" sz="1800" dirty="0" err="1" smtClean="0">
                <a:cs typeface="Arial" panose="020B0604020202020204" pitchFamily="34" charset="0"/>
              </a:rPr>
              <a:t>Johnnyr</a:t>
            </a:r>
            <a:endParaRPr lang="en-US" sz="1800" dirty="0" smtClean="0">
              <a:cs typeface="Arial" panose="020B0604020202020204" pitchFamily="34" charset="0"/>
            </a:endParaRPr>
          </a:p>
          <a:p>
            <a:pPr algn="just"/>
            <a:endParaRPr lang="en-US" sz="800" dirty="0">
              <a:cs typeface="Arial" panose="020B0604020202020204" pitchFamily="34" charset="0"/>
            </a:endParaRPr>
          </a:p>
          <a:p>
            <a:pPr algn="just"/>
            <a:r>
              <a:rPr lang="en-US" sz="1800" dirty="0">
                <a:cs typeface="Arial" panose="020B0604020202020204" pitchFamily="34" charset="0"/>
              </a:rPr>
              <a:t>Description: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cs typeface="Arial" panose="020B0604020202020204" pitchFamily="34" charset="0"/>
              </a:rPr>
              <a:t>Arduino MEGA based modular </a:t>
            </a:r>
            <a:r>
              <a:rPr lang="en-US" sz="1800" dirty="0" err="1">
                <a:cs typeface="Arial" panose="020B0604020202020204" pitchFamily="34" charset="0"/>
              </a:rPr>
              <a:t>RepRap</a:t>
            </a:r>
            <a:r>
              <a:rPr lang="en-US" sz="1800" dirty="0">
                <a:cs typeface="Arial" panose="020B0604020202020204" pitchFamily="34" charset="0"/>
              </a:rPr>
              <a:t> electronics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cs typeface="Arial" panose="020B0604020202020204" pitchFamily="34" charset="0"/>
              </a:rPr>
              <a:t>It shares circuitry concepts like stepper driver, Thermistor, LCD, heater MOSFET’s etc., with many other </a:t>
            </a:r>
            <a:r>
              <a:rPr lang="en-US" sz="1800" dirty="0" smtClean="0">
                <a:cs typeface="Arial" panose="020B0604020202020204" pitchFamily="34" charset="0"/>
              </a:rPr>
              <a:t>electronics.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800" dirty="0">
              <a:cs typeface="Arial" panose="020B0604020202020204" pitchFamily="34" charset="0"/>
            </a:endParaRPr>
          </a:p>
          <a:p>
            <a:pPr algn="just"/>
            <a:r>
              <a:rPr lang="en-US" sz="1800" dirty="0">
                <a:cs typeface="Arial" panose="020B0604020202020204" pitchFamily="34" charset="0"/>
              </a:rPr>
              <a:t>Features: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cs typeface="Arial" panose="020B0604020202020204" pitchFamily="34" charset="0"/>
              </a:rPr>
              <a:t>License: GPL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cs typeface="Arial" panose="020B0604020202020204" pitchFamily="34" charset="0"/>
              </a:rPr>
              <a:t>Easier to troubleshoot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cs typeface="Arial" panose="020B0604020202020204" pitchFamily="34" charset="0"/>
              </a:rPr>
              <a:t>Up to 1/16 </a:t>
            </a:r>
            <a:r>
              <a:rPr lang="en-US" sz="1800" dirty="0" err="1" smtClean="0">
                <a:cs typeface="Arial" panose="020B0604020202020204" pitchFamily="34" charset="0"/>
              </a:rPr>
              <a:t>microstepping</a:t>
            </a:r>
            <a:endParaRPr lang="en-US" sz="1800" dirty="0" smtClean="0"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800" dirty="0">
              <a:cs typeface="Arial" panose="020B0604020202020204" pitchFamily="34" charset="0"/>
            </a:endParaRPr>
          </a:p>
          <a:p>
            <a:pPr algn="just"/>
            <a:r>
              <a:rPr lang="en-US" sz="1800" dirty="0">
                <a:cs typeface="Arial" panose="020B0604020202020204" pitchFamily="34" charset="0"/>
              </a:rPr>
              <a:t>Compatible Firmware: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cs typeface="Arial" panose="020B0604020202020204" pitchFamily="34" charset="0"/>
              </a:rPr>
              <a:t>Marlin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cs typeface="Arial" panose="020B0604020202020204" pitchFamily="34" charset="0"/>
              </a:rPr>
              <a:t>Sprinter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cs typeface="Arial" panose="020B0604020202020204" pitchFamily="34" charset="0"/>
              </a:rPr>
              <a:t>Teacup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43" y="2708920"/>
            <a:ext cx="4981575" cy="2838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0032" y="5547370"/>
            <a:ext cx="3600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  <a:cs typeface="Arial" panose="020B0604020202020204" pitchFamily="34" charset="0"/>
              </a:rPr>
              <a:t>Source: reprap.org/wiki/RAMPS_1.4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4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Alignment of different Components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696"/>
            <a:ext cx="9144000" cy="5256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7824" y="565689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  <a:cs typeface="Arial" panose="020B0604020202020204" pitchFamily="34" charset="0"/>
              </a:rPr>
              <a:t>Source:3d Printing Hand Book</a:t>
            </a:r>
          </a:p>
          <a:p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39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Basic Block Diagram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10" y="1196752"/>
            <a:ext cx="77533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2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Firmware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9389" y="765175"/>
            <a:ext cx="5616748" cy="5184105"/>
          </a:xfrm>
        </p:spPr>
        <p:txBody>
          <a:bodyPr/>
          <a:lstStyle/>
          <a:p>
            <a:pPr lvl="0" algn="just"/>
            <a:r>
              <a:rPr lang="en-US" sz="1800" dirty="0">
                <a:cs typeface="Arial" panose="020B0604020202020204" pitchFamily="34" charset="0"/>
              </a:rPr>
              <a:t>Software-</a:t>
            </a:r>
            <a:r>
              <a:rPr lang="en-US" sz="1800" dirty="0" err="1">
                <a:cs typeface="Arial" panose="020B0604020202020204" pitchFamily="34" charset="0"/>
              </a:rPr>
              <a:t>Cura</a:t>
            </a:r>
            <a:r>
              <a:rPr lang="en-US" sz="1800" dirty="0">
                <a:cs typeface="Arial" panose="020B0604020202020204" pitchFamily="34" charset="0"/>
              </a:rPr>
              <a:t>: </a:t>
            </a:r>
          </a:p>
          <a:p>
            <a:pPr lvl="1" algn="just"/>
            <a:r>
              <a:rPr lang="en-US" sz="1800" dirty="0" smtClean="0">
                <a:cs typeface="Arial" panose="020B0604020202020204" pitchFamily="34" charset="0"/>
              </a:rPr>
              <a:t>Using a software called Slicer, the file uploaded is sectioned to different layers.</a:t>
            </a:r>
          </a:p>
          <a:p>
            <a:pPr lvl="1" algn="just"/>
            <a:r>
              <a:rPr lang="en-US" sz="1800" dirty="0" smtClean="0">
                <a:cs typeface="Arial" panose="020B0604020202020204" pitchFamily="34" charset="0"/>
              </a:rPr>
              <a:t>This layered file is converted to G code for controlling the motion of automated parts of the printer.</a:t>
            </a:r>
          </a:p>
          <a:p>
            <a:pPr lvl="1" algn="just"/>
            <a:r>
              <a:rPr lang="en-US" sz="1800" dirty="0" smtClean="0">
                <a:cs typeface="Arial" panose="020B0604020202020204" pitchFamily="34" charset="0"/>
              </a:rPr>
              <a:t>File used can be any of STL, OBJ or 3MF format.</a:t>
            </a:r>
            <a:endParaRPr lang="en-US" sz="1800" dirty="0" smtClean="0">
              <a:cs typeface="Arial" panose="020B0604020202020204" pitchFamily="34" charset="0"/>
            </a:endParaRPr>
          </a:p>
          <a:p>
            <a:pPr lvl="1" algn="just"/>
            <a:endParaRPr lang="en-US" sz="1200" dirty="0" smtClean="0">
              <a:cs typeface="Arial" panose="020B0604020202020204" pitchFamily="34" charset="0"/>
            </a:endParaRPr>
          </a:p>
          <a:p>
            <a:pPr algn="just"/>
            <a:r>
              <a:rPr lang="en-US" sz="1800" dirty="0" smtClean="0">
                <a:cs typeface="Arial" panose="020B0604020202020204" pitchFamily="34" charset="0"/>
              </a:rPr>
              <a:t>Firmware-Marlin: </a:t>
            </a:r>
          </a:p>
          <a:p>
            <a:pPr lvl="1" algn="just"/>
            <a:r>
              <a:rPr lang="en-US" sz="1800" dirty="0" smtClean="0">
                <a:cs typeface="Arial" panose="020B0604020202020204" pitchFamily="34" charset="0"/>
              </a:rPr>
              <a:t>A 3D printer firmware used for the processing of Arduino. </a:t>
            </a:r>
          </a:p>
          <a:p>
            <a:pPr lvl="1" algn="just"/>
            <a:r>
              <a:rPr lang="en-US" sz="1800" dirty="0" smtClean="0">
                <a:cs typeface="Arial" panose="020B0604020202020204" pitchFamily="34" charset="0"/>
              </a:rPr>
              <a:t>Composed of files required for all the components used.</a:t>
            </a:r>
          </a:p>
          <a:p>
            <a:pPr lvl="1" algn="just"/>
            <a:r>
              <a:rPr lang="en-US" sz="1800" dirty="0" smtClean="0">
                <a:cs typeface="Arial" panose="020B0604020202020204" pitchFamily="34" charset="0"/>
              </a:rPr>
              <a:t>Most of the parameters for safe operation of the printer is in “</a:t>
            </a:r>
            <a:r>
              <a:rPr lang="en-US" sz="1800" dirty="0" err="1" smtClean="0">
                <a:cs typeface="Arial" panose="020B0604020202020204" pitchFamily="34" charset="0"/>
              </a:rPr>
              <a:t>Configuration.h</a:t>
            </a:r>
            <a:r>
              <a:rPr lang="en-US" sz="1800" dirty="0" smtClean="0">
                <a:cs typeface="Arial" panose="020B0604020202020204" pitchFamily="34" charset="0"/>
              </a:rPr>
              <a:t>” file.</a:t>
            </a:r>
          </a:p>
          <a:p>
            <a:pPr lvl="1" algn="just"/>
            <a:r>
              <a:rPr lang="en-US" sz="1800" dirty="0" smtClean="0">
                <a:cs typeface="Arial" panose="020B0604020202020204" pitchFamily="34" charset="0"/>
              </a:rPr>
              <a:t>Settings can be changed according to the requirements.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Shape 1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11781" y="1124744"/>
            <a:ext cx="3017937" cy="178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Image result for marlin firm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782" y="3720488"/>
            <a:ext cx="3017936" cy="180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74800" y="3002945"/>
            <a:ext cx="21602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  <a:cs typeface="Arial" panose="020B0604020202020204" pitchFamily="34" charset="0"/>
              </a:rPr>
              <a:t>Source: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Cura</a:t>
            </a:r>
            <a:endParaRPr lang="en-US" sz="1600" dirty="0">
              <a:latin typeface="+mn-lt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69921" y="5570039"/>
            <a:ext cx="1901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  <a:cs typeface="Arial" panose="020B0604020202020204" pitchFamily="34" charset="0"/>
              </a:rPr>
              <a:t>Source: Marlin</a:t>
            </a:r>
          </a:p>
        </p:txBody>
      </p:sp>
    </p:spTree>
    <p:extLst>
      <p:ext uri="{BB962C8B-B14F-4D97-AF65-F5344CB8AC3E}">
        <p14:creationId xmlns:p14="http://schemas.microsoft.com/office/powerpoint/2010/main" val="28488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806</Words>
  <Application>Microsoft Office PowerPoint</Application>
  <PresentationFormat>On-screen Show (4:3)</PresentationFormat>
  <Paragraphs>238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AvantGarde Bk BT</vt:lpstr>
      <vt:lpstr>Calibri</vt:lpstr>
      <vt:lpstr>新細明體</vt:lpstr>
      <vt:lpstr>Wingdings</vt:lpstr>
      <vt:lpstr>Larissa-Design</vt:lpstr>
      <vt:lpstr>3D Printer Update and Autolevel </vt:lpstr>
      <vt:lpstr>Abstract</vt:lpstr>
      <vt:lpstr>Agenda</vt:lpstr>
      <vt:lpstr>3D Printer</vt:lpstr>
      <vt:lpstr>Components</vt:lpstr>
      <vt:lpstr>Ramps Board</vt:lpstr>
      <vt:lpstr>Alignment of different Components</vt:lpstr>
      <vt:lpstr>Basic Block Diagram</vt:lpstr>
      <vt:lpstr>Software and Firmware</vt:lpstr>
      <vt:lpstr>Troubleshooting(1)</vt:lpstr>
      <vt:lpstr>Troubleshooting(2)</vt:lpstr>
      <vt:lpstr>Troubleshooting(3)</vt:lpstr>
      <vt:lpstr>Troubleshooting(4)</vt:lpstr>
      <vt:lpstr>Troubleshooting(5)</vt:lpstr>
      <vt:lpstr>Troubleshooting(6)</vt:lpstr>
      <vt:lpstr>Advantages and Disadvantages</vt:lpstr>
      <vt:lpstr>Further updates</vt:lpstr>
      <vt:lpstr>Applications and Future Scope</vt:lpstr>
      <vt:lpstr>Conclusion</vt:lpstr>
      <vt:lpstr>References</vt:lpstr>
    </vt:vector>
  </TitlesOfParts>
  <Company>TU Chemnitz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Uwe Tröltzsch</dc:creator>
  <cp:lastModifiedBy>Windows User</cp:lastModifiedBy>
  <cp:revision>247</cp:revision>
  <dcterms:created xsi:type="dcterms:W3CDTF">2009-12-10T09:55:46Z</dcterms:created>
  <dcterms:modified xsi:type="dcterms:W3CDTF">2017-06-26T20:51:24Z</dcterms:modified>
</cp:coreProperties>
</file>