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panose="020B0604020202020204" pitchFamily="34" charset="0"/>
      <p:regular r:id="rId13"/>
    </p:embeddedFont>
    <p:embeddedFont>
      <p:font typeface="Arial Bold" panose="020B0802020202020204" pitchFamily="34" charset="0"/>
      <p:regular r:id="rId14"/>
    </p:embeddedFont>
    <p:embeddedFont>
      <p:font typeface="Arial Bold Italics" panose="020B0802020202090204" pitchFamily="34" charset="0"/>
      <p:regular r:id="rId15"/>
    </p:embeddedFont>
    <p:embeddedFont>
      <p:font typeface="Arial Italics" panose="020B0502020202090204" pitchFamily="34" charset="0"/>
      <p:regular r:id="rId16"/>
    </p:embeddedFont>
    <p:embeddedFont>
      <p:font typeface="Arimo" panose="020B0604020202020204" pitchFamily="34" charset="0"/>
      <p:regular r:id="rId17"/>
    </p:embeddedFont>
    <p:embeddedFont>
      <p:font typeface="Arimo Bold" panose="020B0704020202020204" pitchFamily="34" charset="0"/>
      <p:regular r:id="rId18"/>
    </p:embeddedFont>
    <p:embeddedFont>
      <p:font typeface="Arimo Bold Italics" panose="020B0704020202090204" pitchFamily="34" charset="0"/>
      <p:regular r:id="rId19"/>
    </p:embeddedFont>
    <p:embeddedFont>
      <p:font typeface="Arimo Italics" panose="020B0604020202090204" pitchFamily="34" charset="0"/>
      <p:regular r:id="rId20"/>
    </p:embeddedFont>
    <p:embeddedFont>
      <p:font typeface="Canva Sans" panose="020B0503030501040103" pitchFamily="34" charset="0"/>
      <p:regular r:id="rId21"/>
    </p:embeddedFont>
    <p:embeddedFont>
      <p:font typeface="Canva Sans Bold" panose="020B0803030501040103" pitchFamily="34" charset="0"/>
      <p:regular r:id="rId22"/>
    </p:embeddedFont>
    <p:embeddedFont>
      <p:font typeface="Canva Sans Bold Italics" panose="020B0803030501040103" pitchFamily="34" charset="0"/>
      <p:regular r:id="rId23"/>
    </p:embeddedFont>
    <p:embeddedFont>
      <p:font typeface="Canva Sans Italics" panose="020B0503030501040103" pitchFamily="34" charset="0"/>
      <p:regular r:id="rId24"/>
    </p:embeddedFont>
    <p:embeddedFont>
      <p:font typeface="Canva Sans Medium" panose="020B0603030501040103" pitchFamily="34" charset="0"/>
      <p:regular r:id="rId25"/>
    </p:embeddedFont>
    <p:embeddedFont>
      <p:font typeface="Canva Sans Medium Italics" panose="020B0603030501040103" pitchFamily="3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18" Type="http://schemas.openxmlformats.org/officeDocument/2006/relationships/font" Target="fonts/font6.fntdata" /><Relationship Id="rId26" Type="http://schemas.openxmlformats.org/officeDocument/2006/relationships/font" Target="fonts/font14.fntdata" /><Relationship Id="rId3" Type="http://schemas.openxmlformats.org/officeDocument/2006/relationships/slide" Target="slides/slide2.xml" /><Relationship Id="rId21" Type="http://schemas.openxmlformats.org/officeDocument/2006/relationships/font" Target="fonts/font9.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5.fntdata" /><Relationship Id="rId25" Type="http://schemas.openxmlformats.org/officeDocument/2006/relationships/font" Target="fonts/font13.fntdata" /><Relationship Id="rId2" Type="http://schemas.openxmlformats.org/officeDocument/2006/relationships/slide" Target="slides/slide1.xml" /><Relationship Id="rId16" Type="http://schemas.openxmlformats.org/officeDocument/2006/relationships/font" Target="fonts/font4.fntdata" /><Relationship Id="rId20" Type="http://schemas.openxmlformats.org/officeDocument/2006/relationships/font" Target="fonts/font8.fntdata"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12.fntdata" /><Relationship Id="rId5" Type="http://schemas.openxmlformats.org/officeDocument/2006/relationships/slide" Target="slides/slide4.xml" /><Relationship Id="rId15" Type="http://schemas.openxmlformats.org/officeDocument/2006/relationships/font" Target="fonts/font3.fntdata" /><Relationship Id="rId23" Type="http://schemas.openxmlformats.org/officeDocument/2006/relationships/font" Target="fonts/font11.fntdata"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font" Target="fonts/font7.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 Id="rId22" Type="http://schemas.openxmlformats.org/officeDocument/2006/relationships/font" Target="fonts/font10.fntdata" /><Relationship Id="rId27" Type="http://schemas.openxmlformats.org/officeDocument/2006/relationships/presProps" Target="presProps.xml" /><Relationship Id="rId30"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4.jpeg" /><Relationship Id="rId4" Type="http://schemas.openxmlformats.org/officeDocument/2006/relationships/image" Target="../media/image3.jpeg"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txBody>
            <a:bodyPr/>
            <a:lstStyle/>
            <a:p>
              <a:endParaRPr lang="en-US"/>
            </a:p>
          </p:txBody>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1895475"/>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dirty="0">
                <a:solidFill>
                  <a:srgbClr val="1482AC"/>
                </a:solidFill>
                <a:latin typeface="Arial Bold"/>
              </a:rPr>
              <a:t>M. </a:t>
            </a:r>
            <a:r>
              <a:rPr lang="en-US" sz="3000" dirty="0" err="1">
                <a:solidFill>
                  <a:srgbClr val="1482AC"/>
                </a:solidFill>
                <a:latin typeface="Arial Bold"/>
              </a:rPr>
              <a:t>Shamini</a:t>
            </a:r>
            <a:r>
              <a:rPr lang="en-US" sz="3000" dirty="0">
                <a:solidFill>
                  <a:srgbClr val="1482AC"/>
                </a:solidFill>
                <a:latin typeface="Arial Bold"/>
              </a:rPr>
              <a:t> - </a:t>
            </a:r>
            <a:r>
              <a:rPr lang="en-US" sz="3000" dirty="0" err="1">
                <a:solidFill>
                  <a:srgbClr val="1482AC"/>
                </a:solidFill>
                <a:latin typeface="Arial Bold"/>
              </a:rPr>
              <a:t>Karpaga</a:t>
            </a:r>
            <a:r>
              <a:rPr lang="en-US" sz="3000" dirty="0">
                <a:solidFill>
                  <a:srgbClr val="1482AC"/>
                </a:solidFill>
                <a:latin typeface="Arial Bold"/>
              </a:rPr>
              <a:t> </a:t>
            </a:r>
            <a:r>
              <a:rPr lang="en-US" sz="3000" dirty="0" err="1">
                <a:solidFill>
                  <a:srgbClr val="1482AC"/>
                </a:solidFill>
                <a:latin typeface="Arial Bold"/>
              </a:rPr>
              <a:t>Vinayaga</a:t>
            </a:r>
            <a:r>
              <a:rPr lang="en-US" sz="3000" dirty="0">
                <a:solidFill>
                  <a:srgbClr val="1482AC"/>
                </a:solidFill>
                <a:latin typeface="Arial Bold"/>
              </a:rPr>
              <a:t> College of Engineering &amp; Technology - </a:t>
            </a:r>
            <a:r>
              <a:rPr lang="en-US" sz="3000" dirty="0" err="1">
                <a:solidFill>
                  <a:srgbClr val="1482AC"/>
                </a:solidFill>
                <a:latin typeface="Arial Bold"/>
              </a:rPr>
              <a:t>B.Tech</a:t>
            </a:r>
            <a:r>
              <a:rPr lang="en-US" sz="3000" dirty="0">
                <a:solidFill>
                  <a:srgbClr val="1482AC"/>
                </a:solidFill>
                <a:latin typeface="Arial Bold"/>
              </a:rPr>
              <a:t>. Biotechnology</a:t>
            </a:r>
          </a:p>
          <a:p>
            <a:pPr algn="l">
              <a:lnSpc>
                <a:spcPts val="3600"/>
              </a:lnSpc>
            </a:pPr>
            <a:endParaRPr lang="en-US" sz="3000" dirty="0">
              <a:solidFill>
                <a:srgbClr val="1482AC"/>
              </a:solidFill>
              <a:latin typeface="Arial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lang="en-US" sz="3000">
              <a:solidFill>
                <a:srgbClr val="404040"/>
              </a:solidFill>
              <a:latin typeface="Arial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37923"/>
            <a:ext cx="16296072" cy="3211154"/>
          </a:xfrm>
          <a:prstGeom prst="rect">
            <a:avLst/>
          </a:prstGeom>
        </p:spPr>
        <p:txBody>
          <a:bodyPr lIns="0" tIns="0" rIns="0" bIns="0" rtlCol="0" anchor="t">
            <a:spAutoFit/>
          </a:bodyPr>
          <a:lstStyle/>
          <a:p>
            <a:pPr algn="ctr">
              <a:lnSpc>
                <a:spcPts val="5136"/>
              </a:lnSpc>
            </a:pPr>
            <a:r>
              <a:rPr lang="en-US" sz="3668" dirty="0">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32629"/>
            <a:ext cx="16542600" cy="5862567"/>
          </a:xfrm>
          <a:prstGeom prst="rect">
            <a:avLst/>
          </a:prstGeom>
        </p:spPr>
        <p:txBody>
          <a:bodyPr lIns="0" tIns="0" rIns="0" bIns="0" rtlCol="0" anchor="ctr">
            <a:spAutoFit/>
          </a:bodyPr>
          <a:lstStyle/>
          <a:p>
            <a:pPr algn="ctr">
              <a:lnSpc>
                <a:spcPts val="2660"/>
              </a:lnSpc>
            </a:pPr>
            <a:r>
              <a:rPr lang="en-US" sz="1900" dirty="0">
                <a:solidFill>
                  <a:srgbClr val="000000"/>
                </a:solidFill>
                <a:latin typeface="Canva Sans"/>
              </a:rPr>
              <a:t>To tackle the task of predicting the sentiment of movie reviews in the provided dataset, which comprises 25,000 training reviews and 25,000 testing reviews, a comprehensive solution can be devised utilizing classification or deep learning methodologies. You could use various classification algorithms such as:</a:t>
            </a:r>
          </a:p>
          <a:p>
            <a:pPr algn="ctr">
              <a:lnSpc>
                <a:spcPts val="2660"/>
              </a:lnSpc>
            </a:pPr>
            <a:endParaRPr lang="en-US" sz="1900" dirty="0">
              <a:solidFill>
                <a:srgbClr val="000000"/>
              </a:solidFill>
              <a:latin typeface="Canva Sans"/>
            </a:endParaRPr>
          </a:p>
          <a:p>
            <a:pPr algn="ctr">
              <a:lnSpc>
                <a:spcPts val="2660"/>
              </a:lnSpc>
            </a:pPr>
            <a:r>
              <a:rPr lang="en-US" sz="1900" dirty="0">
                <a:solidFill>
                  <a:srgbClr val="000000"/>
                </a:solidFill>
                <a:latin typeface="Canva Sans"/>
              </a:rPr>
              <a:t>1. Logistic Regression</a:t>
            </a:r>
          </a:p>
          <a:p>
            <a:pPr algn="ctr">
              <a:lnSpc>
                <a:spcPts val="2660"/>
              </a:lnSpc>
            </a:pPr>
            <a:r>
              <a:rPr lang="en-US" sz="1900" dirty="0">
                <a:solidFill>
                  <a:srgbClr val="000000"/>
                </a:solidFill>
                <a:latin typeface="Canva Sans"/>
              </a:rPr>
              <a:t>2. Support Vector Machines (SVM)</a:t>
            </a:r>
          </a:p>
          <a:p>
            <a:pPr algn="ctr">
              <a:lnSpc>
                <a:spcPts val="2660"/>
              </a:lnSpc>
            </a:pPr>
            <a:r>
              <a:rPr lang="en-US" sz="1900" dirty="0">
                <a:solidFill>
                  <a:srgbClr val="000000"/>
                </a:solidFill>
                <a:latin typeface="Canva Sans"/>
              </a:rPr>
              <a:t>3. Random Forest</a:t>
            </a:r>
          </a:p>
          <a:p>
            <a:pPr algn="ctr">
              <a:lnSpc>
                <a:spcPts val="2660"/>
              </a:lnSpc>
            </a:pPr>
            <a:r>
              <a:rPr lang="en-US" sz="1900" dirty="0">
                <a:solidFill>
                  <a:srgbClr val="000000"/>
                </a:solidFill>
                <a:latin typeface="Canva Sans"/>
              </a:rPr>
              <a:t>4. Gradient Boosting</a:t>
            </a:r>
          </a:p>
          <a:p>
            <a:pPr algn="ctr">
              <a:lnSpc>
                <a:spcPts val="2660"/>
              </a:lnSpc>
            </a:pPr>
            <a:r>
              <a:rPr lang="en-US" sz="1900" dirty="0">
                <a:solidFill>
                  <a:srgbClr val="000000"/>
                </a:solidFill>
                <a:latin typeface="Canva Sans"/>
              </a:rPr>
              <a:t>5. Neural Networks (Deep Learning)</a:t>
            </a:r>
          </a:p>
          <a:p>
            <a:pPr algn="ctr">
              <a:lnSpc>
                <a:spcPts val="2660"/>
              </a:lnSpc>
            </a:pPr>
            <a:endParaRPr lang="en-US" sz="1900" dirty="0">
              <a:solidFill>
                <a:srgbClr val="000000"/>
              </a:solidFill>
              <a:latin typeface="Canva Sans"/>
            </a:endParaRPr>
          </a:p>
          <a:p>
            <a:pPr algn="ctr">
              <a:lnSpc>
                <a:spcPts val="2660"/>
              </a:lnSpc>
            </a:pPr>
            <a:r>
              <a:rPr lang="en-US" sz="1900" dirty="0">
                <a:solidFill>
                  <a:srgbClr val="000000"/>
                </a:solidFill>
                <a:latin typeface="Canva Sans"/>
              </a:rPr>
              <a:t>Consider employing convolutional neural networks (CNNs) or recurrent neural networks (RNNs), which are frequently used for text categorization tasks like sentiment analysis, for deep learning. Furthermore, by capturing semantic links between words, methods like word </a:t>
            </a:r>
            <a:r>
              <a:rPr lang="en-US" sz="1900" dirty="0" err="1">
                <a:solidFill>
                  <a:srgbClr val="000000"/>
                </a:solidFill>
                <a:latin typeface="Canva Sans"/>
              </a:rPr>
              <a:t>embeddings</a:t>
            </a:r>
            <a:r>
              <a:rPr lang="en-US" sz="1900" dirty="0">
                <a:solidFill>
                  <a:srgbClr val="000000"/>
                </a:solidFill>
                <a:latin typeface="Canva Sans"/>
              </a:rPr>
              <a:t> (e.g., Word2Vec, </a:t>
            </a:r>
            <a:r>
              <a:rPr lang="en-US" sz="1900" dirty="0" err="1">
                <a:solidFill>
                  <a:srgbClr val="000000"/>
                </a:solidFill>
                <a:latin typeface="Canva Sans"/>
              </a:rPr>
              <a:t>GloVe</a:t>
            </a:r>
            <a:r>
              <a:rPr lang="en-US" sz="1900" dirty="0">
                <a:solidFill>
                  <a:srgbClr val="000000"/>
                </a:solidFill>
                <a:latin typeface="Canva Sans"/>
              </a:rPr>
              <a:t>) might improve the performance of deep learning models.</a:t>
            </a:r>
          </a:p>
          <a:p>
            <a:pPr algn="ctr">
              <a:lnSpc>
                <a:spcPts val="2660"/>
              </a:lnSpc>
            </a:pPr>
            <a:endParaRPr lang="en-US" sz="1900" dirty="0">
              <a:solidFill>
                <a:srgbClr val="000000"/>
              </a:solidFill>
              <a:latin typeface="Canva Sans"/>
            </a:endParaRPr>
          </a:p>
          <a:p>
            <a:pPr algn="ctr">
              <a:lnSpc>
                <a:spcPts val="2660"/>
              </a:lnSpc>
            </a:pPr>
            <a:r>
              <a:rPr lang="en-US" sz="2000" b="0" i="0" dirty="0">
                <a:effectLst/>
                <a:latin typeface="Open Sans" panose="02000000000000000000" pitchFamily="2" charset="0"/>
              </a:rPr>
              <a:t>To begin with, setting up the text data includes tokenization, </a:t>
            </a:r>
            <a:r>
              <a:rPr lang="en-US" sz="2000" b="0" i="0" dirty="0" err="1">
                <a:effectLst/>
                <a:latin typeface="Open Sans" panose="02000000000000000000" pitchFamily="2" charset="0"/>
              </a:rPr>
              <a:t>stopword</a:t>
            </a:r>
            <a:r>
              <a:rPr lang="en-US" sz="2000" b="0" i="0" dirty="0">
                <a:effectLst/>
                <a:latin typeface="Open Sans" panose="02000000000000000000" pitchFamily="2" charset="0"/>
              </a:rPr>
              <a:t> removal, and possibly lemmatization or stemming. After that, you can </a:t>
            </a:r>
            <a:r>
              <a:rPr lang="en-US" sz="2000" b="0" i="0" dirty="0" err="1">
                <a:effectLst/>
                <a:latin typeface="Open Sans" panose="02000000000000000000" pitchFamily="2" charset="0"/>
              </a:rPr>
              <a:t>vectorize</a:t>
            </a:r>
            <a:r>
              <a:rPr lang="en-US" sz="2000" b="0" i="0" dirty="0">
                <a:effectLst/>
                <a:latin typeface="Open Sans" panose="02000000000000000000" pitchFamily="2" charset="0"/>
              </a:rPr>
              <a:t> the text data through using techniques like word </a:t>
            </a:r>
            <a:r>
              <a:rPr lang="en-US" sz="2000" b="0" i="0" dirty="0" err="1">
                <a:effectLst/>
                <a:latin typeface="Open Sans" panose="02000000000000000000" pitchFamily="2" charset="0"/>
              </a:rPr>
              <a:t>embeddings</a:t>
            </a:r>
            <a:r>
              <a:rPr lang="en-US" sz="2000" b="0" i="0" dirty="0">
                <a:effectLst/>
                <a:latin typeface="Open Sans" panose="02000000000000000000" pitchFamily="2" charset="0"/>
              </a:rPr>
              <a:t> and TF-IDF. Finally, you may use the dataset to train and assess the selected algorithms in order to predict the tone of movie reviews.</a:t>
            </a:r>
            <a:endParaRPr lang="en-US" sz="1900" dirty="0">
              <a:latin typeface="Canv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618785" y="2087175"/>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Deployment:</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95891" y="1802958"/>
            <a:ext cx="6729379" cy="7735704"/>
          </a:xfrm>
          <a:prstGeom prst="rect">
            <a:avLst/>
          </a:prstGeom>
        </p:spPr>
        <p:txBody>
          <a:bodyPr lIns="0" tIns="0" rIns="0" bIns="0" rtlCol="0" anchor="t">
            <a:spAutoFit/>
          </a:bodyPr>
          <a:lstStyle/>
          <a:p>
            <a:pPr>
              <a:lnSpc>
                <a:spcPts val="2364"/>
              </a:lnSpc>
            </a:pPr>
            <a:r>
              <a:rPr lang="en-US" sz="1688" dirty="0">
                <a:solidFill>
                  <a:srgbClr val="000000"/>
                </a:solidFill>
                <a:latin typeface="Canva Sans"/>
              </a:rPr>
              <a:t>Program:</a:t>
            </a:r>
          </a:p>
          <a:p>
            <a:pPr>
              <a:lnSpc>
                <a:spcPts val="2364"/>
              </a:lnSpc>
            </a:pPr>
            <a:r>
              <a:rPr lang="en-US" sz="1688" dirty="0">
                <a:solidFill>
                  <a:srgbClr val="000000"/>
                </a:solidFill>
                <a:latin typeface="Canva Sans"/>
              </a:rPr>
              <a:t>import </a:t>
            </a:r>
            <a:r>
              <a:rPr lang="en-US" sz="1688" dirty="0" err="1">
                <a:solidFill>
                  <a:srgbClr val="000000"/>
                </a:solidFill>
                <a:latin typeface="Canva Sans"/>
              </a:rPr>
              <a:t>numpy</a:t>
            </a:r>
            <a:r>
              <a:rPr lang="en-US" sz="1688" dirty="0">
                <a:solidFill>
                  <a:srgbClr val="000000"/>
                </a:solidFill>
                <a:latin typeface="Canva Sans"/>
              </a:rPr>
              <a:t> as n</a:t>
            </a:r>
          </a:p>
          <a:p>
            <a:pPr>
              <a:lnSpc>
                <a:spcPts val="2364"/>
              </a:lnSpc>
            </a:pPr>
            <a:r>
              <a:rPr lang="en-US" sz="1688" dirty="0">
                <a:solidFill>
                  <a:srgbClr val="000000"/>
                </a:solidFill>
                <a:latin typeface="Canva Sans"/>
              </a:rPr>
              <a:t>import pandas as p</a:t>
            </a:r>
          </a:p>
          <a:p>
            <a:pPr>
              <a:lnSpc>
                <a:spcPts val="2364"/>
              </a:lnSpc>
            </a:pPr>
            <a:r>
              <a:rPr lang="en-US" sz="1688" dirty="0">
                <a:solidFill>
                  <a:srgbClr val="000000"/>
                </a:solidFill>
                <a:latin typeface="Canva Sans"/>
              </a:rPr>
              <a:t>import </a:t>
            </a:r>
            <a:r>
              <a:rPr lang="en-US" sz="1688" dirty="0" err="1">
                <a:solidFill>
                  <a:srgbClr val="000000"/>
                </a:solidFill>
                <a:latin typeface="Canva Sans"/>
              </a:rPr>
              <a:t>matplotlib.pyplot</a:t>
            </a:r>
            <a:r>
              <a:rPr lang="en-US" sz="1688" dirty="0">
                <a:solidFill>
                  <a:srgbClr val="000000"/>
                </a:solidFill>
                <a:latin typeface="Canva Sans"/>
              </a:rPr>
              <a:t> as m</a:t>
            </a:r>
          </a:p>
          <a:p>
            <a:pPr>
              <a:lnSpc>
                <a:spcPts val="2364"/>
              </a:lnSpc>
            </a:pPr>
            <a:r>
              <a:rPr lang="en-US" sz="1688" dirty="0">
                <a:solidFill>
                  <a:srgbClr val="000000"/>
                </a:solidFill>
                <a:latin typeface="Canva Sans"/>
              </a:rPr>
              <a:t>import </a:t>
            </a:r>
            <a:r>
              <a:rPr lang="en-US" sz="1688" dirty="0" err="1">
                <a:solidFill>
                  <a:srgbClr val="000000"/>
                </a:solidFill>
                <a:latin typeface="Canva Sans"/>
              </a:rPr>
              <a:t>seaborn</a:t>
            </a:r>
            <a:r>
              <a:rPr lang="en-US" sz="1688" dirty="0">
                <a:solidFill>
                  <a:srgbClr val="000000"/>
                </a:solidFill>
                <a:latin typeface="Canva Sans"/>
              </a:rPr>
              <a:t> as s</a:t>
            </a:r>
          </a:p>
          <a:p>
            <a:pPr>
              <a:lnSpc>
                <a:spcPts val="2364"/>
              </a:lnSpc>
            </a:pPr>
            <a:r>
              <a:rPr lang="en-US" sz="1688" dirty="0">
                <a:solidFill>
                  <a:srgbClr val="000000"/>
                </a:solidFill>
                <a:latin typeface="Canva Sans"/>
              </a:rPr>
              <a:t>data=</a:t>
            </a:r>
            <a:r>
              <a:rPr lang="en-US" sz="1688" dirty="0" err="1">
                <a:solidFill>
                  <a:srgbClr val="000000"/>
                </a:solidFill>
                <a:latin typeface="Canva Sans"/>
              </a:rPr>
              <a:t>p.read_csv</a:t>
            </a:r>
            <a:r>
              <a:rPr lang="en-US" sz="1688" dirty="0">
                <a:solidFill>
                  <a:srgbClr val="000000"/>
                </a:solidFill>
                <a:latin typeface="Canva Sans"/>
              </a:rPr>
              <a:t>("C:\\mydata.csv")</a:t>
            </a:r>
          </a:p>
          <a:p>
            <a:pPr>
              <a:lnSpc>
                <a:spcPts val="2364"/>
              </a:lnSpc>
            </a:pPr>
            <a:r>
              <a:rPr lang="en-US" sz="1688" dirty="0" err="1">
                <a:solidFill>
                  <a:srgbClr val="000000"/>
                </a:solidFill>
                <a:latin typeface="Canva Sans"/>
              </a:rPr>
              <a:t>data.head</a:t>
            </a:r>
            <a:r>
              <a:rPr lang="en-US" sz="1688" dirty="0">
                <a:solidFill>
                  <a:srgbClr val="000000"/>
                </a:solidFill>
                <a:latin typeface="Canva Sans"/>
              </a:rPr>
              <a:t>(50)</a:t>
            </a:r>
          </a:p>
          <a:p>
            <a:pPr>
              <a:lnSpc>
                <a:spcPts val="2364"/>
              </a:lnSpc>
            </a:pPr>
            <a:r>
              <a:rPr lang="en-US" sz="1688" dirty="0" err="1">
                <a:solidFill>
                  <a:srgbClr val="000000"/>
                </a:solidFill>
                <a:latin typeface="Canva Sans"/>
              </a:rPr>
              <a:t>data.columns</a:t>
            </a:r>
            <a:endParaRPr lang="en-US" sz="1688" dirty="0">
              <a:solidFill>
                <a:srgbClr val="000000"/>
              </a:solidFill>
              <a:latin typeface="Canva Sans"/>
            </a:endParaRPr>
          </a:p>
          <a:p>
            <a:pPr>
              <a:lnSpc>
                <a:spcPts val="2364"/>
              </a:lnSpc>
            </a:pPr>
            <a:r>
              <a:rPr lang="en-US" sz="1688" dirty="0" err="1">
                <a:solidFill>
                  <a:srgbClr val="000000"/>
                </a:solidFill>
                <a:latin typeface="Canva Sans"/>
              </a:rPr>
              <a:t>data.tail</a:t>
            </a:r>
            <a:r>
              <a:rPr lang="en-US" sz="1688" dirty="0">
                <a:solidFill>
                  <a:srgbClr val="000000"/>
                </a:solidFill>
                <a:latin typeface="Canva Sans"/>
              </a:rPr>
              <a:t>(50)</a:t>
            </a:r>
          </a:p>
          <a:p>
            <a:pPr>
              <a:lnSpc>
                <a:spcPts val="2364"/>
              </a:lnSpc>
            </a:pPr>
            <a:r>
              <a:rPr lang="en-US" sz="1688" dirty="0" err="1">
                <a:solidFill>
                  <a:srgbClr val="000000"/>
                </a:solidFill>
                <a:latin typeface="Canva Sans"/>
              </a:rPr>
              <a:t>data.describe</a:t>
            </a:r>
            <a:r>
              <a:rPr lang="en-US" sz="1688" dirty="0">
                <a:solidFill>
                  <a:srgbClr val="000000"/>
                </a:solidFill>
                <a:latin typeface="Canva Sans"/>
              </a:rPr>
              <a:t>()</a:t>
            </a:r>
          </a:p>
          <a:p>
            <a:pPr>
              <a:lnSpc>
                <a:spcPts val="2364"/>
              </a:lnSpc>
            </a:pPr>
            <a:r>
              <a:rPr lang="en-US" sz="1688" dirty="0" err="1">
                <a:solidFill>
                  <a:srgbClr val="000000"/>
                </a:solidFill>
                <a:latin typeface="Canva Sans"/>
              </a:rPr>
              <a:t>s.histplot</a:t>
            </a:r>
            <a:r>
              <a:rPr lang="en-US" sz="1688" dirty="0">
                <a:solidFill>
                  <a:srgbClr val="000000"/>
                </a:solidFill>
                <a:latin typeface="Canva Sans"/>
              </a:rPr>
              <a:t>(data["sentiment"],bins=30,kde=True)</a:t>
            </a:r>
          </a:p>
          <a:p>
            <a:pPr>
              <a:lnSpc>
                <a:spcPts val="2364"/>
              </a:lnSpc>
            </a:pPr>
            <a:r>
              <a:rPr lang="en-US" sz="1688" dirty="0" err="1">
                <a:solidFill>
                  <a:srgbClr val="000000"/>
                </a:solidFill>
                <a:latin typeface="Canva Sans"/>
              </a:rPr>
              <a:t>m.title</a:t>
            </a:r>
            <a:r>
              <a:rPr lang="en-US" sz="1688" dirty="0">
                <a:solidFill>
                  <a:srgbClr val="000000"/>
                </a:solidFill>
                <a:latin typeface="Canva Sans"/>
              </a:rPr>
              <a:t>("Histogram")</a:t>
            </a:r>
          </a:p>
          <a:p>
            <a:pPr>
              <a:lnSpc>
                <a:spcPts val="2364"/>
              </a:lnSpc>
            </a:pPr>
            <a:r>
              <a:rPr lang="en-US" sz="1688" dirty="0" err="1">
                <a:solidFill>
                  <a:srgbClr val="000000"/>
                </a:solidFill>
                <a:latin typeface="Canva Sans"/>
              </a:rPr>
              <a:t>m.xlabel</a:t>
            </a:r>
            <a:r>
              <a:rPr lang="en-US" sz="1688" dirty="0">
                <a:solidFill>
                  <a:srgbClr val="000000"/>
                </a:solidFill>
                <a:latin typeface="Canva Sans"/>
              </a:rPr>
              <a:t>("reviews")</a:t>
            </a:r>
          </a:p>
          <a:p>
            <a:pPr>
              <a:lnSpc>
                <a:spcPts val="2364"/>
              </a:lnSpc>
            </a:pPr>
            <a:r>
              <a:rPr lang="en-US" sz="1688" dirty="0" err="1">
                <a:solidFill>
                  <a:srgbClr val="000000"/>
                </a:solidFill>
                <a:latin typeface="Canva Sans"/>
              </a:rPr>
              <a:t>m.ylabel</a:t>
            </a:r>
            <a:r>
              <a:rPr lang="en-US" sz="1688" dirty="0">
                <a:solidFill>
                  <a:srgbClr val="000000"/>
                </a:solidFill>
                <a:latin typeface="Canva Sans"/>
              </a:rPr>
              <a:t>("sentiment")</a:t>
            </a:r>
          </a:p>
          <a:p>
            <a:pPr>
              <a:lnSpc>
                <a:spcPts val="2364"/>
              </a:lnSpc>
            </a:pPr>
            <a:r>
              <a:rPr lang="en-US" sz="1688" dirty="0" err="1">
                <a:solidFill>
                  <a:srgbClr val="000000"/>
                </a:solidFill>
                <a:latin typeface="Canva Sans"/>
              </a:rPr>
              <a:t>m.show</a:t>
            </a:r>
            <a:r>
              <a:rPr lang="en-US" sz="1688" dirty="0">
                <a:solidFill>
                  <a:srgbClr val="000000"/>
                </a:solidFill>
                <a:latin typeface="Canva Sans"/>
              </a:rPr>
              <a:t>()</a:t>
            </a:r>
          </a:p>
          <a:p>
            <a:pPr>
              <a:lnSpc>
                <a:spcPts val="2364"/>
              </a:lnSpc>
            </a:pPr>
            <a:r>
              <a:rPr lang="en-US" sz="1688" dirty="0">
                <a:solidFill>
                  <a:srgbClr val="000000"/>
                </a:solidFill>
                <a:latin typeface="Canva Sans"/>
              </a:rPr>
              <a:t>data["sentiment"].</a:t>
            </a:r>
            <a:r>
              <a:rPr lang="en-US" sz="1688" dirty="0" err="1">
                <a:solidFill>
                  <a:srgbClr val="000000"/>
                </a:solidFill>
                <a:latin typeface="Canva Sans"/>
              </a:rPr>
              <a:t>value_counts</a:t>
            </a:r>
            <a:r>
              <a:rPr lang="en-US" sz="1688" dirty="0">
                <a:solidFill>
                  <a:srgbClr val="000000"/>
                </a:solidFill>
                <a:latin typeface="Canva Sans"/>
              </a:rPr>
              <a:t>().plot(kind='bar')</a:t>
            </a:r>
          </a:p>
          <a:p>
            <a:pPr>
              <a:lnSpc>
                <a:spcPts val="2364"/>
              </a:lnSpc>
            </a:pPr>
            <a:r>
              <a:rPr lang="en-US" sz="1688" dirty="0" err="1">
                <a:solidFill>
                  <a:srgbClr val="000000"/>
                </a:solidFill>
                <a:latin typeface="Canva Sans"/>
              </a:rPr>
              <a:t>m.title</a:t>
            </a:r>
            <a:r>
              <a:rPr lang="en-US" sz="1688" dirty="0">
                <a:solidFill>
                  <a:srgbClr val="000000"/>
                </a:solidFill>
                <a:latin typeface="Canva Sans"/>
              </a:rPr>
              <a:t>("</a:t>
            </a:r>
            <a:r>
              <a:rPr lang="en-US" sz="1688" dirty="0" err="1">
                <a:solidFill>
                  <a:srgbClr val="000000"/>
                </a:solidFill>
                <a:latin typeface="Canva Sans"/>
              </a:rPr>
              <a:t>Bardiagram</a:t>
            </a:r>
            <a:r>
              <a:rPr lang="en-US" sz="1688" dirty="0">
                <a:solidFill>
                  <a:srgbClr val="000000"/>
                </a:solidFill>
                <a:latin typeface="Canva Sans"/>
              </a:rPr>
              <a:t>")</a:t>
            </a:r>
          </a:p>
          <a:p>
            <a:pPr>
              <a:lnSpc>
                <a:spcPts val="2364"/>
              </a:lnSpc>
            </a:pPr>
            <a:r>
              <a:rPr lang="en-US" sz="1688" dirty="0" err="1">
                <a:solidFill>
                  <a:srgbClr val="000000"/>
                </a:solidFill>
                <a:latin typeface="Canva Sans"/>
              </a:rPr>
              <a:t>m.xlabel</a:t>
            </a:r>
            <a:r>
              <a:rPr lang="en-US" sz="1688" dirty="0">
                <a:solidFill>
                  <a:srgbClr val="000000"/>
                </a:solidFill>
                <a:latin typeface="Canva Sans"/>
              </a:rPr>
              <a:t>("Reviews")</a:t>
            </a:r>
          </a:p>
          <a:p>
            <a:pPr>
              <a:lnSpc>
                <a:spcPts val="2364"/>
              </a:lnSpc>
            </a:pPr>
            <a:r>
              <a:rPr lang="en-US" sz="1688" dirty="0" err="1">
                <a:solidFill>
                  <a:srgbClr val="000000"/>
                </a:solidFill>
                <a:latin typeface="Canva Sans"/>
              </a:rPr>
              <a:t>m.ylabel</a:t>
            </a:r>
            <a:r>
              <a:rPr lang="en-US" sz="1688" dirty="0">
                <a:solidFill>
                  <a:srgbClr val="000000"/>
                </a:solidFill>
                <a:latin typeface="Canva Sans"/>
              </a:rPr>
              <a:t>("Sentiment")</a:t>
            </a:r>
          </a:p>
          <a:p>
            <a:pPr>
              <a:lnSpc>
                <a:spcPts val="2364"/>
              </a:lnSpc>
            </a:pPr>
            <a:r>
              <a:rPr lang="en-US" sz="1688" dirty="0" err="1">
                <a:solidFill>
                  <a:srgbClr val="000000"/>
                </a:solidFill>
                <a:latin typeface="Canva Sans"/>
              </a:rPr>
              <a:t>m.show</a:t>
            </a:r>
            <a:r>
              <a:rPr lang="en-US" sz="1688" dirty="0">
                <a:solidFill>
                  <a:srgbClr val="000000"/>
                </a:solidFill>
                <a:latin typeface="Canva Sans"/>
              </a:rPr>
              <a:t>()</a:t>
            </a:r>
          </a:p>
          <a:p>
            <a:pPr>
              <a:lnSpc>
                <a:spcPts val="2364"/>
              </a:lnSpc>
            </a:pPr>
            <a:r>
              <a:rPr lang="en-US" sz="1688" dirty="0" err="1">
                <a:solidFill>
                  <a:srgbClr val="000000"/>
                </a:solidFill>
                <a:latin typeface="Canva Sans"/>
              </a:rPr>
              <a:t>m.pie</a:t>
            </a:r>
            <a:r>
              <a:rPr lang="en-US" sz="1688" dirty="0">
                <a:solidFill>
                  <a:srgbClr val="000000"/>
                </a:solidFill>
                <a:latin typeface="Canva Sans"/>
              </a:rPr>
              <a:t>(data["sentiment"].</a:t>
            </a:r>
            <a:r>
              <a:rPr lang="en-US" sz="1688" dirty="0" err="1">
                <a:solidFill>
                  <a:srgbClr val="000000"/>
                </a:solidFill>
                <a:latin typeface="Canva Sans"/>
              </a:rPr>
              <a:t>value_counts</a:t>
            </a:r>
            <a:r>
              <a:rPr lang="en-US" sz="1688" dirty="0">
                <a:solidFill>
                  <a:srgbClr val="000000"/>
                </a:solidFill>
                <a:latin typeface="Canva Sans"/>
              </a:rPr>
              <a:t>(),</a:t>
            </a:r>
          </a:p>
          <a:p>
            <a:pPr>
              <a:lnSpc>
                <a:spcPts val="2364"/>
              </a:lnSpc>
            </a:pPr>
            <a:r>
              <a:rPr lang="en-US" sz="1688" dirty="0">
                <a:solidFill>
                  <a:srgbClr val="000000"/>
                </a:solidFill>
                <a:latin typeface="Canva Sans"/>
              </a:rPr>
              <a:t>            labels=data["sentiment"].unique(),</a:t>
            </a:r>
            <a:r>
              <a:rPr lang="en-US" sz="1688" dirty="0" err="1">
                <a:solidFill>
                  <a:srgbClr val="000000"/>
                </a:solidFill>
                <a:latin typeface="Canva Sans"/>
              </a:rPr>
              <a:t>autopct</a:t>
            </a:r>
            <a:r>
              <a:rPr lang="en-US" sz="1688" dirty="0">
                <a:solidFill>
                  <a:srgbClr val="000000"/>
                </a:solidFill>
                <a:latin typeface="Canva Sans"/>
              </a:rPr>
              <a:t>="%.1f%%")</a:t>
            </a:r>
          </a:p>
          <a:p>
            <a:pPr>
              <a:lnSpc>
                <a:spcPts val="2364"/>
              </a:lnSpc>
            </a:pPr>
            <a:r>
              <a:rPr lang="en-US" sz="1688" dirty="0" err="1">
                <a:solidFill>
                  <a:srgbClr val="000000"/>
                </a:solidFill>
                <a:latin typeface="Canva Sans"/>
              </a:rPr>
              <a:t>m.title</a:t>
            </a:r>
            <a:r>
              <a:rPr lang="en-US" sz="1688" dirty="0">
                <a:solidFill>
                  <a:srgbClr val="000000"/>
                </a:solidFill>
                <a:latin typeface="Canva Sans"/>
              </a:rPr>
              <a:t>("</a:t>
            </a:r>
            <a:r>
              <a:rPr lang="en-US" sz="1688" dirty="0" err="1">
                <a:solidFill>
                  <a:srgbClr val="000000"/>
                </a:solidFill>
                <a:latin typeface="Canva Sans"/>
              </a:rPr>
              <a:t>Piechart</a:t>
            </a:r>
            <a:r>
              <a:rPr lang="en-US" sz="1688" dirty="0">
                <a:solidFill>
                  <a:srgbClr val="000000"/>
                </a:solidFill>
                <a:latin typeface="Canva Sans"/>
              </a:rPr>
              <a:t>")</a:t>
            </a:r>
          </a:p>
          <a:p>
            <a:pPr>
              <a:lnSpc>
                <a:spcPts val="2364"/>
              </a:lnSpc>
            </a:pPr>
            <a:r>
              <a:rPr lang="en-US" sz="1688" dirty="0" err="1">
                <a:solidFill>
                  <a:srgbClr val="000000"/>
                </a:solidFill>
                <a:latin typeface="Canva Sans"/>
              </a:rPr>
              <a:t>m.xlabel</a:t>
            </a:r>
            <a:r>
              <a:rPr lang="en-US" sz="1688" dirty="0">
                <a:solidFill>
                  <a:srgbClr val="000000"/>
                </a:solidFill>
                <a:latin typeface="Canva Sans"/>
              </a:rPr>
              <a:t>("Reviews")</a:t>
            </a:r>
          </a:p>
          <a:p>
            <a:pPr>
              <a:lnSpc>
                <a:spcPts val="2364"/>
              </a:lnSpc>
            </a:pPr>
            <a:r>
              <a:rPr lang="en-US" sz="1688" dirty="0" err="1">
                <a:solidFill>
                  <a:srgbClr val="000000"/>
                </a:solidFill>
                <a:latin typeface="Canva Sans"/>
              </a:rPr>
              <a:t>m.ylabel</a:t>
            </a:r>
            <a:r>
              <a:rPr lang="en-US" sz="1688" dirty="0">
                <a:solidFill>
                  <a:srgbClr val="000000"/>
                </a:solidFill>
                <a:latin typeface="Canva Sans"/>
              </a:rPr>
              <a:t>("Sentiment")</a:t>
            </a:r>
          </a:p>
          <a:p>
            <a:pPr>
              <a:lnSpc>
                <a:spcPts val="2364"/>
              </a:lnSpc>
            </a:pPr>
            <a:r>
              <a:rPr lang="en-US" sz="1688" dirty="0" err="1">
                <a:solidFill>
                  <a:srgbClr val="000000"/>
                </a:solidFill>
                <a:latin typeface="Canva Sans"/>
              </a:rPr>
              <a:t>m.show</a:t>
            </a:r>
            <a:r>
              <a:rPr lang="en-US" sz="1688" dirty="0">
                <a:solidFill>
                  <a:srgbClr val="000000"/>
                </a:solidFill>
                <a:latin typeface="Canva Sans"/>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txBody>
          <a:bodyPr/>
          <a:lstStyle/>
          <a:p>
            <a:endParaRPr lang="en-US"/>
          </a:p>
        </p:txBody>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txBody>
          <a:bodyPr/>
          <a:lstStyle/>
          <a:p>
            <a:endParaRPr lang="en-US"/>
          </a:p>
        </p:txBody>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txBody>
          <a:bodyPr/>
          <a:lstStyle/>
          <a:p>
            <a:endParaRPr lang="en-US"/>
          </a:p>
        </p:txBody>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507007"/>
            <a:ext cx="16948399" cy="5050870"/>
          </a:xfrm>
          <a:prstGeom prst="rect">
            <a:avLst/>
          </a:prstGeom>
        </p:spPr>
        <p:txBody>
          <a:bodyPr wrap="square" lIns="0" tIns="0" rIns="0" bIns="0" rtlCol="0" anchor="t">
            <a:spAutoFit/>
          </a:bodyPr>
          <a:lstStyle/>
          <a:p>
            <a:pPr algn="ctr">
              <a:lnSpc>
                <a:spcPts val="3314"/>
              </a:lnSpc>
            </a:pPr>
            <a:endParaRPr lang="en-US" sz="2367" dirty="0">
              <a:solidFill>
                <a:srgbClr val="000000"/>
              </a:solidFill>
              <a:latin typeface="Canva Sans"/>
            </a:endParaRPr>
          </a:p>
          <a:p>
            <a:pPr algn="ctr">
              <a:lnSpc>
                <a:spcPts val="3314"/>
              </a:lnSpc>
            </a:pPr>
            <a:r>
              <a:rPr lang="en-US" sz="2367" dirty="0">
                <a:solidFill>
                  <a:srgbClr val="000000"/>
                </a:solidFill>
                <a:latin typeface="Canva Sans"/>
              </a:rPr>
              <a:t>The proposed system approach involves preprocessing the text data, extracting features using techniques like TF-IDF or word </a:t>
            </a:r>
            <a:r>
              <a:rPr lang="en-US" sz="2367" dirty="0" err="1">
                <a:solidFill>
                  <a:srgbClr val="000000"/>
                </a:solidFill>
                <a:latin typeface="Canva Sans"/>
              </a:rPr>
              <a:t>embeddings</a:t>
            </a:r>
            <a:r>
              <a:rPr lang="en-US" sz="2367" dirty="0">
                <a:solidFill>
                  <a:srgbClr val="000000"/>
                </a:solidFill>
                <a:latin typeface="Canva Sans"/>
              </a:rPr>
              <a:t>, selecting the SVM model, training and evaluating it on the dataset, tuning </a:t>
            </a:r>
            <a:r>
              <a:rPr lang="en-US" sz="2367" dirty="0" err="1">
                <a:solidFill>
                  <a:srgbClr val="000000"/>
                </a:solidFill>
                <a:latin typeface="Canva Sans"/>
              </a:rPr>
              <a:t>hyperparameters</a:t>
            </a:r>
            <a:r>
              <a:rPr lang="en-US" sz="2367" dirty="0">
                <a:solidFill>
                  <a:srgbClr val="000000"/>
                </a:solidFill>
                <a:latin typeface="Canva Sans"/>
              </a:rPr>
              <a:t> for optimization, deploying the trained model into production, monitoring its performance, and periodically retraining with new data.</a:t>
            </a:r>
          </a:p>
          <a:p>
            <a:pPr algn="ctr">
              <a:lnSpc>
                <a:spcPts val="3314"/>
              </a:lnSpc>
            </a:pPr>
            <a:endParaRPr lang="en-US" sz="2367" dirty="0">
              <a:solidFill>
                <a:srgbClr val="000000"/>
              </a:solidFill>
              <a:latin typeface="Canva Sans"/>
            </a:endParaRPr>
          </a:p>
          <a:p>
            <a:pPr algn="ctr">
              <a:lnSpc>
                <a:spcPts val="3314"/>
              </a:lnSpc>
            </a:pPr>
            <a:r>
              <a:rPr lang="en-US" sz="2367" dirty="0">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lang="en-US" sz="2367" dirty="0">
              <a:solidFill>
                <a:srgbClr val="000000"/>
              </a:solidFill>
              <a:latin typeface="Canva Sans"/>
            </a:endParaRPr>
          </a:p>
          <a:p>
            <a:pPr algn="ctr">
              <a:lnSpc>
                <a:spcPts val="3314"/>
              </a:lnSpc>
            </a:pPr>
            <a:r>
              <a:rPr lang="en-US" sz="2367" dirty="0">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Jothish Manikandan</cp:lastModifiedBy>
  <cp:revision>4</cp:revision>
  <dcterms:created xsi:type="dcterms:W3CDTF">2006-08-16T00:00:00Z</dcterms:created>
  <dcterms:modified xsi:type="dcterms:W3CDTF">2024-04-04T15:16:18Z</dcterms:modified>
  <dc:identifier>DAGBXrfDsO8</dc:identifier>
</cp:coreProperties>
</file>