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
      <p:font typeface="Lo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or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c779ca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c779ca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c779ca9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c779ca9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c779ca9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c779ca9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c779ca9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c779ca9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c779ca9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c779ca9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21a8e9384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21a8e9384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21a8e9384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21a8e938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21a8e9384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21a8e9384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1a8e9384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1a8e9384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1a8e9384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1a8e9384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1a8e938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1a8e938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45f80b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d45f80b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d45f80b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d45f80b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d45f80b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d45f80b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2400"/>
              <a:t>Prediction of players prices in IPL using machine learning algorithms</a:t>
            </a:r>
            <a:endParaRPr sz="24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1400">
                <a:solidFill>
                  <a:schemeClr val="dk1"/>
                </a:solidFill>
              </a:rPr>
              <a:t>Submitted by - Shamir Roy (20241015)</a:t>
            </a: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t>
            </a:r>
            <a:endParaRPr/>
          </a:p>
        </p:txBody>
      </p:sp>
      <p:sp>
        <p:nvSpPr>
          <p:cNvPr id="123" name="Google Shape;123;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highlight>
                  <a:schemeClr val="lt1"/>
                </a:highlight>
                <a:latin typeface="Arial"/>
                <a:ea typeface="Arial"/>
                <a:cs typeface="Arial"/>
                <a:sym typeface="Arial"/>
              </a:rPr>
              <a:t>In this work, the dataset that was used contained previous auction history of players in the IPL as well as the history of</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player performances in the previous IPL franchises. The dataset contained a total of 130 rows and 26 columns. In the</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data preprocessing phase, the features columns such as Team, Playing role and Country were divided into categorical</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columns using getdummies() method from pandas. Then the columns such as Team, Playing role and Country were</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dropped. After this the Player name was dropped. After this the target column named Sold price was dropped as well.</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Finally, 25 columns with highest correlations were taken and WI, KXIP, ENG and Batsman columns were dropped</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before the dataset was splitted for training</a:t>
            </a:r>
            <a:endParaRPr sz="1050">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models	</a:t>
            </a:r>
            <a:endParaRPr/>
          </a:p>
        </p:txBody>
      </p:sp>
      <p:sp>
        <p:nvSpPr>
          <p:cNvPr id="129" name="Google Shape;129;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highlight>
                  <a:schemeClr val="lt1"/>
                </a:highlight>
                <a:latin typeface="Arial"/>
                <a:ea typeface="Arial"/>
                <a:cs typeface="Arial"/>
                <a:sym typeface="Arial"/>
              </a:rPr>
              <a:t>For this work, two regression models were used. One is Linear regression and another one is Random forest regression.</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The final preprocessed dataset was split. 10% of the data was for testing and 90% of the data was for model training.</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After this, the data was scaled and was given to the models for training. Thus, the final predictions were made</a:t>
            </a:r>
            <a:endParaRPr sz="1050">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35" name="Google Shape;135;p2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00000"/>
              </a:lnSpc>
              <a:spcBef>
                <a:spcPts val="800"/>
              </a:spcBef>
              <a:spcAft>
                <a:spcPts val="0"/>
              </a:spcAft>
              <a:buNone/>
            </a:pPr>
            <a:r>
              <a:t/>
            </a:r>
            <a:endParaRPr sz="120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rPr lang="en" sz="1200">
                <a:highlight>
                  <a:schemeClr val="lt1"/>
                </a:highlight>
                <a:latin typeface="Arial"/>
                <a:ea typeface="Arial"/>
                <a:cs typeface="Arial"/>
                <a:sym typeface="Arial"/>
              </a:rPr>
              <a:t>After running the models perfectly, the results that it showed were fairly good with the dataset considering how small it was.</a:t>
            </a:r>
            <a:endParaRPr sz="120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t/>
            </a:r>
            <a:endParaRPr sz="120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rPr lang="en" sz="1200">
                <a:highlight>
                  <a:schemeClr val="lt1"/>
                </a:highlight>
                <a:latin typeface="Arial"/>
                <a:ea typeface="Arial"/>
                <a:cs typeface="Arial"/>
                <a:sym typeface="Arial"/>
              </a:rPr>
              <a:t>The results are given below -</a:t>
            </a:r>
            <a:endParaRPr sz="120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t/>
            </a:r>
            <a:endParaRPr sz="120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rPr lang="en" sz="1200">
                <a:highlight>
                  <a:schemeClr val="lt1"/>
                </a:highlight>
                <a:latin typeface="Courier New"/>
                <a:ea typeface="Courier New"/>
                <a:cs typeface="Courier New"/>
                <a:sym typeface="Courier New"/>
              </a:rPr>
              <a:t>•</a:t>
            </a:r>
            <a:r>
              <a:rPr lang="en" sz="1200">
                <a:highlight>
                  <a:schemeClr val="lt1"/>
                </a:highlight>
                <a:latin typeface="Arial"/>
                <a:ea typeface="Arial"/>
                <a:cs typeface="Arial"/>
                <a:sym typeface="Arial"/>
              </a:rPr>
              <a:t>The accuracy rate of random forest regression model was 77.018%.</a:t>
            </a:r>
            <a:endParaRPr sz="120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t/>
            </a:r>
            <a:endParaRPr sz="120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rPr lang="en" sz="1200">
                <a:highlight>
                  <a:schemeClr val="lt1"/>
                </a:highlight>
                <a:latin typeface="Courier New"/>
                <a:ea typeface="Courier New"/>
                <a:cs typeface="Courier New"/>
                <a:sym typeface="Courier New"/>
              </a:rPr>
              <a:t>•</a:t>
            </a:r>
            <a:r>
              <a:rPr lang="en" sz="1200">
                <a:highlight>
                  <a:schemeClr val="lt1"/>
                </a:highlight>
                <a:latin typeface="Arial"/>
                <a:ea typeface="Arial"/>
                <a:cs typeface="Arial"/>
                <a:sym typeface="Arial"/>
              </a:rPr>
              <a:t>The accuracy rate of linear regression model was 63.098%.</a:t>
            </a:r>
            <a:endParaRPr sz="1200">
              <a:solidFill>
                <a:srgbClr val="000000"/>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Discussions and limitations	</a:t>
            </a:r>
            <a:endParaRPr/>
          </a:p>
        </p:txBody>
      </p:sp>
      <p:sp>
        <p:nvSpPr>
          <p:cNvPr id="141" name="Google Shape;141;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00000"/>
              </a:lnSpc>
              <a:spcBef>
                <a:spcPts val="800"/>
              </a:spcBef>
              <a:spcAft>
                <a:spcPts val="0"/>
              </a:spcAft>
              <a:buNone/>
            </a:pPr>
            <a:r>
              <a:rPr b="1" lang="en" sz="1050">
                <a:highlight>
                  <a:schemeClr val="lt1"/>
                </a:highlight>
                <a:latin typeface="Arial"/>
                <a:ea typeface="Arial"/>
                <a:cs typeface="Arial"/>
                <a:sym typeface="Arial"/>
              </a:rPr>
              <a:t>DISCUSSION</a:t>
            </a:r>
            <a:r>
              <a:rPr lang="en" sz="1050">
                <a:highlight>
                  <a:schemeClr val="lt1"/>
                </a:highlight>
                <a:latin typeface="Arial"/>
                <a:ea typeface="Arial"/>
                <a:cs typeface="Arial"/>
                <a:sym typeface="Arial"/>
              </a:rPr>
              <a:t> The overall accuracy rates of the models were good depending on how small the dataset was. It had only 130 rows and 26 columns to begin with. However, with a better and bigger dataset, the accuracy rates of the models in this project will significantly be higher.</a:t>
            </a:r>
            <a:endParaRPr sz="1050">
              <a:highlight>
                <a:schemeClr val="lt1"/>
              </a:highlight>
              <a:latin typeface="Arial"/>
              <a:ea typeface="Arial"/>
              <a:cs typeface="Arial"/>
              <a:sym typeface="Arial"/>
            </a:endParaRPr>
          </a:p>
          <a:p>
            <a:pPr indent="0" lvl="0" marL="0" rtl="0" algn="l">
              <a:lnSpc>
                <a:spcPct val="100000"/>
              </a:lnSpc>
              <a:spcBef>
                <a:spcPts val="8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rPr lang="en" sz="1050">
                <a:highlight>
                  <a:schemeClr val="lt1"/>
                </a:highlight>
                <a:latin typeface="Arial"/>
                <a:ea typeface="Arial"/>
                <a:cs typeface="Arial"/>
                <a:sym typeface="Arial"/>
              </a:rPr>
              <a:t>LIMITATIONS The only limitation of this work is the small dataset. The dataset of such kind was rare which created an issue to produce a much higher prediction score. However, this limitation can be solved by using a bigger dataset which can significantly improve the efficacy and accuracy of the models. </a:t>
            </a:r>
            <a:endParaRPr sz="1050">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47" name="Google Shape;147;p2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50">
                <a:highlight>
                  <a:schemeClr val="lt1"/>
                </a:highlight>
                <a:latin typeface="Arial"/>
                <a:ea typeface="Arial"/>
                <a:cs typeface="Arial"/>
                <a:sym typeface="Arial"/>
              </a:rPr>
              <a:t>This project dealt with the machine learning approach to predict the prices of IPL players. The most important objective</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of this paper is that this project can really be helpful when it comes to making the best decision in the IPL Such kind</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of project can also be incorporated to predict the prices of players in other famous sport leagues that can help the</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stakeholders of a team to make the best decisions to win the auctions and this can significantly help them to take their</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team at the top of the league. For example, this kind of model can be used in famous football leagues such as LaLiga</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which can significantly help the stakeholders of a team to take the best decisions in the auctions. Here in this work</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linear regression and Random forest regression models were used. Thus with the power of machine learning algorithms</a:t>
            </a:r>
            <a:endParaRPr sz="1050">
              <a:highlight>
                <a:schemeClr val="lt1"/>
              </a:highlight>
              <a:latin typeface="Arial"/>
              <a:ea typeface="Arial"/>
              <a:cs typeface="Arial"/>
              <a:sym typeface="Arial"/>
            </a:endParaRPr>
          </a:p>
          <a:p>
            <a:pPr indent="0" lvl="0" marL="0" rtl="0" algn="l">
              <a:spcBef>
                <a:spcPts val="0"/>
              </a:spcBef>
              <a:spcAft>
                <a:spcPts val="0"/>
              </a:spcAft>
              <a:buNone/>
            </a:pPr>
            <a:r>
              <a:t/>
            </a:r>
            <a:endParaRPr sz="1100">
              <a:highlight>
                <a:schemeClr val="lt1"/>
              </a:highlight>
              <a:latin typeface="Arial"/>
              <a:ea typeface="Arial"/>
              <a:cs typeface="Arial"/>
              <a:sym typeface="Arial"/>
            </a:endParaRPr>
          </a:p>
          <a:p>
            <a:pPr indent="0" lvl="0" marL="0" rtl="0" algn="l">
              <a:spcBef>
                <a:spcPts val="0"/>
              </a:spcBef>
              <a:spcAft>
                <a:spcPts val="0"/>
              </a:spcAft>
              <a:buNone/>
            </a:pPr>
            <a:r>
              <a:rPr lang="en" sz="1050">
                <a:highlight>
                  <a:schemeClr val="lt1"/>
                </a:highlight>
                <a:latin typeface="Arial"/>
                <a:ea typeface="Arial"/>
                <a:cs typeface="Arial"/>
                <a:sym typeface="Arial"/>
              </a:rPr>
              <a:t>it was possible to predict the prices of players in the IPL</a:t>
            </a:r>
            <a:endParaRPr sz="1050">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70000" y="19895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53" name="Google Shape;153;p27"/>
          <p:cNvSpPr txBox="1"/>
          <p:nvPr>
            <p:ph idx="1" type="body"/>
          </p:nvPr>
        </p:nvSpPr>
        <p:spPr>
          <a:xfrm>
            <a:off x="311700" y="2238125"/>
            <a:ext cx="8520600" cy="2330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3600">
                <a:latin typeface="Lora"/>
                <a:ea typeface="Lora"/>
                <a:cs typeface="Lora"/>
                <a:sym typeface="Lora"/>
              </a:rPr>
              <a:t>Thank you </a:t>
            </a:r>
            <a:endParaRPr sz="36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highlight>
                  <a:schemeClr val="lt1"/>
                </a:highlight>
                <a:latin typeface="Lora"/>
                <a:ea typeface="Lora"/>
                <a:cs typeface="Lora"/>
                <a:sym typeface="Lora"/>
              </a:rPr>
              <a:t>In this work, we have applied machine learning algorithms to predict the price of players in the IPL league using machine learning algorithms. Here the price of the players were predicted using certain parameters such as previous historical data of the players as well as their nationality and more. Using these parameters, the model was trained which later on predicted the prices of the players accordingly. The machine learning algorithms that were used in this work are Linear regression and Random forest regression.  Among these algorithms Random Forest Regressor gave the maximum accuracy result for predicting player prices. These algorithms in this work can produce outputs within a few seconds which can help the auctioneers to make best decisions. </a:t>
            </a:r>
            <a:endParaRPr sz="1300">
              <a:highlight>
                <a:schemeClr val="lt1"/>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1300">
                <a:latin typeface="Lora"/>
                <a:ea typeface="Lora"/>
                <a:cs typeface="Lora"/>
                <a:sym typeface="Lora"/>
              </a:rPr>
              <a:t>The Indian Premier League (IPL) is a highly competitive T20 cricket league featuring 10 teams vying for the championship annually. Player evaluation is paramount, impacting team strategy, economics, and fan engagement. Traditionally, player valuation relied on subjective opinions and performance statistics. However, the advent of machine learning (ML) techniques has revolutionized this process by enabling precise price predictions based on comprehensive player data. This paper delves into using ML algorithms like Linear Regression and Random Forest Regression to predict IPL player prices using historical auction records and performance histories. The study holds significance as it offers actionable insights for IPL stakeholders, aiding in informed decision-making during player auctions. Winning auctions is crucial for assembling strong teams, which directly impacts a team's chances of success and revenue generation. Despite the importance of accurate player valuation, research in this area remains limited. Previous studies have explored similar themes, highlighting the potential of ML-driven approaches in predicting IPL player prices.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6577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which was used in this project contained 26 columns and 130 rows</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names, age, nationality of the players</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some columns that needs to be preprocessed such as country, team, playing role and player name</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was small</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previous performances of players in the IPL.</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Overall, the dataset has the scope to preprocess it to make it useable to train the models.</a:t>
            </a:r>
            <a:endParaRPr sz="13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Reviewed papers</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1 -</a:t>
            </a:r>
            <a:r>
              <a:rPr lang="en" sz="1100">
                <a:highlight>
                  <a:schemeClr val="lt1"/>
                </a:highlight>
                <a:latin typeface="Lora"/>
                <a:ea typeface="Lora"/>
                <a:cs typeface="Lora"/>
                <a:sym typeface="Lora"/>
              </a:rPr>
              <a:t> </a:t>
            </a:r>
            <a:r>
              <a:rPr b="1" lang="en" sz="1100">
                <a:highlight>
                  <a:schemeClr val="lt1"/>
                </a:highlight>
                <a:latin typeface="Arial"/>
                <a:ea typeface="Arial"/>
                <a:cs typeface="Arial"/>
                <a:sym typeface="Arial"/>
              </a:rPr>
              <a:t>Prediction of Player Price in IPL Auction Using Machine Learning Regression Algorithms (https://ieeexplore.ieee.org/document/9198668)</a:t>
            </a:r>
            <a:endParaRPr b="1" sz="1100">
              <a:highlight>
                <a:schemeClr val="lt1"/>
              </a:highlight>
              <a:latin typeface="Arial"/>
              <a:ea typeface="Arial"/>
              <a:cs typeface="Arial"/>
              <a:sym typeface="Arial"/>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2 - </a:t>
            </a:r>
            <a:r>
              <a:rPr b="1" lang="en" sz="1100">
                <a:highlight>
                  <a:schemeClr val="lt1"/>
                </a:highlight>
                <a:latin typeface="Arial"/>
                <a:ea typeface="Arial"/>
                <a:cs typeface="Arial"/>
                <a:sym typeface="Arial"/>
              </a:rPr>
              <a:t>Modified Hedonic Based Price Prediction Model for Players in IPL Auction (https://ieeexplore.ieee.org/document/9580108)</a:t>
            </a:r>
            <a:endParaRPr b="1" sz="1100">
              <a:highlight>
                <a:schemeClr val="lt1"/>
              </a:highlight>
              <a:latin typeface="Arial"/>
              <a:ea typeface="Arial"/>
              <a:cs typeface="Arial"/>
              <a:sym typeface="Arial"/>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3 - </a:t>
            </a:r>
            <a:r>
              <a:rPr b="1" lang="en" sz="1100">
                <a:latin typeface="Arial"/>
                <a:ea typeface="Arial"/>
                <a:cs typeface="Arial"/>
                <a:sym typeface="Arial"/>
              </a:rPr>
              <a:t>Predicting the price of IPL players (https://www.researchgate.net/publication/335820068_Predicting_the_price_of_IPL_players)</a:t>
            </a:r>
            <a:endParaRPr b="1" sz="1100">
              <a:latin typeface="Arial"/>
              <a:ea typeface="Arial"/>
              <a:cs typeface="Arial"/>
              <a:sym typeface="Arial"/>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Reviewed project	</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None/>
            </a:pPr>
            <a:r>
              <a:rPr b="1" lang="en" sz="1200">
                <a:highlight>
                  <a:schemeClr val="lt1"/>
                </a:highlight>
                <a:latin typeface="Arial"/>
                <a:ea typeface="Arial"/>
                <a:cs typeface="Arial"/>
                <a:sym typeface="Arial"/>
              </a:rPr>
              <a:t>Indian Premier League Auction and IPL analysis (https://www.kaggle.com/code/nkitgupta/indian-premier-league-auction-and-ipl-analysis/notebook)</a:t>
            </a:r>
            <a:endParaRPr b="1" sz="1200">
              <a:highlight>
                <a:schemeClr val="lt1"/>
              </a:highlight>
              <a:latin typeface="Arial"/>
              <a:ea typeface="Arial"/>
              <a:cs typeface="Arial"/>
              <a:sym typeface="Arial"/>
            </a:endParaRPr>
          </a:p>
          <a:p>
            <a:pPr indent="0" lvl="0" marL="0" rtl="0" algn="l">
              <a:lnSpc>
                <a:spcPct val="150000"/>
              </a:lnSpc>
              <a:spcBef>
                <a:spcPts val="1200"/>
              </a:spcBef>
              <a:spcAft>
                <a:spcPts val="0"/>
              </a:spcAft>
              <a:buNone/>
            </a:pPr>
            <a:r>
              <a:t/>
            </a:r>
            <a:endParaRPr b="1" sz="13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model</a:t>
            </a:r>
            <a:endParaRPr/>
          </a:p>
          <a:p>
            <a:pPr indent="-342900" lvl="0" marL="457200" rtl="0" algn="l">
              <a:spcBef>
                <a:spcPts val="0"/>
              </a:spcBef>
              <a:spcAft>
                <a:spcPts val="0"/>
              </a:spcAft>
              <a:buSzPts val="1800"/>
              <a:buChar char="●"/>
            </a:pPr>
            <a:r>
              <a:rPr lang="en"/>
              <a:t>Random forest regression</a:t>
            </a:r>
            <a:endParaRPr/>
          </a:p>
          <a:p>
            <a:pPr indent="-342900" lvl="0" marL="457200" rtl="0" algn="l">
              <a:spcBef>
                <a:spcPts val="0"/>
              </a:spcBef>
              <a:spcAft>
                <a:spcPts val="0"/>
              </a:spcAft>
              <a:buSzPts val="1800"/>
              <a:buChar char="●"/>
            </a:pPr>
            <a:r>
              <a:rPr lang="en"/>
              <a:t>Data preprocessing</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model		</a:t>
            </a:r>
            <a:endParaRPr/>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highlight>
                  <a:schemeClr val="lt1"/>
                </a:highlight>
                <a:latin typeface="Arial"/>
                <a:ea typeface="Arial"/>
                <a:cs typeface="Arial"/>
                <a:sym typeface="Arial"/>
              </a:rPr>
              <a:t>In machine learning, linear regression is a supervised learning algorithm which is used for predictive analysis. It’s used when there is a target variable and one or more independent variables. In the Linear regression model, a linear equation is determined between the target variable and independent variables. Using that the predictions are made. So the main objective is to find the best fitted relationship between the independent variable, X and the target variable, Y. There are two types of linear regression model. Simple linear regression and multiple linear regression.</a:t>
            </a:r>
            <a:endParaRPr sz="1300">
              <a:highlight>
                <a:schemeClr val="lt1"/>
              </a:highlight>
              <a:latin typeface="Arial"/>
              <a:ea typeface="Arial"/>
              <a:cs typeface="Arial"/>
              <a:sym typeface="Arial"/>
            </a:endParaRPr>
          </a:p>
          <a:p>
            <a:pPr indent="0" lvl="0" marL="0" rtl="0" algn="l">
              <a:spcBef>
                <a:spcPts val="0"/>
              </a:spcBef>
              <a:spcAft>
                <a:spcPts val="1200"/>
              </a:spcAft>
              <a:buNone/>
            </a:pPr>
            <a:r>
              <a:t/>
            </a:r>
            <a:endParaRPr>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regression	</a:t>
            </a:r>
            <a:endParaRPr/>
          </a:p>
        </p:txBody>
      </p:sp>
      <p:sp>
        <p:nvSpPr>
          <p:cNvPr id="117" name="Google Shape;117;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highlight>
                  <a:schemeClr val="lt1"/>
                </a:highlight>
                <a:latin typeface="Arial"/>
                <a:ea typeface="Arial"/>
                <a:cs typeface="Arial"/>
                <a:sym typeface="Arial"/>
              </a:rPr>
              <a:t>Random forest regression is a powerful machine learning algorithm which is used for regression tasks that are concerned with predicting continuous values. It is a part of an ensemble learning family that combines multiple individual models to produce more accurate predictions</a:t>
            </a:r>
            <a:endParaRPr sz="1300">
              <a:highlight>
                <a:schemeClr val="lt1"/>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a:t>Has resistance to data overfitting</a:t>
            </a:r>
            <a:endParaRPr/>
          </a:p>
          <a:p>
            <a:pPr indent="0" lvl="0" marL="0" rtl="0" algn="l">
              <a:spcBef>
                <a:spcPts val="1200"/>
              </a:spcBef>
              <a:spcAft>
                <a:spcPts val="1200"/>
              </a:spcAft>
              <a:buNone/>
            </a:pPr>
            <a:r>
              <a:rPr lang="en"/>
              <a:t>Produce better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