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
      <p:font typeface="Lor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Lora-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italic.fntdata"/><Relationship Id="rId25" Type="http://schemas.openxmlformats.org/officeDocument/2006/relationships/font" Target="fonts/Lora-bold.fntdata"/><Relationship Id="rId27" Type="http://schemas.openxmlformats.org/officeDocument/2006/relationships/font" Target="fonts/Lor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21a8e9384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21a8e9384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21a8e9384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21a8e9384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21a8e9384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21a8e9384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21a8e9384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21a8e9384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21a8e9384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21a8e9384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21a8e9384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21a8e9384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d45f80b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d45f80b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d45f80b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d45f80b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d45f80b2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d45f80b2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sz="2400"/>
              <a:t>Prediction of players prices in IPL using machine learning algorithms</a:t>
            </a:r>
            <a:endParaRPr sz="2400"/>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sz="1400">
                <a:solidFill>
                  <a:schemeClr val="dk1"/>
                </a:solidFill>
              </a:rPr>
              <a:t>Submitted by - Shamir Roy (20241015)</a:t>
            </a:r>
            <a:endParaRPr sz="1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70000" y="198950"/>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23" name="Google Shape;123;p22"/>
          <p:cNvSpPr txBox="1"/>
          <p:nvPr>
            <p:ph idx="1" type="body"/>
          </p:nvPr>
        </p:nvSpPr>
        <p:spPr>
          <a:xfrm>
            <a:off x="311700" y="2238125"/>
            <a:ext cx="8520600" cy="23307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3600">
                <a:latin typeface="Lora"/>
                <a:ea typeface="Lora"/>
                <a:cs typeface="Lora"/>
                <a:sym typeface="Lora"/>
              </a:rPr>
              <a:t>Thank you </a:t>
            </a:r>
            <a:endParaRPr sz="3600">
              <a:latin typeface="Lora"/>
              <a:ea typeface="Lora"/>
              <a:cs typeface="Lora"/>
              <a:sym typeface="Lora"/>
            </a:endParaRPr>
          </a:p>
          <a:p>
            <a:pPr indent="0" lvl="0" marL="0" rtl="0" algn="l">
              <a:lnSpc>
                <a:spcPct val="150000"/>
              </a:lnSpc>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a:t>
            </a:r>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highlight>
                  <a:schemeClr val="lt1"/>
                </a:highlight>
                <a:latin typeface="Lora"/>
                <a:ea typeface="Lora"/>
                <a:cs typeface="Lora"/>
                <a:sym typeface="Lora"/>
              </a:rPr>
              <a:t>In this work, we have applied machine learning algorithms to predict the price of players in the IPL league using machine learning algorithms. Here the price of the players were predicted using certain parameters such as previous historical data of the players as well as their nationality and more. Using these parameters, the model was trained which later on predicted the prices of the players accordingly. The machine learning algorithms that were used in this work are Linear regression and Random forest regression.  Among these algorithms Random Forest Regressor gave the maximum accuracy result for predicting player prices. These algorithms in this work can produce outputs within a few seconds which can help the auctioneers to make best decisions. </a:t>
            </a:r>
            <a:endParaRPr sz="1300">
              <a:highlight>
                <a:schemeClr val="lt1"/>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lang="en" sz="1300">
                <a:latin typeface="Lora"/>
                <a:ea typeface="Lora"/>
                <a:cs typeface="Lora"/>
                <a:sym typeface="Lora"/>
              </a:rPr>
              <a:t>The Indian Premier League (IPL) is a highly competitive T20 cricket league featuring 10 teams vying for the championship annually. Player evaluation is paramount, impacting team strategy, economics, and fan engagement. Traditionally, player valuation relied on subjective opinions and performance statistics. However, the advent of machine learning (ML) techniques has revolutionized this process by enabling precise price predictions based on comprehensive player data. This paper delves into using ML algorithms like Linear Regression and Random Forest Regression to predict IPL player prices using historical auction records and performance histories. The study holds significance as it offers actionable insights for IPL stakeholders, aiding in informed decision-making during player auctions. Winning auctions is crucial for assembling strong teams, which directly impacts a team's chances of success and revenue generation. Despite the importance of accurate player valuation, research in this area remains limited. Previous studies have explored similar themes, highlighting the potential of ML-driven approaches in predicting IPL player prices.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6577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which was used in this project contained 26 columns and 130 rows</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contained names, age, nationality of the players</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contained some columns that needs to be preprocessed such as country, team, playing role and player name</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was small</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contained previous performances of players in the IPL.</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Overall, the dataset has the scope to preprocess it to make it useable to train the models.</a:t>
            </a:r>
            <a:endParaRPr sz="1300">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Reviewed papers</a:t>
            </a:r>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Paper 1 -</a:t>
            </a:r>
            <a:r>
              <a:rPr lang="en" sz="1100">
                <a:highlight>
                  <a:schemeClr val="lt1"/>
                </a:highlight>
                <a:latin typeface="Lora"/>
                <a:ea typeface="Lora"/>
                <a:cs typeface="Lora"/>
                <a:sym typeface="Lora"/>
              </a:rPr>
              <a:t> </a:t>
            </a:r>
            <a:r>
              <a:rPr b="1" lang="en" sz="1100">
                <a:highlight>
                  <a:schemeClr val="lt1"/>
                </a:highlight>
                <a:latin typeface="Arial"/>
                <a:ea typeface="Arial"/>
                <a:cs typeface="Arial"/>
                <a:sym typeface="Arial"/>
              </a:rPr>
              <a:t>Prediction of Player Price in IPL Auction Using Machine Learning Regression Algorithms (https://ieeexplore.ieee.org/document/9198668)</a:t>
            </a:r>
            <a:endParaRPr b="1" sz="1100">
              <a:highlight>
                <a:schemeClr val="lt1"/>
              </a:highlight>
              <a:latin typeface="Arial"/>
              <a:ea typeface="Arial"/>
              <a:cs typeface="Arial"/>
              <a:sym typeface="Arial"/>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Paper 2 - </a:t>
            </a:r>
            <a:r>
              <a:rPr b="1" lang="en" sz="1100">
                <a:highlight>
                  <a:schemeClr val="lt1"/>
                </a:highlight>
                <a:latin typeface="Arial"/>
                <a:ea typeface="Arial"/>
                <a:cs typeface="Arial"/>
                <a:sym typeface="Arial"/>
              </a:rPr>
              <a:t>Modified Hedonic Based Price Prediction Model for Players in IPL Auction (https://ieeexplore.ieee.org/document/9580108)</a:t>
            </a:r>
            <a:endParaRPr b="1" sz="1100">
              <a:highlight>
                <a:schemeClr val="lt1"/>
              </a:highlight>
              <a:latin typeface="Arial"/>
              <a:ea typeface="Arial"/>
              <a:cs typeface="Arial"/>
              <a:sym typeface="Arial"/>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Paper 3 - </a:t>
            </a:r>
            <a:r>
              <a:rPr b="1" lang="en" sz="1100">
                <a:latin typeface="Arial"/>
                <a:ea typeface="Arial"/>
                <a:cs typeface="Arial"/>
                <a:sym typeface="Arial"/>
              </a:rPr>
              <a:t>Predicting the price of IPL players (https://www.researchgate.net/publication/335820068_Predicting_the_price_of_IPL_players)</a:t>
            </a:r>
            <a:endParaRPr b="1" sz="1100">
              <a:latin typeface="Arial"/>
              <a:ea typeface="Arial"/>
              <a:cs typeface="Arial"/>
              <a:sym typeface="Arial"/>
            </a:endParaRPr>
          </a:p>
          <a:p>
            <a:pPr indent="0" lvl="0" marL="0" rtl="0" algn="l">
              <a:lnSpc>
                <a:spcPct val="150000"/>
              </a:lnSpc>
              <a:spcBef>
                <a:spcPts val="0"/>
              </a:spcBef>
              <a:spcAft>
                <a:spcPts val="0"/>
              </a:spcAft>
              <a:buNone/>
            </a:pPr>
            <a:r>
              <a:t/>
            </a:r>
            <a:endParaRPr sz="1300">
              <a:latin typeface="Lora"/>
              <a:ea typeface="Lora"/>
              <a:cs typeface="Lora"/>
              <a:sym typeface="Lora"/>
            </a:endParaRPr>
          </a:p>
          <a:p>
            <a:pPr indent="0" lvl="0" marL="0" rtl="0" algn="l">
              <a:lnSpc>
                <a:spcPct val="150000"/>
              </a:lnSpc>
              <a:spcBef>
                <a:spcPts val="0"/>
              </a:spcBef>
              <a:spcAft>
                <a:spcPts val="0"/>
              </a:spcAft>
              <a:buNone/>
            </a:pPr>
            <a:r>
              <a:t/>
            </a:r>
            <a:endParaRPr sz="1300">
              <a:latin typeface="Lora"/>
              <a:ea typeface="Lora"/>
              <a:cs typeface="Lora"/>
              <a:sym typeface="Lora"/>
            </a:endParaRPr>
          </a:p>
          <a:p>
            <a:pPr indent="0" lvl="0" marL="0" rtl="0" algn="l">
              <a:lnSpc>
                <a:spcPct val="150000"/>
              </a:lnSpc>
              <a:spcBef>
                <a:spcPts val="0"/>
              </a:spcBef>
              <a:spcAft>
                <a:spcPts val="0"/>
              </a:spcAft>
              <a:buNone/>
            </a:pPr>
            <a:r>
              <a:t/>
            </a:r>
            <a:endParaRPr sz="1300">
              <a:latin typeface="Lora"/>
              <a:ea typeface="Lora"/>
              <a:cs typeface="Lora"/>
              <a:sym typeface="Lora"/>
            </a:endParaRPr>
          </a:p>
          <a:p>
            <a:pPr indent="0" lvl="0" marL="0" rtl="0" algn="l">
              <a:lnSpc>
                <a:spcPct val="150000"/>
              </a:lnSpc>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Reviewed project	</a:t>
            </a:r>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22222"/>
              </a:lnSpc>
              <a:spcBef>
                <a:spcPts val="0"/>
              </a:spcBef>
              <a:spcAft>
                <a:spcPts val="0"/>
              </a:spcAft>
              <a:buNone/>
            </a:pPr>
            <a:r>
              <a:rPr b="1" lang="en" sz="1200">
                <a:highlight>
                  <a:schemeClr val="lt1"/>
                </a:highlight>
                <a:latin typeface="Arial"/>
                <a:ea typeface="Arial"/>
                <a:cs typeface="Arial"/>
                <a:sym typeface="Arial"/>
              </a:rPr>
              <a:t>Indian Premier League Auction and IPL analysis (https://www.kaggle.com/code/nkitgupta/indian-premier-league-auction-and-ipl-analysis/notebook)</a:t>
            </a:r>
            <a:endParaRPr b="1" sz="1200">
              <a:highlight>
                <a:schemeClr val="lt1"/>
              </a:highlight>
              <a:latin typeface="Arial"/>
              <a:ea typeface="Arial"/>
              <a:cs typeface="Arial"/>
              <a:sym typeface="Arial"/>
            </a:endParaRPr>
          </a:p>
          <a:p>
            <a:pPr indent="0" lvl="0" marL="0" rtl="0" algn="l">
              <a:lnSpc>
                <a:spcPct val="150000"/>
              </a:lnSpc>
              <a:spcBef>
                <a:spcPts val="1200"/>
              </a:spcBef>
              <a:spcAft>
                <a:spcPts val="0"/>
              </a:spcAft>
              <a:buNone/>
            </a:pPr>
            <a:r>
              <a:t/>
            </a:r>
            <a:endParaRPr b="1" sz="1300">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5" name="Google Shape;105;p19"/>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Regression model</a:t>
            </a:r>
            <a:endParaRPr/>
          </a:p>
          <a:p>
            <a:pPr indent="-342900" lvl="0" marL="457200" rtl="0" algn="l">
              <a:spcBef>
                <a:spcPts val="0"/>
              </a:spcBef>
              <a:spcAft>
                <a:spcPts val="0"/>
              </a:spcAft>
              <a:buSzPts val="1800"/>
              <a:buChar char="●"/>
            </a:pPr>
            <a:r>
              <a:rPr lang="en"/>
              <a:t>Random forest regression</a:t>
            </a:r>
            <a:endParaRPr/>
          </a:p>
          <a:p>
            <a:pPr indent="-342900" lvl="0" marL="457200" rtl="0" algn="l">
              <a:spcBef>
                <a:spcPts val="0"/>
              </a:spcBef>
              <a:spcAft>
                <a:spcPts val="0"/>
              </a:spcAft>
              <a:buSzPts val="1800"/>
              <a:buChar char="●"/>
            </a:pPr>
            <a:r>
              <a:rPr lang="en"/>
              <a:t>Data preprocessing</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model		</a:t>
            </a:r>
            <a:endParaRPr/>
          </a:p>
        </p:txBody>
      </p:sp>
      <p:sp>
        <p:nvSpPr>
          <p:cNvPr id="111" name="Google Shape;111;p2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highlight>
                  <a:schemeClr val="lt1"/>
                </a:highlight>
                <a:latin typeface="Arial"/>
                <a:ea typeface="Arial"/>
                <a:cs typeface="Arial"/>
                <a:sym typeface="Arial"/>
              </a:rPr>
              <a:t>In machine learning, linear regression is a supervised learning algorithm which is used for predictive analysis. It’s used when there is a target variable and one or more independent variables. In the Linear regression model, a linear equation is determined between the target variable and independent variables. Using that the predictions are made. So the main objective is to find the best fitted relationship between the independent variable, X and the target variable, Y. There are two types of linear regression model. Simple linear regression and multiple linear regression.</a:t>
            </a:r>
            <a:endParaRPr sz="1300">
              <a:highlight>
                <a:schemeClr val="lt1"/>
              </a:highlight>
              <a:latin typeface="Arial"/>
              <a:ea typeface="Arial"/>
              <a:cs typeface="Arial"/>
              <a:sym typeface="Arial"/>
            </a:endParaRPr>
          </a:p>
          <a:p>
            <a:pPr indent="0" lvl="0" marL="0" rtl="0" algn="l">
              <a:spcBef>
                <a:spcPts val="0"/>
              </a:spcBef>
              <a:spcAft>
                <a:spcPts val="1200"/>
              </a:spcAft>
              <a:buNone/>
            </a:pPr>
            <a:r>
              <a:t/>
            </a:r>
            <a:endParaRPr>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regression	</a:t>
            </a:r>
            <a:endParaRPr/>
          </a:p>
        </p:txBody>
      </p:sp>
      <p:sp>
        <p:nvSpPr>
          <p:cNvPr id="117" name="Google Shape;117;p21"/>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highlight>
                  <a:schemeClr val="lt1"/>
                </a:highlight>
                <a:latin typeface="Arial"/>
                <a:ea typeface="Arial"/>
                <a:cs typeface="Arial"/>
                <a:sym typeface="Arial"/>
              </a:rPr>
              <a:t>Random forest regression is a powerful machine learning algorithm which is used for regression tasks that are concerned with predicting continuous values. It is a part of an ensemble learning family that combines multiple individual models to produce more accurate predictions</a:t>
            </a:r>
            <a:endParaRPr sz="1300">
              <a:highlight>
                <a:schemeClr val="lt1"/>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en"/>
              <a:t>Has resistance to data overfitting</a:t>
            </a:r>
            <a:endParaRPr/>
          </a:p>
          <a:p>
            <a:pPr indent="0" lvl="0" marL="0" rtl="0" algn="l">
              <a:spcBef>
                <a:spcPts val="1200"/>
              </a:spcBef>
              <a:spcAft>
                <a:spcPts val="1200"/>
              </a:spcAft>
              <a:buNone/>
            </a:pPr>
            <a:r>
              <a:rPr lang="en"/>
              <a:t>Produce better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