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Playfair Display"/>
      <p:regular r:id="rId18"/>
      <p:bold r:id="rId19"/>
      <p:italic r:id="rId20"/>
      <p:boldItalic r:id="rId21"/>
    </p:embeddedFont>
    <p:embeddedFont>
      <p:font typeface="Lato"/>
      <p:regular r:id="rId22"/>
      <p:bold r:id="rId23"/>
      <p:italic r:id="rId24"/>
      <p:boldItalic r:id="rId25"/>
    </p:embeddedFont>
    <p:embeddedFont>
      <p:font typeface="Lor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ato-regular.fntdata"/><Relationship Id="rId21" Type="http://schemas.openxmlformats.org/officeDocument/2006/relationships/font" Target="fonts/PlayfairDispl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regular.fntdata"/><Relationship Id="rId25" Type="http://schemas.openxmlformats.org/officeDocument/2006/relationships/font" Target="fonts/Lato-boldItalic.fntdata"/><Relationship Id="rId28" Type="http://schemas.openxmlformats.org/officeDocument/2006/relationships/font" Target="fonts/Lora-italic.fntdata"/><Relationship Id="rId27" Type="http://schemas.openxmlformats.org/officeDocument/2006/relationships/font" Target="fonts/Lor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b49b7822d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b49b7822d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b49b7822d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b49b7822d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b49b7822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b49b7822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b49b7822d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b49b7822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b49b7822d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b49b7822d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b49b7822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b49b7822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b49b7822d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b49b7822d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Task 2</a:t>
            </a:r>
            <a:endParaRPr/>
          </a:p>
          <a:p>
            <a:pPr indent="0" lvl="0" marL="0" rtl="0" algn="l">
              <a:spcBef>
                <a:spcPts val="1000"/>
              </a:spcBef>
              <a:spcAft>
                <a:spcPts val="0"/>
              </a:spcAft>
              <a:buNone/>
            </a:pPr>
            <a:r>
              <a:rPr lang="en"/>
              <a:t>Paper Review	</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fontScale="85000" lnSpcReduction="20000"/>
          </a:bodyPr>
          <a:lstStyle/>
          <a:p>
            <a:pPr indent="0" lvl="0" marL="0" rtl="0" algn="l">
              <a:spcBef>
                <a:spcPts val="1000"/>
              </a:spcBef>
              <a:spcAft>
                <a:spcPts val="0"/>
              </a:spcAft>
              <a:buNone/>
            </a:pPr>
            <a:r>
              <a:rPr lang="en" sz="1666">
                <a:solidFill>
                  <a:schemeClr val="dk1"/>
                </a:solidFill>
              </a:rPr>
              <a:t>Paper Title -</a:t>
            </a:r>
            <a:r>
              <a:rPr b="1" lang="en" sz="1666">
                <a:solidFill>
                  <a:schemeClr val="dk1"/>
                </a:solidFill>
                <a:latin typeface="Lora"/>
                <a:ea typeface="Lora"/>
                <a:cs typeface="Lora"/>
                <a:sym typeface="Lora"/>
              </a:rPr>
              <a:t>Challenges in computational materials modelling and simulation: A</a:t>
            </a:r>
            <a:endParaRPr b="1" sz="1666">
              <a:solidFill>
                <a:schemeClr val="dk1"/>
              </a:solidFill>
              <a:latin typeface="Lora"/>
              <a:ea typeface="Lora"/>
              <a:cs typeface="Lora"/>
              <a:sym typeface="Lora"/>
            </a:endParaRPr>
          </a:p>
          <a:p>
            <a:pPr indent="0" lvl="0" marL="0" rtl="0" algn="just">
              <a:lnSpc>
                <a:spcPct val="115000"/>
              </a:lnSpc>
              <a:spcBef>
                <a:spcPts val="0"/>
              </a:spcBef>
              <a:spcAft>
                <a:spcPts val="0"/>
              </a:spcAft>
              <a:buNone/>
            </a:pPr>
            <a:r>
              <a:rPr b="1" lang="en" sz="1666">
                <a:solidFill>
                  <a:schemeClr val="dk1"/>
                </a:solidFill>
                <a:latin typeface="Lora"/>
                <a:ea typeface="Lora"/>
                <a:cs typeface="Lora"/>
                <a:sym typeface="Lora"/>
              </a:rPr>
              <a:t>case-study to predict tissue paper properties</a:t>
            </a:r>
            <a:endParaRPr b="1" sz="1666">
              <a:solidFill>
                <a:schemeClr val="dk1"/>
              </a:solidFill>
              <a:latin typeface="Lora"/>
              <a:ea typeface="Lora"/>
              <a:cs typeface="Lora"/>
              <a:sym typeface="Lora"/>
            </a:endParaRPr>
          </a:p>
          <a:p>
            <a:pPr indent="0" lvl="0" marL="0" rtl="0" algn="l">
              <a:spcBef>
                <a:spcPts val="1000"/>
              </a:spcBef>
              <a:spcAft>
                <a:spcPts val="0"/>
              </a:spcAft>
              <a:buNone/>
            </a:pPr>
            <a:r>
              <a:t/>
            </a:r>
            <a:endParaRPr sz="1666">
              <a:solidFill>
                <a:schemeClr val="dk1"/>
              </a:solidFill>
            </a:endParaRPr>
          </a:p>
          <a:p>
            <a:pPr indent="0" lvl="0" marL="0" rtl="0" algn="l">
              <a:spcBef>
                <a:spcPts val="1000"/>
              </a:spcBef>
              <a:spcAft>
                <a:spcPts val="0"/>
              </a:spcAft>
              <a:buNone/>
            </a:pPr>
            <a:r>
              <a:rPr lang="en" sz="1666">
                <a:solidFill>
                  <a:schemeClr val="dk1"/>
                </a:solidFill>
              </a:rPr>
              <a:t>		</a:t>
            </a:r>
            <a:r>
              <a:rPr lang="en"/>
              <a:t>													page1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2500">
                <a:latin typeface="Lora"/>
                <a:ea typeface="Lora"/>
                <a:cs typeface="Lora"/>
                <a:sym typeface="Lora"/>
              </a:rPr>
              <a:t>Paper </a:t>
            </a:r>
            <a:r>
              <a:rPr lang="en" sz="2500">
                <a:latin typeface="Lora"/>
                <a:ea typeface="Lora"/>
                <a:cs typeface="Lora"/>
                <a:sym typeface="Lora"/>
              </a:rPr>
              <a:t>Summary</a:t>
            </a:r>
            <a:endParaRPr sz="4600"/>
          </a:p>
        </p:txBody>
      </p:sp>
      <p:sp>
        <p:nvSpPr>
          <p:cNvPr id="75" name="Google Shape;75;p14"/>
          <p:cNvSpPr txBox="1"/>
          <p:nvPr>
            <p:ph idx="1" type="body"/>
          </p:nvPr>
        </p:nvSpPr>
        <p:spPr>
          <a:xfrm>
            <a:off x="196100" y="1417800"/>
            <a:ext cx="8520600" cy="31509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t/>
            </a:r>
            <a:endParaRPr b="1" sz="1400">
              <a:latin typeface="Lora"/>
              <a:ea typeface="Lora"/>
              <a:cs typeface="Lora"/>
              <a:sym typeface="Lora"/>
            </a:endParaRPr>
          </a:p>
          <a:p>
            <a:pPr indent="0" lvl="0" marL="0" rtl="0" algn="just">
              <a:spcBef>
                <a:spcPts val="0"/>
              </a:spcBef>
              <a:spcAft>
                <a:spcPts val="0"/>
              </a:spcAft>
              <a:buNone/>
            </a:pPr>
            <a:r>
              <a:rPr lang="en" sz="1100">
                <a:latin typeface="Roboto"/>
                <a:ea typeface="Roboto"/>
                <a:cs typeface="Roboto"/>
                <a:sym typeface="Roboto"/>
              </a:rPr>
              <a:t>The research article explores challenges in computational materials modeling, focusing on predicting tissue paper properties. It highlights complexities in understanding how fiber traits relate to tissue softness, strength, and absorption. The study investigates the correlation between various input variables and final tissue paper properties, using approaches like multiple linear regression, artificial neural networks, and a 3D fiber-based simulator. It emphasizes the significance of computational simulations in predicting paper structures and mechanical properties, noting the lack of effective mathematical models linking fiber traits to functional attributes. The article underscores the importance of fiber properties and production processes in determining tissue characteristics, detailing experimental methods used to collect data and analyze predictions. Overall, it emphasizes the necessity for accurate computational models to design innovative tissue products based on fiber traits and process modifications.</a:t>
            </a:r>
            <a:endParaRPr sz="1100">
              <a:latin typeface="Roboto"/>
              <a:ea typeface="Roboto"/>
              <a:cs typeface="Roboto"/>
              <a:sym typeface="Roboto"/>
            </a:endParaRPr>
          </a:p>
          <a:p>
            <a:pPr indent="0" lvl="0" marL="0" rtl="0" algn="just">
              <a:spcBef>
                <a:spcPts val="1500"/>
              </a:spcBef>
              <a:spcAft>
                <a:spcPts val="0"/>
              </a:spcAft>
              <a:buNone/>
            </a:pPr>
            <a:r>
              <a:t/>
            </a:r>
            <a:endParaRPr sz="1100">
              <a:solidFill>
                <a:srgbClr val="374151"/>
              </a:solidFill>
              <a:latin typeface="Roboto"/>
              <a:ea typeface="Roboto"/>
              <a:cs typeface="Roboto"/>
              <a:sym typeface="Roboto"/>
            </a:endParaRPr>
          </a:p>
          <a:p>
            <a:pPr indent="0" lvl="0" marL="0" rtl="0" algn="just">
              <a:spcBef>
                <a:spcPts val="0"/>
              </a:spcBef>
              <a:spcAft>
                <a:spcPts val="0"/>
              </a:spcAft>
              <a:buNone/>
            </a:pPr>
            <a:r>
              <a:t/>
            </a:r>
            <a:endParaRPr sz="1400">
              <a:latin typeface="Roboto"/>
              <a:ea typeface="Roboto"/>
              <a:cs typeface="Roboto"/>
              <a:sym typeface="Roboto"/>
            </a:endParaRPr>
          </a:p>
          <a:p>
            <a:pPr indent="0" lvl="0" marL="0" rtl="0" algn="just">
              <a:spcBef>
                <a:spcPts val="0"/>
              </a:spcBef>
              <a:spcAft>
                <a:spcPts val="0"/>
              </a:spcAft>
              <a:buNone/>
            </a:pPr>
            <a:r>
              <a:rPr lang="en" sz="1400">
                <a:latin typeface="Roboto"/>
                <a:ea typeface="Roboto"/>
                <a:cs typeface="Roboto"/>
                <a:sym typeface="Roboto"/>
              </a:rPr>
              <a:t>	</a:t>
            </a:r>
            <a:endParaRPr sz="1400">
              <a:latin typeface="Roboto"/>
              <a:ea typeface="Roboto"/>
              <a:cs typeface="Roboto"/>
              <a:sym typeface="Roboto"/>
            </a:endParaRPr>
          </a:p>
          <a:p>
            <a:pPr indent="0" lvl="0" marL="0" rtl="0" algn="just">
              <a:spcBef>
                <a:spcPts val="0"/>
              </a:spcBef>
              <a:spcAft>
                <a:spcPts val="0"/>
              </a:spcAft>
              <a:buNone/>
            </a:pPr>
            <a:r>
              <a:rPr lang="en" sz="1400">
                <a:latin typeface="Roboto"/>
                <a:ea typeface="Roboto"/>
                <a:cs typeface="Roboto"/>
                <a:sym typeface="Roboto"/>
              </a:rPr>
              <a:t>									</a:t>
            </a:r>
            <a:endParaRPr sz="1400">
              <a:latin typeface="Roboto"/>
              <a:ea typeface="Roboto"/>
              <a:cs typeface="Roboto"/>
              <a:sym typeface="Roboto"/>
            </a:endParaRPr>
          </a:p>
          <a:p>
            <a:pPr indent="0" lvl="0" marL="0" rtl="0" algn="just">
              <a:spcBef>
                <a:spcPts val="0"/>
              </a:spcBef>
              <a:spcAft>
                <a:spcPts val="0"/>
              </a:spcAft>
              <a:buNone/>
            </a:pPr>
            <a:r>
              <a:rPr lang="en" sz="1400">
                <a:latin typeface="Roboto"/>
                <a:ea typeface="Roboto"/>
                <a:cs typeface="Roboto"/>
                <a:sym typeface="Roboto"/>
              </a:rPr>
              <a:t>																Page - 2</a:t>
            </a:r>
            <a:endParaRPr sz="1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2500">
                <a:latin typeface="Roboto"/>
                <a:ea typeface="Roboto"/>
                <a:cs typeface="Roboto"/>
                <a:sym typeface="Roboto"/>
              </a:rPr>
              <a:t>Motivation / Purpose </a:t>
            </a:r>
            <a:endParaRPr sz="2500"/>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just">
              <a:spcBef>
                <a:spcPts val="1500"/>
              </a:spcBef>
              <a:spcAft>
                <a:spcPts val="0"/>
              </a:spcAft>
              <a:buNone/>
            </a:pPr>
            <a:r>
              <a:rPr lang="en" sz="1200">
                <a:latin typeface="Roboto"/>
                <a:ea typeface="Roboto"/>
                <a:cs typeface="Roboto"/>
                <a:sym typeface="Roboto"/>
              </a:rPr>
              <a:t>The paper tackles challenges in computational materials modeling, specifically targeting the prediction of tissue paper properties. It delves into the complex relationship between fiber characteristics and tissue functionality like softness, strength, and absorption. With the tissue industry seeking improved performance and efficient raw material use, understanding how fiber morphology, modifications, and structure affect tissue properties becomes crucial. The study aims to fill gaps in understanding these correlations, using data-driven models like MLR, ANN, and a 3D fiber-based simulator. Ultimately, it strives to offer computational tools to predict tissue properties, aiding in process optimization and creating innovative tissue products aligned with industry and consumer needs.</a:t>
            </a:r>
            <a:endParaRPr sz="1200">
              <a:latin typeface="Roboto"/>
              <a:ea typeface="Roboto"/>
              <a:cs typeface="Roboto"/>
              <a:sym typeface="Roboto"/>
            </a:endParaRPr>
          </a:p>
          <a:p>
            <a:pPr indent="0" lvl="0" marL="0" rtl="0" algn="just">
              <a:spcBef>
                <a:spcPts val="1500"/>
              </a:spcBef>
              <a:spcAft>
                <a:spcPts val="0"/>
              </a:spcAft>
              <a:buNone/>
            </a:pPr>
            <a:r>
              <a:t/>
            </a:r>
            <a:endParaRPr sz="1200">
              <a:latin typeface="Roboto"/>
              <a:ea typeface="Roboto"/>
              <a:cs typeface="Roboto"/>
              <a:sym typeface="Roboto"/>
            </a:endParaRPr>
          </a:p>
          <a:p>
            <a:pPr indent="0" lvl="0" marL="0" rtl="0" algn="l">
              <a:spcBef>
                <a:spcPts val="0"/>
              </a:spcBef>
              <a:spcAft>
                <a:spcPts val="1200"/>
              </a:spcAft>
              <a:buNone/>
            </a:pPr>
            <a:r>
              <a:rPr lang="en" sz="1200"/>
              <a:t>																Page - 3</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116775"/>
            <a:ext cx="8520600" cy="64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2400">
                <a:latin typeface="Lora"/>
                <a:ea typeface="Lora"/>
                <a:cs typeface="Lora"/>
                <a:sym typeface="Lora"/>
              </a:rPr>
              <a:t>Contribution</a:t>
            </a:r>
            <a:endParaRPr sz="2400"/>
          </a:p>
        </p:txBody>
      </p:sp>
      <p:sp>
        <p:nvSpPr>
          <p:cNvPr id="87" name="Google Shape;87;p16"/>
          <p:cNvSpPr txBox="1"/>
          <p:nvPr>
            <p:ph idx="1" type="body"/>
          </p:nvPr>
        </p:nvSpPr>
        <p:spPr>
          <a:xfrm>
            <a:off x="245650" y="1182325"/>
            <a:ext cx="8520600" cy="3634200"/>
          </a:xfrm>
          <a:prstGeom prst="rect">
            <a:avLst/>
          </a:prstGeom>
        </p:spPr>
        <p:txBody>
          <a:bodyPr anchorCtr="0" anchor="t" bIns="91425" lIns="91425" spcFirstLastPara="1" rIns="91425" wrap="square" tIns="91425">
            <a:normAutofit fontScale="40000" lnSpcReduction="20000"/>
          </a:bodyPr>
          <a:lstStyle/>
          <a:p>
            <a:pPr indent="0" lvl="0" marL="0" rtl="0" algn="just">
              <a:spcBef>
                <a:spcPts val="1500"/>
              </a:spcBef>
              <a:spcAft>
                <a:spcPts val="0"/>
              </a:spcAft>
              <a:buNone/>
            </a:pPr>
            <a:r>
              <a:t/>
            </a:r>
            <a:endParaRPr sz="2152">
              <a:latin typeface="Roboto"/>
              <a:ea typeface="Roboto"/>
              <a:cs typeface="Roboto"/>
              <a:sym typeface="Roboto"/>
            </a:endParaRPr>
          </a:p>
          <a:p>
            <a:pPr indent="0" lvl="0" marL="0" rtl="0" algn="just">
              <a:spcBef>
                <a:spcPts val="0"/>
              </a:spcBef>
              <a:spcAft>
                <a:spcPts val="0"/>
              </a:spcAft>
              <a:buNone/>
            </a:pPr>
            <a:r>
              <a:rPr lang="en" sz="2152">
                <a:latin typeface="Roboto"/>
                <a:ea typeface="Roboto"/>
                <a:cs typeface="Roboto"/>
                <a:sym typeface="Roboto"/>
              </a:rPr>
              <a:t>The paper offers significant contributions in various domains:</a:t>
            </a:r>
            <a:endParaRPr sz="2152">
              <a:latin typeface="Roboto"/>
              <a:ea typeface="Roboto"/>
              <a:cs typeface="Roboto"/>
              <a:sym typeface="Roboto"/>
            </a:endParaRPr>
          </a:p>
          <a:p>
            <a:pPr indent="0" lvl="0" marL="0" rtl="0" algn="just">
              <a:spcBef>
                <a:spcPts val="1500"/>
              </a:spcBef>
              <a:spcAft>
                <a:spcPts val="0"/>
              </a:spcAft>
              <a:buNone/>
            </a:pPr>
            <a:r>
              <a:rPr b="1" lang="en" sz="2152">
                <a:latin typeface="Roboto"/>
                <a:ea typeface="Roboto"/>
                <a:cs typeface="Roboto"/>
                <a:sym typeface="Roboto"/>
              </a:rPr>
              <a:t>Insights into Tissue Paper Properties:</a:t>
            </a:r>
            <a:r>
              <a:rPr lang="en" sz="2152">
                <a:latin typeface="Roboto"/>
                <a:ea typeface="Roboto"/>
                <a:cs typeface="Roboto"/>
                <a:sym typeface="Roboto"/>
              </a:rPr>
              <a:t> It deepens the understanding of how fiber characteristics affect tissue paper properties like softness, strength, and absorption.</a:t>
            </a:r>
            <a:endParaRPr sz="2152">
              <a:latin typeface="Roboto"/>
              <a:ea typeface="Roboto"/>
              <a:cs typeface="Roboto"/>
              <a:sym typeface="Roboto"/>
            </a:endParaRPr>
          </a:p>
          <a:p>
            <a:pPr indent="0" lvl="0" marL="0" rtl="0" algn="just">
              <a:spcBef>
                <a:spcPts val="1500"/>
              </a:spcBef>
              <a:spcAft>
                <a:spcPts val="0"/>
              </a:spcAft>
              <a:buNone/>
            </a:pPr>
            <a:r>
              <a:rPr b="1" lang="en" sz="2152">
                <a:latin typeface="Roboto"/>
                <a:ea typeface="Roboto"/>
                <a:cs typeface="Roboto"/>
                <a:sym typeface="Roboto"/>
              </a:rPr>
              <a:t>Addressing Industry Challenges: I</a:t>
            </a:r>
            <a:r>
              <a:rPr lang="en" sz="2152">
                <a:latin typeface="Roboto"/>
                <a:ea typeface="Roboto"/>
                <a:cs typeface="Roboto"/>
                <a:sym typeface="Roboto"/>
              </a:rPr>
              <a:t>t provides insights into optimizing raw material management and improving tissue paper performance, aligning with industry needs.</a:t>
            </a:r>
            <a:endParaRPr sz="2152">
              <a:latin typeface="Roboto"/>
              <a:ea typeface="Roboto"/>
              <a:cs typeface="Roboto"/>
              <a:sym typeface="Roboto"/>
            </a:endParaRPr>
          </a:p>
          <a:p>
            <a:pPr indent="0" lvl="0" marL="0" rtl="0" algn="just">
              <a:spcBef>
                <a:spcPts val="1500"/>
              </a:spcBef>
              <a:spcAft>
                <a:spcPts val="0"/>
              </a:spcAft>
              <a:buNone/>
            </a:pPr>
            <a:r>
              <a:rPr b="1" lang="en" sz="2152">
                <a:latin typeface="Roboto"/>
                <a:ea typeface="Roboto"/>
                <a:cs typeface="Roboto"/>
                <a:sym typeface="Roboto"/>
              </a:rPr>
              <a:t>Development of Predictive Models:</a:t>
            </a:r>
            <a:r>
              <a:rPr lang="en" sz="2152">
                <a:latin typeface="Roboto"/>
                <a:ea typeface="Roboto"/>
                <a:cs typeface="Roboto"/>
                <a:sym typeface="Roboto"/>
              </a:rPr>
              <a:t> It proposes and demonstrates the effectiveness of computational models (MLR, ANN, 3D simulator) to predict tissue properties based on fiber traits.</a:t>
            </a:r>
            <a:endParaRPr sz="2152">
              <a:latin typeface="Roboto"/>
              <a:ea typeface="Roboto"/>
              <a:cs typeface="Roboto"/>
              <a:sym typeface="Roboto"/>
            </a:endParaRPr>
          </a:p>
          <a:p>
            <a:pPr indent="0" lvl="0" marL="0" rtl="0" algn="just">
              <a:spcBef>
                <a:spcPts val="1500"/>
              </a:spcBef>
              <a:spcAft>
                <a:spcPts val="0"/>
              </a:spcAft>
              <a:buNone/>
            </a:pPr>
            <a:r>
              <a:rPr b="1" lang="en" sz="2152">
                <a:latin typeface="Roboto"/>
                <a:ea typeface="Roboto"/>
                <a:cs typeface="Roboto"/>
                <a:sym typeface="Roboto"/>
              </a:rPr>
              <a:t>Integration of Experimental and Computational Methods:</a:t>
            </a:r>
            <a:r>
              <a:rPr lang="en" sz="2152">
                <a:latin typeface="Roboto"/>
                <a:ea typeface="Roboto"/>
                <a:cs typeface="Roboto"/>
                <a:sym typeface="Roboto"/>
              </a:rPr>
              <a:t> By combining lab experiments with simulations, it bridges theory and practice, validating and predicting tissue paper properties.</a:t>
            </a:r>
            <a:endParaRPr sz="2152">
              <a:latin typeface="Roboto"/>
              <a:ea typeface="Roboto"/>
              <a:cs typeface="Roboto"/>
              <a:sym typeface="Roboto"/>
            </a:endParaRPr>
          </a:p>
          <a:p>
            <a:pPr indent="0" lvl="0" marL="0" rtl="0" algn="just">
              <a:spcBef>
                <a:spcPts val="1500"/>
              </a:spcBef>
              <a:spcAft>
                <a:spcPts val="0"/>
              </a:spcAft>
              <a:buNone/>
            </a:pPr>
            <a:r>
              <a:rPr b="1" lang="en" sz="2152">
                <a:latin typeface="Roboto"/>
                <a:ea typeface="Roboto"/>
                <a:cs typeface="Roboto"/>
                <a:sym typeface="Roboto"/>
              </a:rPr>
              <a:t>Innovation in Tissue Product Design: </a:t>
            </a:r>
            <a:r>
              <a:rPr lang="en" sz="2152">
                <a:latin typeface="Roboto"/>
                <a:ea typeface="Roboto"/>
                <a:cs typeface="Roboto"/>
                <a:sym typeface="Roboto"/>
              </a:rPr>
              <a:t>It lays the groundwork for innovative tissue products by linking fiber properties with enhanced qualities.</a:t>
            </a:r>
            <a:endParaRPr sz="2152">
              <a:latin typeface="Roboto"/>
              <a:ea typeface="Roboto"/>
              <a:cs typeface="Roboto"/>
              <a:sym typeface="Roboto"/>
            </a:endParaRPr>
          </a:p>
          <a:p>
            <a:pPr indent="0" lvl="0" marL="0" rtl="0" algn="just">
              <a:spcBef>
                <a:spcPts val="1500"/>
              </a:spcBef>
              <a:spcAft>
                <a:spcPts val="0"/>
              </a:spcAft>
              <a:buNone/>
            </a:pPr>
            <a:r>
              <a:rPr b="1" lang="en" sz="2152">
                <a:latin typeface="Roboto"/>
                <a:ea typeface="Roboto"/>
                <a:cs typeface="Roboto"/>
                <a:sym typeface="Roboto"/>
              </a:rPr>
              <a:t>Contribution to Computational Materials Science:</a:t>
            </a:r>
            <a:r>
              <a:rPr lang="en" sz="2152">
                <a:latin typeface="Roboto"/>
                <a:ea typeface="Roboto"/>
                <a:cs typeface="Roboto"/>
                <a:sym typeface="Roboto"/>
              </a:rPr>
              <a:t> It showcases the application of computational tools in understanding structured materials, highlighting potential uses in other material science domains.</a:t>
            </a:r>
            <a:endParaRPr sz="2152">
              <a:latin typeface="Roboto"/>
              <a:ea typeface="Roboto"/>
              <a:cs typeface="Roboto"/>
              <a:sym typeface="Roboto"/>
            </a:endParaRPr>
          </a:p>
          <a:p>
            <a:pPr indent="0" lvl="0" marL="0" rtl="0" algn="just">
              <a:spcBef>
                <a:spcPts val="1500"/>
              </a:spcBef>
              <a:spcAft>
                <a:spcPts val="0"/>
              </a:spcAft>
              <a:buNone/>
            </a:pPr>
            <a:r>
              <a:rPr lang="en" sz="2152">
                <a:latin typeface="Roboto"/>
                <a:ea typeface="Roboto"/>
                <a:cs typeface="Roboto"/>
                <a:sym typeface="Roboto"/>
              </a:rPr>
              <a:t>In essence, the paper's contributions span from advancing tissue paper knowledge to practical applications in industry, predictive modeling, innovation, and broader implications in materials science.</a:t>
            </a:r>
            <a:endParaRPr sz="2152">
              <a:latin typeface="Roboto"/>
              <a:ea typeface="Roboto"/>
              <a:cs typeface="Roboto"/>
              <a:sym typeface="Roboto"/>
            </a:endParaRPr>
          </a:p>
          <a:p>
            <a:pPr indent="0" lvl="0" marL="0" rtl="0" algn="just">
              <a:spcBef>
                <a:spcPts val="1500"/>
              </a:spcBef>
              <a:spcAft>
                <a:spcPts val="0"/>
              </a:spcAft>
              <a:buNone/>
            </a:pPr>
            <a:r>
              <a:t/>
            </a:r>
            <a:endParaRPr b="1" sz="1100">
              <a:latin typeface="Lora"/>
              <a:ea typeface="Lora"/>
              <a:cs typeface="Lora"/>
              <a:sym typeface="Lora"/>
            </a:endParaRPr>
          </a:p>
          <a:p>
            <a:pPr indent="0" lvl="0" marL="0" rtl="0" algn="l">
              <a:spcBef>
                <a:spcPts val="0"/>
              </a:spcBef>
              <a:spcAft>
                <a:spcPts val="1200"/>
              </a:spcAft>
              <a:buNone/>
            </a:pPr>
            <a:r>
              <a:rPr lang="en"/>
              <a:t>																Page - 4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just">
              <a:lnSpc>
                <a:spcPct val="95000"/>
              </a:lnSpc>
              <a:spcBef>
                <a:spcPts val="1500"/>
              </a:spcBef>
              <a:spcAft>
                <a:spcPts val="0"/>
              </a:spcAft>
              <a:buNone/>
            </a:pPr>
            <a:r>
              <a:rPr lang="en" sz="1200">
                <a:latin typeface="Roboto"/>
                <a:ea typeface="Roboto"/>
                <a:cs typeface="Roboto"/>
                <a:sym typeface="Roboto"/>
              </a:rPr>
              <a:t>Methodology</a:t>
            </a:r>
            <a:endParaRPr/>
          </a:p>
        </p:txBody>
      </p:sp>
      <p:sp>
        <p:nvSpPr>
          <p:cNvPr id="93" name="Google Shape;93;p17"/>
          <p:cNvSpPr txBox="1"/>
          <p:nvPr>
            <p:ph idx="1" type="body"/>
          </p:nvPr>
        </p:nvSpPr>
        <p:spPr>
          <a:xfrm>
            <a:off x="311700" y="835575"/>
            <a:ext cx="8520600" cy="4103100"/>
          </a:xfrm>
          <a:prstGeom prst="rect">
            <a:avLst/>
          </a:prstGeom>
        </p:spPr>
        <p:txBody>
          <a:bodyPr anchorCtr="0" anchor="t" bIns="91425" lIns="91425" spcFirstLastPara="1" rIns="91425" wrap="square" tIns="91425">
            <a:noAutofit/>
          </a:bodyPr>
          <a:lstStyle/>
          <a:p>
            <a:pPr indent="0" lvl="0" marL="0" rtl="0" algn="just">
              <a:lnSpc>
                <a:spcPct val="95000"/>
              </a:lnSpc>
              <a:spcBef>
                <a:spcPts val="150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This paper employed a comprehensive approach:</a:t>
            </a:r>
            <a:endParaRPr sz="1200">
              <a:latin typeface="Roboto"/>
              <a:ea typeface="Roboto"/>
              <a:cs typeface="Roboto"/>
              <a:sym typeface="Roboto"/>
            </a:endParaRPr>
          </a:p>
          <a:p>
            <a:pPr indent="0" lvl="0" marL="0" rtl="0" algn="l">
              <a:spcBef>
                <a:spcPts val="1500"/>
              </a:spcBef>
              <a:spcAft>
                <a:spcPts val="0"/>
              </a:spcAft>
              <a:buNone/>
            </a:pPr>
            <a:r>
              <a:rPr b="1" lang="en" sz="1200">
                <a:latin typeface="Roboto"/>
                <a:ea typeface="Roboto"/>
                <a:cs typeface="Roboto"/>
                <a:sym typeface="Roboto"/>
              </a:rPr>
              <a:t>Experimental Data Collection:</a:t>
            </a:r>
            <a:r>
              <a:rPr lang="en" sz="1200">
                <a:latin typeface="Roboto"/>
                <a:ea typeface="Roboto"/>
                <a:cs typeface="Roboto"/>
                <a:sym typeface="Roboto"/>
              </a:rPr>
              <a:t> Lab experiments gathered diverse tissue paper parameters, establishing a foundation for understanding fiber and tissue properties.</a:t>
            </a:r>
            <a:endParaRPr sz="1200">
              <a:latin typeface="Roboto"/>
              <a:ea typeface="Roboto"/>
              <a:cs typeface="Roboto"/>
              <a:sym typeface="Roboto"/>
            </a:endParaRPr>
          </a:p>
          <a:p>
            <a:pPr indent="0" lvl="0" marL="0" rtl="0" algn="l">
              <a:spcBef>
                <a:spcPts val="1500"/>
              </a:spcBef>
              <a:spcAft>
                <a:spcPts val="0"/>
              </a:spcAft>
              <a:buNone/>
            </a:pPr>
            <a:r>
              <a:rPr b="1" lang="en" sz="1200">
                <a:latin typeface="Roboto"/>
                <a:ea typeface="Roboto"/>
                <a:cs typeface="Roboto"/>
                <a:sym typeface="Roboto"/>
              </a:rPr>
              <a:t>Correlation Analysis:</a:t>
            </a:r>
            <a:r>
              <a:rPr lang="en" sz="1200">
                <a:latin typeface="Roboto"/>
                <a:ea typeface="Roboto"/>
                <a:cs typeface="Roboto"/>
                <a:sym typeface="Roboto"/>
              </a:rPr>
              <a:t> Detailed studies unveiled links between input variables (fiber traits, suspension properties, structure) and resulting tissue properties, pinpointing influential factors.</a:t>
            </a:r>
            <a:endParaRPr sz="1200">
              <a:latin typeface="Roboto"/>
              <a:ea typeface="Roboto"/>
              <a:cs typeface="Roboto"/>
              <a:sym typeface="Roboto"/>
            </a:endParaRPr>
          </a:p>
          <a:p>
            <a:pPr indent="0" lvl="0" marL="0" rtl="0" algn="l">
              <a:spcBef>
                <a:spcPts val="1500"/>
              </a:spcBef>
              <a:spcAft>
                <a:spcPts val="0"/>
              </a:spcAft>
              <a:buNone/>
            </a:pPr>
            <a:r>
              <a:rPr b="1" lang="en" sz="1200">
                <a:latin typeface="Roboto"/>
                <a:ea typeface="Roboto"/>
                <a:cs typeface="Roboto"/>
                <a:sym typeface="Roboto"/>
              </a:rPr>
              <a:t>Data-Driven Modeling:</a:t>
            </a:r>
            <a:r>
              <a:rPr lang="en" sz="1200">
                <a:latin typeface="Roboto"/>
                <a:ea typeface="Roboto"/>
                <a:cs typeface="Roboto"/>
                <a:sym typeface="Roboto"/>
              </a:rPr>
              <a:t> Various computational models (MLR, ANN, 3D simulator) predicted tissue properties from fiber traits, establishing predictive relationships.</a:t>
            </a:r>
            <a:endParaRPr sz="1200">
              <a:latin typeface="Roboto"/>
              <a:ea typeface="Roboto"/>
              <a:cs typeface="Roboto"/>
              <a:sym typeface="Roboto"/>
            </a:endParaRPr>
          </a:p>
          <a:p>
            <a:pPr indent="0" lvl="0" marL="0" rtl="0" algn="l">
              <a:spcBef>
                <a:spcPts val="1500"/>
              </a:spcBef>
              <a:spcAft>
                <a:spcPts val="0"/>
              </a:spcAft>
              <a:buNone/>
            </a:pPr>
            <a:r>
              <a:rPr lang="en" sz="1200">
                <a:latin typeface="Roboto"/>
                <a:ea typeface="Roboto"/>
                <a:cs typeface="Roboto"/>
                <a:sym typeface="Roboto"/>
              </a:rPr>
              <a:t>I</a:t>
            </a:r>
            <a:r>
              <a:rPr b="1" lang="en" sz="1200">
                <a:latin typeface="Roboto"/>
                <a:ea typeface="Roboto"/>
                <a:cs typeface="Roboto"/>
                <a:sym typeface="Roboto"/>
              </a:rPr>
              <a:t>ntegration of Experimental and Computational Approaches: </a:t>
            </a:r>
            <a:r>
              <a:rPr lang="en" sz="1200">
                <a:latin typeface="Roboto"/>
                <a:ea typeface="Roboto"/>
                <a:cs typeface="Roboto"/>
                <a:sym typeface="Roboto"/>
              </a:rPr>
              <a:t>Merging experimental data with simulations enhanced predictive models, ensuring accuracy for practical use.</a:t>
            </a:r>
            <a:endParaRPr sz="1200">
              <a:latin typeface="Roboto"/>
              <a:ea typeface="Roboto"/>
              <a:cs typeface="Roboto"/>
              <a:sym typeface="Roboto"/>
            </a:endParaRPr>
          </a:p>
          <a:p>
            <a:pPr indent="0" lvl="0" marL="0" rtl="0" algn="l">
              <a:spcBef>
                <a:spcPts val="1500"/>
              </a:spcBef>
              <a:spcAft>
                <a:spcPts val="0"/>
              </a:spcAft>
              <a:buNone/>
            </a:pPr>
            <a:r>
              <a:rPr b="1" lang="en" sz="1200">
                <a:latin typeface="Roboto"/>
                <a:ea typeface="Roboto"/>
                <a:cs typeface="Roboto"/>
                <a:sym typeface="Roboto"/>
              </a:rPr>
              <a:t>Analysis and Validation: </a:t>
            </a:r>
            <a:r>
              <a:rPr lang="en" sz="1200">
                <a:latin typeface="Roboto"/>
                <a:ea typeface="Roboto"/>
                <a:cs typeface="Roboto"/>
                <a:sym typeface="Roboto"/>
              </a:rPr>
              <a:t>Rigorous assessment compared model predictions with experimental data, ensuring reliability and effectiveness.</a:t>
            </a:r>
            <a:endParaRPr sz="1200">
              <a:latin typeface="Roboto"/>
              <a:ea typeface="Roboto"/>
              <a:cs typeface="Roboto"/>
              <a:sym typeface="Roboto"/>
            </a:endParaRPr>
          </a:p>
          <a:p>
            <a:pPr indent="0" lvl="0" marL="0" rtl="0" algn="l">
              <a:spcBef>
                <a:spcPts val="1500"/>
              </a:spcBef>
              <a:spcAft>
                <a:spcPts val="0"/>
              </a:spcAft>
              <a:buNone/>
            </a:pPr>
            <a:r>
              <a:rPr b="1" lang="en" sz="1200">
                <a:latin typeface="Roboto"/>
                <a:ea typeface="Roboto"/>
                <a:cs typeface="Roboto"/>
                <a:sym typeface="Roboto"/>
              </a:rPr>
              <a:t>Application and Implications: </a:t>
            </a:r>
            <a:r>
              <a:rPr lang="en" sz="1200">
                <a:latin typeface="Roboto"/>
                <a:ea typeface="Roboto"/>
                <a:cs typeface="Roboto"/>
                <a:sym typeface="Roboto"/>
              </a:rPr>
              <a:t>Models were applied to forecast tissue properties under diverse conditions, highlighting potential optimizations in product design and manufacturing.                                                                                              Page - 5</a:t>
            </a:r>
            <a:endParaRPr sz="1200">
              <a:latin typeface="Roboto"/>
              <a:ea typeface="Roboto"/>
              <a:cs typeface="Roboto"/>
              <a:sym typeface="Roboto"/>
            </a:endParaRPr>
          </a:p>
          <a:p>
            <a:pPr indent="0" lvl="0" marL="0" rtl="0" algn="just">
              <a:lnSpc>
                <a:spcPct val="95000"/>
              </a:lnSpc>
              <a:spcBef>
                <a:spcPts val="1500"/>
              </a:spcBef>
              <a:spcAft>
                <a:spcPts val="0"/>
              </a:spcAft>
              <a:buNone/>
            </a:pPr>
            <a:r>
              <a:t/>
            </a:r>
            <a:endParaRPr b="1" sz="1200">
              <a:latin typeface="Roboto"/>
              <a:ea typeface="Roboto"/>
              <a:cs typeface="Roboto"/>
              <a:sym typeface="Roboto"/>
            </a:endParaRPr>
          </a:p>
          <a:p>
            <a:pPr indent="0" lvl="0" marL="0" rtl="0" algn="just">
              <a:lnSpc>
                <a:spcPct val="95000"/>
              </a:lnSpc>
              <a:spcBef>
                <a:spcPts val="1500"/>
              </a:spcBef>
              <a:spcAft>
                <a:spcPts val="0"/>
              </a:spcAft>
              <a:buNone/>
            </a:pPr>
            <a:r>
              <a:rPr b="1" lang="en" sz="1200">
                <a:latin typeface="Roboto"/>
                <a:ea typeface="Roboto"/>
                <a:cs typeface="Roboto"/>
                <a:sym typeface="Roboto"/>
              </a:rPr>
              <a:t>																Page - 5</a:t>
            </a:r>
            <a:endParaRPr b="1" sz="1200">
              <a:latin typeface="Roboto"/>
              <a:ea typeface="Roboto"/>
              <a:cs typeface="Roboto"/>
              <a:sym typeface="Roboto"/>
            </a:endParaRPr>
          </a:p>
          <a:p>
            <a:pPr indent="0" lvl="0" marL="0" rtl="0" algn="l">
              <a:lnSpc>
                <a:spcPct val="95000"/>
              </a:lnSpc>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1500"/>
              </a:spcBef>
              <a:spcAft>
                <a:spcPts val="0"/>
              </a:spcAft>
              <a:buNone/>
            </a:pPr>
            <a:r>
              <a:rPr lang="en" sz="2400">
                <a:latin typeface="Roboto"/>
                <a:ea typeface="Roboto"/>
                <a:cs typeface="Roboto"/>
                <a:sym typeface="Roboto"/>
              </a:rPr>
              <a:t>Conclusion</a:t>
            </a:r>
            <a:endParaRPr sz="2400"/>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1500"/>
              </a:spcBef>
              <a:spcAft>
                <a:spcPts val="0"/>
              </a:spcAft>
              <a:buNone/>
            </a:pPr>
            <a:r>
              <a:t/>
            </a:r>
            <a:endParaRPr b="1" sz="1200">
              <a:latin typeface="Roboto"/>
              <a:ea typeface="Roboto"/>
              <a:cs typeface="Roboto"/>
              <a:sym typeface="Roboto"/>
            </a:endParaRPr>
          </a:p>
          <a:p>
            <a:pPr indent="0" lvl="0" marL="0" rtl="0" algn="just">
              <a:spcBef>
                <a:spcPts val="1500"/>
              </a:spcBef>
              <a:spcAft>
                <a:spcPts val="0"/>
              </a:spcAft>
              <a:buNone/>
            </a:pPr>
            <a:r>
              <a:rPr lang="en" sz="1208">
                <a:latin typeface="Roboto"/>
                <a:ea typeface="Roboto"/>
                <a:cs typeface="Roboto"/>
                <a:sym typeface="Roboto"/>
              </a:rPr>
              <a:t>In conclusion, the paper not only enriches the understanding of the intricate relationship between fiber characteristics and tissue paper properties but also provides valuable insights and models that can be instrumental in optimizing tissue paper production and fostering innovation in tissue product design. Additionally, it marks a significant step forward in the utilization of computational approaches in the realm of materials science.</a:t>
            </a:r>
            <a:endParaRPr sz="1208">
              <a:latin typeface="Roboto"/>
              <a:ea typeface="Roboto"/>
              <a:cs typeface="Roboto"/>
              <a:sym typeface="Roboto"/>
            </a:endParaRPr>
          </a:p>
          <a:p>
            <a:pPr indent="0" lvl="0" marL="0" rtl="0" algn="just">
              <a:spcBef>
                <a:spcPts val="1500"/>
              </a:spcBef>
              <a:spcAft>
                <a:spcPts val="0"/>
              </a:spcAft>
              <a:buNone/>
            </a:pPr>
            <a:r>
              <a:t/>
            </a:r>
            <a:endParaRPr sz="1208">
              <a:latin typeface="Roboto"/>
              <a:ea typeface="Roboto"/>
              <a:cs typeface="Roboto"/>
              <a:sym typeface="Roboto"/>
            </a:endParaRPr>
          </a:p>
          <a:p>
            <a:pPr indent="0" lvl="0" marL="0" rtl="0" algn="just">
              <a:spcBef>
                <a:spcPts val="1500"/>
              </a:spcBef>
              <a:spcAft>
                <a:spcPts val="0"/>
              </a:spcAft>
              <a:buNone/>
            </a:pPr>
            <a:r>
              <a:t/>
            </a:r>
            <a:endParaRPr sz="1200">
              <a:latin typeface="Roboto"/>
              <a:ea typeface="Roboto"/>
              <a:cs typeface="Roboto"/>
              <a:sym typeface="Roboto"/>
            </a:endParaRPr>
          </a:p>
          <a:p>
            <a:pPr indent="0" lvl="0" marL="0" rtl="0" algn="just">
              <a:spcBef>
                <a:spcPts val="1500"/>
              </a:spcBef>
              <a:spcAft>
                <a:spcPts val="0"/>
              </a:spcAft>
              <a:buNone/>
            </a:pPr>
            <a:r>
              <a:t/>
            </a:r>
            <a:endParaRPr sz="1200">
              <a:latin typeface="Roboto"/>
              <a:ea typeface="Roboto"/>
              <a:cs typeface="Roboto"/>
              <a:sym typeface="Roboto"/>
            </a:endParaRPr>
          </a:p>
          <a:p>
            <a:pPr indent="0" lvl="0" marL="0" rtl="0" algn="just">
              <a:spcBef>
                <a:spcPts val="1500"/>
              </a:spcBef>
              <a:spcAft>
                <a:spcPts val="0"/>
              </a:spcAft>
              <a:buNone/>
            </a:pPr>
            <a:r>
              <a:t/>
            </a:r>
            <a:endParaRPr sz="1200">
              <a:latin typeface="Roboto"/>
              <a:ea typeface="Roboto"/>
              <a:cs typeface="Roboto"/>
              <a:sym typeface="Roboto"/>
            </a:endParaRPr>
          </a:p>
          <a:p>
            <a:pPr indent="0" lvl="0" marL="0" rtl="0" algn="just">
              <a:spcBef>
                <a:spcPts val="1500"/>
              </a:spcBef>
              <a:spcAft>
                <a:spcPts val="0"/>
              </a:spcAft>
              <a:buNone/>
            </a:pPr>
            <a:r>
              <a:rPr lang="en" sz="1200">
                <a:latin typeface="Roboto"/>
                <a:ea typeface="Roboto"/>
                <a:cs typeface="Roboto"/>
                <a:sym typeface="Roboto"/>
              </a:rPr>
              <a:t>																	Page - 6</a:t>
            </a:r>
            <a:endParaRPr sz="1200">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1500"/>
              </a:spcBef>
              <a:spcAft>
                <a:spcPts val="0"/>
              </a:spcAft>
              <a:buNone/>
            </a:pPr>
            <a:r>
              <a:rPr lang="en" sz="2400">
                <a:latin typeface="Roboto"/>
                <a:ea typeface="Roboto"/>
                <a:cs typeface="Roboto"/>
                <a:sym typeface="Roboto"/>
              </a:rPr>
              <a:t>Limitations </a:t>
            </a:r>
            <a:endParaRPr sz="2400"/>
          </a:p>
        </p:txBody>
      </p:sp>
      <p:sp>
        <p:nvSpPr>
          <p:cNvPr id="105" name="Google Shape;105;p19"/>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1500"/>
              </a:spcBef>
              <a:spcAft>
                <a:spcPts val="0"/>
              </a:spcAft>
              <a:buNone/>
            </a:pPr>
            <a:r>
              <a:rPr b="1" lang="en" sz="1100">
                <a:latin typeface="Roboto"/>
                <a:ea typeface="Roboto"/>
                <a:cs typeface="Roboto"/>
                <a:sym typeface="Roboto"/>
              </a:rPr>
              <a:t>Simplification of Complex Factors:</a:t>
            </a:r>
            <a:r>
              <a:rPr lang="en" sz="1100">
                <a:latin typeface="Roboto"/>
                <a:ea typeface="Roboto"/>
                <a:cs typeface="Roboto"/>
                <a:sym typeface="Roboto"/>
              </a:rPr>
              <a:t> The study simplifies the multifaceted nature of tissue paper production by focusing primarily on fiber morphology, suspension properties, and structural attributes. Other crucial elements in the manufacturing process, such as chemical treatments, environmental factors during production, and interactions of additives, are not extensively explored. This simplification might overlook some significant contributors to tissue paper properties, potentially limiting the comprehensiveness of the predictive models.</a:t>
            </a:r>
            <a:endParaRPr sz="1100">
              <a:latin typeface="Roboto"/>
              <a:ea typeface="Roboto"/>
              <a:cs typeface="Roboto"/>
              <a:sym typeface="Roboto"/>
            </a:endParaRPr>
          </a:p>
          <a:p>
            <a:pPr indent="0" lvl="0" marL="0" rtl="0" algn="just">
              <a:spcBef>
                <a:spcPts val="1500"/>
              </a:spcBef>
              <a:spcAft>
                <a:spcPts val="0"/>
              </a:spcAft>
              <a:buNone/>
            </a:pPr>
            <a:r>
              <a:rPr b="1" lang="en" sz="1100">
                <a:latin typeface="Roboto"/>
                <a:ea typeface="Roboto"/>
                <a:cs typeface="Roboto"/>
                <a:sym typeface="Roboto"/>
              </a:rPr>
              <a:t>Limited Real-World Validation: </a:t>
            </a:r>
            <a:r>
              <a:rPr lang="en" sz="1100">
                <a:latin typeface="Roboto"/>
                <a:ea typeface="Roboto"/>
                <a:cs typeface="Roboto"/>
                <a:sym typeface="Roboto"/>
              </a:rPr>
              <a:t>While the predictive models developed through computational simulations demonstrate accuracy within the scope of the study's experimental conditions, their real-world applicability and generalizability to diverse industrial settings or variations in raw materials remain relatively untested. The lack of extensive validation across different manufacturing setups or variations in fiber sources could limit the broader practical utility of these models.</a:t>
            </a:r>
            <a:endParaRPr sz="1100">
              <a:latin typeface="Roboto"/>
              <a:ea typeface="Roboto"/>
              <a:cs typeface="Roboto"/>
              <a:sym typeface="Roboto"/>
            </a:endParaRPr>
          </a:p>
          <a:p>
            <a:pPr indent="0" lvl="0" marL="0" rtl="0" algn="l">
              <a:spcBef>
                <a:spcPts val="1500"/>
              </a:spcBef>
              <a:spcAft>
                <a:spcPts val="0"/>
              </a:spcAft>
              <a:buNone/>
            </a:pPr>
            <a:r>
              <a:t/>
            </a:r>
            <a:endParaRPr b="1" sz="1100">
              <a:solidFill>
                <a:srgbClr val="374151"/>
              </a:solidFill>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Page - 7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1500"/>
              </a:spcAft>
              <a:buNone/>
            </a:pPr>
            <a:r>
              <a:rPr lang="en" sz="2690">
                <a:latin typeface="Roboto"/>
                <a:ea typeface="Roboto"/>
                <a:cs typeface="Roboto"/>
                <a:sym typeface="Roboto"/>
              </a:rPr>
              <a:t>Synthesis:</a:t>
            </a:r>
            <a:endParaRPr sz="3422"/>
          </a:p>
        </p:txBody>
      </p:sp>
      <p:sp>
        <p:nvSpPr>
          <p:cNvPr id="111" name="Google Shape;111;p2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100">
                <a:latin typeface="Roboto"/>
                <a:ea typeface="Roboto"/>
                <a:cs typeface="Roboto"/>
                <a:sym typeface="Roboto"/>
              </a:rPr>
              <a:t>This paper investigates predicting tissue paper properties by examining the relationship between fiber characteristics and tissue functionality. It highlights the importance of factors like fiber morphology in determining softness, strength, and absorption. Employing a mixed methodology of experimentation and computational modeling, it develops predictive models using MLR, ANN, and a 3D simulator. However, the study simplifies the complex production process, potentially overlooking significant contributors to tissue properties. Despite this limitation, the research lays the foundation for improved tissue product design. Yet, it suggests further research and validation across diverse settings to enhance the models' practical applicability within the tissue paper industry.</a:t>
            </a:r>
            <a:endParaRPr sz="1100">
              <a:latin typeface="Roboto"/>
              <a:ea typeface="Roboto"/>
              <a:cs typeface="Roboto"/>
              <a:sym typeface="Roboto"/>
            </a:endParaRPr>
          </a:p>
          <a:p>
            <a:pPr indent="0" lvl="0" marL="0" rtl="0" algn="just">
              <a:spcBef>
                <a:spcPts val="1500"/>
              </a:spcBef>
              <a:spcAft>
                <a:spcPts val="0"/>
              </a:spcAft>
              <a:buNone/>
            </a:pPr>
            <a:r>
              <a:t/>
            </a:r>
            <a:endParaRPr sz="2468">
              <a:latin typeface="Roboto"/>
              <a:ea typeface="Roboto"/>
              <a:cs typeface="Roboto"/>
              <a:sym typeface="Roboto"/>
            </a:endParaRPr>
          </a:p>
          <a:p>
            <a:pPr indent="0" lvl="0" marL="0" rtl="0" algn="just">
              <a:spcBef>
                <a:spcPts val="1500"/>
              </a:spcBef>
              <a:spcAft>
                <a:spcPts val="0"/>
              </a:spcAft>
              <a:buNone/>
            </a:pPr>
            <a:r>
              <a:rPr b="1" lang="en" sz="1100">
                <a:solidFill>
                  <a:srgbClr val="000000"/>
                </a:solidFill>
                <a:latin typeface="Roboto"/>
                <a:ea typeface="Roboto"/>
                <a:cs typeface="Roboto"/>
                <a:sym typeface="Roboto"/>
              </a:rPr>
              <a:t>																</a:t>
            </a:r>
            <a:r>
              <a:rPr b="1" lang="en" sz="1100">
                <a:highlight>
                  <a:schemeClr val="lt1"/>
                </a:highlight>
                <a:latin typeface="Roboto"/>
                <a:ea typeface="Roboto"/>
                <a:cs typeface="Roboto"/>
                <a:sym typeface="Roboto"/>
              </a:rPr>
              <a:t>Page - 8</a:t>
            </a:r>
            <a:endParaRPr b="1" sz="1100">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