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oppins"/>
      <p:regular r:id="rId16"/>
      <p:bold r:id="rId17"/>
      <p:italic r:id="rId18"/>
      <p:boldItalic r:id="rId19"/>
    </p:embeddedFont>
    <p:embeddedFont>
      <p:font typeface="Lor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ora-regular.fntdata"/><Relationship Id="rId11" Type="http://schemas.openxmlformats.org/officeDocument/2006/relationships/slide" Target="slides/slide6.xml"/><Relationship Id="rId22" Type="http://schemas.openxmlformats.org/officeDocument/2006/relationships/font" Target="fonts/Lora-italic.fntdata"/><Relationship Id="rId10" Type="http://schemas.openxmlformats.org/officeDocument/2006/relationships/slide" Target="slides/slide5.xml"/><Relationship Id="rId21" Type="http://schemas.openxmlformats.org/officeDocument/2006/relationships/font" Target="fonts/Lora-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or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oppins-bold.fntdata"/><Relationship Id="rId16" Type="http://schemas.openxmlformats.org/officeDocument/2006/relationships/font" Target="fonts/Poppins-regular.fntdata"/><Relationship Id="rId5" Type="http://schemas.openxmlformats.org/officeDocument/2006/relationships/notesMaster" Target="notesMasters/notesMaster1.xml"/><Relationship Id="rId19" Type="http://schemas.openxmlformats.org/officeDocument/2006/relationships/font" Target="fonts/Poppins-boldItalic.fntdata"/><Relationship Id="rId6" Type="http://schemas.openxmlformats.org/officeDocument/2006/relationships/slide" Target="slides/slide1.xml"/><Relationship Id="rId18" Type="http://schemas.openxmlformats.org/officeDocument/2006/relationships/font" Target="fonts/Poppi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a8131ee8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a8131ee8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7b641fea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7b641fea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a795c828d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a795c828d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a795c828d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a795c828d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a8c98dac5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a8c98dac5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a7b641fea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a7b641fea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7b641fea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7b641fea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7b641fea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7b641fea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7b641fea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7b641fea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ieeexplore.ieee.org/document/8603540" TargetMode="External"/><Relationship Id="rId4" Type="http://schemas.openxmlformats.org/officeDocument/2006/relationships/hyperlink" Target="https://ieeexplore.ieee.org/document/8323712" TargetMode="External"/><Relationship Id="rId5" Type="http://schemas.openxmlformats.org/officeDocument/2006/relationships/hyperlink" Target="https://ieeexplore.ieee.org/document/8996759" TargetMode="External"/><Relationship Id="rId6" Type="http://schemas.openxmlformats.org/officeDocument/2006/relationships/hyperlink" Target="https://ieeexplore.ieee.org/document/9976581" TargetMode="External"/><Relationship Id="rId7" Type="http://schemas.openxmlformats.org/officeDocument/2006/relationships/hyperlink" Target="https://ieeexplore.ieee.org/document/993211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58125" y="542475"/>
            <a:ext cx="8520600" cy="935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400"/>
              <a:t>CSE 474 - Group 14</a:t>
            </a:r>
            <a:endParaRPr sz="2400"/>
          </a:p>
        </p:txBody>
      </p:sp>
      <p:sp>
        <p:nvSpPr>
          <p:cNvPr id="55" name="Google Shape;55;p13"/>
          <p:cNvSpPr txBox="1"/>
          <p:nvPr>
            <p:ph idx="1" type="subTitle"/>
          </p:nvPr>
        </p:nvSpPr>
        <p:spPr>
          <a:xfrm>
            <a:off x="311700" y="1928800"/>
            <a:ext cx="8520600" cy="321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latin typeface="Lora"/>
                <a:ea typeface="Lora"/>
                <a:cs typeface="Lora"/>
                <a:sym typeface="Lora"/>
              </a:rPr>
              <a:t>Shamir Roy - 20241015</a:t>
            </a:r>
            <a:endParaRPr sz="1400">
              <a:solidFill>
                <a:schemeClr val="dk1"/>
              </a:solidFill>
              <a:latin typeface="Lora"/>
              <a:ea typeface="Lora"/>
              <a:cs typeface="Lora"/>
              <a:sym typeface="Lora"/>
            </a:endParaRPr>
          </a:p>
          <a:p>
            <a:pPr indent="0" lvl="0" marL="0" rtl="0" algn="l">
              <a:spcBef>
                <a:spcPts val="0"/>
              </a:spcBef>
              <a:spcAft>
                <a:spcPts val="0"/>
              </a:spcAft>
              <a:buNone/>
            </a:pPr>
            <a:r>
              <a:t/>
            </a:r>
            <a:endParaRPr sz="1400">
              <a:solidFill>
                <a:schemeClr val="dk1"/>
              </a:solidFill>
              <a:highlight>
                <a:srgbClr val="FFFFFF"/>
              </a:highlight>
              <a:latin typeface="Lora"/>
              <a:ea typeface="Lora"/>
              <a:cs typeface="Lora"/>
              <a:sym typeface="Lora"/>
            </a:endParaRPr>
          </a:p>
          <a:p>
            <a:pPr indent="0" lvl="0" marL="0" rtl="0" algn="l">
              <a:spcBef>
                <a:spcPts val="0"/>
              </a:spcBef>
              <a:spcAft>
                <a:spcPts val="0"/>
              </a:spcAft>
              <a:buNone/>
            </a:pPr>
            <a:r>
              <a:rPr lang="en" sz="1400">
                <a:solidFill>
                  <a:schemeClr val="dk1"/>
                </a:solidFill>
                <a:highlight>
                  <a:srgbClr val="FFFFFF"/>
                </a:highlight>
                <a:latin typeface="Lora"/>
                <a:ea typeface="Lora"/>
                <a:cs typeface="Lora"/>
                <a:sym typeface="Lora"/>
              </a:rPr>
              <a:t>Tanzim Rahman Sabib - 23141078</a:t>
            </a:r>
            <a:endParaRPr sz="1400">
              <a:solidFill>
                <a:schemeClr val="dk1"/>
              </a:solidFill>
              <a:highlight>
                <a:srgbClr val="FFFFFF"/>
              </a:highlight>
              <a:latin typeface="Lora"/>
              <a:ea typeface="Lora"/>
              <a:cs typeface="Lora"/>
              <a:sym typeface="Lora"/>
            </a:endParaRPr>
          </a:p>
          <a:p>
            <a:pPr indent="0" lvl="0" marL="0" rtl="0" algn="l">
              <a:spcBef>
                <a:spcPts val="0"/>
              </a:spcBef>
              <a:spcAft>
                <a:spcPts val="0"/>
              </a:spcAft>
              <a:buNone/>
            </a:pPr>
            <a:r>
              <a:t/>
            </a:r>
            <a:endParaRPr sz="1400">
              <a:solidFill>
                <a:schemeClr val="dk1"/>
              </a:solidFill>
              <a:highlight>
                <a:srgbClr val="FFFFFF"/>
              </a:highlight>
              <a:latin typeface="Lora"/>
              <a:ea typeface="Lora"/>
              <a:cs typeface="Lora"/>
              <a:sym typeface="Lora"/>
            </a:endParaRPr>
          </a:p>
          <a:p>
            <a:pPr indent="0" lvl="0" marL="0" rtl="0" algn="l">
              <a:spcBef>
                <a:spcPts val="0"/>
              </a:spcBef>
              <a:spcAft>
                <a:spcPts val="0"/>
              </a:spcAft>
              <a:buNone/>
            </a:pPr>
            <a:r>
              <a:t/>
            </a:r>
            <a:endParaRPr sz="1400">
              <a:solidFill>
                <a:schemeClr val="dk1"/>
              </a:solidFill>
              <a:highlight>
                <a:srgbClr val="FFFFFF"/>
              </a:highlight>
              <a:latin typeface="Lora"/>
              <a:ea typeface="Lora"/>
              <a:cs typeface="Lora"/>
              <a:sym typeface="Lora"/>
            </a:endParaRPr>
          </a:p>
          <a:p>
            <a:pPr indent="0" lvl="0" marL="0" rtl="0" algn="l">
              <a:spcBef>
                <a:spcPts val="0"/>
              </a:spcBef>
              <a:spcAft>
                <a:spcPts val="0"/>
              </a:spcAft>
              <a:buNone/>
            </a:pPr>
            <a:r>
              <a:t/>
            </a:r>
            <a:endParaRPr sz="1400">
              <a:solidFill>
                <a:schemeClr val="dk1"/>
              </a:solidFill>
              <a:highlight>
                <a:srgbClr val="FFFFFF"/>
              </a:highlight>
              <a:latin typeface="Lora"/>
              <a:ea typeface="Lora"/>
              <a:cs typeface="Lora"/>
              <a:sym typeface="Lora"/>
            </a:endParaRPr>
          </a:p>
          <a:p>
            <a:pPr indent="0" lvl="0" marL="0" rtl="0" algn="l">
              <a:spcBef>
                <a:spcPts val="0"/>
              </a:spcBef>
              <a:spcAft>
                <a:spcPts val="0"/>
              </a:spcAft>
              <a:buNone/>
            </a:pPr>
            <a:r>
              <a:rPr lang="en" sz="1400">
                <a:solidFill>
                  <a:schemeClr val="dk1"/>
                </a:solidFill>
                <a:highlight>
                  <a:srgbClr val="FFFFFF"/>
                </a:highlight>
                <a:latin typeface="Lora"/>
                <a:ea typeface="Lora"/>
                <a:cs typeface="Lora"/>
                <a:sym typeface="Lora"/>
              </a:rPr>
              <a:t>																ST FARAH</a:t>
            </a:r>
            <a:endParaRPr sz="1400">
              <a:solidFill>
                <a:schemeClr val="dk1"/>
              </a:solidFill>
              <a:highlight>
                <a:srgbClr val="FFFFFF"/>
              </a:highlight>
              <a:latin typeface="Lora"/>
              <a:ea typeface="Lora"/>
              <a:cs typeface="Lora"/>
              <a:sym typeface="Lora"/>
            </a:endParaRPr>
          </a:p>
          <a:p>
            <a:pPr indent="0" lvl="0" marL="0" rtl="0" algn="l">
              <a:spcBef>
                <a:spcPts val="0"/>
              </a:spcBef>
              <a:spcAft>
                <a:spcPts val="0"/>
              </a:spcAft>
              <a:buNone/>
            </a:pPr>
            <a:r>
              <a:rPr lang="en" sz="1400">
                <a:solidFill>
                  <a:schemeClr val="dk1"/>
                </a:solidFill>
                <a:highlight>
                  <a:srgbClr val="FFFFFF"/>
                </a:highlight>
                <a:latin typeface="Lora"/>
                <a:ea typeface="Lora"/>
                <a:cs typeface="Lora"/>
                <a:sym typeface="Lora"/>
              </a:rPr>
              <a:t>																RA AMIT </a:t>
            </a:r>
            <a:endParaRPr sz="1400">
              <a:solidFill>
                <a:schemeClr val="dk1"/>
              </a:solidFill>
              <a:highlight>
                <a:srgbClr val="FFFFFF"/>
              </a:highlight>
              <a:latin typeface="Lora"/>
              <a:ea typeface="Lora"/>
              <a:cs typeface="Lora"/>
              <a:sym typeface="Lora"/>
            </a:endParaRPr>
          </a:p>
          <a:p>
            <a:pPr indent="0" lvl="0" marL="0" rtl="0" algn="l">
              <a:spcBef>
                <a:spcPts val="0"/>
              </a:spcBef>
              <a:spcAft>
                <a:spcPts val="0"/>
              </a:spcAft>
              <a:buNone/>
            </a:pPr>
            <a:r>
              <a:t/>
            </a:r>
            <a:endParaRPr sz="1400">
              <a:solidFill>
                <a:schemeClr val="dk1"/>
              </a:solidFill>
              <a:highlight>
                <a:srgbClr val="FFFFFF"/>
              </a:highlight>
              <a:latin typeface="Lora"/>
              <a:ea typeface="Lora"/>
              <a:cs typeface="Lora"/>
              <a:sym typeface="Lora"/>
            </a:endParaRPr>
          </a:p>
          <a:p>
            <a:pPr indent="0" lvl="0" marL="0" rtl="0" algn="l">
              <a:spcBef>
                <a:spcPts val="0"/>
              </a:spcBef>
              <a:spcAft>
                <a:spcPts val="0"/>
              </a:spcAft>
              <a:buNone/>
            </a:pPr>
            <a:r>
              <a:t/>
            </a:r>
            <a:endParaRPr sz="1400">
              <a:solidFill>
                <a:schemeClr val="dk1"/>
              </a:solidFill>
              <a:highlight>
                <a:srgbClr val="FFFFFF"/>
              </a:highlight>
              <a:latin typeface="Lora"/>
              <a:ea typeface="Lora"/>
              <a:cs typeface="Lora"/>
              <a:sym typeface="Lora"/>
            </a:endParaRPr>
          </a:p>
          <a:p>
            <a:pPr indent="0" lvl="0" marL="0" rtl="0" algn="l">
              <a:spcBef>
                <a:spcPts val="0"/>
              </a:spcBef>
              <a:spcAft>
                <a:spcPts val="0"/>
              </a:spcAft>
              <a:buNone/>
            </a:pPr>
            <a:r>
              <a:t/>
            </a:r>
            <a:endParaRPr sz="1400">
              <a:solidFill>
                <a:schemeClr val="dk1"/>
              </a:solidFill>
              <a:highlight>
                <a:srgbClr val="FFFFFF"/>
              </a:highlight>
              <a:latin typeface="Lora"/>
              <a:ea typeface="Lora"/>
              <a:cs typeface="Lora"/>
              <a:sym typeface="Lora"/>
            </a:endParaRPr>
          </a:p>
          <a:p>
            <a:pPr indent="0" lvl="0" marL="0" rtl="0" algn="l">
              <a:spcBef>
                <a:spcPts val="0"/>
              </a:spcBef>
              <a:spcAft>
                <a:spcPts val="0"/>
              </a:spcAft>
              <a:buNone/>
            </a:pPr>
            <a:r>
              <a:rPr lang="en" sz="1400">
                <a:solidFill>
                  <a:schemeClr val="dk1"/>
                </a:solidFill>
                <a:highlight>
                  <a:srgbClr val="FFFFFF"/>
                </a:highlight>
                <a:latin typeface="Lora"/>
                <a:ea typeface="Lora"/>
                <a:cs typeface="Lora"/>
                <a:sym typeface="Lora"/>
              </a:rPr>
              <a:t>																</a:t>
            </a:r>
            <a:endParaRPr sz="1400">
              <a:solidFill>
                <a:schemeClr val="dk1"/>
              </a:solidFill>
              <a:highlight>
                <a:srgbClr val="FFFFFF"/>
              </a:highlight>
              <a:latin typeface="Lora"/>
              <a:ea typeface="Lora"/>
              <a:cs typeface="Lora"/>
              <a:sym typeface="Lora"/>
            </a:endParaRPr>
          </a:p>
          <a:p>
            <a:pPr indent="0" lvl="0" marL="0" rtl="0" algn="l">
              <a:spcBef>
                <a:spcPts val="0"/>
              </a:spcBef>
              <a:spcAft>
                <a:spcPts val="0"/>
              </a:spcAft>
              <a:buNone/>
            </a:pPr>
            <a:r>
              <a:rPr lang="en" sz="1400">
                <a:solidFill>
                  <a:schemeClr val="dk1"/>
                </a:solidFill>
                <a:highlight>
                  <a:srgbClr val="FFFFFF"/>
                </a:highlight>
                <a:latin typeface="Lora"/>
                <a:ea typeface="Lora"/>
                <a:cs typeface="Lora"/>
                <a:sym typeface="Lora"/>
              </a:rPr>
              <a:t>																Page - 01</a:t>
            </a:r>
            <a:endParaRPr sz="1400">
              <a:solidFill>
                <a:schemeClr val="dk1"/>
              </a:solidFill>
              <a:highlight>
                <a:srgbClr val="FFFFFF"/>
              </a:highlight>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sum up, In this traffic flow simulation in Dhaka city, we simulate the traffic flow in major areas in Dhaka city where traffic jam is too much intolerable and we hope to understand the cause and effects of traffic jam in </a:t>
            </a:r>
            <a:r>
              <a:rPr lang="en"/>
              <a:t>such</a:t>
            </a:r>
            <a:r>
              <a:rPr lang="en"/>
              <a:t> areas using our simulation so that we can find some effective ways of solving this issue which is causing huge monetary loss in Bangladesh.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r>
              <a:rPr lang="en" sz="1400">
                <a:solidFill>
                  <a:schemeClr val="dk1"/>
                </a:solidFill>
                <a:highlight>
                  <a:schemeClr val="lt1"/>
                </a:highlight>
                <a:latin typeface="Lora"/>
                <a:ea typeface="Lora"/>
                <a:cs typeface="Lora"/>
                <a:sym typeface="Lora"/>
              </a:rPr>
              <a:t>Page - 10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130875" y="341550"/>
            <a:ext cx="4260300" cy="3161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Poppins"/>
                <a:ea typeface="Poppins"/>
                <a:cs typeface="Poppins"/>
                <a:sym typeface="Poppins"/>
              </a:rPr>
              <a:t>Simulating Traffic Flow</a:t>
            </a:r>
            <a:r>
              <a:rPr lang="en">
                <a:latin typeface="Poppins"/>
                <a:ea typeface="Poppins"/>
                <a:cs typeface="Poppins"/>
                <a:sym typeface="Poppins"/>
              </a:rPr>
              <a:t> in Dhaka City</a:t>
            </a:r>
            <a:endParaRPr>
              <a:latin typeface="Poppins"/>
              <a:ea typeface="Poppins"/>
              <a:cs typeface="Poppins"/>
              <a:sym typeface="Poppins"/>
            </a:endParaRPr>
          </a:p>
        </p:txBody>
      </p:sp>
      <p:sp>
        <p:nvSpPr>
          <p:cNvPr id="61" name="Google Shape;61;p14"/>
          <p:cNvSpPr txBox="1"/>
          <p:nvPr>
            <p:ph idx="1" type="subTitle"/>
          </p:nvPr>
        </p:nvSpPr>
        <p:spPr>
          <a:xfrm>
            <a:off x="3352275" y="4255475"/>
            <a:ext cx="8520600" cy="130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highlight>
                  <a:schemeClr val="lt1"/>
                </a:highlight>
                <a:latin typeface="Lora"/>
                <a:ea typeface="Lora"/>
                <a:cs typeface="Lora"/>
                <a:sym typeface="Lora"/>
              </a:rPr>
              <a:t>Page - 02</a:t>
            </a:r>
            <a:endParaRPr sz="1400">
              <a:solidFill>
                <a:schemeClr val="dk1"/>
              </a:solidFill>
              <a:highlight>
                <a:schemeClr val="lt1"/>
              </a:highlight>
              <a:latin typeface="Lora"/>
              <a:ea typeface="Lora"/>
              <a:cs typeface="Lora"/>
              <a:sym typeface="Lora"/>
            </a:endParaRPr>
          </a:p>
          <a:p>
            <a:pPr indent="0" lvl="0" marL="0" rtl="0" algn="ctr">
              <a:spcBef>
                <a:spcPts val="0"/>
              </a:spcBef>
              <a:spcAft>
                <a:spcPts val="0"/>
              </a:spcAft>
              <a:buNone/>
            </a:pPr>
            <a:r>
              <a:rPr lang="en"/>
              <a:t>   </a:t>
            </a:r>
            <a:endParaRPr/>
          </a:p>
        </p:txBody>
      </p:sp>
      <p:pic>
        <p:nvPicPr>
          <p:cNvPr id="62" name="Google Shape;62;p14"/>
          <p:cNvPicPr preferRelativeResize="0"/>
          <p:nvPr/>
        </p:nvPicPr>
        <p:blipFill>
          <a:blip r:embed="rId3">
            <a:alphaModFix/>
          </a:blip>
          <a:stretch>
            <a:fillRect/>
          </a:stretch>
        </p:blipFill>
        <p:spPr>
          <a:xfrm>
            <a:off x="4603475" y="0"/>
            <a:ext cx="4662275" cy="5082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8" name="Google Shape;68;p15"/>
          <p:cNvSpPr txBox="1"/>
          <p:nvPr>
            <p:ph idx="1" type="body"/>
          </p:nvPr>
        </p:nvSpPr>
        <p:spPr>
          <a:xfrm>
            <a:off x="311700" y="1152475"/>
            <a:ext cx="4340700" cy="37230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Traffic congestion in Dhaka city is a significant issue. It leads to inconvenience, delays, and pollution. To tackle this problem, understanding traffic flow is crucial. Traffic simulation can analyze and model vehicle and pedestrian behavior, aiding in finding effective solutions. By testing different scenarios, we can enhance transportation in Dhaka and reduce congestion.                                  </a:t>
            </a:r>
            <a:endParaRPr sz="1400">
              <a:solidFill>
                <a:schemeClr val="dk1"/>
              </a:solidFill>
              <a:highlight>
                <a:schemeClr val="lt1"/>
              </a:highlight>
              <a:latin typeface="Lora"/>
              <a:ea typeface="Lora"/>
              <a:cs typeface="Lora"/>
              <a:sym typeface="Lora"/>
            </a:endParaRPr>
          </a:p>
          <a:p>
            <a:pPr indent="457200" lvl="0" marL="2743200" rtl="0" algn="l">
              <a:spcBef>
                <a:spcPts val="1200"/>
              </a:spcBef>
              <a:spcAft>
                <a:spcPts val="0"/>
              </a:spcAft>
              <a:buNone/>
            </a:pPr>
            <a:r>
              <a:rPr lang="en" sz="1400">
                <a:solidFill>
                  <a:schemeClr val="dk1"/>
                </a:solidFill>
                <a:highlight>
                  <a:schemeClr val="lt1"/>
                </a:highlight>
                <a:latin typeface="Lora"/>
                <a:ea typeface="Lora"/>
                <a:cs typeface="Lora"/>
                <a:sym typeface="Lora"/>
              </a:rPr>
              <a:t>Page - 03</a:t>
            </a:r>
            <a:endParaRPr sz="1400">
              <a:solidFill>
                <a:schemeClr val="dk1"/>
              </a:solidFill>
              <a:highlight>
                <a:schemeClr val="lt1"/>
              </a:highlight>
              <a:latin typeface="Lora"/>
              <a:ea typeface="Lora"/>
              <a:cs typeface="Lora"/>
              <a:sym typeface="Lora"/>
            </a:endParaRPr>
          </a:p>
          <a:p>
            <a:pPr indent="0" lvl="0" marL="0" rtl="0" algn="l">
              <a:spcBef>
                <a:spcPts val="1200"/>
              </a:spcBef>
              <a:spcAft>
                <a:spcPts val="1200"/>
              </a:spcAft>
              <a:buNone/>
            </a:pPr>
            <a:r>
              <a:t/>
            </a:r>
            <a:endParaRPr/>
          </a:p>
        </p:txBody>
      </p:sp>
      <p:pic>
        <p:nvPicPr>
          <p:cNvPr id="69" name="Google Shape;69;p15"/>
          <p:cNvPicPr preferRelativeResize="0"/>
          <p:nvPr/>
        </p:nvPicPr>
        <p:blipFill>
          <a:blip r:embed="rId3">
            <a:alphaModFix/>
          </a:blip>
          <a:stretch>
            <a:fillRect/>
          </a:stretch>
        </p:blipFill>
        <p:spPr>
          <a:xfrm>
            <a:off x="5394476" y="282750"/>
            <a:ext cx="4903675" cy="4903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simulate Traffic Flow ?</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main reason behind simulating traffic flow is to generate data without real world. Instead of testing new ideas in real world we can simulate the traffic flow, test our </a:t>
            </a:r>
            <a:r>
              <a:rPr lang="en"/>
              <a:t>new ideas there without having to interact with the real world. This helps accelerate the optimization and data gather of traffic systems. Simulation is much cheaper and faster alternative to real world testing.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r>
              <a:rPr lang="en" sz="1400">
                <a:solidFill>
                  <a:schemeClr val="dk1"/>
                </a:solidFill>
                <a:highlight>
                  <a:schemeClr val="lt1"/>
                </a:highlight>
                <a:latin typeface="Lora"/>
                <a:ea typeface="Lora"/>
                <a:cs typeface="Lora"/>
                <a:sym typeface="Lora"/>
              </a:rPr>
              <a:t>Page - 04</a:t>
            </a:r>
            <a:endParaRPr sz="1400">
              <a:solidFill>
                <a:schemeClr val="dk1"/>
              </a:solidFill>
              <a:highlight>
                <a:schemeClr val="lt1"/>
              </a:highlight>
              <a:latin typeface="Lora"/>
              <a:ea typeface="Lora"/>
              <a:cs typeface="Lora"/>
              <a:sym typeface="Lora"/>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Usefulness of traffic simulation	</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Traffic simulation is an important tool to enable planners to use available budgets and resources as efficiently as possible when expanding or reconstructing transportation systems. Simulation models help to understand the effects that different </a:t>
            </a:r>
            <a:r>
              <a:rPr lang="en" sz="1400"/>
              <a:t>measures have on traffic volume and traffic flow under different circumstances. So, simulating traffic creates a solid basis for good and cost-effective decisions - making traffic and mobility safe, sustainable, equitable and resilient. In short, it helps to create future-oriented mobility. For example, the effectiveness of a flyover, bridge, tunnels or other systems can be measured using the traffic flow simulation and it helps take the most effective decision as </a:t>
            </a:r>
            <a:r>
              <a:rPr lang="en" sz="1400"/>
              <a:t>possible</a:t>
            </a:r>
            <a:r>
              <a:rPr lang="en" sz="1400"/>
              <a:t> and it also reduces unnecessary high costs of traffic projects. Traffic simulation also helps build more </a:t>
            </a:r>
            <a:r>
              <a:rPr lang="en" sz="1400"/>
              <a:t>safer roads, flyover and other road stuffs.</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rPr lang="en" sz="1400"/>
              <a:t>																Page - 05</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a:t>
            </a:r>
            <a:endParaRPr/>
          </a:p>
        </p:txBody>
      </p:sp>
      <p:sp>
        <p:nvSpPr>
          <p:cNvPr id="87" name="Google Shape;87;p18"/>
          <p:cNvSpPr txBox="1"/>
          <p:nvPr>
            <p:ph idx="1" type="body"/>
          </p:nvPr>
        </p:nvSpPr>
        <p:spPr>
          <a:xfrm>
            <a:off x="311700" y="1152475"/>
            <a:ext cx="8520600" cy="376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Traffic system models are classified into 3 categories such as - </a:t>
            </a:r>
            <a:endParaRPr/>
          </a:p>
          <a:p>
            <a:pPr indent="-342900" lvl="0" marL="457200" rtl="0" algn="l">
              <a:spcBef>
                <a:spcPts val="1200"/>
              </a:spcBef>
              <a:spcAft>
                <a:spcPts val="0"/>
              </a:spcAft>
              <a:buSzPts val="1800"/>
              <a:buChar char="●"/>
            </a:pPr>
            <a:r>
              <a:rPr lang="en"/>
              <a:t>Microscopic models - This represents every vehicle </a:t>
            </a:r>
            <a:r>
              <a:rPr lang="en"/>
              <a:t>separately</a:t>
            </a:r>
            <a:r>
              <a:rPr lang="en"/>
              <a:t>.</a:t>
            </a:r>
            <a:endParaRPr/>
          </a:p>
          <a:p>
            <a:pPr indent="-342900" lvl="0" marL="457200" rtl="0" algn="l">
              <a:spcBef>
                <a:spcPts val="0"/>
              </a:spcBef>
              <a:spcAft>
                <a:spcPts val="0"/>
              </a:spcAft>
              <a:buSzPts val="1800"/>
              <a:buChar char="●"/>
            </a:pPr>
            <a:r>
              <a:rPr lang="en"/>
              <a:t>Macroscopic models - This describes the movement of vehicles as a whole in terms of traffic density and traffic flow.</a:t>
            </a:r>
            <a:endParaRPr/>
          </a:p>
          <a:p>
            <a:pPr indent="-342900" lvl="0" marL="457200" rtl="0" algn="l">
              <a:spcBef>
                <a:spcPts val="0"/>
              </a:spcBef>
              <a:spcAft>
                <a:spcPts val="0"/>
              </a:spcAft>
              <a:buSzPts val="1800"/>
              <a:buChar char="●"/>
            </a:pPr>
            <a:r>
              <a:rPr lang="en"/>
              <a:t>Mesoscopic models - This is hybrid model that combines the features of both microscopic and macroscopic models. They model flow as “packets” of vehicles. </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																</a:t>
            </a:r>
            <a:r>
              <a:rPr lang="en" sz="1400">
                <a:solidFill>
                  <a:schemeClr val="dk1"/>
                </a:solidFill>
                <a:highlight>
                  <a:schemeClr val="lt1"/>
                </a:highlight>
                <a:latin typeface="Lora"/>
                <a:ea typeface="Lora"/>
                <a:cs typeface="Lora"/>
                <a:sym typeface="Lora"/>
              </a:rPr>
              <a:t>Page - 06</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Research</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20000"/>
          </a:bodyPr>
          <a:lstStyle/>
          <a:p>
            <a:pPr indent="0" lvl="0" marL="0" rtl="0" algn="l">
              <a:spcBef>
                <a:spcPts val="2400"/>
              </a:spcBef>
              <a:spcAft>
                <a:spcPts val="0"/>
              </a:spcAft>
              <a:buNone/>
            </a:pPr>
            <a:r>
              <a:rPr b="1" lang="en" sz="3050">
                <a:solidFill>
                  <a:schemeClr val="dk1"/>
                </a:solidFill>
              </a:rPr>
              <a:t>1. </a:t>
            </a:r>
            <a:r>
              <a:rPr b="1" lang="en" sz="3050">
                <a:solidFill>
                  <a:schemeClr val="dk1"/>
                </a:solidFill>
              </a:rPr>
              <a:t>Simulation Research on Traffic Flow Characteristics of Bus Stop Area Based on VISSIM Software - </a:t>
            </a:r>
            <a:r>
              <a:rPr b="1" lang="en" sz="3050" u="sng">
                <a:solidFill>
                  <a:schemeClr val="hlink"/>
                </a:solidFill>
                <a:hlinkClick r:id="rId3"/>
              </a:rPr>
              <a:t>https://ieeexplore.ieee.org/document/8603540</a:t>
            </a:r>
            <a:endParaRPr b="1" sz="3050"/>
          </a:p>
          <a:p>
            <a:pPr indent="0" lvl="0" marL="0" rtl="0" algn="l">
              <a:spcBef>
                <a:spcPts val="2400"/>
              </a:spcBef>
              <a:spcAft>
                <a:spcPts val="0"/>
              </a:spcAft>
              <a:buNone/>
            </a:pPr>
            <a:r>
              <a:rPr b="1" lang="en" sz="3050"/>
              <a:t> 2. </a:t>
            </a:r>
            <a:r>
              <a:rPr b="1" lang="en" sz="3050">
                <a:solidFill>
                  <a:srgbClr val="333333"/>
                </a:solidFill>
                <a:highlight>
                  <a:srgbClr val="FFFFFF"/>
                </a:highlight>
              </a:rPr>
              <a:t>Statistical traffic generation methods for urban traffic simulation - </a:t>
            </a:r>
            <a:r>
              <a:rPr b="1" lang="en" sz="3050" u="sng">
                <a:solidFill>
                  <a:schemeClr val="accent5"/>
                </a:solidFill>
                <a:highlight>
                  <a:schemeClr val="lt1"/>
                </a:highlight>
                <a:hlinkClick r:id="rId4">
                  <a:extLst>
                    <a:ext uri="{A12FA001-AC4F-418D-AE19-62706E023703}">
                      <ahyp:hlinkClr val="tx"/>
                    </a:ext>
                  </a:extLst>
                </a:hlinkClick>
              </a:rPr>
              <a:t>https://ieeexplore.ieee.org/document/8323712</a:t>
            </a:r>
            <a:r>
              <a:rPr b="1" lang="en" sz="3050"/>
              <a:t> </a:t>
            </a:r>
            <a:endParaRPr b="1" sz="3050"/>
          </a:p>
          <a:p>
            <a:pPr indent="0" lvl="0" marL="0" rtl="0" algn="l">
              <a:spcBef>
                <a:spcPts val="600"/>
              </a:spcBef>
              <a:spcAft>
                <a:spcPts val="0"/>
              </a:spcAft>
              <a:buNone/>
            </a:pPr>
            <a:r>
              <a:rPr b="1" lang="en" sz="3050"/>
              <a:t> 3.. </a:t>
            </a:r>
            <a:r>
              <a:rPr b="1" lang="en" sz="3050">
                <a:solidFill>
                  <a:srgbClr val="333333"/>
                </a:solidFill>
                <a:highlight>
                  <a:srgbClr val="FFFFFF"/>
                </a:highlight>
                <a:latin typeface="Lora"/>
                <a:ea typeface="Lora"/>
                <a:cs typeface="Lora"/>
                <a:sym typeface="Lora"/>
              </a:rPr>
              <a:t>DynasTIM: A Real-time Online Traffic Simulation and Optimization System - </a:t>
            </a:r>
            <a:r>
              <a:rPr b="1" lang="en" sz="3050" u="sng">
                <a:solidFill>
                  <a:schemeClr val="hlink"/>
                </a:solidFill>
                <a:latin typeface="Lora"/>
                <a:ea typeface="Lora"/>
                <a:cs typeface="Lora"/>
                <a:sym typeface="Lora"/>
                <a:hlinkClick r:id="rId5"/>
              </a:rPr>
              <a:t>https://ieeexplore.ieee.org/document/8996759</a:t>
            </a:r>
            <a:endParaRPr b="1" sz="3050">
              <a:latin typeface="Lora"/>
              <a:ea typeface="Lora"/>
              <a:cs typeface="Lora"/>
              <a:sym typeface="Lora"/>
            </a:endParaRPr>
          </a:p>
          <a:p>
            <a:pPr indent="0" lvl="0" marL="0" rtl="0" algn="l">
              <a:spcBef>
                <a:spcPts val="1200"/>
              </a:spcBef>
              <a:spcAft>
                <a:spcPts val="0"/>
              </a:spcAft>
              <a:buNone/>
            </a:pPr>
            <a:r>
              <a:rPr b="1" lang="en" sz="3050">
                <a:latin typeface="Lora"/>
                <a:ea typeface="Lora"/>
                <a:cs typeface="Lora"/>
                <a:sym typeface="Lora"/>
              </a:rPr>
              <a:t> 4. </a:t>
            </a:r>
            <a:r>
              <a:rPr b="1" lang="en" sz="3050">
                <a:solidFill>
                  <a:srgbClr val="333333"/>
                </a:solidFill>
                <a:highlight>
                  <a:srgbClr val="FFFFFF"/>
                </a:highlight>
              </a:rPr>
              <a:t>Simulation of Facilities That Ensure Adaptive Functioning of Urban Street and Road Network </a:t>
            </a:r>
            <a:r>
              <a:rPr b="1" lang="en" sz="3050" u="sng">
                <a:solidFill>
                  <a:schemeClr val="hlink"/>
                </a:solidFill>
                <a:latin typeface="Lora"/>
                <a:ea typeface="Lora"/>
                <a:cs typeface="Lora"/>
                <a:sym typeface="Lora"/>
                <a:hlinkClick r:id="rId6"/>
              </a:rPr>
              <a:t>https://ieeexplore.ieee.org/document/9976581</a:t>
            </a:r>
            <a:endParaRPr b="1" sz="3050">
              <a:latin typeface="Lora"/>
              <a:ea typeface="Lora"/>
              <a:cs typeface="Lora"/>
              <a:sym typeface="Lora"/>
            </a:endParaRPr>
          </a:p>
          <a:p>
            <a:pPr indent="0" lvl="0" marL="0" rtl="0" algn="l">
              <a:spcBef>
                <a:spcPts val="1200"/>
              </a:spcBef>
              <a:spcAft>
                <a:spcPts val="0"/>
              </a:spcAft>
              <a:buNone/>
            </a:pPr>
            <a:r>
              <a:rPr b="1" lang="en" sz="3050">
                <a:latin typeface="Lora"/>
                <a:ea typeface="Lora"/>
                <a:cs typeface="Lora"/>
                <a:sym typeface="Lora"/>
              </a:rPr>
              <a:t> 5. </a:t>
            </a:r>
            <a:r>
              <a:rPr b="1" lang="en" sz="3050">
                <a:solidFill>
                  <a:srgbClr val="333333"/>
                </a:solidFill>
                <a:highlight>
                  <a:srgbClr val="FFFFFF"/>
                </a:highlight>
              </a:rPr>
              <a:t>Current Trends in Road Traffic Network Division for Distributed or Parallel Road Traffic Simulation - </a:t>
            </a:r>
            <a:r>
              <a:rPr b="1" lang="en" sz="3050" u="sng">
                <a:solidFill>
                  <a:schemeClr val="hlink"/>
                </a:solidFill>
                <a:latin typeface="Lora"/>
                <a:ea typeface="Lora"/>
                <a:cs typeface="Lora"/>
                <a:sym typeface="Lora"/>
                <a:hlinkClick r:id="rId7"/>
              </a:rPr>
              <a:t>https://ieeexplore.ieee.org/document/9932112</a:t>
            </a:r>
            <a:endParaRPr b="1" sz="3050">
              <a:latin typeface="Lora"/>
              <a:ea typeface="Lora"/>
              <a:cs typeface="Lora"/>
              <a:sym typeface="Lora"/>
            </a:endParaRPr>
          </a:p>
          <a:p>
            <a:pPr indent="0" lvl="0" marL="0" rtl="0" algn="l">
              <a:spcBef>
                <a:spcPts val="1200"/>
              </a:spcBef>
              <a:spcAft>
                <a:spcPts val="0"/>
              </a:spcAft>
              <a:buNone/>
            </a:pPr>
            <a:r>
              <a:t/>
            </a:r>
            <a:endParaRPr b="1" sz="2200">
              <a:latin typeface="Lora"/>
              <a:ea typeface="Lora"/>
              <a:cs typeface="Lora"/>
              <a:sym typeface="Lora"/>
            </a:endParaRPr>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lang="en" sz="1400"/>
              <a:t>																</a:t>
            </a:r>
            <a:endParaRPr sz="1400"/>
          </a:p>
          <a:p>
            <a:pPr indent="0" lvl="0" marL="7315200" rtl="0" algn="l">
              <a:spcBef>
                <a:spcPts val="1200"/>
              </a:spcBef>
              <a:spcAft>
                <a:spcPts val="0"/>
              </a:spcAft>
              <a:buNone/>
            </a:pPr>
            <a:r>
              <a:rPr lang="en" sz="1400">
                <a:solidFill>
                  <a:schemeClr val="dk1"/>
                </a:solidFill>
                <a:highlight>
                  <a:schemeClr val="lt1"/>
                </a:highlight>
                <a:latin typeface="Lora"/>
                <a:ea typeface="Lora"/>
                <a:cs typeface="Lora"/>
                <a:sym typeface="Lora"/>
              </a:rPr>
              <a:t>Page - 07</a:t>
            </a:r>
            <a:endParaRPr sz="1400">
              <a:solidFill>
                <a:schemeClr val="dk1"/>
              </a:solidFill>
              <a:highlight>
                <a:schemeClr val="lt1"/>
              </a:highlight>
              <a:latin typeface="Lora"/>
              <a:ea typeface="Lora"/>
              <a:cs typeface="Lora"/>
              <a:sym typeface="Lora"/>
            </a:endParaRPr>
          </a:p>
          <a:p>
            <a:pPr indent="0" lvl="0" marL="0" rtl="0" algn="l">
              <a:spcBef>
                <a:spcPts val="1200"/>
              </a:spcBef>
              <a:spcAft>
                <a:spcPts val="12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certain limitations and challenges of traffic simulation such as - </a:t>
            </a:r>
            <a:endParaRPr/>
          </a:p>
          <a:p>
            <a:pPr indent="-342900" lvl="0" marL="457200" rtl="0" algn="l">
              <a:spcBef>
                <a:spcPts val="1200"/>
              </a:spcBef>
              <a:spcAft>
                <a:spcPts val="0"/>
              </a:spcAft>
              <a:buSzPts val="1800"/>
              <a:buChar char="●"/>
            </a:pPr>
            <a:r>
              <a:rPr lang="en"/>
              <a:t>Challenges on model flexibility</a:t>
            </a:r>
            <a:endParaRPr/>
          </a:p>
          <a:p>
            <a:pPr indent="-342900" lvl="0" marL="457200" rtl="0" algn="l">
              <a:spcBef>
                <a:spcPts val="0"/>
              </a:spcBef>
              <a:spcAft>
                <a:spcPts val="0"/>
              </a:spcAft>
              <a:buSzPts val="1800"/>
              <a:buChar char="●"/>
            </a:pPr>
            <a:r>
              <a:rPr lang="en"/>
              <a:t>Challenges on model look-ahead capability</a:t>
            </a:r>
            <a:endParaRPr/>
          </a:p>
          <a:p>
            <a:pPr indent="-342900" lvl="0" marL="457200" rtl="0" algn="l">
              <a:spcBef>
                <a:spcPts val="0"/>
              </a:spcBef>
              <a:spcAft>
                <a:spcPts val="0"/>
              </a:spcAft>
              <a:buSzPts val="1800"/>
              <a:buChar char="●"/>
            </a:pPr>
            <a:r>
              <a:rPr lang="en"/>
              <a:t>Challenges on model </a:t>
            </a:r>
            <a:r>
              <a:rPr lang="en"/>
              <a:t>expandability</a:t>
            </a:r>
            <a:endParaRPr/>
          </a:p>
          <a:p>
            <a:pPr indent="-342900" lvl="0" marL="457200" rtl="0" algn="l">
              <a:spcBef>
                <a:spcPts val="0"/>
              </a:spcBef>
              <a:spcAft>
                <a:spcPts val="0"/>
              </a:spcAft>
              <a:buSzPts val="1800"/>
              <a:buChar char="●"/>
            </a:pPr>
            <a:r>
              <a:rPr lang="en"/>
              <a:t>Challenge of model consistency</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r>
              <a:rPr lang="en" sz="1400">
                <a:solidFill>
                  <a:schemeClr val="dk1"/>
                </a:solidFill>
                <a:highlight>
                  <a:schemeClr val="lt1"/>
                </a:highlight>
                <a:latin typeface="Lora"/>
                <a:ea typeface="Lora"/>
                <a:cs typeface="Lora"/>
                <a:sym typeface="Lora"/>
              </a:rPr>
              <a:t>Page - 08</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plans</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have certain plans regarding this traffic </a:t>
            </a:r>
            <a:r>
              <a:rPr lang="en"/>
              <a:t>simulation</a:t>
            </a:r>
            <a:r>
              <a:rPr lang="en"/>
              <a:t> in Dhaka city such as - </a:t>
            </a:r>
            <a:endParaRPr/>
          </a:p>
          <a:p>
            <a:pPr indent="-342900" lvl="0" marL="457200" rtl="0" algn="l">
              <a:spcBef>
                <a:spcPts val="1200"/>
              </a:spcBef>
              <a:spcAft>
                <a:spcPts val="0"/>
              </a:spcAft>
              <a:buSzPts val="1800"/>
              <a:buChar char="●"/>
            </a:pPr>
            <a:r>
              <a:rPr lang="en"/>
              <a:t>Simulate traffic flow in major areas such as Mohakhali, Bijoy sarani, Banani to see how the number of traffics, speed, intersection affect traffic flow there.</a:t>
            </a:r>
            <a:endParaRPr/>
          </a:p>
          <a:p>
            <a:pPr indent="-342900" lvl="0" marL="457200" rtl="0" algn="l">
              <a:spcBef>
                <a:spcPts val="0"/>
              </a:spcBef>
              <a:spcAft>
                <a:spcPts val="0"/>
              </a:spcAft>
              <a:buSzPts val="1800"/>
              <a:buChar char="●"/>
            </a:pPr>
            <a:r>
              <a:rPr lang="en"/>
              <a:t>To understand the cause and level of traffic jam.</a:t>
            </a:r>
            <a:endParaRPr/>
          </a:p>
          <a:p>
            <a:pPr indent="-342900" lvl="0" marL="457200" rtl="0" algn="l">
              <a:spcBef>
                <a:spcPts val="0"/>
              </a:spcBef>
              <a:spcAft>
                <a:spcPts val="0"/>
              </a:spcAft>
              <a:buSzPts val="1800"/>
              <a:buChar char="●"/>
            </a:pPr>
            <a:r>
              <a:rPr lang="en"/>
              <a:t>To understand how to find some effective ways of solving traffic jam issue.</a:t>
            </a:r>
            <a:endParaRPr/>
          </a:p>
          <a:p>
            <a:pPr indent="-342900" lvl="0" marL="457200" rtl="0" algn="l">
              <a:spcBef>
                <a:spcPts val="0"/>
              </a:spcBef>
              <a:spcAft>
                <a:spcPts val="0"/>
              </a:spcAft>
              <a:buSzPts val="1800"/>
              <a:buChar char="●"/>
            </a:pPr>
            <a:r>
              <a:rPr lang="en"/>
              <a:t>To understand how width of highway can affect traffic flow.</a:t>
            </a:r>
            <a:endParaRPr/>
          </a:p>
          <a:p>
            <a:pPr indent="-342900" lvl="0" marL="457200" rtl="0" algn="l">
              <a:spcBef>
                <a:spcPts val="0"/>
              </a:spcBef>
              <a:spcAft>
                <a:spcPts val="0"/>
              </a:spcAft>
              <a:buSzPts val="1800"/>
              <a:buChar char="●"/>
            </a:pPr>
            <a:r>
              <a:rPr lang="en"/>
              <a:t>To gain enough knowledge from our simulation which we can use to find the ways of solving traffic jam.</a:t>
            </a:r>
            <a:endParaRPr/>
          </a:p>
          <a:p>
            <a:pPr indent="0" lvl="0" marL="0" rtl="0" algn="l">
              <a:spcBef>
                <a:spcPts val="1200"/>
              </a:spcBef>
              <a:spcAft>
                <a:spcPts val="1200"/>
              </a:spcAft>
              <a:buNone/>
            </a:pPr>
            <a:r>
              <a:rPr lang="en"/>
              <a:t>															     </a:t>
            </a:r>
            <a:r>
              <a:rPr lang="en" sz="1400">
                <a:solidFill>
                  <a:schemeClr val="dk1"/>
                </a:solidFill>
                <a:highlight>
                  <a:schemeClr val="lt1"/>
                </a:highlight>
                <a:latin typeface="Lora"/>
                <a:ea typeface="Lora"/>
                <a:cs typeface="Lora"/>
                <a:sym typeface="Lora"/>
              </a:rPr>
              <a:t>Page - 09</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