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err="1">
                <a:latin typeface="Trebuchet MS"/>
                <a:cs typeface="Trebuchet MS"/>
              </a:rPr>
              <a:t>Shamista</a:t>
            </a:r>
            <a:r>
              <a:rPr lang="en-US" sz="3200" dirty="0">
                <a:latin typeface="Trebuchet MS"/>
                <a:cs typeface="Trebuchet MS"/>
              </a:rPr>
              <a:t> S</a:t>
            </a:r>
            <a:endParaRPr sz="3200" dirty="0">
              <a:latin typeface="Trebuchet MS"/>
              <a:cs typeface="Trebuchet MS"/>
            </a:endParaRPr>
          </a:p>
        </p:txBody>
      </p:sp>
      <p:sp>
        <p:nvSpPr>
          <p:cNvPr id="8" name="object 8"/>
          <p:cNvSpPr txBox="1"/>
          <p:nvPr/>
        </p:nvSpPr>
        <p:spPr>
          <a:xfrm>
            <a:off x="6396735" y="2819400"/>
            <a:ext cx="372618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solidFill>
                  <a:srgbClr val="2D936B"/>
                </a:solidFill>
                <a:latin typeface="Trebuchet MS"/>
                <a:cs typeface="Trebuchet MS"/>
              </a:rPr>
              <a:t>Final 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838200" y="984899"/>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10" name="Picture 9">
            <a:extLst>
              <a:ext uri="{FF2B5EF4-FFF2-40B4-BE49-F238E27FC236}">
                <a16:creationId xmlns:a16="http://schemas.microsoft.com/office/drawing/2014/main" id="{E6D37EE7-4C98-4BAD-57BD-249A9FCBCCFF}"/>
              </a:ext>
            </a:extLst>
          </p:cNvPr>
          <p:cNvPicPr>
            <a:picLocks noChangeAspect="1"/>
          </p:cNvPicPr>
          <p:nvPr/>
        </p:nvPicPr>
        <p:blipFill>
          <a:blip r:embed="rId2"/>
          <a:stretch>
            <a:fillRect/>
          </a:stretch>
        </p:blipFill>
        <p:spPr>
          <a:xfrm>
            <a:off x="858172" y="2729851"/>
            <a:ext cx="7497221" cy="533474"/>
          </a:xfrm>
          <a:prstGeom prst="rect">
            <a:avLst/>
          </a:prstGeom>
        </p:spPr>
      </p:pic>
      <p:pic>
        <p:nvPicPr>
          <p:cNvPr id="12" name="Picture 11">
            <a:extLst>
              <a:ext uri="{FF2B5EF4-FFF2-40B4-BE49-F238E27FC236}">
                <a16:creationId xmlns:a16="http://schemas.microsoft.com/office/drawing/2014/main" id="{E13CCF1B-4C74-32FE-9CDA-FAE45AA0BBFC}"/>
              </a:ext>
            </a:extLst>
          </p:cNvPr>
          <p:cNvPicPr>
            <a:picLocks noChangeAspect="1"/>
          </p:cNvPicPr>
          <p:nvPr/>
        </p:nvPicPr>
        <p:blipFill>
          <a:blip r:embed="rId3"/>
          <a:stretch>
            <a:fillRect/>
          </a:stretch>
        </p:blipFill>
        <p:spPr>
          <a:xfrm>
            <a:off x="845574" y="4041687"/>
            <a:ext cx="4020111" cy="409632"/>
          </a:xfrm>
          <a:prstGeom prst="rect">
            <a:avLst/>
          </a:prstGeom>
        </p:spPr>
      </p:pic>
      <p:sp>
        <p:nvSpPr>
          <p:cNvPr id="13" name="TextBox 12">
            <a:extLst>
              <a:ext uri="{FF2B5EF4-FFF2-40B4-BE49-F238E27FC236}">
                <a16:creationId xmlns:a16="http://schemas.microsoft.com/office/drawing/2014/main" id="{198AEAC9-F447-71C3-A639-AC88D3826127}"/>
              </a:ext>
            </a:extLst>
          </p:cNvPr>
          <p:cNvSpPr txBox="1"/>
          <p:nvPr/>
        </p:nvSpPr>
        <p:spPr>
          <a:xfrm>
            <a:off x="838200" y="3429000"/>
            <a:ext cx="2590800" cy="369332"/>
          </a:xfrm>
          <a:prstGeom prst="rect">
            <a:avLst/>
          </a:prstGeom>
          <a:noFill/>
        </p:spPr>
        <p:txBody>
          <a:bodyPr wrap="square" rtlCol="0">
            <a:spAutoFit/>
          </a:bodyPr>
          <a:lstStyle/>
          <a:p>
            <a:r>
              <a:rPr lang="en-IN" dirty="0"/>
              <a:t>Accuracy: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n w="0"/>
              <a:gradFill>
                <a:gsLst>
                  <a:gs pos="21000">
                    <a:srgbClr val="53575C"/>
                  </a:gs>
                  <a:gs pos="88000">
                    <a:srgbClr val="C5C7CA"/>
                  </a:gs>
                </a:gsLst>
                <a:lin ang="5400000"/>
              </a:gradFill>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683182" y="2224575"/>
            <a:ext cx="9122652" cy="830997"/>
          </a:xfrm>
          <a:prstGeom prst="rect">
            <a:avLst/>
          </a:prstGeom>
          <a:noFill/>
        </p:spPr>
        <p:txBody>
          <a:bodyPr wrap="square" rtlCol="0">
            <a:spAutoFit/>
          </a:bodyPr>
          <a:lstStyle/>
          <a:p>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Söhne"/>
              </a:rPr>
              <a:t>Flipkart review sentiment analysis</a:t>
            </a:r>
            <a:endParaRPr lang="en-IN"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2438400" y="1507806"/>
            <a:ext cx="48006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dirty="0"/>
              <a:t>Problem Statement</a:t>
            </a:r>
          </a:p>
          <a:p>
            <a:pPr marL="285750" indent="-285750">
              <a:lnSpc>
                <a:spcPct val="200000"/>
              </a:lnSpc>
              <a:buFont typeface="Wingdings" panose="05000000000000000000" pitchFamily="2" charset="2"/>
              <a:buChar char="q"/>
            </a:pPr>
            <a:r>
              <a:rPr lang="en-US" dirty="0"/>
              <a:t>Project Overview</a:t>
            </a:r>
          </a:p>
          <a:p>
            <a:pPr marL="285750" indent="-285750">
              <a:lnSpc>
                <a:spcPct val="200000"/>
              </a:lnSpc>
              <a:buFont typeface="Wingdings" panose="05000000000000000000" pitchFamily="2" charset="2"/>
              <a:buChar char="q"/>
            </a:pPr>
            <a:r>
              <a:rPr lang="en-US" dirty="0"/>
              <a:t>Who are the end users?</a:t>
            </a:r>
          </a:p>
          <a:p>
            <a:pPr marL="285750" indent="-285750">
              <a:lnSpc>
                <a:spcPct val="200000"/>
              </a:lnSpc>
              <a:buFont typeface="Wingdings" panose="05000000000000000000" pitchFamily="2" charset="2"/>
              <a:buChar char="q"/>
            </a:pPr>
            <a:r>
              <a:rPr lang="en-US" dirty="0"/>
              <a:t>Solutions and value of propositions</a:t>
            </a:r>
          </a:p>
          <a:p>
            <a:pPr marL="285750" indent="-285750">
              <a:lnSpc>
                <a:spcPct val="200000"/>
              </a:lnSpc>
              <a:buFont typeface="Wingdings" panose="05000000000000000000" pitchFamily="2" charset="2"/>
              <a:buChar char="q"/>
            </a:pPr>
            <a:r>
              <a:rPr lang="en-US" dirty="0"/>
              <a:t>WOW factor in the solution</a:t>
            </a:r>
          </a:p>
          <a:p>
            <a:pPr marL="285750" indent="-285750">
              <a:lnSpc>
                <a:spcPct val="200000"/>
              </a:lnSpc>
              <a:buFont typeface="Wingdings" panose="05000000000000000000" pitchFamily="2" charset="2"/>
              <a:buChar char="q"/>
            </a:pPr>
            <a:r>
              <a:rPr lang="en-US" dirty="0"/>
              <a:t>Modelling</a:t>
            </a:r>
          </a:p>
          <a:p>
            <a:pPr marL="285750" indent="-285750">
              <a:lnSpc>
                <a:spcPct val="200000"/>
              </a:lnSpc>
              <a:buFont typeface="Wingdings" panose="05000000000000000000" pitchFamily="2" charset="2"/>
              <a:buChar char="q"/>
            </a:pPr>
            <a:r>
              <a:rPr lang="en-US" dirty="0"/>
              <a:t>Results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781800" y="166169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715194" y="1172606"/>
            <a:ext cx="6709728" cy="5262979"/>
          </a:xfrm>
          <a:prstGeom prst="rect">
            <a:avLst/>
          </a:prstGeom>
          <a:noFill/>
        </p:spPr>
        <p:txBody>
          <a:bodyPr wrap="square" rtlCol="0">
            <a:spAutoFit/>
          </a:bodyPr>
          <a:lstStyle/>
          <a:p>
            <a:pPr algn="l"/>
            <a:r>
              <a:rPr lang="en-US" sz="2400" b="0" i="0" dirty="0">
                <a:solidFill>
                  <a:srgbClr val="0D0D0D"/>
                </a:solidFill>
                <a:effectLst/>
                <a:latin typeface="Söhne"/>
              </a:rPr>
              <a:t>Flipkart, one of the leading e-commerce platforms, hosts millions of product reviews written by customers. Understanding the sentiment of these reviews is crucial for businesses to gauge customer satisfaction, identify areas for improvement, and make informed decisions about their products and services.</a:t>
            </a:r>
          </a:p>
          <a:p>
            <a:pPr algn="l"/>
            <a:r>
              <a:rPr lang="en-US" sz="2400" b="0" i="0" dirty="0">
                <a:solidFill>
                  <a:srgbClr val="0D0D0D"/>
                </a:solidFill>
                <a:effectLst/>
                <a:latin typeface="Söhne"/>
              </a:rPr>
              <a:t>The objective of this project is to develop a sentiment analysis model that can automatically classify Flipkart product reviews into positive, negative, or neutral sentiments. This model will help Flipkart and its sellers to efficiently analyze customer feedback and take appropriate actions to enhance the overall user experience.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sp>
        <p:nvSpPr>
          <p:cNvPr id="9" name="object 9"/>
          <p:cNvSpPr txBox="1"/>
          <p:nvPr/>
        </p:nvSpPr>
        <p:spPr>
          <a:xfrm>
            <a:off x="838200"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673344" y="2060331"/>
            <a:ext cx="8089656" cy="3046988"/>
          </a:xfrm>
          <a:prstGeom prst="rect">
            <a:avLst/>
          </a:prstGeom>
          <a:noFill/>
        </p:spPr>
        <p:txBody>
          <a:bodyPr wrap="square" rtlCol="0">
            <a:spAutoFit/>
          </a:bodyPr>
          <a:lstStyle/>
          <a:p>
            <a:r>
              <a:rPr lang="en-US" sz="2400" b="0" i="0" dirty="0">
                <a:solidFill>
                  <a:srgbClr val="0D0D0D"/>
                </a:solidFill>
                <a:effectLst/>
                <a:latin typeface="Söhne"/>
              </a:rPr>
              <a:t>Utilizing decision trees for Flipkart review sentiment analysis. The project preprocesses Flipkart product reviews, extracts features using Bag-of-Words or TF-IDF, and trains a decision tree classifier. Evaluation involves metrics like accuracy, precision, recall, and F1-score. The trained model is deployed for real-time sentiment analysis, aiding Flipkart and its sellers in understanding customer feedback and enhancing user experience.</a:t>
            </a:r>
            <a:endParaRPr lang="en-IN" sz="21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771582" y="2044907"/>
            <a:ext cx="8826256" cy="3416320"/>
          </a:xfrm>
          <a:prstGeom prst="rect">
            <a:avLst/>
          </a:prstGeom>
          <a:noFill/>
        </p:spPr>
        <p:txBody>
          <a:bodyPr wrap="square" rtlCol="0">
            <a:spAutoFit/>
          </a:bodyPr>
          <a:lstStyle/>
          <a:p>
            <a:pPr algn="l">
              <a:buFont typeface="+mj-lt"/>
              <a:buAutoNum type="arabicPeriod"/>
            </a:pPr>
            <a:r>
              <a:rPr lang="en-US" b="0" i="0" u="sng" dirty="0">
                <a:solidFill>
                  <a:srgbClr val="0D0D0D"/>
                </a:solidFill>
                <a:effectLst/>
                <a:latin typeface="Söhne"/>
              </a:rPr>
              <a:t>Flipkart</a:t>
            </a:r>
            <a:r>
              <a:rPr lang="en-US" b="0" i="0" dirty="0">
                <a:solidFill>
                  <a:srgbClr val="0D0D0D"/>
                </a:solidFill>
                <a:effectLst/>
                <a:latin typeface="Söhne"/>
              </a:rPr>
              <a:t>: The e-commerce platform can utilize the sentiment analysis tool to understand customer feedback on their products and services, enabling them to make informed decisions for product improvements and marketing strategies.</a:t>
            </a:r>
          </a:p>
          <a:p>
            <a:pPr algn="l">
              <a:buFont typeface="+mj-lt"/>
              <a:buAutoNum type="arabicPeriod"/>
            </a:pPr>
            <a:r>
              <a:rPr lang="en-US" b="0" i="0" u="sng" dirty="0">
                <a:solidFill>
                  <a:srgbClr val="0D0D0D"/>
                </a:solidFill>
                <a:effectLst/>
                <a:latin typeface="Söhne"/>
              </a:rPr>
              <a:t>Sellers on Flipkart</a:t>
            </a:r>
            <a:r>
              <a:rPr lang="en-US" b="0" i="0" dirty="0">
                <a:solidFill>
                  <a:srgbClr val="0D0D0D"/>
                </a:solidFill>
                <a:effectLst/>
                <a:latin typeface="Söhne"/>
              </a:rPr>
              <a:t>: Individual sellers can benefit from the sentiment analysis tool to gauge customer satisfaction with their products, identify areas for enhancement, and tailor their offerings to meet customer needs better.</a:t>
            </a:r>
          </a:p>
          <a:p>
            <a:pPr algn="l">
              <a:buFont typeface="+mj-lt"/>
              <a:buAutoNum type="arabicPeriod"/>
            </a:pPr>
            <a:r>
              <a:rPr lang="en-US" b="0" i="0" u="sng" dirty="0">
                <a:solidFill>
                  <a:srgbClr val="0D0D0D"/>
                </a:solidFill>
                <a:effectLst/>
                <a:latin typeface="Söhne"/>
              </a:rPr>
              <a:t>Customer Service Teams</a:t>
            </a:r>
            <a:r>
              <a:rPr lang="en-US" b="0" i="0" dirty="0">
                <a:solidFill>
                  <a:srgbClr val="0D0D0D"/>
                </a:solidFill>
                <a:effectLst/>
                <a:latin typeface="Söhne"/>
              </a:rPr>
              <a:t>: Customer service representatives can use the sentiment analysis tool to prioritize and address customer complaints and inquiries more effectively, ultimately improving overall customer satisfaction.</a:t>
            </a:r>
          </a:p>
          <a:p>
            <a:pPr algn="l">
              <a:buFont typeface="+mj-lt"/>
              <a:buAutoNum type="arabicPeriod"/>
            </a:pPr>
            <a:r>
              <a:rPr lang="en-US" b="0" i="0" u="sng" dirty="0">
                <a:solidFill>
                  <a:srgbClr val="0D0D0D"/>
                </a:solidFill>
                <a:effectLst/>
                <a:latin typeface="Söhne"/>
              </a:rPr>
              <a:t>Marketing Teams</a:t>
            </a:r>
            <a:r>
              <a:rPr lang="en-US" b="0" i="0" dirty="0">
                <a:solidFill>
                  <a:srgbClr val="0D0D0D"/>
                </a:solidFill>
                <a:effectLst/>
                <a:latin typeface="Söhne"/>
              </a:rPr>
              <a:t>: Marketing professionals can leverage insights from sentiment analysis to craft targeted marketing campaigns and promotions that resonate with customers' sentiments, leading to increased engagement and sales.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7133" y="1821801"/>
            <a:ext cx="860425" cy="1075593"/>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lang="en-US" sz="3600" dirty="0"/>
              <a:t>YOUR</a:t>
            </a:r>
            <a:r>
              <a:rPr lang="en-US" sz="3600" spc="-95" dirty="0"/>
              <a:t> </a:t>
            </a:r>
            <a:r>
              <a:rPr lang="en-US" sz="3600" spc="-10" dirty="0"/>
              <a:t>SOLUTION</a:t>
            </a:r>
            <a:r>
              <a:rPr lang="en-US" sz="3600" spc="-345" dirty="0"/>
              <a:t> </a:t>
            </a:r>
            <a:r>
              <a:rPr lang="en-US" sz="3600" dirty="0"/>
              <a:t>AND</a:t>
            </a:r>
            <a:r>
              <a:rPr lang="en-US" sz="3600" spc="-20" dirty="0"/>
              <a:t> </a:t>
            </a:r>
            <a:r>
              <a:rPr lang="en-US" sz="3600" dirty="0"/>
              <a:t>ITS </a:t>
            </a:r>
            <a:r>
              <a:rPr lang="en-US" sz="3600" spc="-20" dirty="0"/>
              <a:t>VALUE</a:t>
            </a:r>
            <a:r>
              <a:rPr lang="en-US" sz="3600" spc="-120" dirty="0"/>
              <a:t> </a:t>
            </a:r>
            <a:r>
              <a:rPr lang="en-US" sz="3600" spc="-10" dirty="0"/>
              <a:t>PROPOSITION</a:t>
            </a:r>
            <a:endParaRPr lang="en-US"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914400" y="2206944"/>
            <a:ext cx="8239125" cy="3477875"/>
          </a:xfrm>
          <a:prstGeom prst="rect">
            <a:avLst/>
          </a:prstGeom>
          <a:noFill/>
        </p:spPr>
        <p:txBody>
          <a:bodyPr wrap="square" rtlCol="0">
            <a:spAutoFit/>
          </a:bodyPr>
          <a:lstStyle/>
          <a:p>
            <a:r>
              <a:rPr lang="en-US" sz="2000" b="0" i="0" dirty="0">
                <a:solidFill>
                  <a:srgbClr val="0D0D0D"/>
                </a:solidFill>
                <a:effectLst/>
                <a:latin typeface="Söhne"/>
              </a:rPr>
              <a:t>The provided sentiment analysis solution for Flipkart reviews, utilizing a Decision Tree classifier, automates the analysis process, efficiently handling large review volumes. By categorizing reviews into positive and negative sentiments, it offers actionable insights, aiding in identifying strengths and areas for improvement. This scalable solution enables consistent and timely analysis, facilitating data-driven decision-making in product refinement, customer service enhancement, and targeted marketing. By leveraging sentiment analysis, Flipkart gains a competitive edge by aligning with customer preferences and enhancing user experience. Overall, the solution empowers businesses to derive valuable insights from customer feedback, driving improved satisfaction and business success.</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2" name="Rectangle 4">
            <a:extLst>
              <a:ext uri="{FF2B5EF4-FFF2-40B4-BE49-F238E27FC236}">
                <a16:creationId xmlns:a16="http://schemas.microsoft.com/office/drawing/2014/main" id="{7256909F-DA9B-0FBC-1676-8132B13D87BD}"/>
              </a:ext>
            </a:extLst>
          </p:cNvPr>
          <p:cNvSpPr>
            <a:spLocks noChangeArrowheads="1"/>
          </p:cNvSpPr>
          <p:nvPr/>
        </p:nvSpPr>
        <p:spPr bwMode="auto">
          <a:xfrm>
            <a:off x="1200149" y="1592537"/>
            <a:ext cx="5495926"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Söhne"/>
              </a:rPr>
              <a:t>The wow factor in the provided code lies in its simplicity and effectiveness. Despite its straightforward implementation, the code achieves a significant task: sentiment analysis of Flipkart reviews. By leveraging a Decision Tree classifier and basic preprocessing techniques, it efficiently categorizes reviews into positive and negative sentiments, offering valuable insights for business decision-making. The code's wow factor lies in its ability to automate the sentiment analysis process, handle large datasets, and provide actionable insights that can drive improvements in product offerings, customer service, and marketing strategies. Overall, the code's wow factor lies in its ability to deliver tangible value with minimal complexity, making it a practical and impactful solution for Flipkart and its stakeholders.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Söhne"/>
            </a:endParaRPr>
          </a:p>
        </p:txBody>
      </p:sp>
      <p:sp>
        <p:nvSpPr>
          <p:cNvPr id="13" name="Rectangle 5">
            <a:extLst>
              <a:ext uri="{FF2B5EF4-FFF2-40B4-BE49-F238E27FC236}">
                <a16:creationId xmlns:a16="http://schemas.microsoft.com/office/drawing/2014/main" id="{E46F0DE5-D32B-03F5-AB01-3ED39F744B69}"/>
              </a:ext>
            </a:extLst>
          </p:cNvPr>
          <p:cNvSpPr>
            <a:spLocks noChangeArrowheads="1"/>
          </p:cNvSpPr>
          <p:nvPr/>
        </p:nvSpPr>
        <p:spPr bwMode="auto">
          <a:xfrm>
            <a:off x="0" y="-300307"/>
            <a:ext cx="47890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39775" y="2268603"/>
            <a:ext cx="8099425" cy="3613810"/>
          </a:xfrm>
          <a:prstGeom prst="rect">
            <a:avLst/>
          </a:prstGeom>
        </p:spPr>
        <p:txBody>
          <a:bodyPr vert="horz" wrap="square" lIns="0" tIns="12700" rIns="0" bIns="0" rtlCol="0">
            <a:spAutoFit/>
          </a:bodyPr>
          <a:lstStyle/>
          <a:p>
            <a:r>
              <a:rPr lang="en-US" dirty="0"/>
              <a:t>The provided code utilizes a Decision Tree classifier for sentiment analysis of Flipkart reviews. </a:t>
            </a:r>
            <a:r>
              <a:rPr lang="en-US" dirty="0">
                <a:latin typeface="Söhne"/>
              </a:rPr>
              <a:t>Decision</a:t>
            </a:r>
            <a:r>
              <a:rPr lang="en-US" dirty="0"/>
              <a:t> Trees are intuitive and interpretable machine learning models that recursively split the dataset based on feature values, resulting in a tree-like structure where each internal node represents a decision based on a feature, and each leaf </a:t>
            </a:r>
            <a:r>
              <a:rPr lang="en-US" dirty="0">
                <a:latin typeface="Söhne"/>
              </a:rPr>
              <a:t>node</a:t>
            </a:r>
            <a:r>
              <a:rPr lang="en-US" dirty="0"/>
              <a:t> represents a class label. Decision Trees are well-suited for this task due to their ability to handle both numerical and categorical features, require minimal data preprocessing, and offer transparency in decision-making. Additionally, Decision Trees can capture non-linear relationships between features and class labels, making them effective for sentiment analysis tasks. With the Decision Tree model, the code efficiently learns patterns in the review data and categorizes them into positive and negative sentiments, providing valuable insights for businesses to understand customer feedback and drive improvements in their products and services.</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837247" y="937260"/>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TotalTime>
  <Words>797</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Megha G</cp:lastModifiedBy>
  <cp:revision>7</cp:revision>
  <dcterms:created xsi:type="dcterms:W3CDTF">2024-04-04T10:20:03Z</dcterms:created>
  <dcterms:modified xsi:type="dcterms:W3CDTF">2024-04-04T15:45:33Z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