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Merriweather-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Merriweather-italic.fntdata"/><Relationship Id="rId12" Type="http://schemas.openxmlformats.org/officeDocument/2006/relationships/slide" Target="slides/slide7.xml"/><Relationship Id="rId34" Type="http://schemas.openxmlformats.org/officeDocument/2006/relationships/font" Target="fonts/Merriweather-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erriweathe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03198fd5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03198fd5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03198fd5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03198fd5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03198fd5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03198fd5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03198fd5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703198fd5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03198fd5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703198fd5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03198fd5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03198fd5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200d64a4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200d64a4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200d64a4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200d64a4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200d64a4a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200d64a4a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02682bff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02682bff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02682bff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02682bff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02714660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02714660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02714660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02714660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03198fd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03198fd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5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Merriweather"/>
                <a:ea typeface="Merriweather"/>
                <a:cs typeface="Merriweather"/>
                <a:sym typeface="Merriweather"/>
              </a:rPr>
              <a:t>Capstone Project</a:t>
            </a:r>
            <a:endParaRPr>
              <a:solidFill>
                <a:schemeClr val="dk1"/>
              </a:solidFill>
              <a:latin typeface="Merriweather"/>
              <a:ea typeface="Merriweather"/>
              <a:cs typeface="Merriweather"/>
              <a:sym typeface="Merriweather"/>
            </a:endParaRPr>
          </a:p>
        </p:txBody>
      </p:sp>
      <p:sp>
        <p:nvSpPr>
          <p:cNvPr id="87" name="Google Shape;87;p13"/>
          <p:cNvSpPr txBox="1"/>
          <p:nvPr>
            <p:ph idx="1" type="subTitle"/>
          </p:nvPr>
        </p:nvSpPr>
        <p:spPr>
          <a:xfrm>
            <a:off x="729625" y="3172900"/>
            <a:ext cx="7688100" cy="13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Merriweather"/>
                <a:ea typeface="Merriweather"/>
                <a:cs typeface="Merriweather"/>
                <a:sym typeface="Merriweather"/>
              </a:rPr>
              <a:t>Problem P1</a:t>
            </a:r>
            <a:br>
              <a:rPr b="1" lang="en">
                <a:latin typeface="Merriweather"/>
                <a:ea typeface="Merriweather"/>
                <a:cs typeface="Merriweather"/>
                <a:sym typeface="Merriweather"/>
              </a:rPr>
            </a:br>
            <a:r>
              <a:rPr b="1" lang="en">
                <a:solidFill>
                  <a:schemeClr val="accent3"/>
                </a:solidFill>
                <a:latin typeface="Merriweather"/>
                <a:ea typeface="Merriweather"/>
                <a:cs typeface="Merriweather"/>
                <a:sym typeface="Merriweather"/>
              </a:rPr>
              <a:t>Group - Quadcoders</a:t>
            </a:r>
            <a:endParaRPr b="1">
              <a:solidFill>
                <a:schemeClr val="accent3"/>
              </a:solidFill>
              <a:latin typeface="Merriweather"/>
              <a:ea typeface="Merriweather"/>
              <a:cs typeface="Merriweather"/>
              <a:sym typeface="Merriweather"/>
            </a:endParaRPr>
          </a:p>
        </p:txBody>
      </p:sp>
      <p:sp>
        <p:nvSpPr>
          <p:cNvPr id="88" name="Google Shape;88;p13"/>
          <p:cNvSpPr txBox="1"/>
          <p:nvPr/>
        </p:nvSpPr>
        <p:spPr>
          <a:xfrm>
            <a:off x="5133350" y="3112900"/>
            <a:ext cx="3462000" cy="14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accent1"/>
                </a:solidFill>
                <a:latin typeface="Merriweather"/>
                <a:ea typeface="Merriweather"/>
                <a:cs typeface="Merriweather"/>
                <a:sym typeface="Merriweather"/>
              </a:rPr>
              <a:t>~ Shamit Gandhi</a:t>
            </a:r>
            <a:endParaRPr b="1" sz="15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b="1" lang="en" sz="1500">
                <a:solidFill>
                  <a:schemeClr val="accent1"/>
                </a:solidFill>
                <a:latin typeface="Merriweather"/>
                <a:ea typeface="Merriweather"/>
                <a:cs typeface="Merriweather"/>
                <a:sym typeface="Merriweather"/>
              </a:rPr>
              <a:t>~ Devansh Shah</a:t>
            </a:r>
            <a:endParaRPr b="1" sz="15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b="1" lang="en" sz="1500">
                <a:solidFill>
                  <a:schemeClr val="accent1"/>
                </a:solidFill>
                <a:latin typeface="Merriweather"/>
                <a:ea typeface="Merriweather"/>
                <a:cs typeface="Merriweather"/>
                <a:sym typeface="Merriweather"/>
              </a:rPr>
              <a:t>~ Tirth Gandhi</a:t>
            </a:r>
            <a:endParaRPr b="1" sz="15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b="1" lang="en" sz="1500">
                <a:solidFill>
                  <a:schemeClr val="accent1"/>
                </a:solidFill>
                <a:latin typeface="Merriweather"/>
                <a:ea typeface="Merriweather"/>
                <a:cs typeface="Merriweather"/>
                <a:sym typeface="Merriweather"/>
              </a:rPr>
              <a:t>~ Bhavya Bhanvadiya</a:t>
            </a:r>
            <a:endParaRPr b="1" sz="1500">
              <a:solidFill>
                <a:schemeClr val="accent1"/>
              </a:solidFill>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1000"/>
                                        <p:tgtEl>
                                          <p:spTgt spid="8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1000"/>
                                        <p:tgtEl>
                                          <p:spTgt spid="8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1000"/>
                                        <p:tgtEl>
                                          <p:spTgt spid="8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p:nvPr/>
        </p:nvSpPr>
        <p:spPr>
          <a:xfrm>
            <a:off x="1163875" y="1274225"/>
            <a:ext cx="7088400" cy="15153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Comic Sans MS"/>
                <a:ea typeface="Comic Sans MS"/>
                <a:cs typeface="Comic Sans MS"/>
                <a:sym typeface="Comic Sans MS"/>
              </a:rPr>
              <a:t>i)faculty_assigned (map, unordered_set&gt;):</a:t>
            </a:r>
            <a:r>
              <a:rPr lang="en">
                <a:solidFill>
                  <a:schemeClr val="dk2"/>
                </a:solidFill>
                <a:latin typeface="Comic Sans MS"/>
                <a:ea typeface="Comic Sans MS"/>
                <a:cs typeface="Comic Sans MS"/>
                <a:sym typeface="Comic Sans MS"/>
              </a:rPr>
              <a:t> The space complexity depends on the number of unique faculty names assigned to each time slot and day. Let's denote the average number of faculty members assigned per time slot and day as f_avg. Therefore, the space complexity of faculty_assigned can be expressed as O(n * d * f_avg), where n is the number of time slots, and d is the number of days. </a:t>
            </a:r>
            <a:endParaRPr>
              <a:solidFill>
                <a:schemeClr val="dk2"/>
              </a:solidFill>
              <a:latin typeface="Comic Sans MS"/>
              <a:ea typeface="Comic Sans MS"/>
              <a:cs typeface="Comic Sans MS"/>
              <a:sym typeface="Comic Sans MS"/>
            </a:endParaRPr>
          </a:p>
        </p:txBody>
      </p:sp>
      <p:sp>
        <p:nvSpPr>
          <p:cNvPr id="162" name="Google Shape;162;p22"/>
          <p:cNvSpPr/>
          <p:nvPr/>
        </p:nvSpPr>
        <p:spPr>
          <a:xfrm>
            <a:off x="1793725" y="200075"/>
            <a:ext cx="5820300" cy="80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3"/>
                </a:solidFill>
                <a:latin typeface="Merriweather"/>
                <a:ea typeface="Merriweather"/>
                <a:cs typeface="Merriweather"/>
                <a:sym typeface="Merriweather"/>
              </a:rPr>
              <a:t>Timetable Generation (generateTimetable() void): </a:t>
            </a:r>
            <a:endParaRPr b="1" sz="1600">
              <a:solidFill>
                <a:schemeClr val="accent3"/>
              </a:solidFill>
              <a:latin typeface="Merriweather"/>
              <a:ea typeface="Merriweather"/>
              <a:cs typeface="Merriweather"/>
              <a:sym typeface="Merriweather"/>
            </a:endParaRPr>
          </a:p>
          <a:p>
            <a:pPr indent="0" lvl="0" marL="0" rtl="0" algn="ctr">
              <a:spcBef>
                <a:spcPts val="0"/>
              </a:spcBef>
              <a:spcAft>
                <a:spcPts val="0"/>
              </a:spcAft>
              <a:buNone/>
            </a:pPr>
            <a:r>
              <a:rPr b="1" lang="en" sz="1600">
                <a:solidFill>
                  <a:schemeClr val="accent3"/>
                </a:solidFill>
                <a:latin typeface="Merriweather"/>
                <a:ea typeface="Merriweather"/>
                <a:cs typeface="Merriweather"/>
                <a:sym typeface="Merriweather"/>
              </a:rPr>
              <a:t>Space Complexity of Additional Data Structures:  </a:t>
            </a:r>
            <a:endParaRPr b="1" sz="1600">
              <a:solidFill>
                <a:schemeClr val="accent3"/>
              </a:solidFill>
              <a:latin typeface="Merriweather"/>
              <a:ea typeface="Merriweather"/>
              <a:cs typeface="Merriweather"/>
              <a:sym typeface="Merriweather"/>
            </a:endParaRPr>
          </a:p>
        </p:txBody>
      </p:sp>
      <p:sp>
        <p:nvSpPr>
          <p:cNvPr id="163" name="Google Shape;163;p22"/>
          <p:cNvSpPr/>
          <p:nvPr/>
        </p:nvSpPr>
        <p:spPr>
          <a:xfrm>
            <a:off x="1163875" y="3286125"/>
            <a:ext cx="7088400" cy="15153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Comic Sans MS"/>
                <a:ea typeface="Comic Sans MS"/>
                <a:cs typeface="Comic Sans MS"/>
                <a:sym typeface="Comic Sans MS"/>
              </a:rPr>
              <a:t>ii)last faculty:(map, string&gt;): </a:t>
            </a:r>
            <a:r>
              <a:rPr lang="en">
                <a:solidFill>
                  <a:schemeClr val="dk2"/>
                </a:solidFill>
                <a:latin typeface="Comic Sans MS"/>
                <a:ea typeface="Comic Sans MS"/>
                <a:cs typeface="Comic Sans MS"/>
                <a:sym typeface="Comic Sans MS"/>
              </a:rPr>
              <a:t>The space complexity depends on the number of time slots and days for which the last assigned faculty member is tracked. Let's denote the average number of faculty names tracked per time slot and day as f_last. Therefore, the space complexity of last_faculty can be expressed as O(n * d * f_last).</a:t>
            </a:r>
            <a:r>
              <a:rPr b="1" lang="en">
                <a:solidFill>
                  <a:schemeClr val="dk2"/>
                </a:solidFill>
                <a:latin typeface="Comic Sans MS"/>
                <a:ea typeface="Comic Sans MS"/>
                <a:cs typeface="Comic Sans MS"/>
                <a:sym typeface="Comic Sans MS"/>
              </a:rPr>
              <a:t> </a:t>
            </a:r>
            <a:endParaRPr>
              <a:solidFill>
                <a:schemeClr val="dk2"/>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1000"/>
                                        <p:tgtEl>
                                          <p:spTgt spid="162"/>
                                        </p:tgtEl>
                                        <p:attrNameLst>
                                          <p:attrName>ppt_w</p:attrName>
                                        </p:attrNameLst>
                                      </p:cBhvr>
                                      <p:tavLst>
                                        <p:tav fmla="" tm="0">
                                          <p:val>
                                            <p:strVal val="0"/>
                                          </p:val>
                                        </p:tav>
                                        <p:tav fmla="" tm="100000">
                                          <p:val>
                                            <p:strVal val="#ppt_w"/>
                                          </p:val>
                                        </p:tav>
                                      </p:tavLst>
                                    </p:anim>
                                    <p:anim calcmode="lin" valueType="num">
                                      <p:cBhvr additive="base">
                                        <p:cTn dur="1000"/>
                                        <p:tgtEl>
                                          <p:spTgt spid="16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1000"/>
                                        <p:tgtEl>
                                          <p:spTgt spid="16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1000"/>
                                        <p:tgtEl>
                                          <p:spTgt spid="16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p:nvPr/>
        </p:nvSpPr>
        <p:spPr>
          <a:xfrm>
            <a:off x="1027800" y="632825"/>
            <a:ext cx="7088400" cy="15153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Comic Sans MS"/>
                <a:ea typeface="Comic Sans MS"/>
                <a:cs typeface="Comic Sans MS"/>
                <a:sym typeface="Comic Sans MS"/>
              </a:rPr>
              <a:t>iii)Temporary variables for scheduling operations: </a:t>
            </a:r>
            <a:r>
              <a:rPr lang="en">
                <a:solidFill>
                  <a:schemeClr val="dk2"/>
                </a:solidFill>
                <a:latin typeface="Comic Sans MS"/>
                <a:ea typeface="Comic Sans MS"/>
                <a:cs typeface="Comic Sans MS"/>
                <a:sym typeface="Comic Sans MS"/>
              </a:rPr>
              <a:t>The space complexity of these variables depends on their usage within the algorithm and the size of the input data. Since they are temporary and typically not stored beyond the scope of function calls, their contribution to overall space complexity is relatively small and can be considered constant or negligible.</a:t>
            </a:r>
            <a:endParaRPr>
              <a:solidFill>
                <a:schemeClr val="dk2"/>
              </a:solidFill>
              <a:latin typeface="Comic Sans MS"/>
              <a:ea typeface="Comic Sans MS"/>
              <a:cs typeface="Comic Sans MS"/>
              <a:sym typeface="Comic Sans MS"/>
            </a:endParaRPr>
          </a:p>
        </p:txBody>
      </p:sp>
      <p:sp>
        <p:nvSpPr>
          <p:cNvPr id="169" name="Google Shape;169;p23"/>
          <p:cNvSpPr/>
          <p:nvPr/>
        </p:nvSpPr>
        <p:spPr>
          <a:xfrm>
            <a:off x="1027800" y="2916575"/>
            <a:ext cx="7088400" cy="15153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latin typeface="Comic Sans MS"/>
                <a:ea typeface="Comic Sans MS"/>
                <a:cs typeface="Comic Sans MS"/>
                <a:sym typeface="Comic Sans MS"/>
              </a:rPr>
              <a:t>As we had to iterate through days, timeslots, semesters and courses of each semester sequentially, the time complexity and space complexity will be O(t * d * n * m), as O(t * d * n * m) is greater then space complexity of all three above mentioned space complexity, where t is the number of time slots, n is the number of semesters, d is the number of days, and m is the maximum number of courses per semester.</a:t>
            </a:r>
            <a:endParaRPr>
              <a:solidFill>
                <a:schemeClr val="dk2"/>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1000"/>
                                        <p:tgtEl>
                                          <p:spTgt spid="16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1000"/>
                                        <p:tgtEl>
                                          <p:spTgt spid="16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p:nvPr/>
        </p:nvSpPr>
        <p:spPr>
          <a:xfrm>
            <a:off x="1027800" y="698250"/>
            <a:ext cx="7088400" cy="15153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Comic Sans MS"/>
                <a:ea typeface="Comic Sans MS"/>
                <a:cs typeface="Comic Sans MS"/>
                <a:sym typeface="Comic Sans MS"/>
              </a:rPr>
              <a:t>Output File Generation (writing timetable.txt):</a:t>
            </a:r>
            <a:r>
              <a:rPr lang="en">
                <a:solidFill>
                  <a:schemeClr val="dk2"/>
                </a:solidFill>
                <a:latin typeface="Comic Sans MS"/>
                <a:ea typeface="Comic Sans MS"/>
                <a:cs typeface="Comic Sans MS"/>
                <a:sym typeface="Comic Sans MS"/>
              </a:rPr>
              <a:t> Same just like generateTimetable(), as we had to iterate through days, timeslots, semesters and courses of each semester sequentially, the time complexity and space complexity will be O(t * d * n * m), where t is the number of time slots, n is the number of semesters, d is the number of days, and m is the maximum number of courses per semester.  </a:t>
            </a:r>
            <a:endParaRPr>
              <a:solidFill>
                <a:schemeClr val="dk2"/>
              </a:solidFill>
              <a:latin typeface="Comic Sans MS"/>
              <a:ea typeface="Comic Sans MS"/>
              <a:cs typeface="Comic Sans MS"/>
              <a:sym typeface="Comic Sans MS"/>
            </a:endParaRPr>
          </a:p>
        </p:txBody>
      </p:sp>
      <p:sp>
        <p:nvSpPr>
          <p:cNvPr id="175" name="Google Shape;175;p24"/>
          <p:cNvSpPr/>
          <p:nvPr/>
        </p:nvSpPr>
        <p:spPr>
          <a:xfrm>
            <a:off x="1027800" y="2960250"/>
            <a:ext cx="7088400" cy="15153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Comic Sans MS"/>
                <a:ea typeface="Comic Sans MS"/>
                <a:cs typeface="Comic Sans MS"/>
                <a:sym typeface="Comic Sans MS"/>
              </a:rPr>
              <a:t>Display Faculty Schedule (displayFacultySchedule() method): </a:t>
            </a:r>
            <a:r>
              <a:rPr lang="en">
                <a:solidFill>
                  <a:schemeClr val="dk2"/>
                </a:solidFill>
                <a:latin typeface="Comic Sans MS"/>
                <a:ea typeface="Comic Sans MS"/>
                <a:cs typeface="Comic Sans MS"/>
                <a:sym typeface="Comic Sans MS"/>
              </a:rPr>
              <a:t>Same, as we as we had to iterate through days, timeslots, semesters and courses of each semester sequentially, the time complexity and space complexity will be O(t * d * n * m). </a:t>
            </a:r>
            <a:endParaRPr>
              <a:solidFill>
                <a:schemeClr val="dk2"/>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1000"/>
                                        <p:tgtEl>
                                          <p:spTgt spid="17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1000"/>
                                        <p:tgtEl>
                                          <p:spTgt spid="17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p:nvPr/>
        </p:nvSpPr>
        <p:spPr>
          <a:xfrm>
            <a:off x="1027800" y="698250"/>
            <a:ext cx="7088400" cy="15153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Comic Sans MS"/>
                <a:ea typeface="Comic Sans MS"/>
                <a:cs typeface="Comic Sans MS"/>
                <a:sym typeface="Comic Sans MS"/>
              </a:rPr>
              <a:t>Display Classroom Timetable (displayClassroomTimetable() method): </a:t>
            </a:r>
            <a:r>
              <a:rPr lang="en">
                <a:solidFill>
                  <a:schemeClr val="dk2"/>
                </a:solidFill>
                <a:latin typeface="Comic Sans MS"/>
                <a:ea typeface="Comic Sans MS"/>
                <a:cs typeface="Comic Sans MS"/>
                <a:sym typeface="Comic Sans MS"/>
              </a:rPr>
              <a:t>Same, as we as we had to iterate through days, timeslots, semesters and courses of each semester sequentially, the time complexity and space complexity will be O(t * d * n * m).</a:t>
            </a:r>
            <a:endParaRPr>
              <a:solidFill>
                <a:schemeClr val="dk2"/>
              </a:solidFill>
              <a:latin typeface="Comic Sans MS"/>
              <a:ea typeface="Comic Sans MS"/>
              <a:cs typeface="Comic Sans MS"/>
              <a:sym typeface="Comic Sans MS"/>
            </a:endParaRPr>
          </a:p>
        </p:txBody>
      </p:sp>
      <p:sp>
        <p:nvSpPr>
          <p:cNvPr id="181" name="Google Shape;181;p25"/>
          <p:cNvSpPr/>
          <p:nvPr/>
        </p:nvSpPr>
        <p:spPr>
          <a:xfrm>
            <a:off x="1027800" y="2960250"/>
            <a:ext cx="7088400" cy="15153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Comic Sans MS"/>
                <a:ea typeface="Comic Sans MS"/>
                <a:cs typeface="Comic Sans MS"/>
                <a:sym typeface="Comic Sans MS"/>
              </a:rPr>
              <a:t>Space Complexity of Global Variables and Constants: </a:t>
            </a:r>
            <a:r>
              <a:rPr lang="en">
                <a:solidFill>
                  <a:schemeClr val="dk2"/>
                </a:solidFill>
                <a:latin typeface="Comic Sans MS"/>
                <a:ea typeface="Comic Sans MS"/>
                <a:cs typeface="Comic Sans MS"/>
                <a:sym typeface="Comic Sans MS"/>
              </a:rPr>
              <a:t>Since the provided code does not contain any significant global variables beyond the class definition and some constants, their space complexity can be considered negligible. </a:t>
            </a:r>
            <a:endParaRPr>
              <a:solidFill>
                <a:schemeClr val="dk2"/>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1"/>
                                        <p:tgtEl>
                                          <p:spTgt spid="18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1000"/>
                                        <p:tgtEl>
                                          <p:spTgt spid="18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p:nvPr/>
        </p:nvSpPr>
        <p:spPr>
          <a:xfrm>
            <a:off x="438450" y="787300"/>
            <a:ext cx="8267100" cy="389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mic Sans MS"/>
                <a:ea typeface="Comic Sans MS"/>
                <a:cs typeface="Comic Sans MS"/>
                <a:sym typeface="Comic Sans MS"/>
              </a:rPr>
              <a:t>Therefore, the time complexity of our entire algorithm is O(t * d * n * m). </a:t>
            </a:r>
            <a:endParaRPr sz="1800">
              <a:latin typeface="Comic Sans MS"/>
              <a:ea typeface="Comic Sans MS"/>
              <a:cs typeface="Comic Sans MS"/>
              <a:sym typeface="Comic Sans MS"/>
            </a:endParaRPr>
          </a:p>
          <a:p>
            <a:pPr indent="0" lvl="0" marL="0" rtl="0" algn="l">
              <a:spcBef>
                <a:spcPts val="0"/>
              </a:spcBef>
              <a:spcAft>
                <a:spcPts val="0"/>
              </a:spcAft>
              <a:buNone/>
            </a:pPr>
            <a:r>
              <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Therefore, the space complexity of our entire algorithm is O(t * d * n * m).</a:t>
            </a:r>
            <a:endParaRPr sz="1800">
              <a:latin typeface="Comic Sans MS"/>
              <a:ea typeface="Comic Sans MS"/>
              <a:cs typeface="Comic Sans MS"/>
              <a:sym typeface="Comic Sans MS"/>
            </a:endParaRPr>
          </a:p>
          <a:p>
            <a:pPr indent="0" lvl="0" marL="0" rtl="0" algn="l">
              <a:spcBef>
                <a:spcPts val="0"/>
              </a:spcBef>
              <a:spcAft>
                <a:spcPts val="0"/>
              </a:spcAft>
              <a:buNone/>
            </a:pPr>
            <a:r>
              <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 If we consider t*d as constant(as no. of days and no of time slots will always be same no matter changes in no. of semesters) then the time complexity and space complexity of our program and last four of the above mentioned functions can be considered as: </a:t>
            </a:r>
            <a:endParaRPr sz="1800">
              <a:latin typeface="Comic Sans MS"/>
              <a:ea typeface="Comic Sans MS"/>
              <a:cs typeface="Comic Sans MS"/>
              <a:sym typeface="Comic Sans MS"/>
            </a:endParaRPr>
          </a:p>
          <a:p>
            <a:pPr indent="0" lvl="0" marL="0" rtl="0" algn="l">
              <a:spcBef>
                <a:spcPts val="0"/>
              </a:spcBef>
              <a:spcAft>
                <a:spcPts val="0"/>
              </a:spcAft>
              <a:buNone/>
            </a:pPr>
            <a:r>
              <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Time Complexity = O(n * m) </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Space Complexity = O(n * m)</a:t>
            </a:r>
            <a:endParaRPr sz="1800">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3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nvSpPr>
        <p:spPr>
          <a:xfrm>
            <a:off x="1304250" y="1506150"/>
            <a:ext cx="6535500" cy="27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100">
                <a:solidFill>
                  <a:schemeClr val="accent3"/>
                </a:solidFill>
                <a:latin typeface="Merriweather"/>
                <a:ea typeface="Merriweather"/>
                <a:cs typeface="Merriweather"/>
                <a:sym typeface="Merriweather"/>
              </a:rPr>
              <a:t>Thank You!</a:t>
            </a:r>
            <a:endParaRPr sz="8100">
              <a:solidFill>
                <a:schemeClr val="accent3"/>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solidFill>
                  <a:schemeClr val="dk1"/>
                </a:solidFill>
                <a:latin typeface="Merriweather"/>
                <a:ea typeface="Merriweather"/>
                <a:cs typeface="Merriweather"/>
                <a:sym typeface="Merriweather"/>
              </a:rPr>
              <a:t>Problem</a:t>
            </a:r>
            <a:endParaRPr sz="2540">
              <a:solidFill>
                <a:schemeClr val="dk1"/>
              </a:solidFill>
              <a:latin typeface="Merriweather"/>
              <a:ea typeface="Merriweather"/>
              <a:cs typeface="Merriweather"/>
              <a:sym typeface="Merriweathe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latin typeface="Comic Sans MS"/>
                <a:ea typeface="Comic Sans MS"/>
                <a:cs typeface="Comic Sans MS"/>
                <a:sym typeface="Comic Sans MS"/>
              </a:rPr>
              <a:t>Our problem was to make a timetable generator program based from a given input of a list of faculties. There should not be any faculty clashes in the timetable generated where a faculty can teach multiple courses. Also number of lectures of a particular course should be equal to the L in (L-T-P-C).  Also, we had take care of the cases where a single course is taught by multiple faculties. There should also be no classroom clashes. In addition, we added some of our own constraints to see if we could tackle a tougher problem.</a:t>
            </a:r>
            <a:endParaRPr sz="1600">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1000"/>
                                        <p:tgtEl>
                                          <p:spTgt spid="93"/>
                                        </p:tgtEl>
                                        <p:attrNameLst>
                                          <p:attrName>ppt_w</p:attrName>
                                        </p:attrNameLst>
                                      </p:cBhvr>
                                      <p:tavLst>
                                        <p:tav fmla="" tm="0">
                                          <p:val>
                                            <p:strVal val="0"/>
                                          </p:val>
                                        </p:tav>
                                        <p:tav fmla="" tm="100000">
                                          <p:val>
                                            <p:strVal val="#ppt_w"/>
                                          </p:val>
                                        </p:tav>
                                      </p:tavLst>
                                    </p:anim>
                                    <p:anim calcmode="lin" valueType="num">
                                      <p:cBhvr additive="base">
                                        <p:cTn dur="1000"/>
                                        <p:tgtEl>
                                          <p:spTgt spid="9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00"/>
                                        <p:tgtEl>
                                          <p:spTgt spid="94"/>
                                        </p:tgtEl>
                                        <p:attrNameLst>
                                          <p:attrName>ppt_w</p:attrName>
                                        </p:attrNameLst>
                                      </p:cBhvr>
                                      <p:tavLst>
                                        <p:tav fmla="" tm="0">
                                          <p:val>
                                            <p:strVal val="0"/>
                                          </p:val>
                                        </p:tav>
                                        <p:tav fmla="" tm="100000">
                                          <p:val>
                                            <p:strVal val="#ppt_w"/>
                                          </p:val>
                                        </p:tav>
                                      </p:tavLst>
                                    </p:anim>
                                    <p:anim calcmode="lin" valueType="num">
                                      <p:cBhvr additive="base">
                                        <p:cTn dur="100"/>
                                        <p:tgtEl>
                                          <p:spTgt spid="9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p:nvPr/>
        </p:nvSpPr>
        <p:spPr>
          <a:xfrm>
            <a:off x="213475" y="52850"/>
            <a:ext cx="3305700" cy="18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Comic Sans MS"/>
                <a:ea typeface="Comic Sans MS"/>
                <a:cs typeface="Comic Sans MS"/>
                <a:sym typeface="Comic Sans MS"/>
              </a:rPr>
              <a:t>Input consisted of list of courses, faculties, credits and all of them were stored in 2 - D vector, each row for a different semester.</a:t>
            </a:r>
            <a:endParaRPr sz="1800">
              <a:solidFill>
                <a:schemeClr val="accent1"/>
              </a:solidFill>
              <a:latin typeface="Comic Sans MS"/>
              <a:ea typeface="Comic Sans MS"/>
              <a:cs typeface="Comic Sans MS"/>
              <a:sym typeface="Comic Sans MS"/>
            </a:endParaRPr>
          </a:p>
          <a:p>
            <a:pPr indent="0" lvl="0" marL="0" rtl="0" algn="ctr">
              <a:spcBef>
                <a:spcPts val="0"/>
              </a:spcBef>
              <a:spcAft>
                <a:spcPts val="0"/>
              </a:spcAft>
              <a:buNone/>
            </a:pPr>
            <a:r>
              <a:t/>
            </a:r>
            <a:endParaRPr>
              <a:latin typeface="Lato"/>
              <a:ea typeface="Lato"/>
              <a:cs typeface="Lato"/>
              <a:sym typeface="Lato"/>
            </a:endParaRPr>
          </a:p>
        </p:txBody>
      </p:sp>
      <p:sp>
        <p:nvSpPr>
          <p:cNvPr id="100" name="Google Shape;100;p15"/>
          <p:cNvSpPr/>
          <p:nvPr/>
        </p:nvSpPr>
        <p:spPr>
          <a:xfrm>
            <a:off x="3915500" y="811250"/>
            <a:ext cx="1067400" cy="51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 name="Google Shape;101;p15"/>
          <p:cNvSpPr/>
          <p:nvPr/>
        </p:nvSpPr>
        <p:spPr>
          <a:xfrm>
            <a:off x="5515475" y="52850"/>
            <a:ext cx="3305700" cy="18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accent1"/>
                </a:solidFill>
                <a:latin typeface="Comic Sans MS"/>
                <a:ea typeface="Comic Sans MS"/>
                <a:cs typeface="Comic Sans MS"/>
                <a:sym typeface="Comic Sans MS"/>
              </a:rPr>
              <a:t>We declared an array for time slots from 8 a.m to 1 p.m. (which was the case in real for us) and also an array to store the days (from Monday to Friday)</a:t>
            </a:r>
            <a:endParaRPr sz="1600">
              <a:solidFill>
                <a:schemeClr val="accent1"/>
              </a:solidFill>
              <a:latin typeface="Comic Sans MS"/>
              <a:ea typeface="Comic Sans MS"/>
              <a:cs typeface="Comic Sans MS"/>
              <a:sym typeface="Comic Sans MS"/>
            </a:endParaRPr>
          </a:p>
        </p:txBody>
      </p:sp>
      <p:sp>
        <p:nvSpPr>
          <p:cNvPr id="102" name="Google Shape;102;p15"/>
          <p:cNvSpPr/>
          <p:nvPr/>
        </p:nvSpPr>
        <p:spPr>
          <a:xfrm>
            <a:off x="6853175" y="2088900"/>
            <a:ext cx="630300" cy="965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 name="Google Shape;103;p15"/>
          <p:cNvSpPr/>
          <p:nvPr/>
        </p:nvSpPr>
        <p:spPr>
          <a:xfrm>
            <a:off x="5515475" y="3142825"/>
            <a:ext cx="3268800" cy="18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accent1"/>
                </a:solidFill>
                <a:latin typeface="Comic Sans MS"/>
                <a:ea typeface="Comic Sans MS"/>
                <a:cs typeface="Comic Sans MS"/>
                <a:sym typeface="Comic Sans MS"/>
              </a:rPr>
              <a:t>We traverse through each time slot, representing different hours of the day from 8 am to</a:t>
            </a:r>
            <a:endParaRPr sz="1600">
              <a:solidFill>
                <a:schemeClr val="accent1"/>
              </a:solidFill>
              <a:latin typeface="Comic Sans MS"/>
              <a:ea typeface="Comic Sans MS"/>
              <a:cs typeface="Comic Sans MS"/>
              <a:sym typeface="Comic Sans MS"/>
            </a:endParaRPr>
          </a:p>
          <a:p>
            <a:pPr indent="0" lvl="0" marL="0" rtl="0" algn="l">
              <a:spcBef>
                <a:spcPts val="0"/>
              </a:spcBef>
              <a:spcAft>
                <a:spcPts val="0"/>
              </a:spcAft>
              <a:buNone/>
            </a:pPr>
            <a:r>
              <a:rPr lang="en" sz="1600">
                <a:solidFill>
                  <a:schemeClr val="accent1"/>
                </a:solidFill>
                <a:latin typeface="Comic Sans MS"/>
                <a:ea typeface="Comic Sans MS"/>
                <a:cs typeface="Comic Sans MS"/>
                <a:sym typeface="Comic Sans MS"/>
              </a:rPr>
              <a:t>1 pm. </a:t>
            </a:r>
            <a:endParaRPr sz="1600">
              <a:solidFill>
                <a:schemeClr val="accent1"/>
              </a:solidFill>
              <a:latin typeface="Comic Sans MS"/>
              <a:ea typeface="Comic Sans MS"/>
              <a:cs typeface="Comic Sans MS"/>
              <a:sym typeface="Comic Sans MS"/>
            </a:endParaRPr>
          </a:p>
        </p:txBody>
      </p:sp>
      <p:sp>
        <p:nvSpPr>
          <p:cNvPr id="104" name="Google Shape;104;p15"/>
          <p:cNvSpPr txBox="1"/>
          <p:nvPr/>
        </p:nvSpPr>
        <p:spPr>
          <a:xfrm>
            <a:off x="5582625" y="3287375"/>
            <a:ext cx="3586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05" name="Google Shape;105;p15"/>
          <p:cNvSpPr/>
          <p:nvPr/>
        </p:nvSpPr>
        <p:spPr>
          <a:xfrm>
            <a:off x="4047650" y="3706175"/>
            <a:ext cx="1067400" cy="579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 name="Google Shape;106;p15"/>
          <p:cNvSpPr/>
          <p:nvPr/>
        </p:nvSpPr>
        <p:spPr>
          <a:xfrm>
            <a:off x="231925" y="3069725"/>
            <a:ext cx="3268800" cy="18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Comic Sans MS"/>
                <a:ea typeface="Comic Sans MS"/>
                <a:cs typeface="Comic Sans MS"/>
                <a:sym typeface="Comic Sans MS"/>
              </a:rPr>
              <a:t>Within this outer loop, we proceed to loop over each semester, which represents different sets of courses. This nested loop helps us cover all possible combinations of time slots and semesters.</a:t>
            </a:r>
            <a:endParaRPr sz="1500">
              <a:solidFill>
                <a:schemeClr val="accent1"/>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ppt_w</p:attrName>
                                        </p:attrNameLst>
                                      </p:cBhvr>
                                      <p:tavLst>
                                        <p:tav fmla="" tm="0">
                                          <p:val>
                                            <p:strVal val="0"/>
                                          </p:val>
                                        </p:tav>
                                        <p:tav fmla="" tm="100000">
                                          <p:val>
                                            <p:strVal val="#ppt_w"/>
                                          </p:val>
                                        </p:tav>
                                      </p:tavLst>
                                    </p:anim>
                                    <p:anim calcmode="lin" valueType="num">
                                      <p:cBhvr additive="base">
                                        <p:cTn dur="1000"/>
                                        <p:tgtEl>
                                          <p:spTgt spid="10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ppt_w</p:attrName>
                                        </p:attrNameLst>
                                      </p:cBhvr>
                                      <p:tavLst>
                                        <p:tav fmla="" tm="0">
                                          <p:val>
                                            <p:strVal val="0"/>
                                          </p:val>
                                        </p:tav>
                                        <p:tav fmla="" tm="100000">
                                          <p:val>
                                            <p:strVal val="#ppt_w"/>
                                          </p:val>
                                        </p:tav>
                                      </p:tavLst>
                                    </p:anim>
                                    <p:anim calcmode="lin" valueType="num">
                                      <p:cBhvr additive="base">
                                        <p:cTn dur="1000"/>
                                        <p:tgtEl>
                                          <p:spTgt spid="10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1000"/>
                                        <p:tgtEl>
                                          <p:spTgt spid="105"/>
                                        </p:tgtEl>
                                        <p:attrNameLst>
                                          <p:attrName>ppt_w</p:attrName>
                                        </p:attrNameLst>
                                      </p:cBhvr>
                                      <p:tavLst>
                                        <p:tav fmla="" tm="0">
                                          <p:val>
                                            <p:strVal val="0"/>
                                          </p:val>
                                        </p:tav>
                                        <p:tav fmla="" tm="100000">
                                          <p:val>
                                            <p:strVal val="#ppt_w"/>
                                          </p:val>
                                        </p:tav>
                                      </p:tavLst>
                                    </p:anim>
                                    <p:anim calcmode="lin" valueType="num">
                                      <p:cBhvr additive="base">
                                        <p:cTn dur="1000"/>
                                        <p:tgtEl>
                                          <p:spTgt spid="10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p:nvPr/>
        </p:nvSpPr>
        <p:spPr>
          <a:xfrm>
            <a:off x="111825" y="113850"/>
            <a:ext cx="3305700" cy="18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Comic Sans MS"/>
                <a:ea typeface="Comic Sans MS"/>
                <a:cs typeface="Comic Sans MS"/>
                <a:sym typeface="Comic Sans MS"/>
              </a:rPr>
              <a:t>As we loop through each semester, we further loop over each day of the week, starting from</a:t>
            </a:r>
            <a:endParaRPr>
              <a:solidFill>
                <a:schemeClr val="accent1"/>
              </a:solidFill>
              <a:latin typeface="Comic Sans MS"/>
              <a:ea typeface="Comic Sans MS"/>
              <a:cs typeface="Comic Sans MS"/>
              <a:sym typeface="Comic Sans MS"/>
            </a:endParaRPr>
          </a:p>
          <a:p>
            <a:pPr indent="0" lvl="0" marL="0" rtl="0" algn="l">
              <a:spcBef>
                <a:spcPts val="0"/>
              </a:spcBef>
              <a:spcAft>
                <a:spcPts val="0"/>
              </a:spcAft>
              <a:buNone/>
            </a:pPr>
            <a:r>
              <a:rPr lang="en">
                <a:solidFill>
                  <a:schemeClr val="accent1"/>
                </a:solidFill>
                <a:latin typeface="Comic Sans MS"/>
                <a:ea typeface="Comic Sans MS"/>
                <a:cs typeface="Comic Sans MS"/>
                <a:sym typeface="Comic Sans MS"/>
              </a:rPr>
              <a:t>Monday to Friday.This allows us to assign courses to specific days, ensuring a</a:t>
            </a:r>
            <a:endParaRPr>
              <a:solidFill>
                <a:schemeClr val="accent1"/>
              </a:solidFill>
              <a:latin typeface="Comic Sans MS"/>
              <a:ea typeface="Comic Sans MS"/>
              <a:cs typeface="Comic Sans MS"/>
              <a:sym typeface="Comic Sans MS"/>
            </a:endParaRPr>
          </a:p>
          <a:p>
            <a:pPr indent="0" lvl="0" marL="0" rtl="0" algn="l">
              <a:spcBef>
                <a:spcPts val="0"/>
              </a:spcBef>
              <a:spcAft>
                <a:spcPts val="0"/>
              </a:spcAft>
              <a:buNone/>
            </a:pPr>
            <a:r>
              <a:rPr lang="en">
                <a:solidFill>
                  <a:schemeClr val="accent1"/>
                </a:solidFill>
                <a:latin typeface="Comic Sans MS"/>
                <a:ea typeface="Comic Sans MS"/>
                <a:cs typeface="Comic Sans MS"/>
                <a:sym typeface="Comic Sans MS"/>
              </a:rPr>
              <a:t>balanced distribution throughout the week.</a:t>
            </a:r>
            <a:endParaRPr>
              <a:solidFill>
                <a:schemeClr val="accent1"/>
              </a:solidFill>
              <a:latin typeface="Comic Sans MS"/>
              <a:ea typeface="Comic Sans MS"/>
              <a:cs typeface="Comic Sans MS"/>
              <a:sym typeface="Comic Sans MS"/>
            </a:endParaRPr>
          </a:p>
        </p:txBody>
      </p:sp>
      <p:sp>
        <p:nvSpPr>
          <p:cNvPr id="112" name="Google Shape;112;p16"/>
          <p:cNvSpPr txBox="1"/>
          <p:nvPr/>
        </p:nvSpPr>
        <p:spPr>
          <a:xfrm>
            <a:off x="185000" y="207375"/>
            <a:ext cx="5855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13" name="Google Shape;113;p16"/>
          <p:cNvSpPr txBox="1"/>
          <p:nvPr/>
        </p:nvSpPr>
        <p:spPr>
          <a:xfrm>
            <a:off x="205325" y="207375"/>
            <a:ext cx="5855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14" name="Google Shape;114;p16"/>
          <p:cNvSpPr/>
          <p:nvPr/>
        </p:nvSpPr>
        <p:spPr>
          <a:xfrm>
            <a:off x="3866950" y="705450"/>
            <a:ext cx="1156500" cy="594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t>
            </a:r>
            <a:endParaRPr>
              <a:latin typeface="Lato"/>
              <a:ea typeface="Lato"/>
              <a:cs typeface="Lato"/>
              <a:sym typeface="Lato"/>
            </a:endParaRPr>
          </a:p>
        </p:txBody>
      </p:sp>
      <p:sp>
        <p:nvSpPr>
          <p:cNvPr id="115" name="Google Shape;115;p16"/>
          <p:cNvSpPr/>
          <p:nvPr/>
        </p:nvSpPr>
        <p:spPr>
          <a:xfrm>
            <a:off x="5483000" y="113850"/>
            <a:ext cx="3305700" cy="18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During each iteration, we check whether any course needs to be assigned for the current time slot, semester, and day. We verify faculty availability, looking for clashes with previously assigned courses and ensuring breaks for faculty members who requested them.</a:t>
            </a:r>
            <a:endParaRPr>
              <a:latin typeface="Comic Sans MS"/>
              <a:ea typeface="Comic Sans MS"/>
              <a:cs typeface="Comic Sans MS"/>
              <a:sym typeface="Comic Sans MS"/>
            </a:endParaRPr>
          </a:p>
        </p:txBody>
      </p:sp>
      <p:sp>
        <p:nvSpPr>
          <p:cNvPr id="116" name="Google Shape;116;p16"/>
          <p:cNvSpPr/>
          <p:nvPr/>
        </p:nvSpPr>
        <p:spPr>
          <a:xfrm>
            <a:off x="6814825" y="2038275"/>
            <a:ext cx="631800" cy="922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 name="Google Shape;117;p16"/>
          <p:cNvSpPr/>
          <p:nvPr/>
        </p:nvSpPr>
        <p:spPr>
          <a:xfrm>
            <a:off x="5351150" y="3033000"/>
            <a:ext cx="3569400" cy="19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Upon finding a suitable course to assign, we update the timetable accordingly, marking the course, classroom, and faculty for the given time slot, semester, and day. Additionally, we update our data structures to reflect the changes in course assignments and faculty availability. </a:t>
            </a:r>
            <a:endParaRPr>
              <a:latin typeface="Comic Sans MS"/>
              <a:ea typeface="Comic Sans MS"/>
              <a:cs typeface="Comic Sans MS"/>
              <a:sym typeface="Comic Sans MS"/>
            </a:endParaRPr>
          </a:p>
        </p:txBody>
      </p:sp>
      <p:sp>
        <p:nvSpPr>
          <p:cNvPr id="118" name="Google Shape;118;p16"/>
          <p:cNvSpPr/>
          <p:nvPr/>
        </p:nvSpPr>
        <p:spPr>
          <a:xfrm>
            <a:off x="111825" y="3105300"/>
            <a:ext cx="3442500" cy="18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Comic Sans MS"/>
                <a:ea typeface="Comic Sans MS"/>
                <a:cs typeface="Comic Sans MS"/>
                <a:sym typeface="Comic Sans MS"/>
              </a:rPr>
              <a:t>In cases where no course can be assigned for a particular time slot, we designate it as "Free" in the timetable to indicate its availability. </a:t>
            </a:r>
            <a:endParaRPr sz="1500">
              <a:latin typeface="Comic Sans MS"/>
              <a:ea typeface="Comic Sans MS"/>
              <a:cs typeface="Comic Sans MS"/>
              <a:sym typeface="Comic Sans MS"/>
            </a:endParaRPr>
          </a:p>
        </p:txBody>
      </p:sp>
      <p:sp>
        <p:nvSpPr>
          <p:cNvPr id="119" name="Google Shape;119;p16"/>
          <p:cNvSpPr/>
          <p:nvPr/>
        </p:nvSpPr>
        <p:spPr>
          <a:xfrm>
            <a:off x="3841037" y="3773550"/>
            <a:ext cx="1223400" cy="663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1000"/>
                                        <p:tgtEl>
                                          <p:spTgt spid="114"/>
                                        </p:tgtEl>
                                        <p:attrNameLst>
                                          <p:attrName>ppt_w</p:attrName>
                                        </p:attrNameLst>
                                      </p:cBhvr>
                                      <p:tavLst>
                                        <p:tav fmla="" tm="0">
                                          <p:val>
                                            <p:strVal val="0"/>
                                          </p:val>
                                        </p:tav>
                                        <p:tav fmla="" tm="100000">
                                          <p:val>
                                            <p:strVal val="#ppt_w"/>
                                          </p:val>
                                        </p:tav>
                                      </p:tavLst>
                                    </p:anim>
                                    <p:anim calcmode="lin" valueType="num">
                                      <p:cBhvr additive="base">
                                        <p:cTn dur="1000"/>
                                        <p:tgtEl>
                                          <p:spTgt spid="11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1000"/>
                                        <p:tgtEl>
                                          <p:spTgt spid="116"/>
                                        </p:tgtEl>
                                        <p:attrNameLst>
                                          <p:attrName>ppt_w</p:attrName>
                                        </p:attrNameLst>
                                      </p:cBhvr>
                                      <p:tavLst>
                                        <p:tav fmla="" tm="0">
                                          <p:val>
                                            <p:strVal val="0"/>
                                          </p:val>
                                        </p:tav>
                                        <p:tav fmla="" tm="100000">
                                          <p:val>
                                            <p:strVal val="#ppt_w"/>
                                          </p:val>
                                        </p:tav>
                                      </p:tavLst>
                                    </p:anim>
                                    <p:anim calcmode="lin" valueType="num">
                                      <p:cBhvr additive="base">
                                        <p:cTn dur="1000"/>
                                        <p:tgtEl>
                                          <p:spTgt spid="11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1000"/>
                                        <p:tgtEl>
                                          <p:spTgt spid="119"/>
                                        </p:tgtEl>
                                        <p:attrNameLst>
                                          <p:attrName>ppt_w</p:attrName>
                                        </p:attrNameLst>
                                      </p:cBhvr>
                                      <p:tavLst>
                                        <p:tav fmla="" tm="0">
                                          <p:val>
                                            <p:strVal val="0"/>
                                          </p:val>
                                        </p:tav>
                                        <p:tav fmla="" tm="100000">
                                          <p:val>
                                            <p:strVal val="#ppt_w"/>
                                          </p:val>
                                        </p:tav>
                                      </p:tavLst>
                                    </p:anim>
                                    <p:anim calcmode="lin" valueType="num">
                                      <p:cBhvr additive="base">
                                        <p:cTn dur="1000"/>
                                        <p:tgtEl>
                                          <p:spTgt spid="11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p:nvPr/>
        </p:nvSpPr>
        <p:spPr>
          <a:xfrm>
            <a:off x="335075" y="240075"/>
            <a:ext cx="4053300" cy="221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Comic Sans MS"/>
                <a:ea typeface="Comic Sans MS"/>
                <a:cs typeface="Comic Sans MS"/>
                <a:sym typeface="Comic Sans MS"/>
              </a:rPr>
              <a:t>We add the slots in the index [22*i + semester][j] where j stands for a particular day, while the first expression is a unique index within the timetable vector for each combination of time slot (i), semester (semester), and day, ensuring that each course assignment is stored at the correct position in the timetable grid.</a:t>
            </a:r>
            <a:endParaRPr sz="1500">
              <a:latin typeface="Comic Sans MS"/>
              <a:ea typeface="Comic Sans MS"/>
              <a:cs typeface="Comic Sans MS"/>
              <a:sym typeface="Comic Sans MS"/>
            </a:endParaRPr>
          </a:p>
        </p:txBody>
      </p:sp>
      <p:sp>
        <p:nvSpPr>
          <p:cNvPr id="125" name="Google Shape;125;p17"/>
          <p:cNvSpPr/>
          <p:nvPr/>
        </p:nvSpPr>
        <p:spPr>
          <a:xfrm>
            <a:off x="4573938" y="1050225"/>
            <a:ext cx="1078800" cy="59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 name="Google Shape;126;p17"/>
          <p:cNvSpPr/>
          <p:nvPr/>
        </p:nvSpPr>
        <p:spPr>
          <a:xfrm>
            <a:off x="6003350" y="240075"/>
            <a:ext cx="2805300" cy="18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mic Sans MS"/>
                <a:ea typeface="Comic Sans MS"/>
                <a:cs typeface="Comic Sans MS"/>
                <a:sym typeface="Comic Sans MS"/>
              </a:rPr>
              <a:t>Now, why multiply by 22 and add semester?</a:t>
            </a:r>
            <a:endParaRPr sz="1600">
              <a:latin typeface="Comic Sans MS"/>
              <a:ea typeface="Comic Sans MS"/>
              <a:cs typeface="Comic Sans MS"/>
              <a:sym typeface="Comic Sans MS"/>
            </a:endParaRPr>
          </a:p>
        </p:txBody>
      </p:sp>
      <p:sp>
        <p:nvSpPr>
          <p:cNvPr id="127" name="Google Shape;127;p17"/>
          <p:cNvSpPr/>
          <p:nvPr/>
        </p:nvSpPr>
        <p:spPr>
          <a:xfrm>
            <a:off x="7038350" y="2162525"/>
            <a:ext cx="559500" cy="800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 name="Google Shape;128;p17"/>
          <p:cNvSpPr/>
          <p:nvPr/>
        </p:nvSpPr>
        <p:spPr>
          <a:xfrm>
            <a:off x="4942850" y="3033175"/>
            <a:ext cx="3865800" cy="199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Comic Sans MS"/>
                <a:ea typeface="Comic Sans MS"/>
                <a:cs typeface="Comic Sans MS"/>
                <a:sym typeface="Comic Sans MS"/>
              </a:rPr>
              <a:t>This calculation ensures that each combination of time slot and semester corresponds to a unique index in the timetable vector. Since there are 5 time slots and 22 semesters, we need a way to calculate a unique index for each combination.</a:t>
            </a:r>
            <a:endParaRPr sz="1500">
              <a:latin typeface="Comic Sans MS"/>
              <a:ea typeface="Comic Sans MS"/>
              <a:cs typeface="Comic Sans MS"/>
              <a:sym typeface="Comic Sans MS"/>
            </a:endParaRPr>
          </a:p>
        </p:txBody>
      </p:sp>
      <p:sp>
        <p:nvSpPr>
          <p:cNvPr id="129" name="Google Shape;129;p17"/>
          <p:cNvSpPr/>
          <p:nvPr/>
        </p:nvSpPr>
        <p:spPr>
          <a:xfrm>
            <a:off x="335075" y="3009450"/>
            <a:ext cx="3528300" cy="201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Comic Sans MS"/>
                <a:ea typeface="Comic Sans MS"/>
                <a:cs typeface="Comic Sans MS"/>
                <a:sym typeface="Comic Sans MS"/>
              </a:rPr>
              <a:t> Multiplying the number of time slots by the total number of semesters (22 * i) provides a base index for the time slot, and then adding semester allows us to differentiate between different semesters within that time slot.</a:t>
            </a:r>
            <a:endParaRPr sz="1500">
              <a:latin typeface="Comic Sans MS"/>
              <a:ea typeface="Comic Sans MS"/>
              <a:cs typeface="Comic Sans MS"/>
              <a:sym typeface="Comic Sans MS"/>
            </a:endParaRPr>
          </a:p>
        </p:txBody>
      </p:sp>
      <p:sp>
        <p:nvSpPr>
          <p:cNvPr id="130" name="Google Shape;130;p17"/>
          <p:cNvSpPr/>
          <p:nvPr/>
        </p:nvSpPr>
        <p:spPr>
          <a:xfrm>
            <a:off x="3939550" y="3802375"/>
            <a:ext cx="825600" cy="533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1000"/>
                                        <p:tgtEl>
                                          <p:spTgt spid="125"/>
                                        </p:tgtEl>
                                        <p:attrNameLst>
                                          <p:attrName>ppt_w</p:attrName>
                                        </p:attrNameLst>
                                      </p:cBhvr>
                                      <p:tavLst>
                                        <p:tav fmla="" tm="0">
                                          <p:val>
                                            <p:strVal val="0"/>
                                          </p:val>
                                        </p:tav>
                                        <p:tav fmla="" tm="100000">
                                          <p:val>
                                            <p:strVal val="#ppt_w"/>
                                          </p:val>
                                        </p:tav>
                                      </p:tavLst>
                                    </p:anim>
                                    <p:anim calcmode="lin" valueType="num">
                                      <p:cBhvr additive="base">
                                        <p:cTn dur="1000"/>
                                        <p:tgtEl>
                                          <p:spTgt spid="12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1000"/>
                                        <p:tgtEl>
                                          <p:spTgt spid="127"/>
                                        </p:tgtEl>
                                        <p:attrNameLst>
                                          <p:attrName>ppt_w</p:attrName>
                                        </p:attrNameLst>
                                      </p:cBhvr>
                                      <p:tavLst>
                                        <p:tav fmla="" tm="0">
                                          <p:val>
                                            <p:strVal val="0"/>
                                          </p:val>
                                        </p:tav>
                                        <p:tav fmla="" tm="100000">
                                          <p:val>
                                            <p:strVal val="#ppt_w"/>
                                          </p:val>
                                        </p:tav>
                                      </p:tavLst>
                                    </p:anim>
                                    <p:anim calcmode="lin" valueType="num">
                                      <p:cBhvr additive="base">
                                        <p:cTn dur="1000"/>
                                        <p:tgtEl>
                                          <p:spTgt spid="12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1000"/>
                                        <p:tgtEl>
                                          <p:spTgt spid="130"/>
                                        </p:tgtEl>
                                        <p:attrNameLst>
                                          <p:attrName>ppt_w</p:attrName>
                                        </p:attrNameLst>
                                      </p:cBhvr>
                                      <p:tavLst>
                                        <p:tav fmla="" tm="0">
                                          <p:val>
                                            <p:strVal val="0"/>
                                          </p:val>
                                        </p:tav>
                                        <p:tav fmla="" tm="100000">
                                          <p:val>
                                            <p:strVal val="#ppt_w"/>
                                          </p:val>
                                        </p:tav>
                                      </p:tavLst>
                                    </p:anim>
                                    <p:anim calcmode="lin" valueType="num">
                                      <p:cBhvr additive="base">
                                        <p:cTn dur="1000"/>
                                        <p:tgtEl>
                                          <p:spTgt spid="13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p:nvPr/>
        </p:nvSpPr>
        <p:spPr>
          <a:xfrm>
            <a:off x="467425" y="215450"/>
            <a:ext cx="3305700" cy="18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mic Sans MS"/>
                <a:ea typeface="Comic Sans MS"/>
                <a:cs typeface="Comic Sans MS"/>
                <a:sym typeface="Comic Sans MS"/>
              </a:rPr>
              <a:t>This expression effectively maps each time slot, semester, and day combination to a specific location in the timetable data structure.</a:t>
            </a:r>
            <a:endParaRPr sz="1600">
              <a:latin typeface="Comic Sans MS"/>
              <a:ea typeface="Comic Sans MS"/>
              <a:cs typeface="Comic Sans MS"/>
              <a:sym typeface="Comic Sans MS"/>
            </a:endParaRPr>
          </a:p>
        </p:txBody>
      </p:sp>
      <p:sp>
        <p:nvSpPr>
          <p:cNvPr id="136" name="Google Shape;136;p18"/>
          <p:cNvSpPr/>
          <p:nvPr/>
        </p:nvSpPr>
        <p:spPr>
          <a:xfrm>
            <a:off x="4012575" y="906650"/>
            <a:ext cx="1219200" cy="469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 name="Google Shape;137;p18"/>
          <p:cNvSpPr/>
          <p:nvPr/>
        </p:nvSpPr>
        <p:spPr>
          <a:xfrm>
            <a:off x="5471225" y="215450"/>
            <a:ext cx="3305700" cy="18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mic Sans MS"/>
                <a:ea typeface="Comic Sans MS"/>
                <a:cs typeface="Comic Sans MS"/>
                <a:sym typeface="Comic Sans MS"/>
              </a:rPr>
              <a:t>Once all iterations are complete, we write the generated timetable to a text file named "timetable.txt", ensuring proper formatting and organization for readability. </a:t>
            </a:r>
            <a:endParaRPr sz="1600">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1000"/>
                                        <p:tgtEl>
                                          <p:spTgt spid="136"/>
                                        </p:tgtEl>
                                        <p:attrNameLst>
                                          <p:attrName>ppt_w</p:attrName>
                                        </p:attrNameLst>
                                      </p:cBhvr>
                                      <p:tavLst>
                                        <p:tav fmla="" tm="0">
                                          <p:val>
                                            <p:strVal val="0"/>
                                          </p:val>
                                        </p:tav>
                                        <p:tav fmla="" tm="100000">
                                          <p:val>
                                            <p:strVal val="#ppt_w"/>
                                          </p:val>
                                        </p:tav>
                                      </p:tavLst>
                                    </p:anim>
                                    <p:anim calcmode="lin" valueType="num">
                                      <p:cBhvr additive="base">
                                        <p:cTn dur="1000"/>
                                        <p:tgtEl>
                                          <p:spTgt spid="13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p:nvPr/>
        </p:nvSpPr>
        <p:spPr>
          <a:xfrm>
            <a:off x="1116175" y="501725"/>
            <a:ext cx="7096800" cy="6843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Merriweather"/>
                <a:ea typeface="Merriweather"/>
                <a:cs typeface="Merriweather"/>
                <a:sym typeface="Merriweather"/>
              </a:rPr>
              <a:t>Which Data Structure and Why?</a:t>
            </a:r>
            <a:endParaRPr b="1" sz="2100">
              <a:solidFill>
                <a:schemeClr val="dk1"/>
              </a:solidFill>
              <a:latin typeface="Merriweather"/>
              <a:ea typeface="Merriweather"/>
              <a:cs typeface="Merriweather"/>
              <a:sym typeface="Merriweather"/>
            </a:endParaRPr>
          </a:p>
        </p:txBody>
      </p:sp>
      <p:sp>
        <p:nvSpPr>
          <p:cNvPr id="143" name="Google Shape;143;p19"/>
          <p:cNvSpPr/>
          <p:nvPr/>
        </p:nvSpPr>
        <p:spPr>
          <a:xfrm>
            <a:off x="1134025" y="1363626"/>
            <a:ext cx="7061100" cy="15888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2"/>
                </a:solidFill>
                <a:latin typeface="Comic Sans MS"/>
                <a:ea typeface="Comic Sans MS"/>
                <a:cs typeface="Comic Sans MS"/>
                <a:sym typeface="Comic Sans MS"/>
              </a:rPr>
              <a:t>Vector of Vectors:</a:t>
            </a:r>
            <a:endParaRPr b="1" sz="1350">
              <a:solidFill>
                <a:schemeClr val="dk2"/>
              </a:solidFill>
              <a:latin typeface="Comic Sans MS"/>
              <a:ea typeface="Comic Sans MS"/>
              <a:cs typeface="Comic Sans MS"/>
              <a:sym typeface="Comic Sans MS"/>
            </a:endParaRPr>
          </a:p>
          <a:p>
            <a:pPr indent="-317500" lvl="0" marL="457200" rtl="0" algn="l">
              <a:lnSpc>
                <a:spcPct val="115000"/>
              </a:lnSpc>
              <a:spcBef>
                <a:spcPts val="0"/>
              </a:spcBef>
              <a:spcAft>
                <a:spcPts val="0"/>
              </a:spcAft>
              <a:buClr>
                <a:schemeClr val="dk2"/>
              </a:buClr>
              <a:buSzPts val="1400"/>
              <a:buFont typeface="Comic Sans MS"/>
              <a:buChar char="●"/>
            </a:pPr>
            <a:r>
              <a:rPr b="1" lang="en">
                <a:solidFill>
                  <a:schemeClr val="dk2"/>
                </a:solidFill>
                <a:latin typeface="Comic Sans MS"/>
                <a:ea typeface="Comic Sans MS"/>
                <a:cs typeface="Comic Sans MS"/>
                <a:sym typeface="Comic Sans MS"/>
              </a:rPr>
              <a:t>courses, course_name, credits, faculty, no_of_hours: </a:t>
            </a:r>
            <a:r>
              <a:rPr lang="en">
                <a:solidFill>
                  <a:schemeClr val="dk2"/>
                </a:solidFill>
                <a:latin typeface="Comic Sans MS"/>
                <a:ea typeface="Comic Sans MS"/>
                <a:cs typeface="Comic Sans MS"/>
                <a:sym typeface="Comic Sans MS"/>
              </a:rPr>
              <a:t>These are all vectors of vectors used to store information about courses for each semester.</a:t>
            </a:r>
            <a:endParaRPr>
              <a:solidFill>
                <a:schemeClr val="dk2"/>
              </a:solidFill>
              <a:latin typeface="Comic Sans MS"/>
              <a:ea typeface="Comic Sans MS"/>
              <a:cs typeface="Comic Sans MS"/>
              <a:sym typeface="Comic Sans MS"/>
            </a:endParaRPr>
          </a:p>
          <a:p>
            <a:pPr indent="-317500" lvl="0" marL="457200" rtl="0" algn="l">
              <a:lnSpc>
                <a:spcPct val="115000"/>
              </a:lnSpc>
              <a:spcBef>
                <a:spcPts val="0"/>
              </a:spcBef>
              <a:spcAft>
                <a:spcPts val="0"/>
              </a:spcAft>
              <a:buClr>
                <a:schemeClr val="dk2"/>
              </a:buClr>
              <a:buSzPts val="1400"/>
              <a:buFont typeface="Comic Sans MS"/>
              <a:buChar char="●"/>
            </a:pPr>
            <a:r>
              <a:rPr b="1" lang="en">
                <a:solidFill>
                  <a:schemeClr val="dk2"/>
                </a:solidFill>
                <a:latin typeface="Comic Sans MS"/>
                <a:ea typeface="Comic Sans MS"/>
                <a:cs typeface="Comic Sans MS"/>
                <a:sym typeface="Comic Sans MS"/>
              </a:rPr>
              <a:t>Reason:</a:t>
            </a:r>
            <a:r>
              <a:rPr lang="en">
                <a:solidFill>
                  <a:schemeClr val="dk2"/>
                </a:solidFill>
                <a:latin typeface="Comic Sans MS"/>
                <a:ea typeface="Comic Sans MS"/>
                <a:cs typeface="Comic Sans MS"/>
                <a:sym typeface="Comic Sans MS"/>
              </a:rPr>
              <a:t> Vectors are used because they provide dynamic sizing, allowing for flexibility in storing course details for multiple semesters</a:t>
            </a:r>
            <a:endParaRPr>
              <a:solidFill>
                <a:schemeClr val="dk2"/>
              </a:solidFill>
              <a:latin typeface="Comic Sans MS"/>
              <a:ea typeface="Comic Sans MS"/>
              <a:cs typeface="Comic Sans MS"/>
              <a:sym typeface="Comic Sans MS"/>
            </a:endParaRPr>
          </a:p>
        </p:txBody>
      </p:sp>
      <p:sp>
        <p:nvSpPr>
          <p:cNvPr id="144" name="Google Shape;144;p19"/>
          <p:cNvSpPr/>
          <p:nvPr/>
        </p:nvSpPr>
        <p:spPr>
          <a:xfrm>
            <a:off x="1152525" y="3255750"/>
            <a:ext cx="7061100" cy="13920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Comic Sans MS"/>
                <a:ea typeface="Comic Sans MS"/>
                <a:cs typeface="Comic Sans MS"/>
                <a:sym typeface="Comic Sans MS"/>
              </a:rPr>
              <a:t>Vector of Integers:</a:t>
            </a:r>
            <a:endParaRPr b="1">
              <a:solidFill>
                <a:schemeClr val="dk2"/>
              </a:solidFill>
              <a:latin typeface="Comic Sans MS"/>
              <a:ea typeface="Comic Sans MS"/>
              <a:cs typeface="Comic Sans MS"/>
              <a:sym typeface="Comic Sans MS"/>
            </a:endParaRPr>
          </a:p>
          <a:p>
            <a:pPr indent="-317500" lvl="0" marL="457200" rtl="0" algn="l">
              <a:lnSpc>
                <a:spcPct val="115000"/>
              </a:lnSpc>
              <a:spcBef>
                <a:spcPts val="0"/>
              </a:spcBef>
              <a:spcAft>
                <a:spcPts val="0"/>
              </a:spcAft>
              <a:buClr>
                <a:schemeClr val="dk2"/>
              </a:buClr>
              <a:buSzPts val="1400"/>
              <a:buFont typeface="Comic Sans MS"/>
              <a:buChar char="●"/>
            </a:pPr>
            <a:r>
              <a:rPr b="1" lang="en">
                <a:solidFill>
                  <a:schemeClr val="dk2"/>
                </a:solidFill>
                <a:latin typeface="Comic Sans MS"/>
                <a:ea typeface="Comic Sans MS"/>
                <a:cs typeface="Comic Sans MS"/>
                <a:sym typeface="Comic Sans MS"/>
              </a:rPr>
              <a:t>no_of_hours:</a:t>
            </a:r>
            <a:r>
              <a:rPr lang="en">
                <a:solidFill>
                  <a:schemeClr val="dk2"/>
                </a:solidFill>
                <a:latin typeface="Comic Sans MS"/>
                <a:ea typeface="Comic Sans MS"/>
                <a:cs typeface="Comic Sans MS"/>
                <a:sym typeface="Comic Sans MS"/>
              </a:rPr>
              <a:t> This vector of vectors stores the number of hours each course takes.</a:t>
            </a:r>
            <a:endParaRPr>
              <a:solidFill>
                <a:schemeClr val="dk2"/>
              </a:solidFill>
              <a:latin typeface="Comic Sans MS"/>
              <a:ea typeface="Comic Sans MS"/>
              <a:cs typeface="Comic Sans MS"/>
              <a:sym typeface="Comic Sans MS"/>
            </a:endParaRPr>
          </a:p>
          <a:p>
            <a:pPr indent="-317500" lvl="0" marL="457200" rtl="0" algn="l">
              <a:lnSpc>
                <a:spcPct val="115000"/>
              </a:lnSpc>
              <a:spcBef>
                <a:spcPts val="0"/>
              </a:spcBef>
              <a:spcAft>
                <a:spcPts val="0"/>
              </a:spcAft>
              <a:buClr>
                <a:schemeClr val="dk2"/>
              </a:buClr>
              <a:buSzPts val="1400"/>
              <a:buFont typeface="Comic Sans MS"/>
              <a:buChar char="●"/>
            </a:pPr>
            <a:r>
              <a:rPr b="1" lang="en">
                <a:solidFill>
                  <a:schemeClr val="dk2"/>
                </a:solidFill>
                <a:latin typeface="Comic Sans MS"/>
                <a:ea typeface="Comic Sans MS"/>
                <a:cs typeface="Comic Sans MS"/>
                <a:sym typeface="Comic Sans MS"/>
              </a:rPr>
              <a:t>Reason:</a:t>
            </a:r>
            <a:r>
              <a:rPr lang="en">
                <a:solidFill>
                  <a:schemeClr val="dk2"/>
                </a:solidFill>
                <a:latin typeface="Comic Sans MS"/>
                <a:ea typeface="Comic Sans MS"/>
                <a:cs typeface="Comic Sans MS"/>
                <a:sym typeface="Comic Sans MS"/>
              </a:rPr>
              <a:t> Using vectors allows for easy indexing and manipulation of the number of hours for each course.</a:t>
            </a:r>
            <a:endParaRPr>
              <a:solidFill>
                <a:schemeClr val="dk2"/>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1000"/>
                                        <p:tgtEl>
                                          <p:spTgt spid="14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1000"/>
                                        <p:tgtEl>
                                          <p:spTgt spid="14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p:nvPr/>
        </p:nvSpPr>
        <p:spPr>
          <a:xfrm>
            <a:off x="980850" y="374075"/>
            <a:ext cx="7590300" cy="17628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2"/>
                </a:solidFill>
                <a:latin typeface="Comic Sans MS"/>
                <a:ea typeface="Comic Sans MS"/>
                <a:cs typeface="Comic Sans MS"/>
                <a:sym typeface="Comic Sans MS"/>
              </a:rPr>
              <a:t>Map of Pairs to Unordered Set:</a:t>
            </a:r>
            <a:endParaRPr b="1" sz="1500">
              <a:solidFill>
                <a:schemeClr val="dk2"/>
              </a:solidFill>
              <a:latin typeface="Comic Sans MS"/>
              <a:ea typeface="Comic Sans MS"/>
              <a:cs typeface="Comic Sans MS"/>
              <a:sym typeface="Comic Sans MS"/>
            </a:endParaRPr>
          </a:p>
          <a:p>
            <a:pPr indent="-317500" lvl="1" marL="914400" rtl="0" algn="l">
              <a:lnSpc>
                <a:spcPct val="115000"/>
              </a:lnSpc>
              <a:spcBef>
                <a:spcPts val="0"/>
              </a:spcBef>
              <a:spcAft>
                <a:spcPts val="0"/>
              </a:spcAft>
              <a:buClr>
                <a:schemeClr val="dk2"/>
              </a:buClr>
              <a:buSzPts val="1400"/>
              <a:buFont typeface="Comic Sans MS"/>
              <a:buChar char="●"/>
            </a:pPr>
            <a:r>
              <a:rPr b="1" lang="en">
                <a:solidFill>
                  <a:schemeClr val="dk2"/>
                </a:solidFill>
                <a:latin typeface="Comic Sans MS"/>
                <a:ea typeface="Comic Sans MS"/>
                <a:cs typeface="Comic Sans MS"/>
                <a:sym typeface="Comic Sans MS"/>
              </a:rPr>
              <a:t>faculty_assigned: </a:t>
            </a:r>
            <a:r>
              <a:rPr lang="en">
                <a:solidFill>
                  <a:schemeClr val="dk2"/>
                </a:solidFill>
                <a:latin typeface="Comic Sans MS"/>
                <a:ea typeface="Comic Sans MS"/>
                <a:cs typeface="Comic Sans MS"/>
                <a:sym typeface="Comic Sans MS"/>
              </a:rPr>
              <a:t>This map stores the faculty assigned to each time slot and day.</a:t>
            </a:r>
            <a:endParaRPr>
              <a:solidFill>
                <a:schemeClr val="dk2"/>
              </a:solidFill>
              <a:latin typeface="Comic Sans MS"/>
              <a:ea typeface="Comic Sans MS"/>
              <a:cs typeface="Comic Sans MS"/>
              <a:sym typeface="Comic Sans MS"/>
            </a:endParaRPr>
          </a:p>
          <a:p>
            <a:pPr indent="-317500" lvl="1" marL="914400" rtl="0" algn="l">
              <a:lnSpc>
                <a:spcPct val="115000"/>
              </a:lnSpc>
              <a:spcBef>
                <a:spcPts val="0"/>
              </a:spcBef>
              <a:spcAft>
                <a:spcPts val="0"/>
              </a:spcAft>
              <a:buClr>
                <a:schemeClr val="dk2"/>
              </a:buClr>
              <a:buSzPts val="1400"/>
              <a:buFont typeface="Comic Sans MS"/>
              <a:buChar char="●"/>
            </a:pPr>
            <a:r>
              <a:rPr b="1" lang="en">
                <a:solidFill>
                  <a:schemeClr val="dk2"/>
                </a:solidFill>
                <a:latin typeface="Comic Sans MS"/>
                <a:ea typeface="Comic Sans MS"/>
                <a:cs typeface="Comic Sans MS"/>
                <a:sym typeface="Comic Sans MS"/>
              </a:rPr>
              <a:t>Reason: </a:t>
            </a:r>
            <a:r>
              <a:rPr lang="en">
                <a:solidFill>
                  <a:schemeClr val="dk2"/>
                </a:solidFill>
                <a:latin typeface="Comic Sans MS"/>
                <a:ea typeface="Comic Sans MS"/>
                <a:cs typeface="Comic Sans MS"/>
                <a:sym typeface="Comic Sans MS"/>
              </a:rPr>
              <a:t>A map is used to efficiently associate each time slot and day combination with a set of faculty names. Using a pair allows for indexing by both time slot and day, while an unordered set ensures fast lookup and prevents duplicate entries.</a:t>
            </a:r>
            <a:endParaRPr>
              <a:solidFill>
                <a:schemeClr val="dk2"/>
              </a:solidFill>
              <a:latin typeface="Comic Sans MS"/>
              <a:ea typeface="Comic Sans MS"/>
              <a:cs typeface="Comic Sans MS"/>
              <a:sym typeface="Comic Sans MS"/>
            </a:endParaRPr>
          </a:p>
        </p:txBody>
      </p:sp>
      <p:sp>
        <p:nvSpPr>
          <p:cNvPr id="150" name="Google Shape;150;p20"/>
          <p:cNvSpPr/>
          <p:nvPr/>
        </p:nvSpPr>
        <p:spPr>
          <a:xfrm>
            <a:off x="980850" y="2635900"/>
            <a:ext cx="7590300" cy="1816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Comic Sans MS"/>
                <a:ea typeface="Comic Sans MS"/>
                <a:cs typeface="Comic Sans MS"/>
                <a:sym typeface="Comic Sans MS"/>
              </a:rPr>
              <a:t> </a:t>
            </a:r>
            <a:r>
              <a:rPr b="1" lang="en" sz="1500">
                <a:solidFill>
                  <a:schemeClr val="dk2"/>
                </a:solidFill>
                <a:latin typeface="Comic Sans MS"/>
                <a:ea typeface="Comic Sans MS"/>
                <a:cs typeface="Comic Sans MS"/>
                <a:sym typeface="Comic Sans MS"/>
              </a:rPr>
              <a:t>Vector of Tuples:</a:t>
            </a:r>
            <a:endParaRPr b="1" sz="1500">
              <a:solidFill>
                <a:schemeClr val="dk2"/>
              </a:solidFill>
              <a:latin typeface="Comic Sans MS"/>
              <a:ea typeface="Comic Sans MS"/>
              <a:cs typeface="Comic Sans MS"/>
              <a:sym typeface="Comic Sans MS"/>
            </a:endParaRPr>
          </a:p>
          <a:p>
            <a:pPr indent="-317500" lvl="0" marL="457200" rtl="0" algn="l">
              <a:lnSpc>
                <a:spcPct val="115000"/>
              </a:lnSpc>
              <a:spcBef>
                <a:spcPts val="0"/>
              </a:spcBef>
              <a:spcAft>
                <a:spcPts val="0"/>
              </a:spcAft>
              <a:buClr>
                <a:schemeClr val="dk2"/>
              </a:buClr>
              <a:buSzPts val="1400"/>
              <a:buFont typeface="Comic Sans MS"/>
              <a:buChar char="●"/>
            </a:pPr>
            <a:r>
              <a:rPr b="1" lang="en">
                <a:solidFill>
                  <a:schemeClr val="dk2"/>
                </a:solidFill>
                <a:latin typeface="Comic Sans MS"/>
                <a:ea typeface="Comic Sans MS"/>
                <a:cs typeface="Comic Sans MS"/>
                <a:sym typeface="Comic Sans MS"/>
              </a:rPr>
              <a:t>timetable:</a:t>
            </a:r>
            <a:r>
              <a:rPr lang="en">
                <a:solidFill>
                  <a:schemeClr val="dk2"/>
                </a:solidFill>
                <a:latin typeface="Comic Sans MS"/>
                <a:ea typeface="Comic Sans MS"/>
                <a:cs typeface="Comic Sans MS"/>
                <a:sym typeface="Comic Sans MS"/>
              </a:rPr>
              <a:t> This vector of vectors of tuples represents the timetable grid, where each tuple contains class details (class name, instructor name, class type).</a:t>
            </a:r>
            <a:endParaRPr>
              <a:solidFill>
                <a:schemeClr val="dk2"/>
              </a:solidFill>
              <a:latin typeface="Comic Sans MS"/>
              <a:ea typeface="Comic Sans MS"/>
              <a:cs typeface="Comic Sans MS"/>
              <a:sym typeface="Comic Sans MS"/>
            </a:endParaRPr>
          </a:p>
          <a:p>
            <a:pPr indent="-317500" lvl="0" marL="457200" rtl="0" algn="l">
              <a:lnSpc>
                <a:spcPct val="115000"/>
              </a:lnSpc>
              <a:spcBef>
                <a:spcPts val="0"/>
              </a:spcBef>
              <a:spcAft>
                <a:spcPts val="0"/>
              </a:spcAft>
              <a:buClr>
                <a:schemeClr val="dk2"/>
              </a:buClr>
              <a:buSzPts val="1400"/>
              <a:buFont typeface="Comic Sans MS"/>
              <a:buChar char="●"/>
            </a:pPr>
            <a:r>
              <a:rPr b="1" lang="en">
                <a:solidFill>
                  <a:schemeClr val="dk2"/>
                </a:solidFill>
                <a:latin typeface="Comic Sans MS"/>
                <a:ea typeface="Comic Sans MS"/>
                <a:cs typeface="Comic Sans MS"/>
                <a:sym typeface="Comic Sans MS"/>
              </a:rPr>
              <a:t>Reason: </a:t>
            </a:r>
            <a:r>
              <a:rPr lang="en">
                <a:solidFill>
                  <a:schemeClr val="dk2"/>
                </a:solidFill>
                <a:latin typeface="Comic Sans MS"/>
                <a:ea typeface="Comic Sans MS"/>
                <a:cs typeface="Comic Sans MS"/>
                <a:sym typeface="Comic Sans MS"/>
              </a:rPr>
              <a:t>Tuples are used to store multiple pieces of related data together, such as the class name, instructor name, and class type. Using vectors of tuples allows for easy indexing and manipulation of the timetable grid.</a:t>
            </a:r>
            <a:endParaRPr>
              <a:solidFill>
                <a:schemeClr val="dk2"/>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1000"/>
                                        <p:tgtEl>
                                          <p:spTgt spid="1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1000"/>
                                        <p:tgtEl>
                                          <p:spTgt spid="15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p:nvPr/>
        </p:nvSpPr>
        <p:spPr>
          <a:xfrm>
            <a:off x="1116175" y="501725"/>
            <a:ext cx="7096800" cy="6843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Merriweather"/>
                <a:ea typeface="Merriweather"/>
                <a:cs typeface="Merriweather"/>
                <a:sym typeface="Merriweather"/>
              </a:rPr>
              <a:t>Time Complexities and Space Complexities</a:t>
            </a:r>
            <a:endParaRPr b="1" sz="2200">
              <a:solidFill>
                <a:schemeClr val="dk1"/>
              </a:solidFill>
              <a:latin typeface="Merriweather"/>
              <a:ea typeface="Merriweather"/>
              <a:cs typeface="Merriweather"/>
              <a:sym typeface="Merriweather"/>
            </a:endParaRPr>
          </a:p>
        </p:txBody>
      </p:sp>
      <p:sp>
        <p:nvSpPr>
          <p:cNvPr id="156" name="Google Shape;156;p21"/>
          <p:cNvSpPr/>
          <p:nvPr/>
        </p:nvSpPr>
        <p:spPr>
          <a:xfrm>
            <a:off x="1120375" y="1831225"/>
            <a:ext cx="7088400" cy="20487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2"/>
                </a:solidFill>
                <a:latin typeface="Comic Sans MS"/>
                <a:ea typeface="Comic Sans MS"/>
                <a:cs typeface="Comic Sans MS"/>
                <a:sym typeface="Comic Sans MS"/>
              </a:rPr>
              <a:t>Input Processing (input() void):</a:t>
            </a:r>
            <a:r>
              <a:rPr lang="en" sz="1500">
                <a:solidFill>
                  <a:schemeClr val="dk2"/>
                </a:solidFill>
                <a:latin typeface="Comic Sans MS"/>
                <a:ea typeface="Comic Sans MS"/>
                <a:cs typeface="Comic Sans MS"/>
                <a:sym typeface="Comic Sans MS"/>
              </a:rPr>
              <a:t> 2-D vector was the most complicated data structure in our input so the time complexity and space complexity will depend upon it: Time Complexity: As we enter all elements in the vector sequentially by iterating through it, the time complexity will be O(n*m) where n is number of semesters and m is maximum number of courses in a semester. </a:t>
            </a:r>
            <a:endParaRPr sz="1200">
              <a:solidFill>
                <a:schemeClr val="dk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155"/>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1000"/>
                                        <p:tgtEl>
                                          <p:spTgt spid="15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