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Gill Sans MT" panose="020B0502020104020203" pitchFamily="34" charset="77"/>
      <p:regular r:id="rId12"/>
      <p:bold r:id="rId13"/>
      <p:italic r:id="rId14"/>
      <p:boldItalic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45"/>
    <p:restoredTop sz="94694"/>
  </p:normalViewPr>
  <p:slideViewPr>
    <p:cSldViewPr snapToGrid="0">
      <p:cViewPr varScale="1">
        <p:scale>
          <a:sx n="161" d="100"/>
          <a:sy n="161" d="100"/>
        </p:scale>
        <p:origin x="600"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a55b5f35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CAD6F5-D4B5-6148-A1F3-4AABA04FC73F}" type="datetimeFigureOut">
              <a:rPr lang="en-US" smtClean="0"/>
              <a:t>7/21/24</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60715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AD6F5-D4B5-6148-A1F3-4AABA04FC73F}"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4743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AD6F5-D4B5-6148-A1F3-4AABA04FC73F}"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71543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62213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8312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CAD6F5-D4B5-6148-A1F3-4AABA04FC73F}"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73174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AD6F5-D4B5-6148-A1F3-4AABA04FC73F}" type="datetimeFigureOut">
              <a:rPr lang="en-US" smtClean="0"/>
              <a:t>7/21/24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852942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CAD6F5-D4B5-6148-A1F3-4AABA04FC73F}"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1927951"/>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CAD6F5-D4B5-6148-A1F3-4AABA04FC73F}" type="datetimeFigureOut">
              <a:rPr lang="en-US" smtClean="0"/>
              <a:t>7/21/24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0583393"/>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CAD6F5-D4B5-6148-A1F3-4AABA04FC73F}" type="datetimeFigureOut">
              <a:rPr lang="en-US" smtClean="0"/>
              <a:t>7/21/24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3456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AD6F5-D4B5-6148-A1F3-4AABA04FC73F}" type="datetimeFigureOut">
              <a:rPr lang="en-US" smtClean="0"/>
              <a:t>7/21/24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974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3"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ACAD6F5-D4B5-6148-A1F3-4AABA04FC73F}" type="datetimeFigureOut">
              <a:rPr lang="en-US" smtClean="0"/>
              <a:t>7/21/24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0529744"/>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1ACAD6F5-D4B5-6148-A1F3-4AABA04FC73F}" type="datetimeFigureOut">
              <a:rPr lang="en-US" smtClean="0"/>
              <a:t>7/21/24</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958506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1ACAD6F5-D4B5-6148-A1F3-4AABA04FC73F}" type="datetimeFigureOut">
              <a:rPr lang="en-US" smtClean="0"/>
              <a:t>7/21/24</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429963"/>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431800"/>
            <a:ext cx="8123100" cy="1588500"/>
          </a:xfrm>
          <a:prstGeom prst="rect">
            <a:avLst/>
          </a:prstGeom>
        </p:spPr>
        <p:txBody>
          <a:bodyPr spcFirstLastPara="1" wrap="square" lIns="91425" tIns="91425" rIns="91425" bIns="91425" anchor="b" anchorCtr="0">
            <a:noAutofit/>
          </a:bodyPr>
          <a:lstStyle/>
          <a:p>
            <a:br>
              <a:rPr lang="en-US" b="0" dirty="0">
                <a:solidFill>
                  <a:srgbClr val="FFFFFF"/>
                </a:solidFill>
                <a:effectLst/>
                <a:highlight>
                  <a:srgbClr val="002451"/>
                </a:highlight>
                <a:latin typeface="Menlo" panose="020B0609030804020204" pitchFamily="49" charset="0"/>
              </a:rPr>
            </a:br>
            <a:br>
              <a:rPr lang="en-US" b="0" dirty="0">
                <a:solidFill>
                  <a:srgbClr val="FFFFFF"/>
                </a:solidFill>
                <a:effectLst/>
                <a:highlight>
                  <a:srgbClr val="002451"/>
                </a:highlight>
                <a:latin typeface="Menlo" panose="020B0609030804020204" pitchFamily="49" charset="0"/>
              </a:rPr>
            </a:br>
            <a:endParaRPr lang="en-US" b="0" dirty="0">
              <a:solidFill>
                <a:srgbClr val="FFFFFF"/>
              </a:solidFill>
              <a:effectLst/>
              <a:highlight>
                <a:srgbClr val="002451"/>
              </a:highlight>
              <a:latin typeface="Menlo" panose="020B0609030804020204" pitchFamily="49" charset="0"/>
            </a:endParaRPr>
          </a:p>
        </p:txBody>
      </p:sp>
      <p:sp>
        <p:nvSpPr>
          <p:cNvPr id="60" name="Google Shape;60;p13"/>
          <p:cNvSpPr txBox="1">
            <a:spLocks noGrp="1"/>
          </p:cNvSpPr>
          <p:nvPr>
            <p:ph type="subTitle" idx="1"/>
          </p:nvPr>
        </p:nvSpPr>
        <p:spPr>
          <a:xfrm>
            <a:off x="368300" y="2813050"/>
            <a:ext cx="2219257" cy="12855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dirty="0"/>
              <a:t>Prepared by: DSF-PT7 Group 17</a:t>
            </a:r>
            <a:endParaRPr sz="1050" dirty="0"/>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dirty="0"/>
              <a:t>Agatha </a:t>
            </a:r>
            <a:r>
              <a:rPr lang="en-US" sz="900" dirty="0" err="1"/>
              <a:t>Nyambati</a:t>
            </a:r>
            <a:endParaRPr lang="en-US" sz="900" dirty="0"/>
          </a:p>
          <a:p>
            <a:pPr marL="0" lvl="0" indent="0" algn="l" rtl="0">
              <a:spcBef>
                <a:spcPts val="0"/>
              </a:spcBef>
              <a:spcAft>
                <a:spcPts val="0"/>
              </a:spcAft>
              <a:buNone/>
            </a:pPr>
            <a:r>
              <a:rPr lang="en-US" sz="900" dirty="0"/>
              <a:t>Mary Musyoka</a:t>
            </a:r>
          </a:p>
          <a:p>
            <a:pPr marL="0" lvl="0" indent="0" algn="l" rtl="0">
              <a:spcBef>
                <a:spcPts val="0"/>
              </a:spcBef>
              <a:spcAft>
                <a:spcPts val="0"/>
              </a:spcAft>
              <a:buNone/>
            </a:pPr>
            <a:r>
              <a:rPr lang="en-US" sz="900" dirty="0"/>
              <a:t>Phoebe </a:t>
            </a:r>
            <a:r>
              <a:rPr lang="en-US" sz="900" dirty="0" err="1"/>
              <a:t>Wawire</a:t>
            </a:r>
            <a:endParaRPr lang="en-US" sz="900" dirty="0"/>
          </a:p>
          <a:p>
            <a:pPr marL="0" lvl="0" indent="0" algn="l" rtl="0">
              <a:spcBef>
                <a:spcPts val="0"/>
              </a:spcBef>
              <a:spcAft>
                <a:spcPts val="0"/>
              </a:spcAft>
              <a:buNone/>
            </a:pPr>
            <a:r>
              <a:rPr lang="en-US" sz="900" dirty="0"/>
              <a:t>Shamla Araya</a:t>
            </a:r>
          </a:p>
          <a:p>
            <a:pPr marL="0" lvl="0" indent="0" algn="l" rtl="0">
              <a:spcBef>
                <a:spcPts val="0"/>
              </a:spcBef>
              <a:spcAft>
                <a:spcPts val="0"/>
              </a:spcAft>
              <a:buNone/>
            </a:pPr>
            <a:r>
              <a:rPr lang="en-US" sz="900" dirty="0" err="1"/>
              <a:t>Zenah</a:t>
            </a:r>
            <a:r>
              <a:rPr lang="en-US" sz="900" dirty="0"/>
              <a:t> Biwott</a:t>
            </a:r>
          </a:p>
          <a:p>
            <a:pPr marL="0" lvl="0" indent="0" algn="l" rtl="0">
              <a:spcBef>
                <a:spcPts val="0"/>
              </a:spcBef>
              <a:spcAft>
                <a:spcPts val="0"/>
              </a:spcAft>
              <a:buNone/>
            </a:pPr>
            <a:endParaRPr sz="1100" dirty="0"/>
          </a:p>
        </p:txBody>
      </p:sp>
      <p:sp>
        <p:nvSpPr>
          <p:cNvPr id="2" name="TextBox 1">
            <a:extLst>
              <a:ext uri="{FF2B5EF4-FFF2-40B4-BE49-F238E27FC236}">
                <a16:creationId xmlns:a16="http://schemas.microsoft.com/office/drawing/2014/main" id="{107DE481-3AE6-149A-CC83-E3F26FB2FC8D}"/>
              </a:ext>
            </a:extLst>
          </p:cNvPr>
          <p:cNvSpPr txBox="1"/>
          <p:nvPr/>
        </p:nvSpPr>
        <p:spPr>
          <a:xfrm>
            <a:off x="222250" y="133350"/>
            <a:ext cx="3905250" cy="1938992"/>
          </a:xfrm>
          <a:prstGeom prst="rect">
            <a:avLst/>
          </a:prstGeom>
          <a:noFill/>
        </p:spPr>
        <p:txBody>
          <a:bodyPr wrap="square" rtlCol="0">
            <a:spAutoFit/>
          </a:bodyPr>
          <a:lstStyle/>
          <a:p>
            <a:r>
              <a:rPr lang="en-US" sz="4000" b="1" dirty="0"/>
              <a:t>King County Housing Prices Prediction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p14"/>
          <p:cNvSpPr txBox="1">
            <a:spLocks noGrp="1"/>
          </p:cNvSpPr>
          <p:nvPr>
            <p:ph type="title"/>
          </p:nvPr>
        </p:nvSpPr>
        <p:spPr>
          <a:xfrm>
            <a:off x="311700" y="445025"/>
            <a:ext cx="227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Summary</a:t>
            </a:r>
            <a:endParaRPr b="1" dirty="0"/>
          </a:p>
        </p:txBody>
      </p:sp>
      <p:sp>
        <p:nvSpPr>
          <p:cNvPr id="67" name="Google Shape;67;p14"/>
          <p:cNvSpPr txBox="1">
            <a:spLocks noGrp="1"/>
          </p:cNvSpPr>
          <p:nvPr>
            <p:ph type="body" idx="1"/>
          </p:nvPr>
        </p:nvSpPr>
        <p:spPr>
          <a:xfrm>
            <a:off x="311699" y="886588"/>
            <a:ext cx="3724987" cy="3546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100" dirty="0">
                <a:solidFill>
                  <a:schemeClr val="tx1">
                    <a:lumMod val="75000"/>
                    <a:lumOff val="25000"/>
                  </a:schemeClr>
                </a:solidFill>
              </a:rPr>
              <a:t>King County, located in the state of Washington, encompasses a diverse range of urban, suburban, and rural communities, including the city of Seattle. The housing market in King County has been characterized by rapid growth, high demand, and escalating prices over the past decade, influenced by factors such as population growth, economic prosperity, and limited housing supply.</a:t>
            </a:r>
          </a:p>
          <a:p>
            <a:pPr marL="0" lvl="0" indent="0" algn="l" rtl="0">
              <a:lnSpc>
                <a:spcPct val="100000"/>
              </a:lnSpc>
              <a:spcBef>
                <a:spcPts val="0"/>
              </a:spcBef>
              <a:spcAft>
                <a:spcPts val="0"/>
              </a:spcAft>
              <a:buNone/>
            </a:pPr>
            <a:endParaRPr lang="en-US" sz="1100" dirty="0">
              <a:solidFill>
                <a:schemeClr val="tx1">
                  <a:lumMod val="75000"/>
                  <a:lumOff val="25000"/>
                </a:schemeClr>
              </a:solidFill>
            </a:endParaRPr>
          </a:p>
          <a:p>
            <a:pPr marL="0" lvl="0" indent="0" algn="l" rtl="0">
              <a:lnSpc>
                <a:spcPct val="100000"/>
              </a:lnSpc>
              <a:spcBef>
                <a:spcPts val="0"/>
              </a:spcBef>
              <a:spcAft>
                <a:spcPts val="0"/>
              </a:spcAft>
              <a:buNone/>
            </a:pPr>
            <a:r>
              <a:rPr lang="en-US" sz="1100" dirty="0">
                <a:solidFill>
                  <a:schemeClr val="tx1">
                    <a:lumMod val="75000"/>
                    <a:lumOff val="25000"/>
                  </a:schemeClr>
                </a:solidFill>
              </a:rPr>
              <a:t>The King County Housing Price Prediction Project is an initiative aimed at accurately forecasting housing prices in King County, Washington. This project leverages advanced data analytics and machine learning techniques to provide precise and actionable insights into the factors influencing housing prices in the region. By analyzing historical data and current market trends, we aim to develop a robust predictive model that can assist homebuyers, sellers, real estate agents, and policymakers in making informed decisions.</a:t>
            </a:r>
            <a:endParaRPr sz="1100" dirty="0">
              <a:solidFill>
                <a:schemeClr val="tx1">
                  <a:lumMod val="75000"/>
                  <a:lumOff val="25000"/>
                </a:schemeClr>
              </a:solidFill>
            </a:endParaRPr>
          </a:p>
        </p:txBody>
      </p:sp>
      <p:pic>
        <p:nvPicPr>
          <p:cNvPr id="68" name="Google Shape;68;p14"/>
          <p:cNvPicPr preferRelativeResize="0"/>
          <p:nvPr/>
        </p:nvPicPr>
        <p:blipFill>
          <a:blip r:embed="rId3"/>
          <a:srcRect/>
          <a:stretch/>
        </p:blipFill>
        <p:spPr>
          <a:xfrm>
            <a:off x="4293712" y="823377"/>
            <a:ext cx="2034800" cy="1549512"/>
          </a:xfrm>
          <a:prstGeom prst="rect">
            <a:avLst/>
          </a:prstGeom>
          <a:noFill/>
          <a:ln w="9525" cap="flat" cmpd="sng">
            <a:solidFill>
              <a:srgbClr val="0000FF"/>
            </a:solidFill>
            <a:prstDash val="solid"/>
            <a:round/>
            <a:headEnd type="none" w="sm" len="sm"/>
            <a:tailEnd type="none" w="sm" len="sm"/>
          </a:ln>
        </p:spPr>
      </p:pic>
      <p:pic>
        <p:nvPicPr>
          <p:cNvPr id="69" name="Google Shape;69;p14"/>
          <p:cNvPicPr preferRelativeResize="0"/>
          <p:nvPr/>
        </p:nvPicPr>
        <p:blipFill>
          <a:blip r:embed="rId4"/>
          <a:srcRect/>
          <a:stretch/>
        </p:blipFill>
        <p:spPr>
          <a:xfrm>
            <a:off x="4293774" y="2769264"/>
            <a:ext cx="4583525" cy="1405132"/>
          </a:xfrm>
          <a:prstGeom prst="rect">
            <a:avLst/>
          </a:prstGeom>
          <a:noFill/>
          <a:ln w="9525" cap="flat" cmpd="sng">
            <a:solidFill>
              <a:srgbClr val="FF0000"/>
            </a:solidFill>
            <a:prstDash val="solid"/>
            <a:round/>
            <a:headEnd type="none" w="sm" len="sm"/>
            <a:tailEnd type="none" w="sm" len="sm"/>
          </a:ln>
        </p:spPr>
      </p:pic>
      <p:pic>
        <p:nvPicPr>
          <p:cNvPr id="70" name="Google Shape;70;p14"/>
          <p:cNvPicPr preferRelativeResize="0"/>
          <p:nvPr/>
        </p:nvPicPr>
        <p:blipFill>
          <a:blip r:embed="rId5"/>
          <a:srcRect/>
          <a:stretch/>
        </p:blipFill>
        <p:spPr>
          <a:xfrm>
            <a:off x="6797499" y="800843"/>
            <a:ext cx="2034801" cy="1594579"/>
          </a:xfrm>
          <a:prstGeom prst="rect">
            <a:avLst/>
          </a:prstGeom>
          <a:noFill/>
          <a:ln w="9525" cap="flat" cmpd="sng">
            <a:solidFill>
              <a:srgbClr val="38761D"/>
            </a:solidFill>
            <a:prstDash val="solid"/>
            <a:round/>
            <a:headEnd type="none" w="sm" len="sm"/>
            <a:tailEnd type="none" w="sm" len="sm"/>
          </a:ln>
        </p:spPr>
      </p:pic>
      <p:cxnSp>
        <p:nvCxnSpPr>
          <p:cNvPr id="3" name="Straight Connector 2">
            <a:extLst>
              <a:ext uri="{FF2B5EF4-FFF2-40B4-BE49-F238E27FC236}">
                <a16:creationId xmlns:a16="http://schemas.microsoft.com/office/drawing/2014/main" id="{A4F5C256-8CCF-EFA0-522E-11B821F5BDA0}"/>
              </a:ext>
            </a:extLst>
          </p:cNvPr>
          <p:cNvCxnSpPr/>
          <p:nvPr/>
        </p:nvCxnSpPr>
        <p:spPr>
          <a:xfrm>
            <a:off x="402077" y="886588"/>
            <a:ext cx="1614791" cy="0"/>
          </a:xfrm>
          <a:prstGeom prst="line">
            <a:avLst/>
          </a:prstGeom>
          <a:ln>
            <a:solidFill>
              <a:schemeClr val="tx1">
                <a:lumMod val="85000"/>
                <a:lumOff val="15000"/>
              </a:schemeClr>
            </a:solidFill>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Outline</a:t>
            </a:r>
            <a:endParaRPr b="1" dirty="0"/>
          </a:p>
        </p:txBody>
      </p:sp>
      <p:sp>
        <p:nvSpPr>
          <p:cNvPr id="78" name="Google Shape;78;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dirty="0"/>
              <a:t>Business Problem</a:t>
            </a:r>
            <a:endParaRPr sz="2600" dirty="0"/>
          </a:p>
          <a:p>
            <a:pPr marL="457200" lvl="0" indent="-393700" algn="l" rtl="0">
              <a:spcBef>
                <a:spcPts val="0"/>
              </a:spcBef>
              <a:spcAft>
                <a:spcPts val="0"/>
              </a:spcAft>
              <a:buSzPts val="2600"/>
              <a:buChar char="●"/>
            </a:pPr>
            <a:r>
              <a:rPr lang="en" sz="2600" dirty="0"/>
              <a:t>Data</a:t>
            </a:r>
            <a:endParaRPr sz="2600" dirty="0"/>
          </a:p>
          <a:p>
            <a:pPr marL="457200" lvl="0" indent="-393700" algn="l" rtl="0">
              <a:spcBef>
                <a:spcPts val="0"/>
              </a:spcBef>
              <a:spcAft>
                <a:spcPts val="0"/>
              </a:spcAft>
              <a:buSzPts val="2600"/>
              <a:buChar char="●"/>
            </a:pPr>
            <a:r>
              <a:rPr lang="en" sz="2600" dirty="0"/>
              <a:t>Methods</a:t>
            </a:r>
            <a:endParaRPr sz="2600" dirty="0"/>
          </a:p>
          <a:p>
            <a:pPr marL="457200" lvl="0" indent="-393700" algn="l" rtl="0">
              <a:spcBef>
                <a:spcPts val="0"/>
              </a:spcBef>
              <a:spcAft>
                <a:spcPts val="0"/>
              </a:spcAft>
              <a:buSzPts val="2600"/>
              <a:buChar char="●"/>
            </a:pPr>
            <a:r>
              <a:rPr lang="en" sz="2600" dirty="0"/>
              <a:t>Results</a:t>
            </a:r>
            <a:endParaRPr sz="2600" dirty="0"/>
          </a:p>
          <a:p>
            <a:pPr marL="457200" lvl="0" indent="-393700" algn="l" rtl="0">
              <a:spcBef>
                <a:spcPts val="0"/>
              </a:spcBef>
              <a:spcAft>
                <a:spcPts val="0"/>
              </a:spcAft>
              <a:buSzPts val="2600"/>
              <a:buChar char="●"/>
            </a:pPr>
            <a:r>
              <a:rPr lang="en" sz="2600" dirty="0"/>
              <a:t>Conclusions</a:t>
            </a:r>
            <a:endParaRPr sz="2600" dirty="0"/>
          </a:p>
        </p:txBody>
      </p:sp>
      <p:cxnSp>
        <p:nvCxnSpPr>
          <p:cNvPr id="2" name="Straight Connector 1">
            <a:extLst>
              <a:ext uri="{FF2B5EF4-FFF2-40B4-BE49-F238E27FC236}">
                <a16:creationId xmlns:a16="http://schemas.microsoft.com/office/drawing/2014/main" id="{15AC0756-5FCA-E530-45D9-C6EF24F5F964}"/>
              </a:ext>
            </a:extLst>
          </p:cNvPr>
          <p:cNvCxnSpPr/>
          <p:nvPr/>
        </p:nvCxnSpPr>
        <p:spPr>
          <a:xfrm>
            <a:off x="402077" y="886588"/>
            <a:ext cx="1614791" cy="0"/>
          </a:xfrm>
          <a:prstGeom prst="line">
            <a:avLst/>
          </a:prstGeom>
          <a:ln>
            <a:solidFill>
              <a:schemeClr val="tx1">
                <a:lumMod val="85000"/>
                <a:lumOff val="15000"/>
              </a:schemeClr>
            </a:solidFill>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Business Problem</a:t>
            </a:r>
            <a:endParaRPr b="1" dirty="0"/>
          </a:p>
        </p:txBody>
      </p:sp>
      <p:sp>
        <p:nvSpPr>
          <p:cNvPr id="85" name="Google Shape;85;p16"/>
          <p:cNvSpPr txBox="1">
            <a:spLocks noGrp="1"/>
          </p:cNvSpPr>
          <p:nvPr>
            <p:ph type="body" idx="1"/>
          </p:nvPr>
        </p:nvSpPr>
        <p:spPr>
          <a:xfrm>
            <a:off x="311700" y="1170125"/>
            <a:ext cx="5350500" cy="33987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tx1">
                    <a:lumMod val="75000"/>
                    <a:lumOff val="25000"/>
                  </a:schemeClr>
                </a:solidFill>
              </a:rPr>
              <a:t>King County faces a significant housing crisis characterized by high demand and limited supply. Rapid population growth, driven by the area's strong job market, particularly in the tech sector, has led to increased housing prices and rental rates. Many residents struggle with affordability, resulting in a growing number of households experiencing housing insecurity or homelessness. Efforts to address the crisis include increasing housing development, implementing affordability measures, and expanding support services for low-income and homeless populations. </a:t>
            </a:r>
          </a:p>
          <a:p>
            <a:pPr marL="0" lvl="0" indent="0" algn="l" rtl="0">
              <a:spcBef>
                <a:spcPts val="0"/>
              </a:spcBef>
              <a:spcAft>
                <a:spcPts val="0"/>
              </a:spcAft>
              <a:buNone/>
            </a:pPr>
            <a:endParaRPr lang="en-US" sz="1100" dirty="0">
              <a:solidFill>
                <a:schemeClr val="tx1">
                  <a:lumMod val="75000"/>
                  <a:lumOff val="25000"/>
                </a:schemeClr>
              </a:solidFill>
            </a:endParaRPr>
          </a:p>
          <a:p>
            <a:pPr marL="0" lvl="0" indent="0" algn="l" rtl="0">
              <a:spcBef>
                <a:spcPts val="0"/>
              </a:spcBef>
              <a:spcAft>
                <a:spcPts val="0"/>
              </a:spcAft>
              <a:buNone/>
            </a:pPr>
            <a:r>
              <a:rPr lang="en-US" sz="1100" dirty="0">
                <a:solidFill>
                  <a:schemeClr val="tx1">
                    <a:lumMod val="75000"/>
                    <a:lumOff val="25000"/>
                  </a:schemeClr>
                </a:solidFill>
              </a:rPr>
              <a:t>This project aims to provide tangible support by achieving the following objectives:</a:t>
            </a:r>
          </a:p>
          <a:p>
            <a:pPr marL="0" lvl="0" indent="0" algn="l" rtl="0">
              <a:spcBef>
                <a:spcPts val="0"/>
              </a:spcBef>
              <a:spcAft>
                <a:spcPts val="0"/>
              </a:spcAft>
              <a:buNone/>
            </a:pPr>
            <a:r>
              <a:rPr lang="en-US" sz="1100" b="1" dirty="0">
                <a:solidFill>
                  <a:schemeClr val="tx1">
                    <a:lumMod val="75000"/>
                    <a:lumOff val="25000"/>
                  </a:schemeClr>
                </a:solidFill>
              </a:rPr>
              <a:t>1: </a:t>
            </a:r>
            <a:r>
              <a:rPr lang="en-US" sz="1100" dirty="0">
                <a:solidFill>
                  <a:schemeClr val="tx1">
                    <a:lumMod val="75000"/>
                    <a:lumOff val="25000"/>
                  </a:schemeClr>
                </a:solidFill>
              </a:rPr>
              <a:t>Identify key factors influencing housing prices in the region.</a:t>
            </a:r>
          </a:p>
          <a:p>
            <a:pPr marL="0" lvl="0" indent="0" algn="l" rtl="0">
              <a:spcBef>
                <a:spcPts val="0"/>
              </a:spcBef>
              <a:spcAft>
                <a:spcPts val="0"/>
              </a:spcAft>
              <a:buNone/>
            </a:pPr>
            <a:r>
              <a:rPr lang="en-US" sz="1100" b="1" dirty="0">
                <a:solidFill>
                  <a:schemeClr val="tx1">
                    <a:lumMod val="75000"/>
                    <a:lumOff val="25000"/>
                  </a:schemeClr>
                </a:solidFill>
              </a:rPr>
              <a:t>2: </a:t>
            </a:r>
            <a:r>
              <a:rPr lang="en-US" sz="1100" dirty="0">
                <a:solidFill>
                  <a:schemeClr val="tx1">
                    <a:lumMod val="75000"/>
                    <a:lumOff val="25000"/>
                  </a:schemeClr>
                </a:solidFill>
              </a:rPr>
              <a:t>Provide a valuable Exploratory Data Analysis (EDA) for stakeholders such as homebuyers, sellers, real estate professionals, and policymakers to make informed decisions regarding property transactions and urban planning.</a:t>
            </a:r>
          </a:p>
          <a:p>
            <a:pPr marL="0" lvl="0" indent="0" algn="l" rtl="0">
              <a:spcBef>
                <a:spcPts val="0"/>
              </a:spcBef>
              <a:spcAft>
                <a:spcPts val="0"/>
              </a:spcAft>
              <a:buNone/>
            </a:pPr>
            <a:r>
              <a:rPr lang="en-US" sz="1100" b="1" dirty="0">
                <a:solidFill>
                  <a:schemeClr val="tx1">
                    <a:lumMod val="75000"/>
                    <a:lumOff val="25000"/>
                  </a:schemeClr>
                </a:solidFill>
              </a:rPr>
              <a:t>3: </a:t>
            </a:r>
            <a:r>
              <a:rPr lang="en-US" sz="1100" dirty="0">
                <a:solidFill>
                  <a:schemeClr val="tx1">
                    <a:lumMod val="75000"/>
                    <a:lumOff val="25000"/>
                  </a:schemeClr>
                </a:solidFill>
              </a:rPr>
              <a:t>Develop a machine learning model to accurately predict housing prices based on property features, location, and market conditions.</a:t>
            </a:r>
            <a:endParaRPr sz="1200" dirty="0">
              <a:solidFill>
                <a:schemeClr val="tx1">
                  <a:lumMod val="75000"/>
                  <a:lumOff val="25000"/>
                </a:schemeClr>
              </a:solidFill>
            </a:endParaRPr>
          </a:p>
          <a:p>
            <a:pPr marL="0" lvl="0" indent="0" algn="l" rtl="0">
              <a:spcBef>
                <a:spcPts val="0"/>
              </a:spcBef>
              <a:spcAft>
                <a:spcPts val="1600"/>
              </a:spcAft>
              <a:buNone/>
            </a:pPr>
            <a:endParaRPr sz="1400" dirty="0"/>
          </a:p>
        </p:txBody>
      </p:sp>
      <p:pic>
        <p:nvPicPr>
          <p:cNvPr id="86" name="Google Shape;86;p16"/>
          <p:cNvPicPr preferRelativeResize="0"/>
          <p:nvPr/>
        </p:nvPicPr>
        <p:blipFill>
          <a:blip r:embed="rId3">
            <a:alphaModFix/>
          </a:blip>
          <a:stretch>
            <a:fillRect/>
          </a:stretch>
        </p:blipFill>
        <p:spPr>
          <a:xfrm>
            <a:off x="5814600" y="1170125"/>
            <a:ext cx="3177000" cy="3177000"/>
          </a:xfrm>
          <a:prstGeom prst="rect">
            <a:avLst/>
          </a:prstGeom>
          <a:noFill/>
          <a:ln>
            <a:noFill/>
          </a:ln>
        </p:spPr>
      </p:pic>
      <p:cxnSp>
        <p:nvCxnSpPr>
          <p:cNvPr id="2" name="Straight Connector 1">
            <a:extLst>
              <a:ext uri="{FF2B5EF4-FFF2-40B4-BE49-F238E27FC236}">
                <a16:creationId xmlns:a16="http://schemas.microsoft.com/office/drawing/2014/main" id="{A0FAB830-0E73-34A5-AA94-094211E35179}"/>
              </a:ext>
            </a:extLst>
          </p:cNvPr>
          <p:cNvCxnSpPr>
            <a:cxnSpLocks/>
          </p:cNvCxnSpPr>
          <p:nvPr/>
        </p:nvCxnSpPr>
        <p:spPr>
          <a:xfrm>
            <a:off x="402077" y="886588"/>
            <a:ext cx="3216612" cy="0"/>
          </a:xfrm>
          <a:prstGeom prst="line">
            <a:avLst/>
          </a:prstGeom>
          <a:ln>
            <a:solidFill>
              <a:schemeClr val="tx1">
                <a:lumMod val="85000"/>
                <a:lumOff val="15000"/>
              </a:schemeClr>
            </a:solidFill>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Data</a:t>
            </a:r>
            <a:endParaRPr b="1" dirty="0"/>
          </a:p>
        </p:txBody>
      </p:sp>
      <p:sp>
        <p:nvSpPr>
          <p:cNvPr id="93" name="Google Shape;93;p17"/>
          <p:cNvSpPr txBox="1">
            <a:spLocks noGrp="1"/>
          </p:cNvSpPr>
          <p:nvPr>
            <p:ph type="body" idx="1"/>
          </p:nvPr>
        </p:nvSpPr>
        <p:spPr>
          <a:xfrm>
            <a:off x="311700" y="1152475"/>
            <a:ext cx="3921600" cy="23883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chemeClr val="tx1">
                    <a:lumMod val="75000"/>
                    <a:lumOff val="25000"/>
                  </a:schemeClr>
                </a:solidFill>
              </a:rPr>
              <a:t>The dataset we are using for this project is from </a:t>
            </a:r>
            <a:r>
              <a:rPr lang="en-US" sz="1300" dirty="0" err="1">
                <a:solidFill>
                  <a:schemeClr val="tx1">
                    <a:lumMod val="75000"/>
                    <a:lumOff val="25000"/>
                  </a:schemeClr>
                </a:solidFill>
              </a:rPr>
              <a:t>Kaggel</a:t>
            </a:r>
            <a:r>
              <a:rPr lang="en-US" sz="1300" dirty="0">
                <a:solidFill>
                  <a:schemeClr val="tx1">
                    <a:lumMod val="75000"/>
                    <a:lumOff val="25000"/>
                  </a:schemeClr>
                </a:solidFill>
              </a:rPr>
              <a:t> website. This dataset contains more than 21,000 rows and 21 columns which describe or quantify the different aspects of the housing situation in the region. These features are crucial for achieving the objectives stated above.</a:t>
            </a:r>
          </a:p>
          <a:p>
            <a:pPr marL="0" lvl="0" indent="0" algn="l" rtl="0">
              <a:spcBef>
                <a:spcPts val="0"/>
              </a:spcBef>
              <a:spcAft>
                <a:spcPts val="0"/>
              </a:spcAft>
              <a:buNone/>
            </a:pPr>
            <a:r>
              <a:rPr lang="en-US" sz="1300" dirty="0">
                <a:solidFill>
                  <a:schemeClr val="tx1">
                    <a:lumMod val="75000"/>
                    <a:lumOff val="25000"/>
                  </a:schemeClr>
                </a:solidFill>
              </a:rPr>
              <a:t>We will load the data, clean it,  run EDA and develop a model from it.</a:t>
            </a:r>
            <a:endParaRPr sz="1300" dirty="0">
              <a:solidFill>
                <a:schemeClr val="tx1">
                  <a:lumMod val="75000"/>
                  <a:lumOff val="25000"/>
                </a:schemeClr>
              </a:solidFill>
            </a:endParaRPr>
          </a:p>
          <a:p>
            <a:pPr marL="0" lvl="0" indent="0" algn="l" rtl="0">
              <a:spcBef>
                <a:spcPts val="1600"/>
              </a:spcBef>
              <a:spcAft>
                <a:spcPts val="0"/>
              </a:spcAft>
              <a:buNone/>
            </a:pPr>
            <a:endParaRPr sz="1300" dirty="0"/>
          </a:p>
          <a:p>
            <a:pPr marL="0" lvl="0" indent="0" algn="l" rtl="0">
              <a:spcBef>
                <a:spcPts val="1600"/>
              </a:spcBef>
              <a:spcAft>
                <a:spcPts val="0"/>
              </a:spcAft>
              <a:buNone/>
            </a:pPr>
            <a:endParaRPr sz="1300"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94" name="Google Shape;94;p17"/>
          <p:cNvPicPr preferRelativeResize="0"/>
          <p:nvPr/>
        </p:nvPicPr>
        <p:blipFill>
          <a:blip r:embed="rId3">
            <a:alphaModFix/>
          </a:blip>
          <a:stretch>
            <a:fillRect/>
          </a:stretch>
        </p:blipFill>
        <p:spPr>
          <a:xfrm>
            <a:off x="5444025" y="661263"/>
            <a:ext cx="3187870" cy="3820975"/>
          </a:xfrm>
          <a:prstGeom prst="rect">
            <a:avLst/>
          </a:prstGeom>
          <a:noFill/>
          <a:ln>
            <a:noFill/>
          </a:ln>
        </p:spPr>
      </p:pic>
      <p:cxnSp>
        <p:nvCxnSpPr>
          <p:cNvPr id="2" name="Straight Connector 1">
            <a:extLst>
              <a:ext uri="{FF2B5EF4-FFF2-40B4-BE49-F238E27FC236}">
                <a16:creationId xmlns:a16="http://schemas.microsoft.com/office/drawing/2014/main" id="{4BE21121-7C3A-30AF-DFED-3C1F075F9D72}"/>
              </a:ext>
            </a:extLst>
          </p:cNvPr>
          <p:cNvCxnSpPr>
            <a:cxnSpLocks/>
          </p:cNvCxnSpPr>
          <p:nvPr/>
        </p:nvCxnSpPr>
        <p:spPr>
          <a:xfrm>
            <a:off x="402077" y="886588"/>
            <a:ext cx="888459" cy="0"/>
          </a:xfrm>
          <a:prstGeom prst="line">
            <a:avLst/>
          </a:prstGeom>
          <a:ln>
            <a:solidFill>
              <a:schemeClr val="tx1">
                <a:lumMod val="85000"/>
                <a:lumOff val="15000"/>
              </a:schemeClr>
            </a:solidFill>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Methods</a:t>
            </a:r>
            <a:endParaRPr b="1" dirty="0"/>
          </a:p>
        </p:txBody>
      </p:sp>
      <p:sp>
        <p:nvSpPr>
          <p:cNvPr id="101" name="Google Shape;101;p18"/>
          <p:cNvSpPr txBox="1">
            <a:spLocks noGrp="1"/>
          </p:cNvSpPr>
          <p:nvPr>
            <p:ph type="body" idx="1"/>
          </p:nvPr>
        </p:nvSpPr>
        <p:spPr>
          <a:xfrm>
            <a:off x="311700" y="1152475"/>
            <a:ext cx="4539000" cy="29915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chemeClr val="tx1">
                    <a:lumMod val="75000"/>
                    <a:lumOff val="25000"/>
                  </a:schemeClr>
                </a:solidFill>
              </a:rPr>
              <a:t>For this project, we will follow the following steps:</a:t>
            </a:r>
          </a:p>
          <a:p>
            <a:pPr marL="0" lvl="0" indent="0" algn="l" rtl="0">
              <a:spcBef>
                <a:spcPts val="0"/>
              </a:spcBef>
              <a:spcAft>
                <a:spcPts val="0"/>
              </a:spcAft>
              <a:buNone/>
            </a:pPr>
            <a:endParaRPr lang="en-US" sz="1300" dirty="0">
              <a:solidFill>
                <a:schemeClr val="tx1">
                  <a:lumMod val="75000"/>
                  <a:lumOff val="25000"/>
                </a:schemeClr>
              </a:solidFill>
            </a:endParaRPr>
          </a:p>
          <a:p>
            <a:pPr marL="0" lvl="0" indent="0" algn="l" rtl="0">
              <a:spcBef>
                <a:spcPts val="0"/>
              </a:spcBef>
              <a:spcAft>
                <a:spcPts val="0"/>
              </a:spcAft>
              <a:buNone/>
            </a:pPr>
            <a:r>
              <a:rPr lang="en-US" sz="1300" dirty="0">
                <a:solidFill>
                  <a:schemeClr val="tx1">
                    <a:lumMod val="75000"/>
                    <a:lumOff val="25000"/>
                  </a:schemeClr>
                </a:solidFill>
              </a:rPr>
              <a:t>1. Load the dataset.</a:t>
            </a:r>
          </a:p>
          <a:p>
            <a:pPr marL="0" lvl="0" indent="0" algn="l" rtl="0">
              <a:spcBef>
                <a:spcPts val="0"/>
              </a:spcBef>
              <a:spcAft>
                <a:spcPts val="0"/>
              </a:spcAft>
              <a:buNone/>
            </a:pPr>
            <a:r>
              <a:rPr lang="en-US" sz="1300" dirty="0">
                <a:solidFill>
                  <a:schemeClr val="tx1">
                    <a:lumMod val="75000"/>
                    <a:lumOff val="25000"/>
                  </a:schemeClr>
                </a:solidFill>
              </a:rPr>
              <a:t>2. Data cleaning where we will check for missing values and any limitations within the dataset and prepare the dataset.</a:t>
            </a:r>
          </a:p>
          <a:p>
            <a:pPr marL="0" lvl="0" indent="0" algn="l" rtl="0">
              <a:spcBef>
                <a:spcPts val="0"/>
              </a:spcBef>
              <a:spcAft>
                <a:spcPts val="0"/>
              </a:spcAft>
              <a:buNone/>
            </a:pPr>
            <a:r>
              <a:rPr lang="en-US" sz="1300" dirty="0">
                <a:solidFill>
                  <a:schemeClr val="tx1">
                    <a:lumMod val="75000"/>
                    <a:lumOff val="25000"/>
                  </a:schemeClr>
                </a:solidFill>
              </a:rPr>
              <a:t>3. Data exploration where we will clearly identify all the features and select the ones we are willing to work with.</a:t>
            </a:r>
          </a:p>
          <a:p>
            <a:pPr marL="0" lvl="0" indent="0" algn="l" rtl="0">
              <a:spcBef>
                <a:spcPts val="0"/>
              </a:spcBef>
              <a:spcAft>
                <a:spcPts val="0"/>
              </a:spcAft>
              <a:buNone/>
            </a:pPr>
            <a:r>
              <a:rPr lang="en-US" sz="1300" dirty="0">
                <a:solidFill>
                  <a:schemeClr val="tx1">
                    <a:lumMod val="75000"/>
                    <a:lumOff val="25000"/>
                  </a:schemeClr>
                </a:solidFill>
              </a:rPr>
              <a:t>4. Analysis of the data to come up with insights that we can learn about the housing situation in the region</a:t>
            </a:r>
          </a:p>
          <a:p>
            <a:pPr marL="0" lvl="0" indent="0" algn="l" rtl="0">
              <a:spcBef>
                <a:spcPts val="0"/>
              </a:spcBef>
              <a:spcAft>
                <a:spcPts val="0"/>
              </a:spcAft>
              <a:buNone/>
            </a:pPr>
            <a:r>
              <a:rPr lang="en-US" sz="1300" dirty="0">
                <a:solidFill>
                  <a:schemeClr val="tx1">
                    <a:lumMod val="75000"/>
                    <a:lumOff val="25000"/>
                  </a:schemeClr>
                </a:solidFill>
              </a:rPr>
              <a:t>5. Preparing the data for machine learning models to predict the housing prices given different variables.</a:t>
            </a:r>
            <a:endParaRPr sz="1300" dirty="0">
              <a:solidFill>
                <a:schemeClr val="tx1">
                  <a:lumMod val="75000"/>
                  <a:lumOff val="25000"/>
                </a:schemeClr>
              </a:solidFill>
            </a:endParaRPr>
          </a:p>
          <a:p>
            <a:pPr marL="0" lvl="0" indent="0" algn="l" rtl="0">
              <a:spcBef>
                <a:spcPts val="1600"/>
              </a:spcBef>
              <a:spcAft>
                <a:spcPts val="1600"/>
              </a:spcAft>
              <a:buNone/>
            </a:pPr>
            <a:endParaRPr sz="1300" dirty="0"/>
          </a:p>
        </p:txBody>
      </p:sp>
      <p:pic>
        <p:nvPicPr>
          <p:cNvPr id="102" name="Google Shape;102;p18"/>
          <p:cNvPicPr preferRelativeResize="0"/>
          <p:nvPr/>
        </p:nvPicPr>
        <p:blipFill>
          <a:blip r:embed="rId3">
            <a:alphaModFix/>
          </a:blip>
          <a:stretch>
            <a:fillRect/>
          </a:stretch>
        </p:blipFill>
        <p:spPr>
          <a:xfrm>
            <a:off x="5285325" y="839487"/>
            <a:ext cx="3464525" cy="3464525"/>
          </a:xfrm>
          <a:prstGeom prst="rect">
            <a:avLst/>
          </a:prstGeom>
          <a:noFill/>
          <a:ln>
            <a:noFill/>
          </a:ln>
        </p:spPr>
      </p:pic>
      <p:cxnSp>
        <p:nvCxnSpPr>
          <p:cNvPr id="2" name="Straight Connector 1">
            <a:extLst>
              <a:ext uri="{FF2B5EF4-FFF2-40B4-BE49-F238E27FC236}">
                <a16:creationId xmlns:a16="http://schemas.microsoft.com/office/drawing/2014/main" id="{3EF1C393-5554-FF29-6847-7FB92C03A911}"/>
              </a:ext>
            </a:extLst>
          </p:cNvPr>
          <p:cNvCxnSpPr/>
          <p:nvPr/>
        </p:nvCxnSpPr>
        <p:spPr>
          <a:xfrm>
            <a:off x="402077" y="886588"/>
            <a:ext cx="1614791" cy="0"/>
          </a:xfrm>
          <a:prstGeom prst="line">
            <a:avLst/>
          </a:prstGeom>
          <a:ln>
            <a:solidFill>
              <a:schemeClr val="tx1">
                <a:lumMod val="85000"/>
                <a:lumOff val="15000"/>
              </a:schemeClr>
            </a:solidFill>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Results</a:t>
            </a:r>
            <a:endParaRPr b="1" dirty="0"/>
          </a:p>
        </p:txBody>
      </p:sp>
      <p:sp>
        <p:nvSpPr>
          <p:cNvPr id="109" name="Google Shape;109;p19"/>
          <p:cNvSpPr txBox="1">
            <a:spLocks noGrp="1"/>
          </p:cNvSpPr>
          <p:nvPr>
            <p:ph type="body" idx="1"/>
          </p:nvPr>
        </p:nvSpPr>
        <p:spPr>
          <a:xfrm>
            <a:off x="311700" y="1231900"/>
            <a:ext cx="5015250" cy="29569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tx1">
                    <a:lumMod val="75000"/>
                    <a:lumOff val="25000"/>
                  </a:schemeClr>
                </a:solidFill>
              </a:rPr>
              <a:t>After examining, cleaning, and analyzing the data, we have come with the following results:</a:t>
            </a:r>
          </a:p>
          <a:p>
            <a:pPr marL="0" lvl="0" indent="0" algn="l" rtl="0">
              <a:spcBef>
                <a:spcPts val="0"/>
              </a:spcBef>
              <a:spcAft>
                <a:spcPts val="0"/>
              </a:spcAft>
              <a:buNone/>
            </a:pPr>
            <a:endParaRPr lang="en-US" sz="1100" dirty="0">
              <a:solidFill>
                <a:schemeClr val="tx1">
                  <a:lumMod val="75000"/>
                  <a:lumOff val="25000"/>
                </a:schemeClr>
              </a:solidFill>
            </a:endParaRPr>
          </a:p>
          <a:p>
            <a:pPr marL="228600" lvl="0" indent="-228600" algn="l" rtl="0">
              <a:spcBef>
                <a:spcPts val="0"/>
              </a:spcBef>
              <a:spcAft>
                <a:spcPts val="0"/>
              </a:spcAft>
              <a:buAutoNum type="arabicPeriod"/>
            </a:pPr>
            <a:r>
              <a:rPr lang="en-US" sz="1100" dirty="0">
                <a:solidFill>
                  <a:schemeClr val="tx1">
                    <a:lumMod val="75000"/>
                    <a:lumOff val="25000"/>
                  </a:schemeClr>
                </a:solidFill>
              </a:rPr>
              <a:t>Housing prices in King County are highly influenced by the living space, the grade, and the number of bathrooms.</a:t>
            </a:r>
          </a:p>
          <a:p>
            <a:pPr marL="228600" lvl="0" indent="-228600" algn="l" rtl="0">
              <a:spcBef>
                <a:spcPts val="0"/>
              </a:spcBef>
              <a:spcAft>
                <a:spcPts val="0"/>
              </a:spcAft>
              <a:buAutoNum type="arabicPeriod"/>
            </a:pPr>
            <a:endParaRPr lang="en-US" sz="1100" dirty="0">
              <a:solidFill>
                <a:schemeClr val="tx1">
                  <a:lumMod val="75000"/>
                  <a:lumOff val="25000"/>
                </a:schemeClr>
              </a:solidFill>
            </a:endParaRPr>
          </a:p>
          <a:p>
            <a:pPr marL="228600" lvl="0" indent="-228600" algn="l" rtl="0">
              <a:spcBef>
                <a:spcPts val="0"/>
              </a:spcBef>
              <a:spcAft>
                <a:spcPts val="0"/>
              </a:spcAft>
              <a:buAutoNum type="arabicPeriod"/>
            </a:pPr>
            <a:r>
              <a:rPr lang="en-US" sz="1100" dirty="0">
                <a:solidFill>
                  <a:schemeClr val="tx1">
                    <a:lumMod val="75000"/>
                    <a:lumOff val="25000"/>
                  </a:schemeClr>
                </a:solidFill>
              </a:rPr>
              <a:t>Performed EDA that reveals the strong correlation between housing price and living space, grade and bathrooms. Stakeholders can get insights and make data-driven decisions regarding property transactions and urban planning based on this EDA.</a:t>
            </a:r>
          </a:p>
          <a:p>
            <a:pPr marL="228600" lvl="0" indent="-228600" algn="l" rtl="0">
              <a:spcBef>
                <a:spcPts val="0"/>
              </a:spcBef>
              <a:spcAft>
                <a:spcPts val="0"/>
              </a:spcAft>
              <a:buAutoNum type="arabicPeriod"/>
            </a:pPr>
            <a:endParaRPr lang="en-US" sz="1100" dirty="0">
              <a:solidFill>
                <a:schemeClr val="tx1">
                  <a:lumMod val="75000"/>
                  <a:lumOff val="25000"/>
                </a:schemeClr>
              </a:solidFill>
            </a:endParaRPr>
          </a:p>
          <a:p>
            <a:pPr marL="228600" lvl="0" indent="-228600" algn="l" rtl="0">
              <a:spcBef>
                <a:spcPts val="0"/>
              </a:spcBef>
              <a:spcAft>
                <a:spcPts val="0"/>
              </a:spcAft>
              <a:buAutoNum type="arabicPeriod"/>
            </a:pPr>
            <a:r>
              <a:rPr lang="en-US" sz="1100" dirty="0">
                <a:solidFill>
                  <a:schemeClr val="tx1">
                    <a:lumMod val="75000"/>
                    <a:lumOff val="25000"/>
                  </a:schemeClr>
                </a:solidFill>
              </a:rPr>
              <a:t>Developed and trained a predictive model that can predict the housing price by about 70% accuracy with a mean absolute error (MAE) of 0.2 given a number of features.</a:t>
            </a:r>
          </a:p>
          <a:p>
            <a:pPr marL="0" lvl="0" indent="0" algn="l" rtl="0">
              <a:spcBef>
                <a:spcPts val="0"/>
              </a:spcBef>
              <a:spcAft>
                <a:spcPts val="0"/>
              </a:spcAft>
              <a:buNone/>
            </a:pPr>
            <a:endParaRPr lang="en-US" sz="1050" dirty="0"/>
          </a:p>
        </p:txBody>
      </p:sp>
      <p:pic>
        <p:nvPicPr>
          <p:cNvPr id="110" name="Google Shape;110;p19"/>
          <p:cNvPicPr preferRelativeResize="0"/>
          <p:nvPr/>
        </p:nvPicPr>
        <p:blipFill>
          <a:blip r:embed="rId3">
            <a:alphaModFix/>
          </a:blip>
          <a:stretch>
            <a:fillRect/>
          </a:stretch>
        </p:blipFill>
        <p:spPr>
          <a:xfrm>
            <a:off x="5326950" y="954625"/>
            <a:ext cx="3817050" cy="3812100"/>
          </a:xfrm>
          <a:prstGeom prst="rect">
            <a:avLst/>
          </a:prstGeom>
          <a:noFill/>
          <a:ln>
            <a:noFill/>
          </a:ln>
        </p:spPr>
      </p:pic>
      <p:cxnSp>
        <p:nvCxnSpPr>
          <p:cNvPr id="2" name="Straight Connector 1">
            <a:extLst>
              <a:ext uri="{FF2B5EF4-FFF2-40B4-BE49-F238E27FC236}">
                <a16:creationId xmlns:a16="http://schemas.microsoft.com/office/drawing/2014/main" id="{AF2F76FE-BA3C-4624-1972-A60EF0C876BB}"/>
              </a:ext>
            </a:extLst>
          </p:cNvPr>
          <p:cNvCxnSpPr>
            <a:cxnSpLocks/>
          </p:cNvCxnSpPr>
          <p:nvPr/>
        </p:nvCxnSpPr>
        <p:spPr>
          <a:xfrm>
            <a:off x="402077" y="886588"/>
            <a:ext cx="1387812" cy="0"/>
          </a:xfrm>
          <a:prstGeom prst="line">
            <a:avLst/>
          </a:prstGeom>
          <a:ln>
            <a:solidFill>
              <a:schemeClr val="tx1">
                <a:lumMod val="85000"/>
                <a:lumOff val="15000"/>
              </a:schemeClr>
            </a:solidFill>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Conclusions</a:t>
            </a:r>
            <a:endParaRPr b="1" dirty="0"/>
          </a:p>
        </p:txBody>
      </p:sp>
      <p:sp>
        <p:nvSpPr>
          <p:cNvPr id="117" name="Google Shape;117;p20"/>
          <p:cNvSpPr txBox="1">
            <a:spLocks noGrp="1"/>
          </p:cNvSpPr>
          <p:nvPr>
            <p:ph type="body" idx="1"/>
          </p:nvPr>
        </p:nvSpPr>
        <p:spPr>
          <a:xfrm>
            <a:off x="311700" y="917225"/>
            <a:ext cx="5703000" cy="29471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tx1">
                    <a:lumMod val="75000"/>
                    <a:lumOff val="25000"/>
                  </a:schemeClr>
                </a:solidFill>
              </a:rPr>
              <a:t>Based on the result of the analysis, we recommend the following:</a:t>
            </a:r>
            <a:endParaRPr sz="1100" dirty="0">
              <a:solidFill>
                <a:schemeClr val="tx1">
                  <a:lumMod val="75000"/>
                  <a:lumOff val="25000"/>
                </a:schemeClr>
              </a:solidFill>
            </a:endParaRPr>
          </a:p>
          <a:p>
            <a:pPr marL="0" lvl="0" indent="0" algn="l" rtl="0">
              <a:spcBef>
                <a:spcPts val="0"/>
              </a:spcBef>
              <a:spcAft>
                <a:spcPts val="0"/>
              </a:spcAft>
              <a:buNone/>
            </a:pPr>
            <a:endParaRPr sz="1100" dirty="0">
              <a:solidFill>
                <a:schemeClr val="tx1">
                  <a:lumMod val="75000"/>
                  <a:lumOff val="25000"/>
                </a:schemeClr>
              </a:solidFill>
            </a:endParaRPr>
          </a:p>
          <a:p>
            <a:pPr marL="0" lvl="0" indent="0" algn="l" rtl="0">
              <a:spcBef>
                <a:spcPts val="0"/>
              </a:spcBef>
              <a:spcAft>
                <a:spcPts val="0"/>
              </a:spcAft>
              <a:buNone/>
            </a:pPr>
            <a:r>
              <a:rPr lang="en-US" sz="1100" b="1" dirty="0">
                <a:solidFill>
                  <a:schemeClr val="tx1">
                    <a:lumMod val="75000"/>
                    <a:lumOff val="25000"/>
                  </a:schemeClr>
                </a:solidFill>
              </a:rPr>
              <a:t>Influential Features: </a:t>
            </a:r>
            <a:r>
              <a:rPr lang="en-US" sz="1100" dirty="0">
                <a:solidFill>
                  <a:schemeClr val="tx1">
                    <a:lumMod val="75000"/>
                    <a:lumOff val="25000"/>
                  </a:schemeClr>
                </a:solidFill>
              </a:rPr>
              <a:t>House price in King county is primarily influences by the total footage of living space, the grade and the number of bathrooms.</a:t>
            </a:r>
          </a:p>
          <a:p>
            <a:pPr marL="0" lvl="0" indent="0" algn="l" rtl="0">
              <a:spcBef>
                <a:spcPts val="0"/>
              </a:spcBef>
              <a:spcAft>
                <a:spcPts val="0"/>
              </a:spcAft>
              <a:buNone/>
            </a:pPr>
            <a:endParaRPr lang="en-US" sz="1100" dirty="0">
              <a:solidFill>
                <a:schemeClr val="tx1">
                  <a:lumMod val="75000"/>
                  <a:lumOff val="25000"/>
                </a:schemeClr>
              </a:solidFill>
            </a:endParaRPr>
          </a:p>
          <a:p>
            <a:pPr marL="0" lvl="0" indent="0" algn="l" rtl="0">
              <a:spcBef>
                <a:spcPts val="0"/>
              </a:spcBef>
              <a:spcAft>
                <a:spcPts val="0"/>
              </a:spcAft>
              <a:buNone/>
            </a:pPr>
            <a:r>
              <a:rPr lang="en-US" sz="1100" b="1" dirty="0">
                <a:solidFill>
                  <a:schemeClr val="tx1">
                    <a:lumMod val="75000"/>
                    <a:lumOff val="25000"/>
                  </a:schemeClr>
                </a:solidFill>
              </a:rPr>
              <a:t>Market Insights: </a:t>
            </a:r>
            <a:r>
              <a:rPr lang="en-US" sz="1100" dirty="0">
                <a:solidFill>
                  <a:schemeClr val="tx1">
                    <a:lumMod val="75000"/>
                    <a:lumOff val="25000"/>
                  </a:schemeClr>
                </a:solidFill>
              </a:rPr>
              <a:t>The EDA reveals that the King County housing market is significantly influenced by the total footage of living space. Even though the grade and number of bathrooms have a dictating influence on the price as well, Stakeholders should primarily pay attention at the total footage of living space for data-driven decisions in property transactions and urban planning.</a:t>
            </a:r>
          </a:p>
          <a:p>
            <a:pPr marL="0" lvl="0" indent="0" algn="l" rtl="0">
              <a:spcBef>
                <a:spcPts val="0"/>
              </a:spcBef>
              <a:spcAft>
                <a:spcPts val="0"/>
              </a:spcAft>
              <a:buNone/>
            </a:pPr>
            <a:endParaRPr lang="en-US" sz="1100" dirty="0">
              <a:solidFill>
                <a:schemeClr val="tx1">
                  <a:lumMod val="75000"/>
                  <a:lumOff val="25000"/>
                </a:schemeClr>
              </a:solidFill>
            </a:endParaRPr>
          </a:p>
          <a:p>
            <a:pPr marL="0" lvl="0" indent="0" algn="l" rtl="0">
              <a:spcBef>
                <a:spcPts val="0"/>
              </a:spcBef>
              <a:spcAft>
                <a:spcPts val="0"/>
              </a:spcAft>
              <a:buNone/>
            </a:pPr>
            <a:r>
              <a:rPr lang="en-US" sz="1100" b="1" dirty="0">
                <a:solidFill>
                  <a:schemeClr val="tx1">
                    <a:lumMod val="75000"/>
                    <a:lumOff val="25000"/>
                  </a:schemeClr>
                </a:solidFill>
              </a:rPr>
              <a:t>Model Selection: </a:t>
            </a:r>
            <a:r>
              <a:rPr lang="en-US" sz="1100" dirty="0">
                <a:solidFill>
                  <a:schemeClr val="tx1">
                    <a:lumMod val="75000"/>
                    <a:lumOff val="25000"/>
                  </a:schemeClr>
                </a:solidFill>
              </a:rPr>
              <a:t>The best model for predicting housing prices in King County is Model 4, which has an R-squared value of 0.7063 and a low Mean Absolute Error (MAE) of 0.2194. This model explains 70.63% of the variance in logarithmically transformed house prices and has the lowest prediction error, effectively capturing the mean and standard deviation of the transformed prices.</a:t>
            </a:r>
          </a:p>
        </p:txBody>
      </p:sp>
      <p:pic>
        <p:nvPicPr>
          <p:cNvPr id="118" name="Google Shape;118;p20"/>
          <p:cNvPicPr preferRelativeResize="0"/>
          <p:nvPr/>
        </p:nvPicPr>
        <p:blipFill>
          <a:blip r:embed="rId3">
            <a:alphaModFix/>
          </a:blip>
          <a:stretch>
            <a:fillRect/>
          </a:stretch>
        </p:blipFill>
        <p:spPr>
          <a:xfrm>
            <a:off x="6167100" y="917225"/>
            <a:ext cx="2824500" cy="3527775"/>
          </a:xfrm>
          <a:prstGeom prst="rect">
            <a:avLst/>
          </a:prstGeom>
          <a:noFill/>
          <a:ln>
            <a:noFill/>
          </a:ln>
        </p:spPr>
      </p:pic>
      <p:cxnSp>
        <p:nvCxnSpPr>
          <p:cNvPr id="2" name="Straight Connector 1">
            <a:extLst>
              <a:ext uri="{FF2B5EF4-FFF2-40B4-BE49-F238E27FC236}">
                <a16:creationId xmlns:a16="http://schemas.microsoft.com/office/drawing/2014/main" id="{C3731BA3-1CBC-EE4D-28C8-9134EBD7764C}"/>
              </a:ext>
            </a:extLst>
          </p:cNvPr>
          <p:cNvCxnSpPr>
            <a:cxnSpLocks/>
          </p:cNvCxnSpPr>
          <p:nvPr/>
        </p:nvCxnSpPr>
        <p:spPr>
          <a:xfrm>
            <a:off x="402077" y="886588"/>
            <a:ext cx="2425429" cy="0"/>
          </a:xfrm>
          <a:prstGeom prst="line">
            <a:avLst/>
          </a:prstGeom>
          <a:ln>
            <a:solidFill>
              <a:schemeClr val="tx1">
                <a:lumMod val="85000"/>
                <a:lumOff val="15000"/>
              </a:schemeClr>
            </a:solidFill>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490250" y="526350"/>
            <a:ext cx="7715400" cy="32090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Thank You!</a:t>
            </a:r>
            <a:endParaRPr b="1"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{33F70A2F-FC0E-F048-8E8E-40ADE7774A73}tf10001119</Template>
  <TotalTime>348</TotalTime>
  <Words>812</Words>
  <Application>Microsoft Macintosh PowerPoint</Application>
  <PresentationFormat>On-screen Show (16:9)</PresentationFormat>
  <Paragraphs>57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Menlo</vt:lpstr>
      <vt:lpstr>Gill Sans MT</vt:lpstr>
      <vt:lpstr>Arial</vt:lpstr>
      <vt:lpstr>Gallery</vt:lpstr>
      <vt:lpstr>  </vt:lpstr>
      <vt:lpstr>Summary</vt:lpstr>
      <vt:lpstr>Outline</vt:lpstr>
      <vt:lpstr>Business Problem</vt:lpstr>
      <vt:lpstr>Data</vt:lpstr>
      <vt:lpstr>Methods</vt:lpstr>
      <vt:lpstr>Results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5</cp:revision>
  <dcterms:modified xsi:type="dcterms:W3CDTF">2024-07-21T19:15:08Z</dcterms:modified>
</cp:coreProperties>
</file>