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61" r:id="rId5"/>
    <p:sldId id="259" r:id="rId6"/>
    <p:sldId id="260"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511"/>
    <p:restoredTop sz="94719"/>
  </p:normalViewPr>
  <p:slideViewPr>
    <p:cSldViewPr snapToGrid="0">
      <p:cViewPr>
        <p:scale>
          <a:sx n="129" d="100"/>
          <a:sy n="129" d="100"/>
        </p:scale>
        <p:origin x="-32" y="6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79B26A4-24A1-8945-89F8-C9616E994AE0}" type="datetimeFigureOut">
              <a:rPr lang="en-US" smtClean="0"/>
              <a:t>9/1/24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589CD91F-F3C3-234B-8A87-A98E17666CFF}" type="slidenum">
              <a:rPr lang="en-US" smtClean="0"/>
              <a:t>‹#›</a:t>
            </a:fld>
            <a:endParaRPr lang="en-US"/>
          </a:p>
        </p:txBody>
      </p:sp>
    </p:spTree>
    <p:extLst>
      <p:ext uri="{BB962C8B-B14F-4D97-AF65-F5344CB8AC3E}">
        <p14:creationId xmlns:p14="http://schemas.microsoft.com/office/powerpoint/2010/main" val="2555588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79B26A4-24A1-8945-89F8-C9616E994AE0}" type="datetimeFigureOut">
              <a:rPr lang="en-US" smtClean="0"/>
              <a:t>9/1/24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9CD91F-F3C3-234B-8A87-A98E17666CFF}" type="slidenum">
              <a:rPr lang="en-US" smtClean="0"/>
              <a:t>‹#›</a:t>
            </a:fld>
            <a:endParaRPr lang="en-US"/>
          </a:p>
        </p:txBody>
      </p:sp>
    </p:spTree>
    <p:extLst>
      <p:ext uri="{BB962C8B-B14F-4D97-AF65-F5344CB8AC3E}">
        <p14:creationId xmlns:p14="http://schemas.microsoft.com/office/powerpoint/2010/main" val="5138197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9B26A4-24A1-8945-89F8-C9616E994AE0}" type="datetimeFigureOut">
              <a:rPr lang="en-US" smtClean="0"/>
              <a:t>9/1/24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9CD91F-F3C3-234B-8A87-A98E17666CFF}" type="slidenum">
              <a:rPr lang="en-US" smtClean="0"/>
              <a:t>‹#›</a:t>
            </a:fld>
            <a:endParaRPr lang="en-US"/>
          </a:p>
        </p:txBody>
      </p:sp>
    </p:spTree>
    <p:extLst>
      <p:ext uri="{BB962C8B-B14F-4D97-AF65-F5344CB8AC3E}">
        <p14:creationId xmlns:p14="http://schemas.microsoft.com/office/powerpoint/2010/main" val="31385549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9B26A4-24A1-8945-89F8-C9616E994AE0}" type="datetimeFigureOut">
              <a:rPr lang="en-US" smtClean="0"/>
              <a:t>9/1/24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9CD91F-F3C3-234B-8A87-A98E17666CFF}" type="slidenum">
              <a:rPr lang="en-US" smtClean="0"/>
              <a:t>‹#›</a:t>
            </a:fld>
            <a:endParaRPr lang="en-US"/>
          </a:p>
        </p:txBody>
      </p:sp>
    </p:spTree>
    <p:extLst>
      <p:ext uri="{BB962C8B-B14F-4D97-AF65-F5344CB8AC3E}">
        <p14:creationId xmlns:p14="http://schemas.microsoft.com/office/powerpoint/2010/main" val="3641399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B79B26A4-24A1-8945-89F8-C9616E994AE0}" type="datetimeFigureOut">
              <a:rPr lang="en-US" smtClean="0"/>
              <a:t>9/1/24</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589CD91F-F3C3-234B-8A87-A98E17666CFF}" type="slidenum">
              <a:rPr lang="en-US" smtClean="0"/>
              <a:t>‹#›</a:t>
            </a:fld>
            <a:endParaRPr lang="en-US"/>
          </a:p>
        </p:txBody>
      </p:sp>
    </p:spTree>
    <p:extLst>
      <p:ext uri="{BB962C8B-B14F-4D97-AF65-F5344CB8AC3E}">
        <p14:creationId xmlns:p14="http://schemas.microsoft.com/office/powerpoint/2010/main" val="17372621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79B26A4-24A1-8945-89F8-C9616E994AE0}" type="datetimeFigureOut">
              <a:rPr lang="en-US" smtClean="0"/>
              <a:t>9/1/24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9CD91F-F3C3-234B-8A87-A98E17666CFF}" type="slidenum">
              <a:rPr lang="en-US" smtClean="0"/>
              <a:t>‹#›</a:t>
            </a:fld>
            <a:endParaRPr lang="en-US"/>
          </a:p>
        </p:txBody>
      </p:sp>
    </p:spTree>
    <p:extLst>
      <p:ext uri="{BB962C8B-B14F-4D97-AF65-F5344CB8AC3E}">
        <p14:creationId xmlns:p14="http://schemas.microsoft.com/office/powerpoint/2010/main" val="3694732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79B26A4-24A1-8945-89F8-C9616E994AE0}" type="datetimeFigureOut">
              <a:rPr lang="en-US" smtClean="0"/>
              <a:t>9/1/24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89CD91F-F3C3-234B-8A87-A98E17666CFF}"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9862786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79B26A4-24A1-8945-89F8-C9616E994AE0}" type="datetimeFigureOut">
              <a:rPr lang="en-US" smtClean="0"/>
              <a:t>9/1/24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89CD91F-F3C3-234B-8A87-A98E17666CFF}" type="slidenum">
              <a:rPr lang="en-US" smtClean="0"/>
              <a:t>‹#›</a:t>
            </a:fld>
            <a:endParaRPr lang="en-US"/>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357986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9B26A4-24A1-8945-89F8-C9616E994AE0}" type="datetimeFigureOut">
              <a:rPr lang="en-US" smtClean="0"/>
              <a:t>9/1/24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89CD91F-F3C3-234B-8A87-A98E17666CFF}" type="slidenum">
              <a:rPr lang="en-US" smtClean="0"/>
              <a:t>‹#›</a:t>
            </a:fld>
            <a:endParaRPr lang="en-US"/>
          </a:p>
        </p:txBody>
      </p:sp>
    </p:spTree>
    <p:extLst>
      <p:ext uri="{BB962C8B-B14F-4D97-AF65-F5344CB8AC3E}">
        <p14:creationId xmlns:p14="http://schemas.microsoft.com/office/powerpoint/2010/main" val="905647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79B26A4-24A1-8945-89F8-C9616E994AE0}" type="datetimeFigureOut">
              <a:rPr lang="en-US" smtClean="0"/>
              <a:t>9/1/24</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589CD91F-F3C3-234B-8A87-A98E17666CFF}" type="slidenum">
              <a:rPr lang="en-US" smtClean="0"/>
              <a:t>‹#›</a:t>
            </a:fld>
            <a:endParaRPr lang="en-US"/>
          </a:p>
        </p:txBody>
      </p:sp>
    </p:spTree>
    <p:extLst>
      <p:ext uri="{BB962C8B-B14F-4D97-AF65-F5344CB8AC3E}">
        <p14:creationId xmlns:p14="http://schemas.microsoft.com/office/powerpoint/2010/main" val="28983328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p:cNvSpPr>
          <p:nvPr>
            <p:ph type="pic" idx="1"/>
          </p:nvPr>
        </p:nvSpPr>
        <p:spPr>
          <a:xfrm>
            <a:off x="0" y="0"/>
            <a:ext cx="8303740"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79B26A4-24A1-8945-89F8-C9616E994AE0}" type="datetimeFigureOut">
              <a:rPr lang="en-US" smtClean="0"/>
              <a:t>9/1/24</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589CD91F-F3C3-234B-8A87-A98E17666CFF}" type="slidenum">
              <a:rPr lang="en-US" smtClean="0"/>
              <a:t>‹#›</a:t>
            </a:fld>
            <a:endParaRPr lang="en-US"/>
          </a:p>
        </p:txBody>
      </p:sp>
    </p:spTree>
    <p:extLst>
      <p:ext uri="{BB962C8B-B14F-4D97-AF65-F5344CB8AC3E}">
        <p14:creationId xmlns:p14="http://schemas.microsoft.com/office/powerpoint/2010/main" val="21063355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B79B26A4-24A1-8945-89F8-C9616E994AE0}" type="datetimeFigureOut">
              <a:rPr lang="en-US" smtClean="0"/>
              <a:t>9/1/24</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589CD91F-F3C3-234B-8A87-A98E17666CFF}" type="slidenum">
              <a:rPr lang="en-US" smtClean="0"/>
              <a:t>‹#›</a:t>
            </a:fld>
            <a:endParaRPr lang="en-US"/>
          </a:p>
        </p:txBody>
      </p:sp>
    </p:spTree>
    <p:extLst>
      <p:ext uri="{BB962C8B-B14F-4D97-AF65-F5344CB8AC3E}">
        <p14:creationId xmlns:p14="http://schemas.microsoft.com/office/powerpoint/2010/main" val="374678231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orldpopulationreview.com/us-cities/washington/seattle" TargetMode="External"/><Relationship Id="rId2" Type="http://schemas.openxmlformats.org/officeDocument/2006/relationships/hyperlink" Target="https://data.seattle.gov/Public-Safety/Terry-Stops" TargetMode="External"/><Relationship Id="rId1" Type="http://schemas.openxmlformats.org/officeDocument/2006/relationships/slideLayout" Target="../slideLayouts/slideLayout2.xml"/><Relationship Id="rId5" Type="http://schemas.openxmlformats.org/officeDocument/2006/relationships/image" Target="../media/image8.jp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A4C7A-86F9-B88C-5422-3D1EF792760A}"/>
              </a:ext>
            </a:extLst>
          </p:cNvPr>
          <p:cNvSpPr>
            <a:spLocks noGrp="1"/>
          </p:cNvSpPr>
          <p:nvPr>
            <p:ph type="ctrTitle"/>
          </p:nvPr>
        </p:nvSpPr>
        <p:spPr>
          <a:xfrm>
            <a:off x="1051560" y="1432223"/>
            <a:ext cx="5639797" cy="3035808"/>
          </a:xfrm>
        </p:spPr>
        <p:txBody>
          <a:bodyPr/>
          <a:lstStyle/>
          <a:p>
            <a:r>
              <a:rPr lang="en-US" dirty="0"/>
              <a:t>Seattle, WA</a:t>
            </a:r>
            <a:br>
              <a:rPr lang="en-US" dirty="0"/>
            </a:br>
            <a:r>
              <a:rPr lang="en-US" dirty="0"/>
              <a:t>terry stops</a:t>
            </a:r>
          </a:p>
        </p:txBody>
      </p:sp>
      <p:sp>
        <p:nvSpPr>
          <p:cNvPr id="3" name="Subtitle 2">
            <a:extLst>
              <a:ext uri="{FF2B5EF4-FFF2-40B4-BE49-F238E27FC236}">
                <a16:creationId xmlns:a16="http://schemas.microsoft.com/office/drawing/2014/main" id="{27E64A66-8586-DA03-D236-6511F0F9A911}"/>
              </a:ext>
            </a:extLst>
          </p:cNvPr>
          <p:cNvSpPr>
            <a:spLocks noGrp="1"/>
          </p:cNvSpPr>
          <p:nvPr>
            <p:ph type="subTitle" idx="1"/>
          </p:nvPr>
        </p:nvSpPr>
        <p:spPr>
          <a:xfrm>
            <a:off x="922946" y="4468030"/>
            <a:ext cx="8038174" cy="685083"/>
          </a:xfrm>
        </p:spPr>
        <p:txBody>
          <a:bodyPr>
            <a:normAutofit fontScale="92500" lnSpcReduction="20000"/>
          </a:bodyPr>
          <a:lstStyle/>
          <a:p>
            <a:r>
              <a:rPr lang="en-US" dirty="0"/>
              <a:t>Phase 3 Project</a:t>
            </a:r>
          </a:p>
          <a:p>
            <a:r>
              <a:rPr lang="en-US" dirty="0"/>
              <a:t>Shamla Araya</a:t>
            </a:r>
          </a:p>
          <a:p>
            <a:endParaRPr lang="en-US" dirty="0"/>
          </a:p>
        </p:txBody>
      </p:sp>
      <p:pic>
        <p:nvPicPr>
          <p:cNvPr id="4" name="Picture 9">
            <a:extLst>
              <a:ext uri="{FF2B5EF4-FFF2-40B4-BE49-F238E27FC236}">
                <a16:creationId xmlns:a16="http://schemas.microsoft.com/office/drawing/2014/main" id="{CCE85F0D-3629-0272-B0B0-4C4D68D2B1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93167" y="978373"/>
            <a:ext cx="4672013" cy="31861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73704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2A2F502-BBDF-B2E6-459D-0DB2063E796A}"/>
              </a:ext>
            </a:extLst>
          </p:cNvPr>
          <p:cNvSpPr/>
          <p:nvPr/>
        </p:nvSpPr>
        <p:spPr>
          <a:xfrm>
            <a:off x="252919" y="0"/>
            <a:ext cx="1869795" cy="1854437"/>
          </a:xfrm>
          <a:prstGeom prst="rect">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8F9160-EE1B-1C9F-04AC-7650B076ECB1}"/>
              </a:ext>
            </a:extLst>
          </p:cNvPr>
          <p:cNvSpPr>
            <a:spLocks noGrp="1"/>
          </p:cNvSpPr>
          <p:nvPr>
            <p:ph type="title"/>
          </p:nvPr>
        </p:nvSpPr>
        <p:spPr>
          <a:xfrm>
            <a:off x="252919" y="196553"/>
            <a:ext cx="1967767" cy="489247"/>
          </a:xfrm>
        </p:spPr>
        <p:txBody>
          <a:bodyPr>
            <a:noAutofit/>
          </a:bodyPr>
          <a:lstStyle/>
          <a:p>
            <a:r>
              <a:rPr lang="en-US" sz="3600" b="1" dirty="0">
                <a:latin typeface="Rockwell Extra Bold" panose="02060603020205020403" pitchFamily="18" charset="77"/>
              </a:rPr>
              <a:t>intro</a:t>
            </a:r>
          </a:p>
        </p:txBody>
      </p:sp>
      <p:sp>
        <p:nvSpPr>
          <p:cNvPr id="3" name="Content Placeholder 2">
            <a:extLst>
              <a:ext uri="{FF2B5EF4-FFF2-40B4-BE49-F238E27FC236}">
                <a16:creationId xmlns:a16="http://schemas.microsoft.com/office/drawing/2014/main" id="{584514B6-7080-E941-7307-13F764473F9E}"/>
              </a:ext>
            </a:extLst>
          </p:cNvPr>
          <p:cNvSpPr>
            <a:spLocks noGrp="1"/>
          </p:cNvSpPr>
          <p:nvPr>
            <p:ph idx="1"/>
          </p:nvPr>
        </p:nvSpPr>
        <p:spPr>
          <a:xfrm>
            <a:off x="5129719" y="1697517"/>
            <a:ext cx="6039024" cy="4572653"/>
          </a:xfrm>
        </p:spPr>
        <p:txBody>
          <a:bodyPr>
            <a:normAutofit/>
          </a:bodyPr>
          <a:lstStyle/>
          <a:p>
            <a:r>
              <a:rPr lang="en-US" dirty="0"/>
              <a:t>What is Terry Stop?</a:t>
            </a:r>
          </a:p>
          <a:p>
            <a:pPr marL="0" indent="0">
              <a:buNone/>
            </a:pPr>
            <a:r>
              <a:rPr lang="en-US" b="0" i="0" dirty="0">
                <a:solidFill>
                  <a:schemeClr val="tx1">
                    <a:lumMod val="85000"/>
                    <a:lumOff val="15000"/>
                  </a:schemeClr>
                </a:solidFill>
                <a:effectLst/>
                <a:latin typeface="-apple-system"/>
              </a:rPr>
              <a:t>In Seattle, Terry stops refer to brief stops and detentions by police officers based on a reasonable suspicion that a person may be involved in criminal activity. The term originates from the U.S. Supreme Court case Terry v. Ohio (1968), which established the legal standard for such stops. In Seattle, these stops are subject to both federal and local regulations, and there has been considerable debate over their impact on communities, particularly concerning concerns about racial profiling and civil liberties. Efforts to refine and improve the practice focus on balancing effective policing with the protection of individual rights.</a:t>
            </a:r>
            <a:endParaRPr lang="en-US" dirty="0">
              <a:solidFill>
                <a:schemeClr val="tx1">
                  <a:lumMod val="85000"/>
                  <a:lumOff val="15000"/>
                </a:schemeClr>
              </a:solidFill>
            </a:endParaRPr>
          </a:p>
        </p:txBody>
      </p:sp>
      <p:pic>
        <p:nvPicPr>
          <p:cNvPr id="8" name="Picture 7">
            <a:extLst>
              <a:ext uri="{FF2B5EF4-FFF2-40B4-BE49-F238E27FC236}">
                <a16:creationId xmlns:a16="http://schemas.microsoft.com/office/drawing/2014/main" id="{54A364D1-9303-3C29-7FCA-B97EE2FE2993}"/>
              </a:ext>
            </a:extLst>
          </p:cNvPr>
          <p:cNvPicPr>
            <a:picLocks noChangeAspect="1"/>
          </p:cNvPicPr>
          <p:nvPr/>
        </p:nvPicPr>
        <p:blipFill>
          <a:blip r:embed="rId2"/>
          <a:stretch>
            <a:fillRect/>
          </a:stretch>
        </p:blipFill>
        <p:spPr>
          <a:xfrm>
            <a:off x="-108857" y="1790429"/>
            <a:ext cx="4876800" cy="4876800"/>
          </a:xfrm>
          <a:prstGeom prst="rect">
            <a:avLst/>
          </a:prstGeom>
        </p:spPr>
      </p:pic>
    </p:spTree>
    <p:extLst>
      <p:ext uri="{BB962C8B-B14F-4D97-AF65-F5344CB8AC3E}">
        <p14:creationId xmlns:p14="http://schemas.microsoft.com/office/powerpoint/2010/main" val="26349155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3113D4-4E7C-CDDA-8CA3-D712C0573921}"/>
              </a:ext>
            </a:extLst>
          </p:cNvPr>
          <p:cNvSpPr>
            <a:spLocks noGrp="1"/>
          </p:cNvSpPr>
          <p:nvPr>
            <p:ph idx="1"/>
          </p:nvPr>
        </p:nvSpPr>
        <p:spPr>
          <a:xfrm>
            <a:off x="252919" y="2121408"/>
            <a:ext cx="5372629" cy="4050792"/>
          </a:xfrm>
        </p:spPr>
        <p:txBody>
          <a:bodyPr/>
          <a:lstStyle/>
          <a:p>
            <a:pPr marL="0" indent="0" algn="l">
              <a:buNone/>
            </a:pPr>
            <a:r>
              <a:rPr lang="en-US" sz="1100" dirty="0">
                <a:solidFill>
                  <a:schemeClr val="tx1">
                    <a:lumMod val="85000"/>
                    <a:lumOff val="15000"/>
                  </a:schemeClr>
                </a:solidFill>
                <a:latin typeface="Helvetica" pitchFamily="2" charset="0"/>
              </a:rPr>
              <a:t>In this project we aim to achieve the following objectives:</a:t>
            </a:r>
          </a:p>
          <a:p>
            <a:pPr algn="l">
              <a:buFont typeface="Arial" panose="020B0604020202020204" pitchFamily="34" charset="0"/>
              <a:buChar char="•"/>
            </a:pPr>
            <a:r>
              <a:rPr lang="en-US" sz="1100" dirty="0">
                <a:solidFill>
                  <a:schemeClr val="tx1">
                    <a:lumMod val="85000"/>
                    <a:lumOff val="15000"/>
                  </a:schemeClr>
                </a:solidFill>
                <a:latin typeface="Helvetica" pitchFamily="2" charset="0"/>
              </a:rPr>
              <a:t>Determine if there is a racial disparity in the Seattle Terry Stops</a:t>
            </a:r>
          </a:p>
          <a:p>
            <a:pPr algn="l">
              <a:buFont typeface="Arial" panose="020B0604020202020204" pitchFamily="34" charset="0"/>
              <a:buChar char="•"/>
            </a:pPr>
            <a:r>
              <a:rPr lang="en-US" sz="1100" dirty="0">
                <a:solidFill>
                  <a:schemeClr val="tx1">
                    <a:lumMod val="85000"/>
                    <a:lumOff val="15000"/>
                  </a:schemeClr>
                </a:solidFill>
                <a:latin typeface="Helvetica" pitchFamily="2" charset="0"/>
              </a:rPr>
              <a:t>Do the differences in races between the officer and the subject play a role in frisks arrests?</a:t>
            </a:r>
          </a:p>
          <a:p>
            <a:pPr algn="l">
              <a:buFont typeface="Arial" panose="020B0604020202020204" pitchFamily="34" charset="0"/>
              <a:buChar char="•"/>
            </a:pPr>
            <a:r>
              <a:rPr lang="en-US" sz="1100" dirty="0">
                <a:solidFill>
                  <a:schemeClr val="tx1">
                    <a:lumMod val="85000"/>
                    <a:lumOff val="15000"/>
                  </a:schemeClr>
                </a:solidFill>
                <a:latin typeface="Helvetica" pitchFamily="2" charset="0"/>
              </a:rPr>
              <a:t>Determine the most common outcome of the Seattle Terry Stops and what it means</a:t>
            </a:r>
          </a:p>
          <a:p>
            <a:pPr algn="l">
              <a:buFont typeface="Arial" panose="020B0604020202020204" pitchFamily="34" charset="0"/>
              <a:buChar char="•"/>
            </a:pPr>
            <a:r>
              <a:rPr lang="en-US" sz="1100" dirty="0">
                <a:solidFill>
                  <a:schemeClr val="tx1">
                    <a:lumMod val="85000"/>
                    <a:lumOff val="15000"/>
                  </a:schemeClr>
                </a:solidFill>
                <a:latin typeface="Helvetica" pitchFamily="2" charset="0"/>
              </a:rPr>
              <a:t>Develop a model that can accurately predict the likelihood of an arrest occurring during a Terry Stop</a:t>
            </a:r>
          </a:p>
          <a:p>
            <a:endParaRPr lang="en-US" dirty="0"/>
          </a:p>
        </p:txBody>
      </p:sp>
      <p:sp>
        <p:nvSpPr>
          <p:cNvPr id="4" name="Rectangle 3">
            <a:extLst>
              <a:ext uri="{FF2B5EF4-FFF2-40B4-BE49-F238E27FC236}">
                <a16:creationId xmlns:a16="http://schemas.microsoft.com/office/drawing/2014/main" id="{BF22579D-4E4F-7D35-B94B-5CB44DEE3283}"/>
              </a:ext>
            </a:extLst>
          </p:cNvPr>
          <p:cNvSpPr/>
          <p:nvPr/>
        </p:nvSpPr>
        <p:spPr>
          <a:xfrm>
            <a:off x="252919" y="0"/>
            <a:ext cx="1869795" cy="1854437"/>
          </a:xfrm>
          <a:prstGeom prst="rect">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F560AB34-FB51-D075-4842-876292F3B702}"/>
              </a:ext>
            </a:extLst>
          </p:cNvPr>
          <p:cNvSpPr txBox="1">
            <a:spLocks/>
          </p:cNvSpPr>
          <p:nvPr/>
        </p:nvSpPr>
        <p:spPr>
          <a:xfrm>
            <a:off x="252919" y="544896"/>
            <a:ext cx="1967767" cy="71737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sz="3600" b="1" dirty="0">
                <a:latin typeface="Rockwell Extra Bold" panose="02060603020205020403" pitchFamily="18" charset="77"/>
              </a:rPr>
              <a:t>The </a:t>
            </a:r>
            <a:r>
              <a:rPr lang="en-US" sz="3200" b="1" dirty="0">
                <a:latin typeface="Rockwell Extra Bold" panose="02060603020205020403" pitchFamily="18" charset="77"/>
              </a:rPr>
              <a:t>Goal</a:t>
            </a:r>
            <a:endParaRPr lang="en-US" sz="3600" b="1" dirty="0">
              <a:latin typeface="Rockwell Extra Bold" panose="02060603020205020403" pitchFamily="18" charset="77"/>
            </a:endParaRPr>
          </a:p>
        </p:txBody>
      </p:sp>
      <p:pic>
        <p:nvPicPr>
          <p:cNvPr id="7" name="Picture 6">
            <a:extLst>
              <a:ext uri="{FF2B5EF4-FFF2-40B4-BE49-F238E27FC236}">
                <a16:creationId xmlns:a16="http://schemas.microsoft.com/office/drawing/2014/main" id="{F0E10C69-9502-D45F-62CC-AA96EBE82200}"/>
              </a:ext>
            </a:extLst>
          </p:cNvPr>
          <p:cNvPicPr>
            <a:picLocks noChangeAspect="1"/>
          </p:cNvPicPr>
          <p:nvPr/>
        </p:nvPicPr>
        <p:blipFill>
          <a:blip r:embed="rId3"/>
          <a:stretch>
            <a:fillRect/>
          </a:stretch>
        </p:blipFill>
        <p:spPr>
          <a:xfrm>
            <a:off x="6566454" y="544896"/>
            <a:ext cx="4876800" cy="4876800"/>
          </a:xfrm>
          <a:prstGeom prst="rect">
            <a:avLst/>
          </a:prstGeom>
        </p:spPr>
      </p:pic>
    </p:spTree>
    <p:extLst>
      <p:ext uri="{BB962C8B-B14F-4D97-AF65-F5344CB8AC3E}">
        <p14:creationId xmlns:p14="http://schemas.microsoft.com/office/powerpoint/2010/main" val="11510336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7066AC-9F2A-E0BE-6084-2A5E6D9EB85F}"/>
              </a:ext>
            </a:extLst>
          </p:cNvPr>
          <p:cNvSpPr>
            <a:spLocks noGrp="1"/>
          </p:cNvSpPr>
          <p:nvPr>
            <p:ph idx="1"/>
          </p:nvPr>
        </p:nvSpPr>
        <p:spPr>
          <a:xfrm>
            <a:off x="252919" y="2121409"/>
            <a:ext cx="5551533" cy="3971278"/>
          </a:xfrm>
        </p:spPr>
        <p:txBody>
          <a:bodyPr>
            <a:normAutofit/>
          </a:bodyPr>
          <a:lstStyle/>
          <a:p>
            <a:pPr marL="0" indent="0">
              <a:lnSpc>
                <a:spcPct val="100000"/>
              </a:lnSpc>
              <a:buNone/>
            </a:pPr>
            <a:r>
              <a:rPr lang="en-US" sz="1200" b="0" i="0" dirty="0">
                <a:solidFill>
                  <a:schemeClr val="tx1">
                    <a:lumMod val="95000"/>
                    <a:lumOff val="5000"/>
                  </a:schemeClr>
                </a:solidFill>
                <a:effectLst/>
                <a:latin typeface="Helvetica" pitchFamily="2" charset="0"/>
              </a:rPr>
              <a:t>This project is divided into three workbooks, each focusing on a specific aspect of the process. We started by exploring the data and cleaning, followed by exploratory analysis aiming to address the first three objectives which are racial disparity during Terry Stops, role of race in the Terry Stops and the most common outcome of the Terry Stops in Seattle. We will then move on to the third workbook where we will be addressing the fourth objective of developing a comprehensive predictive model that can accurately predict the likelihood of an arrest following a Terry Stop based on various factors. In this project we will be using the data obtained from City of Seattle on </a:t>
            </a:r>
            <a:r>
              <a:rPr lang="en-US" sz="1200" b="0" i="0" u="sng" dirty="0">
                <a:solidFill>
                  <a:schemeClr val="tx1">
                    <a:lumMod val="95000"/>
                    <a:lumOff val="5000"/>
                  </a:schemeClr>
                </a:solidFill>
                <a:effectLst/>
                <a:latin typeface="Helvetica" pitchFamily="2" charset="0"/>
                <a:hlinkClick r:id="rId2">
                  <a:extLst>
                    <a:ext uri="{A12FA001-AC4F-418D-AE19-62706E023703}">
                      <ahyp:hlinkClr xmlns:ahyp="http://schemas.microsoft.com/office/drawing/2018/hyperlinkcolor" val="tx"/>
                    </a:ext>
                  </a:extLst>
                </a:hlinkClick>
              </a:rPr>
              <a:t>https://data.seattle.gov/Public-Safety/Terry-Stops</a:t>
            </a:r>
            <a:r>
              <a:rPr lang="en-US" sz="1200" b="0" i="0" dirty="0">
                <a:solidFill>
                  <a:schemeClr val="tx1">
                    <a:lumMod val="95000"/>
                    <a:lumOff val="5000"/>
                  </a:schemeClr>
                </a:solidFill>
                <a:effectLst/>
                <a:latin typeface="Helvetica" pitchFamily="2" charset="0"/>
              </a:rPr>
              <a:t> </a:t>
            </a:r>
            <a:r>
              <a:rPr lang="en-US" sz="1200" dirty="0">
                <a:solidFill>
                  <a:schemeClr val="tx1">
                    <a:lumMod val="95000"/>
                    <a:lumOff val="5000"/>
                  </a:schemeClr>
                </a:solidFill>
                <a:latin typeface="Helvetica" pitchFamily="2" charset="0"/>
              </a:rPr>
              <a:t>and the population data was obtained from</a:t>
            </a:r>
            <a:r>
              <a:rPr lang="en-US" sz="1100" b="0" i="0" dirty="0">
                <a:solidFill>
                  <a:srgbClr val="F0F6FC"/>
                </a:solidFill>
                <a:effectLst/>
                <a:latin typeface="Helvetica" pitchFamily="2" charset="0"/>
              </a:rPr>
              <a:t> </a:t>
            </a:r>
            <a:r>
              <a:rPr lang="en-US" sz="1100" b="0" i="0" u="sng" dirty="0">
                <a:effectLst/>
                <a:latin typeface="Helvetica" pitchFamily="2" charset="0"/>
                <a:hlinkClick r:id="rId3"/>
              </a:rPr>
              <a:t>https://worldpopulationreview.com/us-cities/washington/seattle</a:t>
            </a:r>
            <a:endParaRPr lang="en-US" sz="1100" b="0" i="0" u="sng" dirty="0">
              <a:effectLst/>
              <a:latin typeface="Helvetica" pitchFamily="2" charset="0"/>
            </a:endParaRPr>
          </a:p>
          <a:p>
            <a:pPr marL="0" indent="0" algn="l">
              <a:buNone/>
            </a:pPr>
            <a:r>
              <a:rPr lang="en-US" sz="1200" b="1" dirty="0">
                <a:solidFill>
                  <a:schemeClr val="tx1">
                    <a:lumMod val="85000"/>
                    <a:lumOff val="15000"/>
                  </a:schemeClr>
                </a:solidFill>
                <a:latin typeface="Helvetica" pitchFamily="2" charset="0"/>
              </a:rPr>
              <a:t>Part 1: Observing and cleaning the Data</a:t>
            </a:r>
          </a:p>
          <a:p>
            <a:pPr marL="0" indent="0">
              <a:buNone/>
            </a:pPr>
            <a:r>
              <a:rPr lang="en-US" sz="1200" b="1" dirty="0">
                <a:solidFill>
                  <a:schemeClr val="tx1">
                    <a:lumMod val="85000"/>
                    <a:lumOff val="15000"/>
                  </a:schemeClr>
                </a:solidFill>
                <a:latin typeface="Helvetica" pitchFamily="2" charset="0"/>
              </a:rPr>
              <a:t>Part 2: Exploratory Data Analysis on Seattle Terry Stops</a:t>
            </a:r>
          </a:p>
          <a:p>
            <a:pPr marL="0" indent="0">
              <a:buNone/>
            </a:pPr>
            <a:r>
              <a:rPr lang="en-US" sz="1200" b="1" dirty="0">
                <a:solidFill>
                  <a:schemeClr val="tx1">
                    <a:lumMod val="85000"/>
                    <a:lumOff val="15000"/>
                  </a:schemeClr>
                </a:solidFill>
                <a:latin typeface="Helvetica" pitchFamily="2" charset="0"/>
              </a:rPr>
              <a:t>Part 3: Seattle Terry Stops Modeling</a:t>
            </a:r>
          </a:p>
          <a:p>
            <a:pPr marL="0" indent="0" algn="l">
              <a:buNone/>
            </a:pPr>
            <a:endParaRPr lang="en-US" sz="1200" dirty="0">
              <a:solidFill>
                <a:schemeClr val="tx1">
                  <a:lumMod val="95000"/>
                  <a:lumOff val="5000"/>
                </a:schemeClr>
              </a:solidFill>
              <a:latin typeface="Helvetica" pitchFamily="2" charset="0"/>
            </a:endParaRPr>
          </a:p>
        </p:txBody>
      </p:sp>
      <p:sp>
        <p:nvSpPr>
          <p:cNvPr id="4" name="Rectangle 3">
            <a:extLst>
              <a:ext uri="{FF2B5EF4-FFF2-40B4-BE49-F238E27FC236}">
                <a16:creationId xmlns:a16="http://schemas.microsoft.com/office/drawing/2014/main" id="{E9159516-54D8-C811-16C7-208210E0298B}"/>
              </a:ext>
            </a:extLst>
          </p:cNvPr>
          <p:cNvSpPr/>
          <p:nvPr/>
        </p:nvSpPr>
        <p:spPr>
          <a:xfrm>
            <a:off x="252919" y="0"/>
            <a:ext cx="1869795" cy="1854437"/>
          </a:xfrm>
          <a:prstGeom prst="rect">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83FFFBDD-A29A-420B-1A25-827F26EC1293}"/>
              </a:ext>
            </a:extLst>
          </p:cNvPr>
          <p:cNvSpPr txBox="1">
            <a:spLocks/>
          </p:cNvSpPr>
          <p:nvPr/>
        </p:nvSpPr>
        <p:spPr>
          <a:xfrm>
            <a:off x="252919" y="544896"/>
            <a:ext cx="1967767" cy="48924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5400" kern="1200" cap="all" baseline="0">
                <a:blipFill>
                  <a:blip r:embed="rId4">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sz="3600" b="1" dirty="0">
                <a:latin typeface="Rockwell Extra Bold" panose="02060603020205020403" pitchFamily="18" charset="77"/>
              </a:rPr>
              <a:t>The </a:t>
            </a:r>
            <a:r>
              <a:rPr lang="en-US" sz="2000" b="1" dirty="0">
                <a:latin typeface="Rockwell Extra Bold" panose="02060603020205020403" pitchFamily="18" charset="77"/>
              </a:rPr>
              <a:t>Process</a:t>
            </a:r>
            <a:endParaRPr lang="en-US" sz="3600" b="1" dirty="0">
              <a:latin typeface="Rockwell Extra Bold" panose="02060603020205020403" pitchFamily="18" charset="77"/>
            </a:endParaRPr>
          </a:p>
        </p:txBody>
      </p:sp>
      <p:pic>
        <p:nvPicPr>
          <p:cNvPr id="7" name="Picture 6">
            <a:extLst>
              <a:ext uri="{FF2B5EF4-FFF2-40B4-BE49-F238E27FC236}">
                <a16:creationId xmlns:a16="http://schemas.microsoft.com/office/drawing/2014/main" id="{C4E3A469-A582-B799-733E-27C652AF06FC}"/>
              </a:ext>
            </a:extLst>
          </p:cNvPr>
          <p:cNvPicPr>
            <a:picLocks noChangeAspect="1"/>
          </p:cNvPicPr>
          <p:nvPr/>
        </p:nvPicPr>
        <p:blipFill>
          <a:blip r:embed="rId5"/>
          <a:stretch>
            <a:fillRect/>
          </a:stretch>
        </p:blipFill>
        <p:spPr>
          <a:xfrm>
            <a:off x="6387550" y="1282147"/>
            <a:ext cx="4542183" cy="4542183"/>
          </a:xfrm>
          <a:prstGeom prst="rect">
            <a:avLst/>
          </a:prstGeom>
        </p:spPr>
      </p:pic>
    </p:spTree>
    <p:extLst>
      <p:ext uri="{BB962C8B-B14F-4D97-AF65-F5344CB8AC3E}">
        <p14:creationId xmlns:p14="http://schemas.microsoft.com/office/powerpoint/2010/main" val="41499251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45DEA4-0F8D-238E-7C4D-651FCC67F3FD}"/>
              </a:ext>
            </a:extLst>
          </p:cNvPr>
          <p:cNvSpPr>
            <a:spLocks noGrp="1"/>
          </p:cNvSpPr>
          <p:nvPr>
            <p:ph idx="1"/>
          </p:nvPr>
        </p:nvSpPr>
        <p:spPr>
          <a:xfrm>
            <a:off x="252919" y="2121408"/>
            <a:ext cx="5843081" cy="4420906"/>
          </a:xfrm>
        </p:spPr>
        <p:txBody>
          <a:bodyPr>
            <a:normAutofit/>
          </a:bodyPr>
          <a:lstStyle/>
          <a:p>
            <a:pPr marL="0" indent="0" algn="l">
              <a:lnSpc>
                <a:spcPct val="120000"/>
              </a:lnSpc>
              <a:buNone/>
            </a:pPr>
            <a:r>
              <a:rPr lang="en-US" sz="1100" dirty="0">
                <a:solidFill>
                  <a:schemeClr val="tx1">
                    <a:lumMod val="85000"/>
                    <a:lumOff val="15000"/>
                  </a:schemeClr>
                </a:solidFill>
                <a:latin typeface="Helvetica Light" panose="020B0403020202020204" pitchFamily="34" charset="0"/>
              </a:rPr>
              <a:t>This project has identified the following findings:</a:t>
            </a:r>
            <a:endParaRPr lang="en-US" sz="1100" dirty="0">
              <a:solidFill>
                <a:schemeClr val="tx1">
                  <a:lumMod val="85000"/>
                  <a:lumOff val="15000"/>
                </a:schemeClr>
              </a:solidFill>
              <a:effectLst/>
              <a:latin typeface="Helvetica Light" panose="020B0403020202020204" pitchFamily="34" charset="0"/>
            </a:endParaRPr>
          </a:p>
          <a:p>
            <a:pPr algn="l">
              <a:lnSpc>
                <a:spcPct val="120000"/>
              </a:lnSpc>
              <a:buFont typeface="+mj-lt"/>
              <a:buAutoNum type="arabicPeriod"/>
            </a:pPr>
            <a:r>
              <a:rPr lang="en-US" sz="1100" dirty="0">
                <a:solidFill>
                  <a:schemeClr val="tx1">
                    <a:lumMod val="85000"/>
                    <a:lumOff val="15000"/>
                  </a:schemeClr>
                </a:solidFill>
                <a:effectLst/>
                <a:latin typeface="Helvetica" pitchFamily="2" charset="0"/>
              </a:rPr>
              <a:t>African Americans experience 30% of Terry stops despite being only 7% of the population suggests a significant racial disparity in policing. This indicates potential biases in police practices.</a:t>
            </a:r>
          </a:p>
          <a:p>
            <a:pPr algn="l">
              <a:lnSpc>
                <a:spcPct val="120000"/>
              </a:lnSpc>
              <a:buFont typeface="+mj-lt"/>
              <a:buAutoNum type="arabicPeriod"/>
            </a:pPr>
            <a:r>
              <a:rPr lang="en-US" sz="1100" dirty="0">
                <a:solidFill>
                  <a:schemeClr val="tx1">
                    <a:lumMod val="85000"/>
                    <a:lumOff val="15000"/>
                  </a:schemeClr>
                </a:solidFill>
                <a:effectLst/>
                <a:latin typeface="Helvetica" pitchFamily="2" charset="0"/>
              </a:rPr>
              <a:t>African Americans, while experiencing fewer overall Terry stops compared to White individuals, are subject to frisks more frequently when stopped. This disparity could indicate potential racial bias or differing police practices that result in more invasive procedures for African Americans.</a:t>
            </a:r>
          </a:p>
          <a:p>
            <a:pPr algn="l">
              <a:lnSpc>
                <a:spcPct val="120000"/>
              </a:lnSpc>
              <a:buFont typeface="+mj-lt"/>
              <a:buAutoNum type="arabicPeriod"/>
            </a:pPr>
            <a:r>
              <a:rPr lang="en-US" sz="1100" dirty="0">
                <a:solidFill>
                  <a:schemeClr val="tx1">
                    <a:lumMod val="85000"/>
                    <a:lumOff val="15000"/>
                  </a:schemeClr>
                </a:solidFill>
                <a:effectLst/>
                <a:latin typeface="Helvetica" pitchFamily="2" charset="0"/>
              </a:rPr>
              <a:t>A large gap between the number of people frisked and the number of arrests.</a:t>
            </a:r>
          </a:p>
          <a:p>
            <a:pPr algn="l">
              <a:lnSpc>
                <a:spcPct val="120000"/>
              </a:lnSpc>
              <a:buFont typeface="+mj-lt"/>
              <a:buAutoNum type="arabicPeriod"/>
            </a:pPr>
            <a:r>
              <a:rPr lang="en-US" sz="1100" dirty="0">
                <a:solidFill>
                  <a:schemeClr val="tx1">
                    <a:lumMod val="85000"/>
                    <a:lumOff val="15000"/>
                  </a:schemeClr>
                </a:solidFill>
                <a:effectLst/>
                <a:latin typeface="Helvetica" pitchFamily="2" charset="0"/>
              </a:rPr>
              <a:t>Officers exhibiting higher frisk and arrest frequencies towards individuals of their own race compared to those of a different race.</a:t>
            </a:r>
          </a:p>
          <a:p>
            <a:pPr algn="l">
              <a:lnSpc>
                <a:spcPct val="120000"/>
              </a:lnSpc>
              <a:buFont typeface="+mj-lt"/>
              <a:buAutoNum type="arabicPeriod"/>
            </a:pPr>
            <a:r>
              <a:rPr lang="en-US" sz="1100" dirty="0">
                <a:solidFill>
                  <a:schemeClr val="tx1">
                    <a:lumMod val="85000"/>
                    <a:lumOff val="15000"/>
                  </a:schemeClr>
                </a:solidFill>
                <a:effectLst/>
                <a:latin typeface="Helvetica" pitchFamily="2" charset="0"/>
              </a:rPr>
              <a:t>The prevalence of "Field Contact" as the most common outcome of the Terry stops in Seattle</a:t>
            </a:r>
          </a:p>
          <a:p>
            <a:pPr algn="l">
              <a:lnSpc>
                <a:spcPct val="120000"/>
              </a:lnSpc>
              <a:buFont typeface="+mj-lt"/>
              <a:buAutoNum type="arabicPeriod"/>
            </a:pPr>
            <a:r>
              <a:rPr lang="en-US" sz="1100" dirty="0">
                <a:solidFill>
                  <a:schemeClr val="tx1">
                    <a:lumMod val="85000"/>
                    <a:lumOff val="15000"/>
                  </a:schemeClr>
                </a:solidFill>
                <a:effectLst/>
                <a:latin typeface="Helvetica" pitchFamily="2" charset="0"/>
              </a:rPr>
              <a:t>Best Model: Based on the outcome of the function we defined to identify the best model though we are concluding that the Decision Tree Model is the best performing one to be recommended.</a:t>
            </a:r>
          </a:p>
          <a:p>
            <a:pPr marL="0" indent="0">
              <a:buNone/>
            </a:pPr>
            <a:endParaRPr lang="en-US" sz="600" dirty="0">
              <a:solidFill>
                <a:schemeClr val="tx1">
                  <a:lumMod val="85000"/>
                  <a:lumOff val="15000"/>
                </a:schemeClr>
              </a:solidFill>
            </a:endParaRPr>
          </a:p>
        </p:txBody>
      </p:sp>
      <p:sp>
        <p:nvSpPr>
          <p:cNvPr id="4" name="Rectangle 3">
            <a:extLst>
              <a:ext uri="{FF2B5EF4-FFF2-40B4-BE49-F238E27FC236}">
                <a16:creationId xmlns:a16="http://schemas.microsoft.com/office/drawing/2014/main" id="{A601AD28-42CC-3D76-E878-527F0FC0017A}"/>
              </a:ext>
            </a:extLst>
          </p:cNvPr>
          <p:cNvSpPr/>
          <p:nvPr/>
        </p:nvSpPr>
        <p:spPr>
          <a:xfrm>
            <a:off x="252919" y="0"/>
            <a:ext cx="1869795" cy="1854437"/>
          </a:xfrm>
          <a:prstGeom prst="rect">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02B135F9-553B-2F5A-CCCE-907F3CC5A9D9}"/>
              </a:ext>
            </a:extLst>
          </p:cNvPr>
          <p:cNvSpPr txBox="1">
            <a:spLocks/>
          </p:cNvSpPr>
          <p:nvPr/>
        </p:nvSpPr>
        <p:spPr>
          <a:xfrm>
            <a:off x="252919" y="544896"/>
            <a:ext cx="1967767" cy="48924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sz="3600" b="1" dirty="0">
                <a:latin typeface="Rockwell Extra Bold" panose="02060603020205020403" pitchFamily="18" charset="77"/>
              </a:rPr>
              <a:t>The </a:t>
            </a:r>
            <a:r>
              <a:rPr lang="en-US" sz="2000" b="1" dirty="0">
                <a:latin typeface="Rockwell Extra Bold" panose="02060603020205020403" pitchFamily="18" charset="77"/>
              </a:rPr>
              <a:t>findings</a:t>
            </a:r>
            <a:endParaRPr lang="en-US" sz="3600" b="1" dirty="0">
              <a:latin typeface="Rockwell Extra Bold" panose="02060603020205020403" pitchFamily="18" charset="77"/>
            </a:endParaRPr>
          </a:p>
        </p:txBody>
      </p:sp>
      <p:pic>
        <p:nvPicPr>
          <p:cNvPr id="8" name="Picture 7">
            <a:extLst>
              <a:ext uri="{FF2B5EF4-FFF2-40B4-BE49-F238E27FC236}">
                <a16:creationId xmlns:a16="http://schemas.microsoft.com/office/drawing/2014/main" id="{392D12AD-57EB-1466-F90E-5C7F49DB288A}"/>
              </a:ext>
            </a:extLst>
          </p:cNvPr>
          <p:cNvPicPr>
            <a:picLocks noChangeAspect="1"/>
          </p:cNvPicPr>
          <p:nvPr/>
        </p:nvPicPr>
        <p:blipFill>
          <a:blip r:embed="rId3"/>
          <a:stretch>
            <a:fillRect/>
          </a:stretch>
        </p:blipFill>
        <p:spPr>
          <a:xfrm>
            <a:off x="6193971" y="2717390"/>
            <a:ext cx="2473645" cy="1602706"/>
          </a:xfrm>
          <a:prstGeom prst="rect">
            <a:avLst/>
          </a:prstGeom>
        </p:spPr>
      </p:pic>
      <p:pic>
        <p:nvPicPr>
          <p:cNvPr id="10" name="Picture 9">
            <a:extLst>
              <a:ext uri="{FF2B5EF4-FFF2-40B4-BE49-F238E27FC236}">
                <a16:creationId xmlns:a16="http://schemas.microsoft.com/office/drawing/2014/main" id="{C76391BE-93C2-0CD2-4CC6-B0F5BD286F00}"/>
              </a:ext>
            </a:extLst>
          </p:cNvPr>
          <p:cNvPicPr>
            <a:picLocks noChangeAspect="1"/>
          </p:cNvPicPr>
          <p:nvPr/>
        </p:nvPicPr>
        <p:blipFill>
          <a:blip r:embed="rId4"/>
          <a:stretch>
            <a:fillRect/>
          </a:stretch>
        </p:blipFill>
        <p:spPr>
          <a:xfrm>
            <a:off x="6281057" y="664170"/>
            <a:ext cx="2386558" cy="1854438"/>
          </a:xfrm>
          <a:prstGeom prst="rect">
            <a:avLst/>
          </a:prstGeom>
        </p:spPr>
      </p:pic>
      <p:pic>
        <p:nvPicPr>
          <p:cNvPr id="14" name="Picture 13">
            <a:extLst>
              <a:ext uri="{FF2B5EF4-FFF2-40B4-BE49-F238E27FC236}">
                <a16:creationId xmlns:a16="http://schemas.microsoft.com/office/drawing/2014/main" id="{02E85D42-69E8-F2D1-0687-DF8E741513A8}"/>
              </a:ext>
            </a:extLst>
          </p:cNvPr>
          <p:cNvPicPr>
            <a:picLocks noChangeAspect="1"/>
          </p:cNvPicPr>
          <p:nvPr/>
        </p:nvPicPr>
        <p:blipFill>
          <a:blip r:embed="rId5"/>
          <a:stretch>
            <a:fillRect/>
          </a:stretch>
        </p:blipFill>
        <p:spPr>
          <a:xfrm>
            <a:off x="9170722" y="2717390"/>
            <a:ext cx="2683289" cy="1642358"/>
          </a:xfrm>
          <a:prstGeom prst="rect">
            <a:avLst/>
          </a:prstGeom>
        </p:spPr>
      </p:pic>
      <p:pic>
        <p:nvPicPr>
          <p:cNvPr id="16" name="Picture 15">
            <a:extLst>
              <a:ext uri="{FF2B5EF4-FFF2-40B4-BE49-F238E27FC236}">
                <a16:creationId xmlns:a16="http://schemas.microsoft.com/office/drawing/2014/main" id="{5B55C842-28C4-9BB5-21AC-F80FD8157E96}"/>
              </a:ext>
            </a:extLst>
          </p:cNvPr>
          <p:cNvPicPr>
            <a:picLocks noChangeAspect="1"/>
          </p:cNvPicPr>
          <p:nvPr/>
        </p:nvPicPr>
        <p:blipFill>
          <a:blip r:embed="rId6"/>
          <a:stretch>
            <a:fillRect/>
          </a:stretch>
        </p:blipFill>
        <p:spPr>
          <a:xfrm>
            <a:off x="9170723" y="664170"/>
            <a:ext cx="2683289" cy="1732250"/>
          </a:xfrm>
          <a:prstGeom prst="rect">
            <a:avLst/>
          </a:prstGeom>
        </p:spPr>
      </p:pic>
      <p:pic>
        <p:nvPicPr>
          <p:cNvPr id="20" name="Picture 19">
            <a:extLst>
              <a:ext uri="{FF2B5EF4-FFF2-40B4-BE49-F238E27FC236}">
                <a16:creationId xmlns:a16="http://schemas.microsoft.com/office/drawing/2014/main" id="{9AD32E6E-390F-7AE0-AD98-E5894696CE9F}"/>
              </a:ext>
            </a:extLst>
          </p:cNvPr>
          <p:cNvPicPr>
            <a:picLocks noChangeAspect="1"/>
          </p:cNvPicPr>
          <p:nvPr/>
        </p:nvPicPr>
        <p:blipFill>
          <a:blip r:embed="rId7"/>
          <a:stretch>
            <a:fillRect/>
          </a:stretch>
        </p:blipFill>
        <p:spPr>
          <a:xfrm>
            <a:off x="9170722" y="4461581"/>
            <a:ext cx="2683289" cy="2269048"/>
          </a:xfrm>
          <a:prstGeom prst="rect">
            <a:avLst/>
          </a:prstGeom>
        </p:spPr>
      </p:pic>
      <p:pic>
        <p:nvPicPr>
          <p:cNvPr id="22" name="Picture 21">
            <a:extLst>
              <a:ext uri="{FF2B5EF4-FFF2-40B4-BE49-F238E27FC236}">
                <a16:creationId xmlns:a16="http://schemas.microsoft.com/office/drawing/2014/main" id="{570546E6-5C2C-70F0-3644-BCF1C85B1D96}"/>
              </a:ext>
            </a:extLst>
          </p:cNvPr>
          <p:cNvPicPr>
            <a:picLocks noChangeAspect="1"/>
          </p:cNvPicPr>
          <p:nvPr/>
        </p:nvPicPr>
        <p:blipFill>
          <a:blip r:embed="rId8"/>
          <a:stretch>
            <a:fillRect/>
          </a:stretch>
        </p:blipFill>
        <p:spPr>
          <a:xfrm>
            <a:off x="6096000" y="4647440"/>
            <a:ext cx="2571615" cy="1658482"/>
          </a:xfrm>
          <a:prstGeom prst="rect">
            <a:avLst/>
          </a:prstGeom>
        </p:spPr>
      </p:pic>
    </p:spTree>
    <p:extLst>
      <p:ext uri="{BB962C8B-B14F-4D97-AF65-F5344CB8AC3E}">
        <p14:creationId xmlns:p14="http://schemas.microsoft.com/office/powerpoint/2010/main" val="30455896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81D7F2-C3D8-1BCA-23C1-82CB09BAC332}"/>
              </a:ext>
            </a:extLst>
          </p:cNvPr>
          <p:cNvSpPr>
            <a:spLocks noGrp="1"/>
          </p:cNvSpPr>
          <p:nvPr>
            <p:ph idx="1"/>
          </p:nvPr>
        </p:nvSpPr>
        <p:spPr>
          <a:xfrm>
            <a:off x="252920" y="2121407"/>
            <a:ext cx="6913194" cy="4540039"/>
          </a:xfrm>
        </p:spPr>
        <p:txBody>
          <a:bodyPr>
            <a:normAutofit/>
          </a:bodyPr>
          <a:lstStyle/>
          <a:p>
            <a:pPr marL="0" indent="0">
              <a:buNone/>
            </a:pPr>
            <a:r>
              <a:rPr lang="en-US" dirty="0"/>
              <a:t>Based on the findings we recommend the following steps:</a:t>
            </a:r>
          </a:p>
          <a:p>
            <a:pPr algn="l">
              <a:buFont typeface="+mj-lt"/>
              <a:buAutoNum type="arabicPeriod"/>
            </a:pPr>
            <a:r>
              <a:rPr lang="en-US" sz="1100" b="1" i="0" dirty="0">
                <a:solidFill>
                  <a:schemeClr val="tx1">
                    <a:lumMod val="85000"/>
                    <a:lumOff val="15000"/>
                  </a:schemeClr>
                </a:solidFill>
                <a:effectLst/>
                <a:latin typeface="Helvetica" pitchFamily="2" charset="0"/>
              </a:rPr>
              <a:t>Address Racial Bias:</a:t>
            </a:r>
            <a:r>
              <a:rPr lang="en-US" sz="1100" b="0" i="0" dirty="0">
                <a:solidFill>
                  <a:schemeClr val="tx1">
                    <a:lumMod val="85000"/>
                    <a:lumOff val="15000"/>
                  </a:schemeClr>
                </a:solidFill>
                <a:effectLst/>
                <a:latin typeface="Helvetica" pitchFamily="2" charset="0"/>
              </a:rPr>
              <a:t> Implement anti-bias training, revise stop policies for fairness, and increase transparency through audits and public reporting.</a:t>
            </a:r>
          </a:p>
          <a:p>
            <a:pPr algn="l">
              <a:buFont typeface="+mj-lt"/>
              <a:buAutoNum type="arabicPeriod"/>
            </a:pPr>
            <a:r>
              <a:rPr lang="en-US" sz="1100" b="1" i="0" dirty="0">
                <a:solidFill>
                  <a:schemeClr val="tx1">
                    <a:lumMod val="85000"/>
                    <a:lumOff val="15000"/>
                  </a:schemeClr>
                </a:solidFill>
                <a:effectLst/>
                <a:latin typeface="Helvetica" pitchFamily="2" charset="0"/>
              </a:rPr>
              <a:t>Reform Frisk Practices:</a:t>
            </a:r>
            <a:r>
              <a:rPr lang="en-US" sz="1100" b="0" i="0" dirty="0">
                <a:solidFill>
                  <a:schemeClr val="tx1">
                    <a:lumMod val="85000"/>
                    <a:lumOff val="15000"/>
                  </a:schemeClr>
                </a:solidFill>
                <a:effectLst/>
                <a:latin typeface="Helvetica" pitchFamily="2" charset="0"/>
              </a:rPr>
              <a:t> Review frisk criteria to ensure they are justified and applied fairly, minimizing racial profiling.</a:t>
            </a:r>
          </a:p>
          <a:p>
            <a:pPr algn="l">
              <a:buFont typeface="+mj-lt"/>
              <a:buAutoNum type="arabicPeriod"/>
            </a:pPr>
            <a:r>
              <a:rPr lang="en-US" sz="1100" b="1" i="0" dirty="0">
                <a:solidFill>
                  <a:schemeClr val="tx1">
                    <a:lumMod val="85000"/>
                    <a:lumOff val="15000"/>
                  </a:schemeClr>
                </a:solidFill>
                <a:effectLst/>
                <a:latin typeface="Helvetica" pitchFamily="2" charset="0"/>
              </a:rPr>
              <a:t>Evaluate Effectiveness:</a:t>
            </a:r>
            <a:r>
              <a:rPr lang="en-US" sz="1100" b="0" i="0" dirty="0">
                <a:solidFill>
                  <a:schemeClr val="tx1">
                    <a:lumMod val="85000"/>
                    <a:lumOff val="15000"/>
                  </a:schemeClr>
                </a:solidFill>
                <a:effectLst/>
                <a:latin typeface="Helvetica" pitchFamily="2" charset="0"/>
              </a:rPr>
              <a:t> Assess and adjust stop-and-frisk practices to improve outcomes and build community trust.</a:t>
            </a:r>
          </a:p>
          <a:p>
            <a:pPr algn="l">
              <a:buFont typeface="+mj-lt"/>
              <a:buAutoNum type="arabicPeriod"/>
            </a:pPr>
            <a:r>
              <a:rPr lang="en-US" sz="1100" b="0" i="0" dirty="0">
                <a:solidFill>
                  <a:schemeClr val="tx1">
                    <a:lumMod val="85000"/>
                    <a:lumOff val="15000"/>
                  </a:schemeClr>
                </a:solidFill>
                <a:effectLst/>
                <a:latin typeface="Helvetica" pitchFamily="2" charset="0"/>
              </a:rPr>
              <a:t>It is important to implement anti-bias training, review policing policies, and ensure equitable enforcement practices. Additionally, engaging with communities and improving data collection can help address and mitigate these disparities.</a:t>
            </a:r>
          </a:p>
          <a:p>
            <a:pPr algn="l">
              <a:buFont typeface="+mj-lt"/>
              <a:buAutoNum type="arabicPeriod"/>
            </a:pPr>
            <a:r>
              <a:rPr lang="en-US" sz="1100" b="1" i="0" dirty="0">
                <a:solidFill>
                  <a:schemeClr val="tx1">
                    <a:lumMod val="85000"/>
                    <a:lumOff val="15000"/>
                  </a:schemeClr>
                </a:solidFill>
                <a:effectLst/>
                <a:latin typeface="Helvetica" pitchFamily="2" charset="0"/>
              </a:rPr>
              <a:t>Optimize Field Contacts:</a:t>
            </a:r>
            <a:r>
              <a:rPr lang="en-US" sz="1100" b="0" i="0" dirty="0">
                <a:solidFill>
                  <a:schemeClr val="tx1">
                    <a:lumMod val="85000"/>
                    <a:lumOff val="15000"/>
                  </a:schemeClr>
                </a:solidFill>
                <a:effectLst/>
                <a:latin typeface="Helvetica" pitchFamily="2" charset="0"/>
              </a:rPr>
              <a:t> Ensure field contacts are constructive and aligned with policing goals to enhance effectiveness and community engagement.</a:t>
            </a:r>
          </a:p>
          <a:p>
            <a:pPr algn="l">
              <a:buFont typeface="+mj-lt"/>
              <a:buAutoNum type="arabicPeriod"/>
            </a:pPr>
            <a:r>
              <a:rPr lang="en-US" sz="1100" b="0" i="0" dirty="0">
                <a:solidFill>
                  <a:schemeClr val="tx1">
                    <a:lumMod val="85000"/>
                    <a:lumOff val="15000"/>
                  </a:schemeClr>
                </a:solidFill>
                <a:effectLst/>
                <a:latin typeface="Helvetica" pitchFamily="2" charset="0"/>
              </a:rPr>
              <a:t>By analyzing and predicting Terry stops in Seattle, law enforcement officers and community members can make informed decisions about when and where to stop individuals, address the identified issues and concerns, and improve the overall effectiveness of their policing efforts</a:t>
            </a:r>
            <a:r>
              <a:rPr lang="en-US" sz="1100" dirty="0">
                <a:solidFill>
                  <a:srgbClr val="F0F6FC"/>
                </a:solidFill>
                <a:latin typeface="-apple-system"/>
              </a:rPr>
              <a:t>.</a:t>
            </a:r>
            <a:endParaRPr lang="en-US" b="0" i="0" dirty="0">
              <a:solidFill>
                <a:srgbClr val="F0F6FC"/>
              </a:solidFill>
              <a:effectLst/>
              <a:latin typeface="-apple-system"/>
            </a:endParaRPr>
          </a:p>
          <a:p>
            <a:pPr marL="0" indent="0">
              <a:buNone/>
            </a:pPr>
            <a:endParaRPr lang="en-US" dirty="0"/>
          </a:p>
        </p:txBody>
      </p:sp>
      <p:sp>
        <p:nvSpPr>
          <p:cNvPr id="4" name="Rectangle 3">
            <a:extLst>
              <a:ext uri="{FF2B5EF4-FFF2-40B4-BE49-F238E27FC236}">
                <a16:creationId xmlns:a16="http://schemas.microsoft.com/office/drawing/2014/main" id="{C939F52E-B95A-7D3B-E7D0-4FF20057F265}"/>
              </a:ext>
            </a:extLst>
          </p:cNvPr>
          <p:cNvSpPr/>
          <p:nvPr/>
        </p:nvSpPr>
        <p:spPr>
          <a:xfrm>
            <a:off x="252919" y="1"/>
            <a:ext cx="3335107" cy="976264"/>
          </a:xfrm>
          <a:prstGeom prst="rect">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69E86F87-6DC5-8FDD-1889-24759145E6F3}"/>
              </a:ext>
            </a:extLst>
          </p:cNvPr>
          <p:cNvSpPr txBox="1">
            <a:spLocks/>
          </p:cNvSpPr>
          <p:nvPr/>
        </p:nvSpPr>
        <p:spPr>
          <a:xfrm>
            <a:off x="252919" y="196553"/>
            <a:ext cx="3504072" cy="97626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sz="2000" b="1" dirty="0">
                <a:latin typeface="Rockwell Extra Bold" panose="02060603020205020403" pitchFamily="18" charset="77"/>
              </a:rPr>
              <a:t>Recommendations</a:t>
            </a:r>
          </a:p>
        </p:txBody>
      </p:sp>
    </p:spTree>
    <p:extLst>
      <p:ext uri="{BB962C8B-B14F-4D97-AF65-F5344CB8AC3E}">
        <p14:creationId xmlns:p14="http://schemas.microsoft.com/office/powerpoint/2010/main" val="7089061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265F941-C209-D40B-AC0C-DE23C0364E21}"/>
              </a:ext>
            </a:extLst>
          </p:cNvPr>
          <p:cNvSpPr/>
          <p:nvPr/>
        </p:nvSpPr>
        <p:spPr>
          <a:xfrm>
            <a:off x="0" y="2633870"/>
            <a:ext cx="11837504" cy="1739347"/>
          </a:xfrm>
          <a:prstGeom prst="rect">
            <a:avLst/>
          </a:prstGeom>
          <a:solidFill>
            <a:schemeClr val="tx1">
              <a:lumMod val="65000"/>
              <a:lumOff val="3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6541E798-FDAA-964D-9728-FFF5C536AE24}"/>
              </a:ext>
            </a:extLst>
          </p:cNvPr>
          <p:cNvSpPr txBox="1"/>
          <p:nvPr/>
        </p:nvSpPr>
        <p:spPr>
          <a:xfrm>
            <a:off x="616226" y="3244334"/>
            <a:ext cx="3478696" cy="646331"/>
          </a:xfrm>
          <a:prstGeom prst="rect">
            <a:avLst/>
          </a:prstGeom>
          <a:noFill/>
        </p:spPr>
        <p:txBody>
          <a:bodyPr wrap="square" rtlCol="0">
            <a:spAutoFit/>
          </a:bodyPr>
          <a:lstStyle/>
          <a:p>
            <a:r>
              <a:rPr lang="en-US" sz="3600" b="1" dirty="0">
                <a:solidFill>
                  <a:schemeClr val="bg1"/>
                </a:solidFill>
                <a:latin typeface="Rockwell" panose="02060603020205020403" pitchFamily="18" charset="77"/>
              </a:rPr>
              <a:t>The End</a:t>
            </a:r>
          </a:p>
        </p:txBody>
      </p:sp>
    </p:spTree>
    <p:extLst>
      <p:ext uri="{BB962C8B-B14F-4D97-AF65-F5344CB8AC3E}">
        <p14:creationId xmlns:p14="http://schemas.microsoft.com/office/powerpoint/2010/main" val="31866079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{7DB71E47-90E8-894B-8373-DC27C8355BB6}tf10001070</Template>
  <TotalTime>88</TotalTime>
  <Words>727</Words>
  <Application>Microsoft Macintosh PowerPoint</Application>
  <PresentationFormat>Widescreen</PresentationFormat>
  <Paragraphs>34</Paragraphs>
  <Slides>7</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7</vt:i4>
      </vt:variant>
    </vt:vector>
  </HeadingPairs>
  <TitlesOfParts>
    <vt:vector size="17" baseType="lpstr">
      <vt:lpstr>-apple-system</vt:lpstr>
      <vt:lpstr>Arial</vt:lpstr>
      <vt:lpstr>Calibri</vt:lpstr>
      <vt:lpstr>Helvetica</vt:lpstr>
      <vt:lpstr>Helvetica Light</vt:lpstr>
      <vt:lpstr>Rockwell</vt:lpstr>
      <vt:lpstr>Rockwell Condensed</vt:lpstr>
      <vt:lpstr>Rockwell Extra Bold</vt:lpstr>
      <vt:lpstr>Wingdings</vt:lpstr>
      <vt:lpstr>Wood Type</vt:lpstr>
      <vt:lpstr>Seattle, WA terry stops</vt:lpstr>
      <vt:lpstr>intro</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bdm@swanfacilities.com</dc:creator>
  <cp:lastModifiedBy>bdm@swanfacilities.com</cp:lastModifiedBy>
  <cp:revision>1</cp:revision>
  <dcterms:created xsi:type="dcterms:W3CDTF">2024-09-01T19:58:47Z</dcterms:created>
  <dcterms:modified xsi:type="dcterms:W3CDTF">2024-09-01T21:27:27Z</dcterms:modified>
</cp:coreProperties>
</file>