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Proxima Nova" panose="02000506030000020004"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42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a55b5f358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username/"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EDA FOR MICROSOFT MOVIE STUDI</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 by: Shamla Araya</a:t>
            </a:r>
            <a:endParaRPr/>
          </a:p>
          <a:p>
            <a:pPr marL="0" lvl="0" indent="0" algn="l" rtl="0">
              <a:spcBef>
                <a:spcPts val="0"/>
              </a:spcBef>
              <a:spcAft>
                <a:spcPts val="0"/>
              </a:spcAft>
              <a:buNone/>
            </a:pPr>
            <a:endParaRPr/>
          </a:p>
          <a:p>
            <a:pPr marL="0" lvl="0" indent="0" algn="l" rtl="0">
              <a:spcBef>
                <a:spcPts val="0"/>
              </a:spcBef>
              <a:spcAft>
                <a:spcPts val="0"/>
              </a:spcAft>
              <a:buNone/>
            </a:pPr>
            <a:r>
              <a:rPr lang="en"/>
              <a:t>DSF-PT07 @ MORINGA</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flipH="1">
            <a:off x="-360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66" name="Google Shape;66;p14"/>
          <p:cNvSpPr txBox="1">
            <a:spLocks noGrp="1"/>
          </p:cNvSpPr>
          <p:nvPr>
            <p:ph type="title"/>
          </p:nvPr>
        </p:nvSpPr>
        <p:spPr>
          <a:xfrm>
            <a:off x="311700" y="445025"/>
            <a:ext cx="1821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7" name="Google Shape;67;p14"/>
          <p:cNvSpPr txBox="1">
            <a:spLocks noGrp="1"/>
          </p:cNvSpPr>
          <p:nvPr>
            <p:ph type="body" idx="1"/>
          </p:nvPr>
        </p:nvSpPr>
        <p:spPr>
          <a:xfrm>
            <a:off x="311700" y="1152475"/>
            <a:ext cx="3536700" cy="37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This project performed an exploratory data analysis to learn the current pattern of the movie industry aiming to come up with recommendations that would help Microsoft's new movie studio to get into this competitive market the right way. Movie data collected from different globally renowned sources is used for this analysis and covered movies produced from 2013-2019. </a:t>
            </a:r>
            <a:endParaRPr sz="1300"/>
          </a:p>
          <a:p>
            <a:pPr marL="0" lvl="0" indent="0" algn="l" rtl="0">
              <a:spcBef>
                <a:spcPts val="0"/>
              </a:spcBef>
              <a:spcAft>
                <a:spcPts val="0"/>
              </a:spcAft>
              <a:buNone/>
            </a:pPr>
            <a:r>
              <a:rPr lang="en" sz="1300"/>
              <a:t>I have checked, cleaned, analyzed and visualized the data. It is my strong belief that Microsoft will find the outcome of this analysis and the recommendation very helpful in their decision making process.</a:t>
            </a:r>
            <a:endParaRPr sz="1300"/>
          </a:p>
        </p:txBody>
      </p:sp>
      <p:pic>
        <p:nvPicPr>
          <p:cNvPr id="68" name="Google Shape;68;p14"/>
          <p:cNvPicPr preferRelativeResize="0"/>
          <p:nvPr/>
        </p:nvPicPr>
        <p:blipFill>
          <a:blip r:embed="rId3">
            <a:alphaModFix/>
          </a:blip>
          <a:stretch>
            <a:fillRect/>
          </a:stretch>
        </p:blipFill>
        <p:spPr>
          <a:xfrm>
            <a:off x="4293775" y="893089"/>
            <a:ext cx="2034800" cy="1665274"/>
          </a:xfrm>
          <a:prstGeom prst="rect">
            <a:avLst/>
          </a:prstGeom>
          <a:noFill/>
          <a:ln w="9525" cap="flat" cmpd="sng">
            <a:solidFill>
              <a:srgbClr val="0000FF"/>
            </a:solidFill>
            <a:prstDash val="solid"/>
            <a:round/>
            <a:headEnd type="none" w="sm" len="sm"/>
            <a:tailEnd type="none" w="sm" len="sm"/>
          </a:ln>
        </p:spPr>
      </p:pic>
      <p:pic>
        <p:nvPicPr>
          <p:cNvPr id="69" name="Google Shape;69;p14"/>
          <p:cNvPicPr preferRelativeResize="0"/>
          <p:nvPr/>
        </p:nvPicPr>
        <p:blipFill>
          <a:blip r:embed="rId4">
            <a:alphaModFix/>
          </a:blip>
          <a:stretch>
            <a:fillRect/>
          </a:stretch>
        </p:blipFill>
        <p:spPr>
          <a:xfrm>
            <a:off x="6773825" y="881913"/>
            <a:ext cx="2034801" cy="1687628"/>
          </a:xfrm>
          <a:prstGeom prst="rect">
            <a:avLst/>
          </a:prstGeom>
          <a:noFill/>
          <a:ln w="9525" cap="flat" cmpd="sng">
            <a:solidFill>
              <a:srgbClr val="FF0000"/>
            </a:solidFill>
            <a:prstDash val="solid"/>
            <a:round/>
            <a:headEnd type="none" w="sm" len="sm"/>
            <a:tailEnd type="none" w="sm" len="sm"/>
          </a:ln>
        </p:spPr>
      </p:pic>
      <p:pic>
        <p:nvPicPr>
          <p:cNvPr id="70" name="Google Shape;70;p14"/>
          <p:cNvPicPr preferRelativeResize="0"/>
          <p:nvPr/>
        </p:nvPicPr>
        <p:blipFill>
          <a:blip r:embed="rId5">
            <a:alphaModFix/>
          </a:blip>
          <a:stretch>
            <a:fillRect/>
          </a:stretch>
        </p:blipFill>
        <p:spPr>
          <a:xfrm>
            <a:off x="4293775" y="2951245"/>
            <a:ext cx="2034801" cy="1803349"/>
          </a:xfrm>
          <a:prstGeom prst="rect">
            <a:avLst/>
          </a:prstGeom>
          <a:noFill/>
          <a:ln w="9525" cap="flat" cmpd="sng">
            <a:solidFill>
              <a:srgbClr val="38761D"/>
            </a:solidFill>
            <a:prstDash val="solid"/>
            <a:round/>
            <a:headEnd type="none" w="sm" len="sm"/>
            <a:tailEnd type="none" w="sm" len="sm"/>
          </a:ln>
        </p:spPr>
      </p:pic>
      <p:pic>
        <p:nvPicPr>
          <p:cNvPr id="71" name="Google Shape;71;p14"/>
          <p:cNvPicPr preferRelativeResize="0"/>
          <p:nvPr/>
        </p:nvPicPr>
        <p:blipFill>
          <a:blip r:embed="rId6">
            <a:alphaModFix/>
          </a:blip>
          <a:stretch>
            <a:fillRect/>
          </a:stretch>
        </p:blipFill>
        <p:spPr>
          <a:xfrm>
            <a:off x="6773825" y="3127795"/>
            <a:ext cx="2034801" cy="1450244"/>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p:nvPr/>
        </p:nvSpPr>
        <p:spPr>
          <a:xfrm flipH="1">
            <a:off x="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77" name="Google Shape;7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78" name="Google Shape;7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Business Problem</a:t>
            </a:r>
            <a:endParaRPr sz="2600"/>
          </a:p>
          <a:p>
            <a:pPr marL="457200" lvl="0" indent="-393700" algn="l" rtl="0">
              <a:spcBef>
                <a:spcPts val="0"/>
              </a:spcBef>
              <a:spcAft>
                <a:spcPts val="0"/>
              </a:spcAft>
              <a:buSzPts val="2600"/>
              <a:buChar char="●"/>
            </a:pPr>
            <a:r>
              <a:rPr lang="en" sz="2600"/>
              <a:t>Data</a:t>
            </a:r>
            <a:endParaRPr sz="2600"/>
          </a:p>
          <a:p>
            <a:pPr marL="457200" lvl="0" indent="-393700" algn="l" rtl="0">
              <a:spcBef>
                <a:spcPts val="0"/>
              </a:spcBef>
              <a:spcAft>
                <a:spcPts val="0"/>
              </a:spcAft>
              <a:buSzPts val="2600"/>
              <a:buChar char="●"/>
            </a:pPr>
            <a:r>
              <a:rPr lang="en" sz="2600"/>
              <a:t>Methods</a:t>
            </a:r>
            <a:endParaRPr sz="2600"/>
          </a:p>
          <a:p>
            <a:pPr marL="457200" lvl="0" indent="-393700" algn="l" rtl="0">
              <a:spcBef>
                <a:spcPts val="0"/>
              </a:spcBef>
              <a:spcAft>
                <a:spcPts val="0"/>
              </a:spcAft>
              <a:buSzPts val="2600"/>
              <a:buChar char="●"/>
            </a:pPr>
            <a:r>
              <a:rPr lang="en" sz="2600"/>
              <a:t>Results</a:t>
            </a:r>
            <a:endParaRPr sz="2600"/>
          </a:p>
          <a:p>
            <a:pPr marL="457200" lvl="0" indent="-393700" algn="l" rtl="0">
              <a:spcBef>
                <a:spcPts val="0"/>
              </a:spcBef>
              <a:spcAft>
                <a:spcPts val="0"/>
              </a:spcAft>
              <a:buSzPts val="2600"/>
              <a:buChar char="●"/>
            </a:pPr>
            <a:r>
              <a:rPr lang="en" sz="2600"/>
              <a:t>Conclusions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p:nvPr/>
        </p:nvSpPr>
        <p:spPr>
          <a:xfrm flipH="1">
            <a:off x="0" y="125"/>
            <a:ext cx="35808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Problem</a:t>
            </a:r>
            <a:endParaRPr/>
          </a:p>
        </p:txBody>
      </p:sp>
      <p:sp>
        <p:nvSpPr>
          <p:cNvPr id="85" name="Google Shape;85;p16"/>
          <p:cNvSpPr txBox="1">
            <a:spLocks noGrp="1"/>
          </p:cNvSpPr>
          <p:nvPr>
            <p:ph type="body" idx="1"/>
          </p:nvPr>
        </p:nvSpPr>
        <p:spPr>
          <a:xfrm>
            <a:off x="311700" y="1152475"/>
            <a:ext cx="535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Microsoft has decided to get into the movie business after observing that the movie business is becoming an attractive business. However they are facing a challenge on how to get into it as they don't know which movie genres are highly popular among audiences, which genres are most profitable and what are the production costs for these genres.</a:t>
            </a:r>
            <a:endParaRPr sz="1300"/>
          </a:p>
          <a:p>
            <a:pPr marL="0" lvl="0" indent="0" algn="l" rtl="0">
              <a:spcBef>
                <a:spcPts val="0"/>
              </a:spcBef>
              <a:spcAft>
                <a:spcPts val="0"/>
              </a:spcAft>
              <a:buNone/>
            </a:pPr>
            <a:r>
              <a:rPr lang="en" sz="1300"/>
              <a:t>The purpose of this analysis is, therefore, to provide real life data based recommendations to tackle the above stated challenge. For this reason I will answer the following key points in my analysis:</a:t>
            </a:r>
            <a:endParaRPr sz="1300"/>
          </a:p>
          <a:p>
            <a:pPr marL="0" lvl="0" indent="0" algn="l" rtl="0">
              <a:spcBef>
                <a:spcPts val="0"/>
              </a:spcBef>
              <a:spcAft>
                <a:spcPts val="0"/>
              </a:spcAft>
              <a:buNone/>
            </a:pPr>
            <a:r>
              <a:rPr lang="en" sz="1300"/>
              <a:t>* How many movies are made of each genre during 2013-2019?</a:t>
            </a:r>
            <a:endParaRPr sz="1300"/>
          </a:p>
          <a:p>
            <a:pPr marL="0" lvl="0" indent="0" algn="l" rtl="0">
              <a:spcBef>
                <a:spcPts val="0"/>
              </a:spcBef>
              <a:spcAft>
                <a:spcPts val="0"/>
              </a:spcAft>
              <a:buNone/>
            </a:pPr>
            <a:r>
              <a:rPr lang="en" sz="1300"/>
              <a:t>* What genres are the most popular among the audience?</a:t>
            </a:r>
            <a:endParaRPr sz="1300"/>
          </a:p>
          <a:p>
            <a:pPr marL="0" lvl="0" indent="0" algn="l" rtl="0">
              <a:spcBef>
                <a:spcPts val="0"/>
              </a:spcBef>
              <a:spcAft>
                <a:spcPts val="0"/>
              </a:spcAft>
              <a:buNone/>
            </a:pPr>
            <a:r>
              <a:rPr lang="en" sz="1300"/>
              <a:t>* Which ones are the top 5 genres that earned high profit in 2013-2019?</a:t>
            </a:r>
            <a:endParaRPr sz="1300"/>
          </a:p>
          <a:p>
            <a:pPr marL="0" lvl="0" indent="0" algn="l" rtl="0">
              <a:spcBef>
                <a:spcPts val="0"/>
              </a:spcBef>
              <a:spcAft>
                <a:spcPts val="0"/>
              </a:spcAft>
              <a:buNone/>
            </a:pPr>
            <a:r>
              <a:rPr lang="en" sz="1300"/>
              <a:t>* What is the relationship between the production cost and the profits?</a:t>
            </a:r>
            <a:endParaRPr sz="1300"/>
          </a:p>
          <a:p>
            <a:pPr marL="0" lvl="0" indent="0" algn="l" rtl="0">
              <a:spcBef>
                <a:spcPts val="0"/>
              </a:spcBef>
              <a:spcAft>
                <a:spcPts val="0"/>
              </a:spcAft>
              <a:buNone/>
            </a:pPr>
            <a:endParaRPr sz="1500"/>
          </a:p>
          <a:p>
            <a:pPr marL="0" lvl="0" indent="0" algn="l" rtl="0">
              <a:spcBef>
                <a:spcPts val="0"/>
              </a:spcBef>
              <a:spcAft>
                <a:spcPts val="1600"/>
              </a:spcAft>
              <a:buNone/>
            </a:pPr>
            <a:endParaRPr/>
          </a:p>
        </p:txBody>
      </p:sp>
      <p:pic>
        <p:nvPicPr>
          <p:cNvPr id="86" name="Google Shape;86;p16"/>
          <p:cNvPicPr preferRelativeResize="0"/>
          <p:nvPr/>
        </p:nvPicPr>
        <p:blipFill>
          <a:blip r:embed="rId3">
            <a:alphaModFix/>
          </a:blip>
          <a:stretch>
            <a:fillRect/>
          </a:stretch>
        </p:blipFill>
        <p:spPr>
          <a:xfrm>
            <a:off x="5814600" y="1170125"/>
            <a:ext cx="3177000" cy="317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p:nvPr/>
        </p:nvSpPr>
        <p:spPr>
          <a:xfrm flipH="1">
            <a:off x="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92" name="Google Shape;9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93" name="Google Shape;93;p17"/>
          <p:cNvSpPr txBox="1">
            <a:spLocks noGrp="1"/>
          </p:cNvSpPr>
          <p:nvPr>
            <p:ph type="body" idx="1"/>
          </p:nvPr>
        </p:nvSpPr>
        <p:spPr>
          <a:xfrm>
            <a:off x="311700" y="1152475"/>
            <a:ext cx="3921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300" dirty="0"/>
          </a:p>
          <a:p>
            <a:pPr marL="0" lvl="0" indent="0" algn="l" rtl="0">
              <a:spcBef>
                <a:spcPts val="0"/>
              </a:spcBef>
              <a:spcAft>
                <a:spcPts val="0"/>
              </a:spcAft>
              <a:buNone/>
            </a:pPr>
            <a:r>
              <a:rPr lang="en" sz="1300" dirty="0"/>
              <a:t>The data for this analysis is collected from different globally renowned sources. The source are:</a:t>
            </a:r>
            <a:endParaRPr sz="1300" dirty="0"/>
          </a:p>
          <a:p>
            <a:pPr marL="0" lvl="0" indent="0" algn="l" rtl="0">
              <a:spcBef>
                <a:spcPts val="1600"/>
              </a:spcBef>
              <a:spcAft>
                <a:spcPts val="0"/>
              </a:spcAft>
              <a:buNone/>
            </a:pPr>
            <a:r>
              <a:rPr lang="en" sz="1300" dirty="0"/>
              <a:t>1. IMDB ['</a:t>
            </a:r>
            <a:r>
              <a:rPr lang="en" sz="1300" dirty="0" err="1"/>
              <a:t>movie_ratings</a:t>
            </a:r>
            <a:r>
              <a:rPr lang="en" sz="1300" dirty="0"/>
              <a:t>', '</a:t>
            </a:r>
            <a:r>
              <a:rPr lang="en" sz="1300" dirty="0" err="1"/>
              <a:t>movie_basics</a:t>
            </a:r>
            <a:r>
              <a:rPr lang="en" sz="1300" dirty="0"/>
              <a:t>'](</a:t>
            </a:r>
            <a:r>
              <a:rPr lang="en" sz="1300" dirty="0" err="1"/>
              <a:t>movie_id</a:t>
            </a:r>
            <a:r>
              <a:rPr lang="en" sz="1300" dirty="0"/>
              <a:t>, </a:t>
            </a:r>
            <a:r>
              <a:rPr lang="en" sz="1300" dirty="0" err="1"/>
              <a:t>primary_title</a:t>
            </a:r>
            <a:r>
              <a:rPr lang="en" sz="1300" dirty="0"/>
              <a:t>, </a:t>
            </a:r>
            <a:r>
              <a:rPr lang="en" sz="1300" dirty="0" err="1"/>
              <a:t>start_year</a:t>
            </a:r>
            <a:r>
              <a:rPr lang="en" sz="1300" dirty="0"/>
              <a:t>, genres, </a:t>
            </a:r>
            <a:r>
              <a:rPr lang="en" sz="1300" dirty="0" err="1"/>
              <a:t>averagerating</a:t>
            </a:r>
            <a:r>
              <a:rPr lang="en" sz="1300" dirty="0"/>
              <a:t>)</a:t>
            </a:r>
            <a:endParaRPr sz="1300" dirty="0"/>
          </a:p>
          <a:p>
            <a:pPr marL="0" lvl="0" indent="0" algn="l" rtl="0">
              <a:spcBef>
                <a:spcPts val="0"/>
              </a:spcBef>
              <a:spcAft>
                <a:spcPts val="0"/>
              </a:spcAft>
              <a:buNone/>
            </a:pPr>
            <a:r>
              <a:rPr lang="en" sz="1300" dirty="0"/>
              <a:t>2. </a:t>
            </a:r>
            <a:r>
              <a:rPr lang="en" sz="1300" dirty="0" err="1"/>
              <a:t>Themoviedb</a:t>
            </a:r>
            <a:r>
              <a:rPr lang="en" sz="1300" dirty="0"/>
              <a:t> (title, popularity, </a:t>
            </a:r>
            <a:r>
              <a:rPr lang="en" sz="1300" dirty="0" err="1"/>
              <a:t>vote_average</a:t>
            </a:r>
            <a:r>
              <a:rPr lang="en" sz="1300" dirty="0"/>
              <a:t>)</a:t>
            </a:r>
            <a:endParaRPr sz="1300" dirty="0"/>
          </a:p>
          <a:p>
            <a:pPr marL="0" lvl="0" indent="0" algn="l" rtl="0">
              <a:spcBef>
                <a:spcPts val="0"/>
              </a:spcBef>
              <a:spcAft>
                <a:spcPts val="0"/>
              </a:spcAft>
              <a:buNone/>
            </a:pPr>
            <a:r>
              <a:rPr lang="en" sz="1300" dirty="0"/>
              <a:t>3. The Numbers (movie, </a:t>
            </a:r>
            <a:r>
              <a:rPr lang="en" sz="1300" dirty="0" err="1"/>
              <a:t>domestic_gross</a:t>
            </a:r>
            <a:r>
              <a:rPr lang="en" sz="1300" dirty="0"/>
              <a:t>, </a:t>
            </a:r>
            <a:r>
              <a:rPr lang="en" sz="1300" dirty="0" err="1"/>
              <a:t>worldwide_gros</a:t>
            </a:r>
            <a:r>
              <a:rPr lang="en" sz="1300" dirty="0"/>
              <a:t>, </a:t>
            </a:r>
            <a:r>
              <a:rPr lang="en" sz="1300" dirty="0" err="1"/>
              <a:t>production_budget</a:t>
            </a:r>
            <a:r>
              <a:rPr lang="en" sz="1300" dirty="0"/>
              <a:t>)</a:t>
            </a:r>
            <a:endParaRPr sz="1300" dirty="0"/>
          </a:p>
          <a:p>
            <a:pPr marL="0" lvl="0" indent="0" algn="l" rtl="0">
              <a:spcBef>
                <a:spcPts val="0"/>
              </a:spcBef>
              <a:spcAft>
                <a:spcPts val="0"/>
              </a:spcAft>
              <a:buNone/>
            </a:pP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94" name="Google Shape;94;p17"/>
          <p:cNvPicPr preferRelativeResize="0"/>
          <p:nvPr/>
        </p:nvPicPr>
        <p:blipFill>
          <a:blip r:embed="rId3">
            <a:alphaModFix/>
          </a:blip>
          <a:stretch>
            <a:fillRect/>
          </a:stretch>
        </p:blipFill>
        <p:spPr>
          <a:xfrm>
            <a:off x="5444025" y="661263"/>
            <a:ext cx="318787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p:nvPr/>
        </p:nvSpPr>
        <p:spPr>
          <a:xfrm flipH="1">
            <a:off x="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101" name="Google Shape;101;p18"/>
          <p:cNvSpPr txBox="1">
            <a:spLocks noGrp="1"/>
          </p:cNvSpPr>
          <p:nvPr>
            <p:ph type="body" idx="1"/>
          </p:nvPr>
        </p:nvSpPr>
        <p:spPr>
          <a:xfrm>
            <a:off x="311700" y="1152475"/>
            <a:ext cx="4539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In doing this analysis I have followed a 5 step methodology.</a:t>
            </a:r>
            <a:endParaRPr sz="1300"/>
          </a:p>
          <a:p>
            <a:pPr marL="457200" lvl="0" indent="-311150" algn="l" rtl="0">
              <a:spcBef>
                <a:spcPts val="1600"/>
              </a:spcBef>
              <a:spcAft>
                <a:spcPts val="0"/>
              </a:spcAft>
              <a:buSzPts val="1300"/>
              <a:buAutoNum type="arabicPeriod"/>
            </a:pPr>
            <a:r>
              <a:rPr lang="en" sz="1300"/>
              <a:t>I have first loaded the libraries that I used to read the datasets</a:t>
            </a:r>
            <a:endParaRPr sz="1300"/>
          </a:p>
          <a:p>
            <a:pPr marL="457200" lvl="0" indent="-311150" algn="l" rtl="0">
              <a:spcBef>
                <a:spcPts val="0"/>
              </a:spcBef>
              <a:spcAft>
                <a:spcPts val="0"/>
              </a:spcAft>
              <a:buSzPts val="1300"/>
              <a:buAutoNum type="arabicPeriod"/>
            </a:pPr>
            <a:r>
              <a:rPr lang="en" sz="1300"/>
              <a:t>The second method is to check and prepare the data. This involves cleaning, filtering, joining and merging different data frames.</a:t>
            </a:r>
            <a:endParaRPr sz="1300"/>
          </a:p>
          <a:p>
            <a:pPr marL="457200" lvl="0" indent="-311150" algn="l" rtl="0">
              <a:spcBef>
                <a:spcPts val="0"/>
              </a:spcBef>
              <a:spcAft>
                <a:spcPts val="0"/>
              </a:spcAft>
              <a:buSzPts val="1300"/>
              <a:buAutoNum type="arabicPeriod"/>
            </a:pPr>
            <a:r>
              <a:rPr lang="en" sz="1300"/>
              <a:t>The third step is analyzing the data which involves further filtering, running mathematical operations and arriving at data frames ready for visualization.</a:t>
            </a:r>
            <a:endParaRPr sz="1300"/>
          </a:p>
          <a:p>
            <a:pPr marL="457200" lvl="0" indent="-311150" algn="l" rtl="0">
              <a:spcBef>
                <a:spcPts val="0"/>
              </a:spcBef>
              <a:spcAft>
                <a:spcPts val="0"/>
              </a:spcAft>
              <a:buSzPts val="1300"/>
              <a:buAutoNum type="arabicPeriod"/>
            </a:pPr>
            <a:r>
              <a:rPr lang="en" sz="1300"/>
              <a:t>The fourth step is visualizing the analysis using bar plots and scatter plots.</a:t>
            </a:r>
            <a:endParaRPr sz="1300"/>
          </a:p>
          <a:p>
            <a:pPr marL="457200" lvl="0" indent="-311150" algn="l" rtl="0">
              <a:spcBef>
                <a:spcPts val="0"/>
              </a:spcBef>
              <a:spcAft>
                <a:spcPts val="0"/>
              </a:spcAft>
              <a:buSzPts val="1300"/>
              <a:buAutoNum type="arabicPeriod"/>
            </a:pPr>
            <a:r>
              <a:rPr lang="en" sz="1300"/>
              <a:t>The fifth step is a statement of the findings, recommendations, and final note.</a:t>
            </a:r>
            <a:endParaRPr sz="1300"/>
          </a:p>
          <a:p>
            <a:pPr marL="0" lvl="0" indent="0" algn="l" rtl="0">
              <a:spcBef>
                <a:spcPts val="1600"/>
              </a:spcBef>
              <a:spcAft>
                <a:spcPts val="0"/>
              </a:spcAft>
              <a:buNone/>
            </a:pPr>
            <a:endParaRPr sz="1300"/>
          </a:p>
          <a:p>
            <a:pPr marL="0" lvl="0" indent="0" algn="l" rtl="0">
              <a:spcBef>
                <a:spcPts val="1600"/>
              </a:spcBef>
              <a:spcAft>
                <a:spcPts val="1600"/>
              </a:spcAft>
              <a:buNone/>
            </a:pPr>
            <a:endParaRPr sz="1300"/>
          </a:p>
        </p:txBody>
      </p:sp>
      <p:pic>
        <p:nvPicPr>
          <p:cNvPr id="102" name="Google Shape;102;p18"/>
          <p:cNvPicPr preferRelativeResize="0"/>
          <p:nvPr/>
        </p:nvPicPr>
        <p:blipFill>
          <a:blip r:embed="rId3">
            <a:alphaModFix/>
          </a:blip>
          <a:stretch>
            <a:fillRect/>
          </a:stretch>
        </p:blipFill>
        <p:spPr>
          <a:xfrm>
            <a:off x="5285325" y="839487"/>
            <a:ext cx="3464525" cy="346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flipH="1">
            <a:off x="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09" name="Google Shape;109;p19"/>
          <p:cNvSpPr txBox="1">
            <a:spLocks noGrp="1"/>
          </p:cNvSpPr>
          <p:nvPr>
            <p:ph type="body" idx="1"/>
          </p:nvPr>
        </p:nvSpPr>
        <p:spPr>
          <a:xfrm>
            <a:off x="311700" y="1152475"/>
            <a:ext cx="4715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To tackle the problem presented by the Microsoft Movie Studio, I have used data collected from three of the global movies datasets namely; the IMDB, TMDB and TNDB and performed exploratory analysis. In order to come up with effective and helpful recommendations, it is crucial that the data collected be as latest ad possible. Based on this understanding, this analysis covers movies produced between 2013 - 2019 and shows that:</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 During this period 118 Drama movies were made.</a:t>
            </a:r>
            <a:endParaRPr sz="1300"/>
          </a:p>
          <a:p>
            <a:pPr marL="0" lvl="0" indent="0" algn="l" rtl="0">
              <a:spcBef>
                <a:spcPts val="0"/>
              </a:spcBef>
              <a:spcAft>
                <a:spcPts val="0"/>
              </a:spcAft>
              <a:buNone/>
            </a:pPr>
            <a:r>
              <a:rPr lang="en" sz="1300"/>
              <a:t>* Sci-Fi, Adventure, Fantasy, Action and Animation were the top 5 most popular genres.</a:t>
            </a:r>
            <a:endParaRPr sz="1300"/>
          </a:p>
          <a:p>
            <a:pPr marL="0" lvl="0" indent="0" algn="l" rtl="0">
              <a:spcBef>
                <a:spcPts val="0"/>
              </a:spcBef>
              <a:spcAft>
                <a:spcPts val="0"/>
              </a:spcAft>
              <a:buNone/>
            </a:pPr>
            <a:r>
              <a:rPr lang="en" sz="1300"/>
              <a:t>* Adventure, Action, Drama, Comedy, and  SciFi were the top five most profitable genres</a:t>
            </a:r>
            <a:endParaRPr sz="1300"/>
          </a:p>
          <a:p>
            <a:pPr marL="0" lvl="0" indent="0" algn="l" rtl="0">
              <a:spcBef>
                <a:spcPts val="0"/>
              </a:spcBef>
              <a:spcAft>
                <a:spcPts val="0"/>
              </a:spcAft>
              <a:buNone/>
            </a:pPr>
            <a:r>
              <a:rPr lang="en" sz="1300"/>
              <a:t>* The production cost is positively correlated to profit.</a:t>
            </a:r>
            <a:endParaRPr sz="1300"/>
          </a:p>
          <a:p>
            <a:pPr marL="0" lvl="0" indent="0" algn="l" rtl="0">
              <a:spcBef>
                <a:spcPts val="0"/>
              </a:spcBef>
              <a:spcAft>
                <a:spcPts val="0"/>
              </a:spcAft>
              <a:buNone/>
            </a:pPr>
            <a:endParaRPr sz="1400"/>
          </a:p>
          <a:p>
            <a:pPr marL="0" lvl="0" indent="0" algn="l" rtl="0">
              <a:spcBef>
                <a:spcPts val="0"/>
              </a:spcBef>
              <a:spcAft>
                <a:spcPts val="1600"/>
              </a:spcAft>
              <a:buNone/>
            </a:pPr>
            <a:endParaRPr/>
          </a:p>
        </p:txBody>
      </p:sp>
      <p:pic>
        <p:nvPicPr>
          <p:cNvPr id="110" name="Google Shape;110;p19"/>
          <p:cNvPicPr preferRelativeResize="0"/>
          <p:nvPr/>
        </p:nvPicPr>
        <p:blipFill>
          <a:blip r:embed="rId3">
            <a:alphaModFix/>
          </a:blip>
          <a:stretch>
            <a:fillRect/>
          </a:stretch>
        </p:blipFill>
        <p:spPr>
          <a:xfrm>
            <a:off x="5326950" y="954625"/>
            <a:ext cx="3817050" cy="381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p:nvPr/>
        </p:nvSpPr>
        <p:spPr>
          <a:xfrm flipH="1">
            <a:off x="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7" name="Google Shape;117;p20"/>
          <p:cNvSpPr txBox="1">
            <a:spLocks noGrp="1"/>
          </p:cNvSpPr>
          <p:nvPr>
            <p:ph type="body" idx="1"/>
          </p:nvPr>
        </p:nvSpPr>
        <p:spPr>
          <a:xfrm>
            <a:off x="311700" y="1152475"/>
            <a:ext cx="5703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Based on the result of the analysis, I recommend the following:</a:t>
            </a:r>
            <a:endParaRPr sz="1300"/>
          </a:p>
          <a:p>
            <a:pPr marL="0" lvl="0" indent="0" algn="l" rtl="0">
              <a:spcBef>
                <a:spcPts val="0"/>
              </a:spcBef>
              <a:spcAft>
                <a:spcPts val="0"/>
              </a:spcAft>
              <a:buNone/>
            </a:pPr>
            <a:endParaRPr sz="800"/>
          </a:p>
          <a:p>
            <a:pPr marL="0" lvl="0" indent="0" algn="l" rtl="0">
              <a:spcBef>
                <a:spcPts val="0"/>
              </a:spcBef>
              <a:spcAft>
                <a:spcPts val="0"/>
              </a:spcAft>
              <a:buNone/>
            </a:pPr>
            <a:r>
              <a:rPr lang="en" sz="1300"/>
              <a:t>* The Microsoft Movie Studio should focus on producing Adventure, Action, Drama, Comedy, and SciFi movies for high profit earning.</a:t>
            </a:r>
            <a:endParaRPr sz="1300"/>
          </a:p>
          <a:p>
            <a:pPr marL="0" lvl="0" indent="0" algn="l" rtl="0">
              <a:spcBef>
                <a:spcPts val="0"/>
              </a:spcBef>
              <a:spcAft>
                <a:spcPts val="0"/>
              </a:spcAft>
              <a:buNone/>
            </a:pPr>
            <a:r>
              <a:rPr lang="en" sz="1300"/>
              <a:t>* The studio should also understand that the most profitable genres cost more to produce. With this in mind Microsoft should focus on allocating enough budget and producing the most popular movies. </a:t>
            </a:r>
            <a:endParaRPr sz="1300"/>
          </a:p>
          <a:p>
            <a:pPr marL="0" lvl="0" indent="0" algn="l" rtl="0">
              <a:spcBef>
                <a:spcPts val="0"/>
              </a:spcBef>
              <a:spcAft>
                <a:spcPts val="0"/>
              </a:spcAft>
              <a:buNone/>
            </a:pPr>
            <a:r>
              <a:rPr lang="en" sz="1300"/>
              <a:t>* The studio should also consider producing high budget Animation movies as animation is one of the top 5 most popular genres.</a:t>
            </a:r>
            <a:endParaRPr sz="1300"/>
          </a:p>
          <a:p>
            <a:pPr marL="0" lvl="0" indent="0" algn="l" rtl="0">
              <a:spcBef>
                <a:spcPts val="0"/>
              </a:spcBef>
              <a:spcAft>
                <a:spcPts val="0"/>
              </a:spcAft>
              <a:buNone/>
            </a:pPr>
            <a:endParaRPr sz="800"/>
          </a:p>
          <a:p>
            <a:pPr marL="0" lvl="0" indent="0" algn="l" rtl="0">
              <a:spcBef>
                <a:spcPts val="0"/>
              </a:spcBef>
              <a:spcAft>
                <a:spcPts val="0"/>
              </a:spcAft>
              <a:buNone/>
            </a:pPr>
            <a:r>
              <a:rPr lang="en" sz="1300"/>
              <a:t>The movie business is a very competitive and ever evolving sector. Even though this analysis has yielded some good results, it still could be improved by using the latest datasets and also data that takes demographics of the audiences and the number of demands per movie in a given platform into the equation. I hope to be able to do such analysis for Microsoft with these data in the future.</a:t>
            </a:r>
            <a:endParaRPr sz="1300"/>
          </a:p>
        </p:txBody>
      </p:sp>
      <p:pic>
        <p:nvPicPr>
          <p:cNvPr id="118" name="Google Shape;118;p20"/>
          <p:cNvPicPr preferRelativeResize="0"/>
          <p:nvPr/>
        </p:nvPicPr>
        <p:blipFill>
          <a:blip r:embed="rId3">
            <a:alphaModFix/>
          </a:blip>
          <a:stretch>
            <a:fillRect/>
          </a:stretch>
        </p:blipFill>
        <p:spPr>
          <a:xfrm>
            <a:off x="6167100" y="917225"/>
            <a:ext cx="2824500" cy="352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a:p>
            <a:pPr marL="0" lvl="0" indent="0" algn="l" rtl="0">
              <a:spcBef>
                <a:spcPts val="0"/>
              </a:spcBef>
              <a:spcAft>
                <a:spcPts val="0"/>
              </a:spcAft>
              <a:buNone/>
            </a:pPr>
            <a:endParaRPr sz="2000" b="1"/>
          </a:p>
          <a:p>
            <a:pPr marL="0" lvl="0" indent="0" algn="l" rtl="0">
              <a:spcBef>
                <a:spcPts val="0"/>
              </a:spcBef>
              <a:spcAft>
                <a:spcPts val="0"/>
              </a:spcAft>
              <a:buNone/>
            </a:pPr>
            <a:r>
              <a:rPr lang="en" sz="2000" b="1"/>
              <a:t>Email:</a:t>
            </a:r>
            <a:r>
              <a:rPr lang="en" sz="2000"/>
              <a:t> shamla.araya@student.moringaschoo.com</a:t>
            </a:r>
            <a:endParaRPr sz="2000"/>
          </a:p>
          <a:p>
            <a:pPr marL="0" lvl="0" indent="0" algn="l" rtl="0">
              <a:spcBef>
                <a:spcPts val="0"/>
              </a:spcBef>
              <a:spcAft>
                <a:spcPts val="0"/>
              </a:spcAft>
              <a:buNone/>
            </a:pPr>
            <a:r>
              <a:rPr lang="en" sz="2000" b="1"/>
              <a:t>GitHub:</a:t>
            </a:r>
            <a:r>
              <a:rPr lang="en" sz="2000"/>
              <a:t> @ShamlaA</a:t>
            </a:r>
            <a:endParaRPr sz="2000"/>
          </a:p>
          <a:p>
            <a:pPr marL="0" lvl="0" indent="0" algn="l" rtl="0">
              <a:spcBef>
                <a:spcPts val="0"/>
              </a:spcBef>
              <a:spcAft>
                <a:spcPts val="0"/>
              </a:spcAft>
              <a:buNone/>
            </a:pPr>
            <a:r>
              <a:rPr lang="en" sz="2000" b="1"/>
              <a:t>LinkedIn:</a:t>
            </a:r>
            <a:r>
              <a:rPr lang="en" sz="2000"/>
              <a:t> </a:t>
            </a:r>
            <a:r>
              <a:rPr lang="en" sz="2000" u="sng">
                <a:solidFill>
                  <a:schemeClr val="hlink"/>
                </a:solidFill>
                <a:hlinkClick r:id="rId3"/>
              </a:rPr>
              <a:t>linkedin.com/in/</a:t>
            </a:r>
            <a:r>
              <a:rPr lang="en" sz="2000"/>
              <a:t>Shamla Tdese</a:t>
            </a:r>
            <a:endParaRPr sz="20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783</Words>
  <Application>Microsoft Macintosh PowerPoint</Application>
  <PresentationFormat>On-screen Show (16:9)</PresentationFormat>
  <Paragraphs>57</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Proxima Nova</vt:lpstr>
      <vt:lpstr>Arial</vt:lpstr>
      <vt:lpstr>Spearmint</vt:lpstr>
      <vt:lpstr>EDA FOR MICROSOFT MOVIE STUDI</vt:lpstr>
      <vt:lpstr>Summary</vt:lpstr>
      <vt:lpstr>Outline</vt:lpstr>
      <vt:lpstr>Business Problem</vt:lpstr>
      <vt:lpstr>Data</vt:lpstr>
      <vt:lpstr>Methods</vt:lpstr>
      <vt:lpstr>Results</vt:lpstr>
      <vt:lpstr>Conclusions</vt:lpstr>
      <vt:lpstr>Thank You!  Email: shamla.araya@student.moringaschoo.com GitHub: @ShamlaA LinkedIn: linkedin.com/in/Shamla Tdese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1</cp:revision>
  <dcterms:modified xsi:type="dcterms:W3CDTF">2024-06-03T16:49:35Z</dcterms:modified>
</cp:coreProperties>
</file>