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59" r:id="rId4"/>
    <p:sldId id="258" r:id="rId5"/>
    <p:sldId id="268" r:id="rId6"/>
    <p:sldId id="264" r:id="rId7"/>
    <p:sldId id="265" r:id="rId8"/>
    <p:sldId id="266" r:id="rId9"/>
    <p:sldId id="267" r:id="rId10"/>
    <p:sldId id="260" r:id="rId11"/>
    <p:sldId id="261" r:id="rId12"/>
    <p:sldId id="262" r:id="rId13"/>
    <p:sldId id="269"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52F811-25F1-4387-B7FB-009B7E2DC2BA}" type="datetimeFigureOut">
              <a:rPr lang="en-US" smtClean="0"/>
              <a:pPr/>
              <a:t>11/10/2016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8A717D-5C72-4DC6-86CD-A8BEDB48E44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58A717D-5C72-4DC6-86CD-A8BEDB48E446}"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45917194-BB65-4BDF-A681-80A2085DD7B5}" type="datetimeFigureOut">
              <a:rPr lang="en-US" smtClean="0"/>
              <a:pPr/>
              <a:t>11/10/2016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139E0990-4786-47B5-B6C6-D7651657928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917194-BB65-4BDF-A681-80A2085DD7B5}" type="datetimeFigureOut">
              <a:rPr lang="en-US" smtClean="0"/>
              <a:pPr/>
              <a:t>11/10/2016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39E0990-4786-47B5-B6C6-D7651657928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917194-BB65-4BDF-A681-80A2085DD7B5}" type="datetimeFigureOut">
              <a:rPr lang="en-US" smtClean="0"/>
              <a:pPr/>
              <a:t>11/10/2016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39E0990-4786-47B5-B6C6-D7651657928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917194-BB65-4BDF-A681-80A2085DD7B5}" type="datetimeFigureOut">
              <a:rPr lang="en-US" smtClean="0"/>
              <a:pPr/>
              <a:t>11/10/2016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39E0990-4786-47B5-B6C6-D7651657928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5917194-BB65-4BDF-A681-80A2085DD7B5}" type="datetimeFigureOut">
              <a:rPr lang="en-US" smtClean="0"/>
              <a:pPr/>
              <a:t>11/10/2016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39E0990-4786-47B5-B6C6-D7651657928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5917194-BB65-4BDF-A681-80A2085DD7B5}" type="datetimeFigureOut">
              <a:rPr lang="en-US" smtClean="0"/>
              <a:pPr/>
              <a:t>11/10/2016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39E0990-4786-47B5-B6C6-D7651657928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5917194-BB65-4BDF-A681-80A2085DD7B5}" type="datetimeFigureOut">
              <a:rPr lang="en-US" smtClean="0"/>
              <a:pPr/>
              <a:t>11/10/2016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39E0990-4786-47B5-B6C6-D7651657928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5917194-BB65-4BDF-A681-80A2085DD7B5}" type="datetimeFigureOut">
              <a:rPr lang="en-US" smtClean="0"/>
              <a:pPr/>
              <a:t>11/10/2016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39E0990-4786-47B5-B6C6-D7651657928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5917194-BB65-4BDF-A681-80A2085DD7B5}" type="datetimeFigureOut">
              <a:rPr lang="en-US" smtClean="0"/>
              <a:pPr/>
              <a:t>11/10/2016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139E0990-4786-47B5-B6C6-D7651657928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5917194-BB65-4BDF-A681-80A2085DD7B5}" type="datetimeFigureOut">
              <a:rPr lang="en-US" smtClean="0"/>
              <a:pPr/>
              <a:t>11/10/2016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39E0990-4786-47B5-B6C6-D7651657928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5917194-BB65-4BDF-A681-80A2085DD7B5}" type="datetimeFigureOut">
              <a:rPr lang="en-US" smtClean="0"/>
              <a:pPr/>
              <a:t>11/10/2016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39E0990-4786-47B5-B6C6-D7651657928D}" type="slidenum">
              <a:rPr lang="en-IN" smtClean="0"/>
              <a:pPr/>
              <a:t>‹#›</a:t>
            </a:fld>
            <a:endParaRPr lang="en-IN"/>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5917194-BB65-4BDF-A681-80A2085DD7B5}" type="datetimeFigureOut">
              <a:rPr lang="en-US" smtClean="0"/>
              <a:pPr/>
              <a:t>11/10/2016</a:t>
            </a:fld>
            <a:endParaRPr lang="en-IN"/>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9E0990-4786-47B5-B6C6-D7651657928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571480"/>
            <a:ext cx="7772400" cy="1470025"/>
          </a:xfrm>
        </p:spPr>
        <p:txBody>
          <a:bodyPr>
            <a:normAutofit fontScale="90000"/>
          </a:bodyPr>
          <a:lstStyle/>
          <a:p>
            <a:pPr algn="ctr"/>
            <a:r>
              <a:rPr lang="en-US" sz="4800" b="1" dirty="0" smtClean="0">
                <a:solidFill>
                  <a:srgbClr val="C00000"/>
                </a:solidFill>
              </a:rPr>
              <a:t>Smart</a:t>
            </a:r>
            <a:r>
              <a:rPr lang="en-US" sz="4800" b="1" dirty="0" smtClean="0"/>
              <a:t> </a:t>
            </a:r>
            <a:r>
              <a:rPr lang="en-US" sz="4800" b="1" dirty="0" smtClean="0">
                <a:solidFill>
                  <a:srgbClr val="00B0F0"/>
                </a:solidFill>
              </a:rPr>
              <a:t>Water</a:t>
            </a:r>
            <a:r>
              <a:rPr lang="en-US" sz="4800" b="1" dirty="0" smtClean="0"/>
              <a:t> </a:t>
            </a:r>
            <a:r>
              <a:rPr lang="en-US" sz="4800" b="1" dirty="0" smtClean="0">
                <a:solidFill>
                  <a:schemeClr val="accent6"/>
                </a:solidFill>
              </a:rPr>
              <a:t>Billing</a:t>
            </a:r>
            <a:r>
              <a:rPr lang="en-US" sz="4800" b="1" dirty="0" smtClean="0"/>
              <a:t> System</a:t>
            </a:r>
            <a:endParaRPr lang="en-IN" sz="4800" b="1" dirty="0"/>
          </a:p>
        </p:txBody>
      </p:sp>
      <p:sp>
        <p:nvSpPr>
          <p:cNvPr id="3" name="Subtitle 2"/>
          <p:cNvSpPr>
            <a:spLocks noGrp="1"/>
          </p:cNvSpPr>
          <p:nvPr>
            <p:ph type="subTitle" idx="1"/>
          </p:nvPr>
        </p:nvSpPr>
        <p:spPr>
          <a:xfrm>
            <a:off x="1500166" y="3429000"/>
            <a:ext cx="7200928" cy="3071834"/>
          </a:xfrm>
        </p:spPr>
        <p:txBody>
          <a:bodyPr>
            <a:normAutofit/>
          </a:bodyPr>
          <a:lstStyle/>
          <a:p>
            <a:pPr algn="just"/>
            <a:r>
              <a:rPr lang="en-US" b="1" dirty="0" smtClean="0">
                <a:solidFill>
                  <a:schemeClr val="tx1"/>
                </a:solidFill>
              </a:rPr>
              <a:t>                                       	</a:t>
            </a:r>
          </a:p>
          <a:p>
            <a:pPr algn="l"/>
            <a:r>
              <a:rPr lang="en-US" b="1" dirty="0" smtClean="0">
                <a:solidFill>
                  <a:schemeClr val="tx1"/>
                </a:solidFill>
              </a:rPr>
              <a:t>				Guide Name:                 				Prof.R.D.Uttarkar                         </a:t>
            </a:r>
          </a:p>
          <a:p>
            <a:pPr algn="just"/>
            <a:r>
              <a:rPr lang="en-US" b="1" dirty="0">
                <a:solidFill>
                  <a:schemeClr val="tx1"/>
                </a:solidFill>
              </a:rPr>
              <a:t>	</a:t>
            </a:r>
            <a:r>
              <a:rPr lang="en-US" b="1" dirty="0" smtClean="0">
                <a:solidFill>
                  <a:schemeClr val="tx1"/>
                </a:solidFill>
              </a:rPr>
              <a:t>		        		</a:t>
            </a:r>
          </a:p>
          <a:p>
            <a:pPr algn="just"/>
            <a:r>
              <a:rPr lang="en-US" b="1" dirty="0">
                <a:solidFill>
                  <a:schemeClr val="tx1"/>
                </a:solidFill>
              </a:rPr>
              <a:t>	</a:t>
            </a:r>
            <a:r>
              <a:rPr lang="en-US" b="1" dirty="0" smtClean="0">
                <a:solidFill>
                  <a:schemeClr val="tx1"/>
                </a:solidFill>
              </a:rPr>
              <a:t>			Presented By,</a:t>
            </a:r>
          </a:p>
          <a:p>
            <a:pPr algn="just"/>
            <a:r>
              <a:rPr lang="en-US" b="1" dirty="0" smtClean="0">
                <a:solidFill>
                  <a:schemeClr val="tx1"/>
                </a:solidFill>
              </a:rPr>
              <a:t>				1.Shamli Salunke</a:t>
            </a:r>
          </a:p>
          <a:p>
            <a:pPr algn="just"/>
            <a:r>
              <a:rPr lang="en-US" b="1" dirty="0" smtClean="0">
                <a:solidFill>
                  <a:schemeClr val="tx1"/>
                </a:solidFill>
              </a:rPr>
              <a:t>				2.Aishwarya Indi</a:t>
            </a:r>
          </a:p>
          <a:p>
            <a:pPr algn="just"/>
            <a:r>
              <a:rPr lang="en-US" b="1" dirty="0" smtClean="0">
                <a:solidFill>
                  <a:schemeClr val="tx1"/>
                </a:solidFill>
              </a:rPr>
              <a:t>				3.Arti Koli</a:t>
            </a:r>
          </a:p>
        </p:txBody>
      </p:sp>
      <p:pic>
        <p:nvPicPr>
          <p:cNvPr id="4" name="Picture 3" descr="The Orchid School_Logo"/>
          <p:cNvPicPr/>
          <p:nvPr/>
        </p:nvPicPr>
        <p:blipFill>
          <a:blip r:embed="rId2" cstate="print"/>
          <a:srcRect/>
          <a:stretch>
            <a:fillRect/>
          </a:stretch>
        </p:blipFill>
        <p:spPr bwMode="auto">
          <a:xfrm>
            <a:off x="1000100" y="3500438"/>
            <a:ext cx="2786082" cy="2857520"/>
          </a:xfrm>
          <a:prstGeom prst="rect">
            <a:avLst/>
          </a:prstGeom>
          <a:noFill/>
          <a:ln w="9525">
            <a:noFill/>
            <a:miter lim="800000"/>
            <a:headEnd/>
            <a:tailEnd/>
          </a:ln>
        </p:spPr>
      </p:pic>
      <p:sp>
        <p:nvSpPr>
          <p:cNvPr id="5" name="Teardrop 4"/>
          <p:cNvSpPr/>
          <p:nvPr/>
        </p:nvSpPr>
        <p:spPr>
          <a:xfrm rot="19446554">
            <a:off x="134665" y="508833"/>
            <a:ext cx="1016555" cy="788644"/>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solidFill>
                <a:srgbClr val="0070C0"/>
              </a:solidFill>
            </a:endParaRPr>
          </a:p>
        </p:txBody>
      </p:sp>
      <p:sp>
        <p:nvSpPr>
          <p:cNvPr id="6" name="Teardrop 5"/>
          <p:cNvSpPr/>
          <p:nvPr/>
        </p:nvSpPr>
        <p:spPr>
          <a:xfrm rot="19446554">
            <a:off x="348946" y="1008900"/>
            <a:ext cx="1016555" cy="788644"/>
          </a:xfrm>
          <a:prstGeom prst="teardrop">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183880" cy="1051560"/>
          </a:xfrm>
        </p:spPr>
        <p:txBody>
          <a:bodyPr/>
          <a:lstStyle/>
          <a:p>
            <a:r>
              <a:rPr lang="en-US" dirty="0" smtClean="0"/>
              <a:t>Advantages</a:t>
            </a:r>
            <a:endParaRPr lang="en-IN" dirty="0"/>
          </a:p>
        </p:txBody>
      </p:sp>
      <p:sp>
        <p:nvSpPr>
          <p:cNvPr id="3" name="Content Placeholder 2"/>
          <p:cNvSpPr>
            <a:spLocks noGrp="1"/>
          </p:cNvSpPr>
          <p:nvPr>
            <p:ph idx="1"/>
          </p:nvPr>
        </p:nvSpPr>
        <p:spPr>
          <a:xfrm>
            <a:off x="500034" y="1571612"/>
            <a:ext cx="8043890" cy="4429156"/>
          </a:xfrm>
        </p:spPr>
        <p:txBody>
          <a:bodyPr>
            <a:normAutofit/>
          </a:bodyPr>
          <a:lstStyle/>
          <a:p>
            <a:pPr lvl="0"/>
            <a:r>
              <a:rPr lang="en-US" sz="2400" dirty="0">
                <a:latin typeface="Times New Roman" pitchFamily="18" charset="0"/>
                <a:cs typeface="Times New Roman" pitchFamily="18" charset="0"/>
              </a:rPr>
              <a:t>Faster and more efficient meter reading</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Greater billing accuracy </a:t>
            </a:r>
            <a:endParaRPr lang="en-IN" sz="2400" dirty="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Ability to </a:t>
            </a:r>
            <a:r>
              <a:rPr lang="en-US" sz="2400" dirty="0">
                <a:latin typeface="Times New Roman" pitchFamily="18" charset="0"/>
                <a:cs typeface="Times New Roman" pitchFamily="18" charset="0"/>
              </a:rPr>
              <a:t>remotely monitor resource use</a:t>
            </a:r>
            <a:endParaRPr lang="en-IN" sz="2400" dirty="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Notification </a:t>
            </a:r>
            <a:r>
              <a:rPr lang="en-US" sz="2400" dirty="0">
                <a:latin typeface="Times New Roman" pitchFamily="18" charset="0"/>
                <a:cs typeface="Times New Roman" pitchFamily="18" charset="0"/>
              </a:rPr>
              <a:t>of consumed water meter units to the respective user</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Improved water conservation and efficiency</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Save water and its cost </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Strategic Prioritization and allocation of capital expenditures</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Streamlined network operations and maintenance</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Streamlined water quantity </a:t>
            </a:r>
            <a:r>
              <a:rPr lang="en-US" sz="2400" dirty="0" smtClean="0">
                <a:latin typeface="Times New Roman" pitchFamily="18" charset="0"/>
                <a:cs typeface="Times New Roman" pitchFamily="18" charset="0"/>
              </a:rPr>
              <a:t>monitoring</a:t>
            </a:r>
            <a:endParaRPr lang="en-IN" sz="2400" dirty="0">
              <a:latin typeface="Times New Roman" pitchFamily="18" charset="0"/>
              <a:cs typeface="Times New Roman" pitchFamily="18" charset="0"/>
            </a:endParaRPr>
          </a:p>
        </p:txBody>
      </p:sp>
      <p:sp>
        <p:nvSpPr>
          <p:cNvPr id="6" name="Teardrop 5"/>
          <p:cNvSpPr/>
          <p:nvPr/>
        </p:nvSpPr>
        <p:spPr>
          <a:xfrm rot="19446554">
            <a:off x="7564185" y="580272"/>
            <a:ext cx="1016555" cy="788644"/>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solidFill>
                <a:srgbClr val="0070C0"/>
              </a:solidFill>
            </a:endParaRPr>
          </a:p>
        </p:txBody>
      </p:sp>
      <p:sp>
        <p:nvSpPr>
          <p:cNvPr id="7" name="Teardrop 6"/>
          <p:cNvSpPr/>
          <p:nvPr/>
        </p:nvSpPr>
        <p:spPr>
          <a:xfrm rot="19446554">
            <a:off x="7778466" y="1080339"/>
            <a:ext cx="1016555" cy="788644"/>
          </a:xfrm>
          <a:prstGeom prst="teardrop">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183880" cy="1051560"/>
          </a:xfrm>
        </p:spPr>
        <p:txBody>
          <a:bodyPr/>
          <a:lstStyle/>
          <a:p>
            <a:r>
              <a:rPr lang="en-US" dirty="0" smtClean="0"/>
              <a:t>Disadvantages</a:t>
            </a:r>
            <a:endParaRPr lang="en-IN" dirty="0"/>
          </a:p>
        </p:txBody>
      </p:sp>
      <p:sp>
        <p:nvSpPr>
          <p:cNvPr id="3" name="Content Placeholder 2"/>
          <p:cNvSpPr>
            <a:spLocks noGrp="1"/>
          </p:cNvSpPr>
          <p:nvPr>
            <p:ph idx="1"/>
          </p:nvPr>
        </p:nvSpPr>
        <p:spPr>
          <a:xfrm>
            <a:off x="500034" y="1643050"/>
            <a:ext cx="8183880" cy="4187952"/>
          </a:xfrm>
        </p:spPr>
        <p:txBody>
          <a:bodyPr>
            <a:normAutofit/>
          </a:bodyPr>
          <a:lstStyle/>
          <a:p>
            <a:pPr lvl="0"/>
            <a:r>
              <a:rPr lang="en-US" sz="2400" dirty="0">
                <a:latin typeface="Times New Roman" pitchFamily="18" charset="0"/>
                <a:cs typeface="Times New Roman" pitchFamily="18" charset="0"/>
              </a:rPr>
              <a:t>Must require internet connection </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User only view payment and its details not able to pay bill online with this system</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Extra cost of smart water meter has to be paid with bill </a:t>
            </a:r>
            <a:r>
              <a:rPr lang="en-US" sz="2400" dirty="0" smtClean="0">
                <a:latin typeface="Times New Roman" pitchFamily="18" charset="0"/>
                <a:cs typeface="Times New Roman" pitchFamily="18" charset="0"/>
              </a:rPr>
              <a:t>amount</a:t>
            </a:r>
            <a:endParaRPr lang="en-IN" sz="2400" dirty="0">
              <a:latin typeface="Times New Roman" pitchFamily="18" charset="0"/>
              <a:cs typeface="Times New Roman" pitchFamily="18" charset="0"/>
            </a:endParaRPr>
          </a:p>
        </p:txBody>
      </p:sp>
      <p:sp>
        <p:nvSpPr>
          <p:cNvPr id="6" name="Teardrop 5"/>
          <p:cNvSpPr/>
          <p:nvPr/>
        </p:nvSpPr>
        <p:spPr>
          <a:xfrm rot="19446554">
            <a:off x="7492747" y="651711"/>
            <a:ext cx="1016555" cy="788644"/>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solidFill>
                <a:srgbClr val="0070C0"/>
              </a:solidFill>
            </a:endParaRPr>
          </a:p>
        </p:txBody>
      </p:sp>
      <p:sp>
        <p:nvSpPr>
          <p:cNvPr id="7" name="Teardrop 6"/>
          <p:cNvSpPr/>
          <p:nvPr/>
        </p:nvSpPr>
        <p:spPr>
          <a:xfrm rot="19446554">
            <a:off x="7707028" y="1151778"/>
            <a:ext cx="1016555" cy="788644"/>
          </a:xfrm>
          <a:prstGeom prst="teardrop">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solidFill>
                <a:srgbClr val="0070C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71480"/>
            <a:ext cx="8183880" cy="1051560"/>
          </a:xfrm>
        </p:spPr>
        <p:txBody>
          <a:bodyPr/>
          <a:lstStyle/>
          <a:p>
            <a:r>
              <a:rPr lang="en-US" dirty="0" smtClean="0"/>
              <a:t>Conclusion</a:t>
            </a:r>
            <a:endParaRPr lang="en-IN" dirty="0"/>
          </a:p>
        </p:txBody>
      </p:sp>
      <p:sp>
        <p:nvSpPr>
          <p:cNvPr id="3" name="Content Placeholder 2"/>
          <p:cNvSpPr>
            <a:spLocks noGrp="1"/>
          </p:cNvSpPr>
          <p:nvPr>
            <p:ph idx="1"/>
          </p:nvPr>
        </p:nvSpPr>
        <p:spPr>
          <a:xfrm>
            <a:off x="500034" y="1928802"/>
            <a:ext cx="8183880" cy="3286148"/>
          </a:xfrm>
        </p:spPr>
        <p:txBody>
          <a:bodyPr>
            <a:normAutofit/>
          </a:bodyPr>
          <a:lstStyle/>
          <a:p>
            <a:r>
              <a:rPr lang="en-US" sz="2400" dirty="0" smtClean="0">
                <a:latin typeface="Times New Roman" pitchFamily="18" charset="0"/>
                <a:cs typeface="Times New Roman" pitchFamily="18" charset="0"/>
              </a:rPr>
              <a:t>Smart </a:t>
            </a:r>
            <a:r>
              <a:rPr lang="en-US" sz="2400" dirty="0">
                <a:latin typeface="Times New Roman" pitchFamily="18" charset="0"/>
                <a:cs typeface="Times New Roman" pitchFamily="18" charset="0"/>
              </a:rPr>
              <a:t>water metering refers to a system that measures water consumption or abstraction and communicates that information in an automated fashion for monitoring and billing purposes. This will reduce the extra consumption of water by limiting from wastage of water.</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Now days many of smart cities are trying to implement this Smart water meter for better water usage and for less money.</a:t>
            </a: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7" name="Teardrop 6"/>
          <p:cNvSpPr/>
          <p:nvPr/>
        </p:nvSpPr>
        <p:spPr>
          <a:xfrm rot="19446554">
            <a:off x="7492747" y="5080866"/>
            <a:ext cx="1016555" cy="788644"/>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solidFill>
                <a:srgbClr val="0070C0"/>
              </a:solidFill>
            </a:endParaRPr>
          </a:p>
        </p:txBody>
      </p:sp>
      <p:sp>
        <p:nvSpPr>
          <p:cNvPr id="8" name="Teardrop 7"/>
          <p:cNvSpPr/>
          <p:nvPr/>
        </p:nvSpPr>
        <p:spPr>
          <a:xfrm rot="19446554">
            <a:off x="7707028" y="5580933"/>
            <a:ext cx="1016555" cy="788644"/>
          </a:xfrm>
          <a:prstGeom prst="teardrop">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lgn="ctr">
              <a:buNone/>
            </a:pPr>
            <a:endParaRPr lang="en-US" sz="5400" dirty="0" smtClean="0">
              <a:solidFill>
                <a:srgbClr val="FF0000"/>
              </a:solidFill>
              <a:latin typeface="Times New Roman" pitchFamily="18" charset="0"/>
              <a:cs typeface="Times New Roman" pitchFamily="18" charset="0"/>
            </a:endParaRPr>
          </a:p>
          <a:p>
            <a:pPr algn="ctr">
              <a:buNone/>
            </a:pPr>
            <a:r>
              <a:rPr lang="en-US" sz="5400" dirty="0" smtClean="0">
                <a:solidFill>
                  <a:srgbClr val="FF0000"/>
                </a:solidFill>
                <a:latin typeface="Times New Roman" pitchFamily="18" charset="0"/>
                <a:cs typeface="Times New Roman" pitchFamily="18" charset="0"/>
              </a:rPr>
              <a:t>SAVE LIFE……</a:t>
            </a:r>
          </a:p>
          <a:p>
            <a:pPr algn="ctr">
              <a:buNone/>
            </a:pPr>
            <a:r>
              <a:rPr lang="en-US" sz="5400" dirty="0" smtClean="0">
                <a:solidFill>
                  <a:srgbClr val="FF0000"/>
                </a:solidFill>
                <a:latin typeface="Times New Roman" pitchFamily="18" charset="0"/>
                <a:cs typeface="Times New Roman" pitchFamily="18" charset="0"/>
              </a:rPr>
              <a:t>SAVE</a:t>
            </a:r>
            <a:r>
              <a:rPr lang="en-US" sz="5400" dirty="0" smtClean="0">
                <a:latin typeface="Times New Roman" pitchFamily="18" charset="0"/>
                <a:cs typeface="Times New Roman" pitchFamily="18" charset="0"/>
              </a:rPr>
              <a:t> </a:t>
            </a:r>
            <a:r>
              <a:rPr lang="en-US" sz="5400" dirty="0" smtClean="0">
                <a:solidFill>
                  <a:srgbClr val="00B0F0"/>
                </a:solidFill>
                <a:latin typeface="Times New Roman" pitchFamily="18" charset="0"/>
                <a:cs typeface="Times New Roman" pitchFamily="18" charset="0"/>
              </a:rPr>
              <a:t>WATER……</a:t>
            </a:r>
            <a:endParaRPr lang="en-IN" sz="5400" dirty="0">
              <a:solidFill>
                <a:srgbClr val="00B0F0"/>
              </a:solidFill>
              <a:latin typeface="Times New Roman" pitchFamily="18" charset="0"/>
              <a:cs typeface="Times New Roman" pitchFamily="18" charset="0"/>
            </a:endParaRPr>
          </a:p>
        </p:txBody>
      </p:sp>
      <p:sp>
        <p:nvSpPr>
          <p:cNvPr id="6" name="Teardrop 5"/>
          <p:cNvSpPr/>
          <p:nvPr/>
        </p:nvSpPr>
        <p:spPr>
          <a:xfrm rot="19446554">
            <a:off x="6635491" y="3223478"/>
            <a:ext cx="1016555" cy="788644"/>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solidFill>
                <a:srgbClr val="0070C0"/>
              </a:solidFill>
            </a:endParaRPr>
          </a:p>
        </p:txBody>
      </p:sp>
      <p:sp>
        <p:nvSpPr>
          <p:cNvPr id="7" name="Teardrop 6"/>
          <p:cNvSpPr/>
          <p:nvPr/>
        </p:nvSpPr>
        <p:spPr>
          <a:xfrm rot="19446554">
            <a:off x="6849772" y="3723545"/>
            <a:ext cx="1016555" cy="788644"/>
          </a:xfrm>
          <a:prstGeom prst="teardrop">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2000240"/>
            <a:ext cx="8229600" cy="4125923"/>
          </a:xfrm>
        </p:spPr>
        <p:txBody>
          <a:bodyPr>
            <a:normAutofit/>
          </a:bodyPr>
          <a:lstStyle/>
          <a:p>
            <a:pPr algn="ctr">
              <a:buNone/>
            </a:pPr>
            <a:r>
              <a:rPr lang="en-US" sz="6600" b="1" dirty="0" smtClean="0">
                <a:solidFill>
                  <a:srgbClr val="C00000"/>
                </a:solidFill>
                <a:latin typeface="Times New Roman" pitchFamily="18" charset="0"/>
                <a:cs typeface="Times New Roman" pitchFamily="18" charset="0"/>
              </a:rPr>
              <a:t>THANK YOU…</a:t>
            </a:r>
            <a:endParaRPr lang="en-IN" sz="6600" b="1" dirty="0">
              <a:solidFill>
                <a:srgbClr val="C0000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642918"/>
            <a:ext cx="8183880" cy="1051560"/>
          </a:xfrm>
        </p:spPr>
        <p:txBody>
          <a:bodyPr/>
          <a:lstStyle/>
          <a:p>
            <a:r>
              <a:rPr lang="en-US" dirty="0" smtClean="0"/>
              <a:t>Contents </a:t>
            </a:r>
            <a:endParaRPr lang="en-IN" dirty="0"/>
          </a:p>
        </p:txBody>
      </p:sp>
      <p:sp>
        <p:nvSpPr>
          <p:cNvPr id="3" name="Content Placeholder 2"/>
          <p:cNvSpPr>
            <a:spLocks noGrp="1"/>
          </p:cNvSpPr>
          <p:nvPr>
            <p:ph idx="1"/>
          </p:nvPr>
        </p:nvSpPr>
        <p:spPr>
          <a:xfrm>
            <a:off x="571472" y="1928802"/>
            <a:ext cx="8183880" cy="4187952"/>
          </a:xfrm>
        </p:spPr>
        <p:txBody>
          <a:bodyPr>
            <a:normAutofit/>
          </a:bodyPr>
          <a:lstStyle/>
          <a:p>
            <a:r>
              <a:rPr lang="en-US" sz="2400" dirty="0" smtClean="0">
                <a:latin typeface="Times New Roman" pitchFamily="18" charset="0"/>
                <a:cs typeface="Times New Roman" pitchFamily="18" charset="0"/>
              </a:rPr>
              <a:t>Previous system</a:t>
            </a:r>
          </a:p>
          <a:p>
            <a:r>
              <a:rPr lang="en-US" sz="2400" dirty="0" smtClean="0">
                <a:latin typeface="Times New Roman" pitchFamily="18" charset="0"/>
                <a:cs typeface="Times New Roman" pitchFamily="18" charset="0"/>
              </a:rPr>
              <a:t>Introduction to smart water billing system</a:t>
            </a:r>
          </a:p>
          <a:p>
            <a:r>
              <a:rPr lang="en-US" sz="2400" dirty="0" smtClean="0">
                <a:latin typeface="Times New Roman" pitchFamily="18" charset="0"/>
                <a:cs typeface="Times New Roman" pitchFamily="18" charset="0"/>
              </a:rPr>
              <a:t>Need of smart water billing system</a:t>
            </a:r>
          </a:p>
          <a:p>
            <a:r>
              <a:rPr lang="en-US" sz="2400" dirty="0" smtClean="0">
                <a:latin typeface="Times New Roman" pitchFamily="18" charset="0"/>
                <a:cs typeface="Times New Roman" pitchFamily="18" charset="0"/>
              </a:rPr>
              <a:t>Technology Used</a:t>
            </a:r>
          </a:p>
          <a:p>
            <a:r>
              <a:rPr lang="en-US" sz="2400" dirty="0" smtClean="0">
                <a:latin typeface="Times New Roman" pitchFamily="18" charset="0"/>
                <a:cs typeface="Times New Roman" pitchFamily="18" charset="0"/>
              </a:rPr>
              <a:t>User</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requirements</a:t>
            </a:r>
          </a:p>
          <a:p>
            <a:r>
              <a:rPr lang="en-US" sz="2400" dirty="0" smtClean="0">
                <a:latin typeface="Times New Roman" pitchFamily="18" charset="0"/>
                <a:cs typeface="Times New Roman" pitchFamily="18" charset="0"/>
              </a:rPr>
              <a:t>ER diagram</a:t>
            </a:r>
          </a:p>
          <a:p>
            <a:r>
              <a:rPr lang="en-US" sz="2400" dirty="0" smtClean="0">
                <a:latin typeface="Times New Roman" pitchFamily="18" charset="0"/>
                <a:cs typeface="Times New Roman" pitchFamily="18" charset="0"/>
              </a:rPr>
              <a:t>Advantages and disadvantages</a:t>
            </a:r>
          </a:p>
          <a:p>
            <a:r>
              <a:rPr lang="en-US" sz="2400" dirty="0" smtClean="0">
                <a:latin typeface="Times New Roman" pitchFamily="18" charset="0"/>
                <a:cs typeface="Times New Roman" pitchFamily="18" charset="0"/>
              </a:rPr>
              <a:t>Conclusion</a:t>
            </a:r>
            <a:endParaRPr lang="en-IN" sz="2400" dirty="0">
              <a:latin typeface="Times New Roman" pitchFamily="18" charset="0"/>
              <a:cs typeface="Times New Roman" pitchFamily="18" charset="0"/>
            </a:endParaRPr>
          </a:p>
        </p:txBody>
      </p:sp>
      <p:sp>
        <p:nvSpPr>
          <p:cNvPr id="6" name="Teardrop 5"/>
          <p:cNvSpPr/>
          <p:nvPr/>
        </p:nvSpPr>
        <p:spPr>
          <a:xfrm rot="19446554">
            <a:off x="7492746" y="651710"/>
            <a:ext cx="1016555" cy="788644"/>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solidFill>
                <a:srgbClr val="0070C0"/>
              </a:solidFill>
            </a:endParaRPr>
          </a:p>
        </p:txBody>
      </p:sp>
      <p:sp>
        <p:nvSpPr>
          <p:cNvPr id="7" name="Teardrop 6"/>
          <p:cNvSpPr/>
          <p:nvPr/>
        </p:nvSpPr>
        <p:spPr>
          <a:xfrm rot="19446554">
            <a:off x="7707027" y="1151777"/>
            <a:ext cx="1016555" cy="788644"/>
          </a:xfrm>
          <a:prstGeom prst="teardrop">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500042"/>
            <a:ext cx="8183880" cy="1051560"/>
          </a:xfrm>
        </p:spPr>
        <p:txBody>
          <a:bodyPr/>
          <a:lstStyle/>
          <a:p>
            <a:r>
              <a:rPr lang="en-US" dirty="0" smtClean="0"/>
              <a:t>Existing System</a:t>
            </a:r>
            <a:endParaRPr lang="en-IN" dirty="0"/>
          </a:p>
        </p:txBody>
      </p:sp>
      <p:sp>
        <p:nvSpPr>
          <p:cNvPr id="3" name="Content Placeholder 2"/>
          <p:cNvSpPr>
            <a:spLocks noGrp="1"/>
          </p:cNvSpPr>
          <p:nvPr>
            <p:ph idx="1"/>
          </p:nvPr>
        </p:nvSpPr>
        <p:spPr>
          <a:xfrm>
            <a:off x="571472" y="2000240"/>
            <a:ext cx="8183880" cy="4187952"/>
          </a:xfrm>
        </p:spPr>
        <p:txBody>
          <a:bodyPr>
            <a:noAutofit/>
          </a:bodyPr>
          <a:lstStyle/>
          <a:p>
            <a:pPr fontAlgn="base"/>
            <a:r>
              <a:rPr lang="en-US" sz="2400" dirty="0">
                <a:latin typeface="Times New Roman" pitchFamily="18" charset="0"/>
                <a:cs typeface="Times New Roman" pitchFamily="18" charset="0"/>
              </a:rPr>
              <a:t>Based on just reading the units from water meter after every specific time period and find out whether there is leakage or not as per units of water </a:t>
            </a:r>
            <a:r>
              <a:rPr lang="en-US" sz="2400" dirty="0" smtClean="0">
                <a:latin typeface="Times New Roman" pitchFamily="18" charset="0"/>
                <a:cs typeface="Times New Roman" pitchFamily="18" charset="0"/>
              </a:rPr>
              <a:t>consumed.</a:t>
            </a:r>
            <a:endParaRPr lang="en-IN"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If system finds that there is difference between these two measurements then system will show alert message to end user about leakage.</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system handle the </a:t>
            </a:r>
            <a:r>
              <a:rPr lang="en-US" sz="2400" dirty="0" smtClean="0">
                <a:latin typeface="Times New Roman" pitchFamily="18" charset="0"/>
                <a:cs typeface="Times New Roman" pitchFamily="18" charset="0"/>
              </a:rPr>
              <a:t>payments of water bill.</a:t>
            </a:r>
            <a:endParaRPr lang="en-IN" sz="2400" dirty="0">
              <a:latin typeface="Times New Roman" pitchFamily="18" charset="0"/>
              <a:cs typeface="Times New Roman" pitchFamily="18" charset="0"/>
            </a:endParaRPr>
          </a:p>
        </p:txBody>
      </p:sp>
      <p:sp>
        <p:nvSpPr>
          <p:cNvPr id="6" name="Teardrop 5"/>
          <p:cNvSpPr/>
          <p:nvPr/>
        </p:nvSpPr>
        <p:spPr>
          <a:xfrm rot="19446554">
            <a:off x="7564217" y="5346184"/>
            <a:ext cx="1016555" cy="788644"/>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solidFill>
                <a:srgbClr val="0070C0"/>
              </a:solidFill>
            </a:endParaRPr>
          </a:p>
        </p:txBody>
      </p:sp>
      <p:sp>
        <p:nvSpPr>
          <p:cNvPr id="7" name="Teardrop 6"/>
          <p:cNvSpPr/>
          <p:nvPr/>
        </p:nvSpPr>
        <p:spPr>
          <a:xfrm rot="19446554">
            <a:off x="7778498" y="5846251"/>
            <a:ext cx="1016555" cy="788644"/>
          </a:xfrm>
          <a:prstGeom prst="teardrop">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r>
              <a:rPr lang="en-US" dirty="0" smtClean="0"/>
              <a:t>Introduction</a:t>
            </a:r>
            <a:endParaRPr lang="en-IN" dirty="0"/>
          </a:p>
        </p:txBody>
      </p:sp>
      <p:sp>
        <p:nvSpPr>
          <p:cNvPr id="3" name="Content Placeholder 2"/>
          <p:cNvSpPr>
            <a:spLocks noGrp="1"/>
          </p:cNvSpPr>
          <p:nvPr>
            <p:ph idx="1"/>
          </p:nvPr>
        </p:nvSpPr>
        <p:spPr>
          <a:xfrm>
            <a:off x="285720" y="1428736"/>
            <a:ext cx="8501122" cy="4740277"/>
          </a:xfrm>
        </p:spPr>
        <p:txBody>
          <a:bodyPr>
            <a:normAutofit/>
          </a:bodyPr>
          <a:lstStyle/>
          <a:p>
            <a:r>
              <a:rPr lang="en-US" sz="2400" dirty="0" smtClean="0">
                <a:latin typeface="Times New Roman" pitchFamily="18" charset="0"/>
                <a:cs typeface="Times New Roman" pitchFamily="18" charset="0"/>
              </a:rPr>
              <a:t>Water </a:t>
            </a:r>
            <a:r>
              <a:rPr lang="en-US" sz="2400" dirty="0">
                <a:latin typeface="Times New Roman" pitchFamily="18" charset="0"/>
                <a:cs typeface="Times New Roman" pitchFamily="18" charset="0"/>
              </a:rPr>
              <a:t>Billing System is an automated system indirectly based on paying water bills but by consuming required amount of water by having control on water usage. </a:t>
            </a:r>
          </a:p>
          <a:p>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is made in Java Script and MySQL server for the database.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system responsible for calculating water bill in every month, generating report of water meter usage and sending notification to the end user about total units consumed in every month</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 penalty, discount and applicable charges will then be added in water bill as per meter types and its usage. </a:t>
            </a: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6" name="Teardrop 5"/>
          <p:cNvSpPr/>
          <p:nvPr/>
        </p:nvSpPr>
        <p:spPr>
          <a:xfrm rot="19446554">
            <a:off x="7492747" y="5346183"/>
            <a:ext cx="1016555" cy="788644"/>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solidFill>
                <a:srgbClr val="0070C0"/>
              </a:solidFill>
            </a:endParaRPr>
          </a:p>
        </p:txBody>
      </p:sp>
      <p:sp>
        <p:nvSpPr>
          <p:cNvPr id="7" name="Teardrop 6"/>
          <p:cNvSpPr/>
          <p:nvPr/>
        </p:nvSpPr>
        <p:spPr>
          <a:xfrm rot="19446554">
            <a:off x="7707028" y="5846250"/>
            <a:ext cx="1016555" cy="788644"/>
          </a:xfrm>
          <a:prstGeom prst="teardrop">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183880" cy="1051560"/>
          </a:xfrm>
        </p:spPr>
        <p:txBody>
          <a:bodyPr>
            <a:normAutofit fontScale="90000"/>
          </a:bodyPr>
          <a:lstStyle/>
          <a:p>
            <a:r>
              <a:rPr lang="en-US" dirty="0" smtClean="0"/>
              <a:t>Need Of Using Smart Water Billing System</a:t>
            </a:r>
            <a:endParaRPr lang="en-IN" dirty="0"/>
          </a:p>
        </p:txBody>
      </p:sp>
      <p:sp>
        <p:nvSpPr>
          <p:cNvPr id="3" name="Content Placeholder 2"/>
          <p:cNvSpPr>
            <a:spLocks noGrp="1"/>
          </p:cNvSpPr>
          <p:nvPr>
            <p:ph idx="1"/>
          </p:nvPr>
        </p:nvSpPr>
        <p:spPr>
          <a:xfrm>
            <a:off x="428596" y="1857364"/>
            <a:ext cx="8229600" cy="3857652"/>
          </a:xfrm>
        </p:spPr>
        <p:txBody>
          <a:bodyPr>
            <a:normAutofit/>
          </a:bodyPr>
          <a:lstStyle/>
          <a:p>
            <a:r>
              <a:rPr lang="en-US" sz="2400" dirty="0" smtClean="0">
                <a:latin typeface="Times New Roman" pitchFamily="18" charset="0"/>
                <a:cs typeface="Times New Roman" pitchFamily="18" charset="0"/>
              </a:rPr>
              <a:t>Lack of water regulation</a:t>
            </a:r>
          </a:p>
          <a:p>
            <a:r>
              <a:rPr lang="en-US" sz="2400" dirty="0" smtClean="0">
                <a:latin typeface="Times New Roman" pitchFamily="18" charset="0"/>
                <a:cs typeface="Times New Roman" pitchFamily="18" charset="0"/>
              </a:rPr>
              <a:t>Exceed in water bill amount than available budget</a:t>
            </a:r>
          </a:p>
          <a:p>
            <a:r>
              <a:rPr lang="en-US" sz="2400" dirty="0" smtClean="0">
                <a:latin typeface="Times New Roman" pitchFamily="18" charset="0"/>
                <a:cs typeface="Times New Roman" pitchFamily="18" charset="0"/>
              </a:rPr>
              <a:t>Unawareness about discounts, penalties where they are applicable and about its charges</a:t>
            </a:r>
          </a:p>
          <a:p>
            <a:r>
              <a:rPr lang="en-US" sz="2400" dirty="0" smtClean="0">
                <a:latin typeface="Times New Roman" pitchFamily="18" charset="0"/>
                <a:cs typeface="Times New Roman" pitchFamily="18" charset="0"/>
              </a:rPr>
              <a:t>Unawareness about how water bill is calculated</a:t>
            </a:r>
          </a:p>
          <a:p>
            <a:r>
              <a:rPr lang="en-US" sz="2400" dirty="0" smtClean="0">
                <a:latin typeface="Times New Roman" pitchFamily="18" charset="0"/>
                <a:cs typeface="Times New Roman" pitchFamily="18" charset="0"/>
              </a:rPr>
              <a:t>Helps to consume only required quantity of water</a:t>
            </a:r>
          </a:p>
          <a:p>
            <a:r>
              <a:rPr lang="en-US" sz="2400" dirty="0" smtClean="0">
                <a:latin typeface="Times New Roman" pitchFamily="18" charset="0"/>
                <a:cs typeface="Times New Roman" pitchFamily="18" charset="0"/>
              </a:rPr>
              <a:t>Helps to detect problem related to water meter connection like leakage, water meter failure etc.</a:t>
            </a:r>
            <a:endParaRPr lang="en-IN" sz="2400" dirty="0">
              <a:latin typeface="Times New Roman" pitchFamily="18" charset="0"/>
              <a:cs typeface="Times New Roman" pitchFamily="18" charset="0"/>
            </a:endParaRPr>
          </a:p>
        </p:txBody>
      </p:sp>
      <p:sp>
        <p:nvSpPr>
          <p:cNvPr id="6" name="Teardrop 5"/>
          <p:cNvSpPr/>
          <p:nvPr/>
        </p:nvSpPr>
        <p:spPr>
          <a:xfrm rot="19446554">
            <a:off x="7492779" y="5152303"/>
            <a:ext cx="1016555" cy="788644"/>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solidFill>
                <a:srgbClr val="0070C0"/>
              </a:solidFill>
            </a:endParaRPr>
          </a:p>
        </p:txBody>
      </p:sp>
      <p:sp>
        <p:nvSpPr>
          <p:cNvPr id="7" name="Teardrop 6"/>
          <p:cNvSpPr/>
          <p:nvPr/>
        </p:nvSpPr>
        <p:spPr>
          <a:xfrm rot="19446554">
            <a:off x="7707060" y="5652370"/>
            <a:ext cx="1016555" cy="788644"/>
          </a:xfrm>
          <a:prstGeom prst="teardrop">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183880" cy="1051560"/>
          </a:xfrm>
        </p:spPr>
        <p:txBody>
          <a:bodyPr/>
          <a:lstStyle/>
          <a:p>
            <a:r>
              <a:rPr lang="en-US" dirty="0" smtClean="0"/>
              <a:t>Technology Used</a:t>
            </a:r>
            <a:endParaRPr lang="en-IN" dirty="0"/>
          </a:p>
        </p:txBody>
      </p:sp>
      <p:sp>
        <p:nvSpPr>
          <p:cNvPr id="3" name="Content Placeholder 2"/>
          <p:cNvSpPr>
            <a:spLocks noGrp="1"/>
          </p:cNvSpPr>
          <p:nvPr>
            <p:ph idx="1"/>
          </p:nvPr>
        </p:nvSpPr>
        <p:spPr>
          <a:xfrm>
            <a:off x="357158" y="1714488"/>
            <a:ext cx="8183880" cy="4187952"/>
          </a:xfrm>
        </p:spPr>
        <p:txBody>
          <a:bodyPr>
            <a:normAutofit/>
          </a:bodyPr>
          <a:lstStyle/>
          <a:p>
            <a:pPr>
              <a:buNone/>
            </a:pPr>
            <a:r>
              <a:rPr lang="en-US" sz="2400" b="1" dirty="0" smtClean="0"/>
              <a:t>Software and hardware requirement :</a:t>
            </a:r>
          </a:p>
          <a:p>
            <a:pPr lvl="0"/>
            <a:r>
              <a:rPr lang="en-US" sz="2400" dirty="0"/>
              <a:t>Desktop machine</a:t>
            </a:r>
            <a:endParaRPr lang="en-IN" sz="2400" dirty="0"/>
          </a:p>
          <a:p>
            <a:pPr lvl="0"/>
            <a:r>
              <a:rPr lang="en-US" sz="2400" dirty="0"/>
              <a:t>NetBeans IDE 7.0.1</a:t>
            </a:r>
            <a:endParaRPr lang="en-IN" sz="2400" dirty="0"/>
          </a:p>
          <a:p>
            <a:pPr lvl="0"/>
            <a:r>
              <a:rPr lang="en-US" sz="2400" dirty="0"/>
              <a:t>MySQL server</a:t>
            </a:r>
            <a:endParaRPr lang="en-IN" sz="2400" dirty="0"/>
          </a:p>
          <a:p>
            <a:pPr lvl="0"/>
            <a:r>
              <a:rPr lang="en-US" sz="2400" dirty="0"/>
              <a:t>Raspberry pi circuit for reading water meter reading</a:t>
            </a:r>
            <a:endParaRPr lang="en-IN" sz="2400" dirty="0"/>
          </a:p>
          <a:p>
            <a:pPr>
              <a:buNone/>
            </a:pPr>
            <a:endParaRPr lang="en-US" sz="2400" dirty="0"/>
          </a:p>
          <a:p>
            <a:pPr>
              <a:buNone/>
            </a:pPr>
            <a:r>
              <a:rPr lang="en-US" sz="2400" b="1" dirty="0" smtClean="0"/>
              <a:t>Methodology used :</a:t>
            </a:r>
          </a:p>
          <a:p>
            <a:pPr>
              <a:buNone/>
            </a:pPr>
            <a:r>
              <a:rPr lang="en-US" sz="2400" dirty="0" smtClean="0"/>
              <a:t>Agile Methodology </a:t>
            </a:r>
            <a:endParaRPr lang="en-IN" sz="2400" dirty="0"/>
          </a:p>
        </p:txBody>
      </p:sp>
      <p:sp>
        <p:nvSpPr>
          <p:cNvPr id="6" name="Teardrop 5"/>
          <p:cNvSpPr/>
          <p:nvPr/>
        </p:nvSpPr>
        <p:spPr>
          <a:xfrm rot="19446554">
            <a:off x="7492747" y="5346183"/>
            <a:ext cx="1016555" cy="788644"/>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solidFill>
                <a:srgbClr val="0070C0"/>
              </a:solidFill>
            </a:endParaRPr>
          </a:p>
        </p:txBody>
      </p:sp>
      <p:sp>
        <p:nvSpPr>
          <p:cNvPr id="7" name="Teardrop 6"/>
          <p:cNvSpPr/>
          <p:nvPr/>
        </p:nvSpPr>
        <p:spPr>
          <a:xfrm rot="19446554">
            <a:off x="7707028" y="5846250"/>
            <a:ext cx="1016555" cy="788644"/>
          </a:xfrm>
          <a:prstGeom prst="teardrop">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183880" cy="1051560"/>
          </a:xfrm>
        </p:spPr>
        <p:txBody>
          <a:bodyPr/>
          <a:lstStyle/>
          <a:p>
            <a:r>
              <a:rPr lang="en-US" dirty="0" smtClean="0"/>
              <a:t>User Requirements</a:t>
            </a:r>
            <a:endParaRPr lang="en-IN" dirty="0"/>
          </a:p>
        </p:txBody>
      </p:sp>
      <p:sp>
        <p:nvSpPr>
          <p:cNvPr id="3" name="Content Placeholder 2"/>
          <p:cNvSpPr>
            <a:spLocks noGrp="1"/>
          </p:cNvSpPr>
          <p:nvPr>
            <p:ph idx="1"/>
          </p:nvPr>
        </p:nvSpPr>
        <p:spPr>
          <a:xfrm>
            <a:off x="428596" y="1785926"/>
            <a:ext cx="8183880" cy="4187952"/>
          </a:xfrm>
        </p:spPr>
        <p:txBody>
          <a:bodyPr>
            <a:normAutofit fontScale="77500" lnSpcReduction="20000"/>
          </a:bodyPr>
          <a:lstStyle/>
          <a:p>
            <a:r>
              <a:rPr lang="en-US" dirty="0" smtClean="0"/>
              <a:t>Should able to generate report</a:t>
            </a:r>
          </a:p>
          <a:p>
            <a:r>
              <a:rPr lang="en-US" dirty="0" smtClean="0"/>
              <a:t>Generate bill </a:t>
            </a:r>
          </a:p>
          <a:p>
            <a:r>
              <a:rPr lang="en-US" dirty="0" smtClean="0"/>
              <a:t>Receive notification </a:t>
            </a:r>
          </a:p>
          <a:p>
            <a:r>
              <a:rPr lang="en-US" dirty="0" smtClean="0"/>
              <a:t>Able to change own as well as meter connection profile</a:t>
            </a:r>
          </a:p>
          <a:p>
            <a:r>
              <a:rPr lang="en-US" dirty="0" smtClean="0"/>
              <a:t>Able to view current rate per unit along with all possible charges and their rates.</a:t>
            </a:r>
          </a:p>
          <a:p>
            <a:r>
              <a:rPr lang="en-US" dirty="0" smtClean="0"/>
              <a:t>Able to know discount is applicable in which condition</a:t>
            </a:r>
          </a:p>
          <a:p>
            <a:r>
              <a:rPr lang="en-US" dirty="0" smtClean="0"/>
              <a:t>Able to view due amount and its due charge in next bill amount if due date is gone and bill is not pay</a:t>
            </a:r>
          </a:p>
          <a:p>
            <a:r>
              <a:rPr lang="en-US" dirty="0" smtClean="0"/>
              <a:t>Able to </a:t>
            </a:r>
            <a:r>
              <a:rPr lang="en-US" dirty="0" smtClean="0"/>
              <a:t>provide feedback </a:t>
            </a:r>
            <a:endParaRPr lang="en-US" dirty="0" smtClean="0"/>
          </a:p>
        </p:txBody>
      </p:sp>
      <p:sp>
        <p:nvSpPr>
          <p:cNvPr id="6" name="Teardrop 5"/>
          <p:cNvSpPr/>
          <p:nvPr/>
        </p:nvSpPr>
        <p:spPr>
          <a:xfrm rot="19446554">
            <a:off x="7349871" y="5080866"/>
            <a:ext cx="1016555" cy="788644"/>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solidFill>
                <a:srgbClr val="0070C0"/>
              </a:solidFill>
            </a:endParaRPr>
          </a:p>
        </p:txBody>
      </p:sp>
      <p:sp>
        <p:nvSpPr>
          <p:cNvPr id="7" name="Teardrop 6"/>
          <p:cNvSpPr/>
          <p:nvPr/>
        </p:nvSpPr>
        <p:spPr>
          <a:xfrm rot="19446554">
            <a:off x="7564152" y="5580933"/>
            <a:ext cx="1016555" cy="788644"/>
          </a:xfrm>
          <a:prstGeom prst="teardrop">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183880" cy="1051560"/>
          </a:xfrm>
        </p:spPr>
        <p:txBody>
          <a:bodyPr/>
          <a:lstStyle/>
          <a:p>
            <a:r>
              <a:rPr lang="en-US" dirty="0" smtClean="0"/>
              <a:t>Modules Used</a:t>
            </a:r>
            <a:endParaRPr lang="en-IN" dirty="0"/>
          </a:p>
        </p:txBody>
      </p:sp>
      <p:sp>
        <p:nvSpPr>
          <p:cNvPr id="3" name="Content Placeholder 2"/>
          <p:cNvSpPr>
            <a:spLocks noGrp="1"/>
          </p:cNvSpPr>
          <p:nvPr>
            <p:ph idx="1"/>
          </p:nvPr>
        </p:nvSpPr>
        <p:spPr>
          <a:xfrm>
            <a:off x="500034" y="1785926"/>
            <a:ext cx="8183880" cy="4187952"/>
          </a:xfrm>
        </p:spPr>
        <p:txBody>
          <a:bodyPr>
            <a:normAutofit/>
          </a:bodyPr>
          <a:lstStyle/>
          <a:p>
            <a:r>
              <a:rPr lang="en-US" sz="2400" dirty="0" smtClean="0">
                <a:latin typeface="Times New Roman" pitchFamily="18" charset="0"/>
                <a:cs typeface="Times New Roman" pitchFamily="18" charset="0"/>
              </a:rPr>
              <a:t>Customer</a:t>
            </a:r>
          </a:p>
          <a:p>
            <a:r>
              <a:rPr lang="en-US" sz="2400" dirty="0" smtClean="0">
                <a:latin typeface="Times New Roman" pitchFamily="18" charset="0"/>
                <a:cs typeface="Times New Roman" pitchFamily="18" charset="0"/>
              </a:rPr>
              <a:t>Meter Connection</a:t>
            </a:r>
          </a:p>
          <a:p>
            <a:r>
              <a:rPr lang="en-US" sz="2400" dirty="0" smtClean="0">
                <a:latin typeface="Times New Roman" pitchFamily="18" charset="0"/>
                <a:cs typeface="Times New Roman" pitchFamily="18" charset="0"/>
              </a:rPr>
              <a:t>Bill</a:t>
            </a:r>
          </a:p>
          <a:p>
            <a:r>
              <a:rPr lang="en-US" sz="2400" dirty="0" smtClean="0">
                <a:latin typeface="Times New Roman" pitchFamily="18" charset="0"/>
                <a:cs typeface="Times New Roman" pitchFamily="18" charset="0"/>
              </a:rPr>
              <a:t>Rate Per Unit</a:t>
            </a:r>
          </a:p>
          <a:p>
            <a:r>
              <a:rPr lang="en-US" sz="2400" dirty="0" smtClean="0">
                <a:latin typeface="Times New Roman" pitchFamily="18" charset="0"/>
                <a:cs typeface="Times New Roman" pitchFamily="18" charset="0"/>
              </a:rPr>
              <a:t>Payment Details</a:t>
            </a:r>
            <a:endParaRPr lang="en-IN" sz="2400" dirty="0">
              <a:latin typeface="Times New Roman" pitchFamily="18" charset="0"/>
              <a:cs typeface="Times New Roman" pitchFamily="18" charset="0"/>
            </a:endParaRPr>
          </a:p>
        </p:txBody>
      </p:sp>
      <p:sp>
        <p:nvSpPr>
          <p:cNvPr id="6" name="Teardrop 5"/>
          <p:cNvSpPr/>
          <p:nvPr/>
        </p:nvSpPr>
        <p:spPr>
          <a:xfrm rot="19446554">
            <a:off x="7492746" y="5080866"/>
            <a:ext cx="1016555" cy="788644"/>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solidFill>
                <a:srgbClr val="0070C0"/>
              </a:solidFill>
            </a:endParaRPr>
          </a:p>
        </p:txBody>
      </p:sp>
      <p:sp>
        <p:nvSpPr>
          <p:cNvPr id="7" name="Teardrop 6"/>
          <p:cNvSpPr/>
          <p:nvPr/>
        </p:nvSpPr>
        <p:spPr>
          <a:xfrm rot="19446554">
            <a:off x="7707027" y="5580933"/>
            <a:ext cx="1016555" cy="788644"/>
          </a:xfrm>
          <a:prstGeom prst="teardrop">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14290"/>
            <a:ext cx="8183880" cy="1051560"/>
          </a:xfrm>
        </p:spPr>
        <p:txBody>
          <a:bodyPr/>
          <a:lstStyle/>
          <a:p>
            <a:r>
              <a:rPr lang="en-US" dirty="0" smtClean="0"/>
              <a:t>ER Diagram</a:t>
            </a:r>
            <a:endParaRPr lang="en-IN" dirty="0"/>
          </a:p>
        </p:txBody>
      </p:sp>
      <p:pic>
        <p:nvPicPr>
          <p:cNvPr id="4" name="Content Placeholder 3" descr="H:\proj\ER.png"/>
          <p:cNvPicPr>
            <a:picLocks noGrp="1"/>
          </p:cNvPicPr>
          <p:nvPr>
            <p:ph idx="1"/>
          </p:nvPr>
        </p:nvPicPr>
        <p:blipFill>
          <a:blip r:embed="rId2"/>
          <a:srcRect/>
          <a:stretch>
            <a:fillRect/>
          </a:stretch>
        </p:blipFill>
        <p:spPr bwMode="auto">
          <a:xfrm>
            <a:off x="286818" y="1401698"/>
            <a:ext cx="8572560" cy="5357826"/>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222</TotalTime>
  <Words>437</Words>
  <Application>Microsoft Office PowerPoint</Application>
  <PresentationFormat>On-screen Show (4:3)</PresentationFormat>
  <Paragraphs>80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Aspect</vt:lpstr>
      <vt:lpstr>Smart Water Billing System</vt:lpstr>
      <vt:lpstr>Contents </vt:lpstr>
      <vt:lpstr>Existing System</vt:lpstr>
      <vt:lpstr>Introduction</vt:lpstr>
      <vt:lpstr>Need Of Using Smart Water Billing System</vt:lpstr>
      <vt:lpstr>Technology Used</vt:lpstr>
      <vt:lpstr>User Requirements</vt:lpstr>
      <vt:lpstr>Modules Used</vt:lpstr>
      <vt:lpstr>ER Diagram</vt:lpstr>
      <vt:lpstr>Advantages</vt:lpstr>
      <vt:lpstr>Disadvantages</vt:lpstr>
      <vt:lpstr>Conclusion</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Billing System</dc:title>
  <dc:creator>admin</dc:creator>
  <cp:lastModifiedBy>admin</cp:lastModifiedBy>
  <cp:revision>50</cp:revision>
  <dcterms:created xsi:type="dcterms:W3CDTF">2016-11-09T07:31:12Z</dcterms:created>
  <dcterms:modified xsi:type="dcterms:W3CDTF">2016-11-10T05:49:25Z</dcterms:modified>
</cp:coreProperties>
</file>