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862" r:id="rId5"/>
    <p:sldId id="865" r:id="rId6"/>
    <p:sldId id="863" r:id="rId7"/>
    <p:sldId id="866" r:id="rId8"/>
    <p:sldId id="864" r:id="rId9"/>
    <p:sldId id="867" r:id="rId10"/>
    <p:sldId id="868" r:id="rId11"/>
    <p:sldId id="869" r:id="rId12"/>
    <p:sldId id="870" r:id="rId13"/>
    <p:sldId id="871" r:id="rId14"/>
    <p:sldId id="874" r:id="rId15"/>
    <p:sldId id="875" r:id="rId16"/>
    <p:sldId id="872" r:id="rId17"/>
    <p:sldId id="876" r:id="rId18"/>
    <p:sldId id="877" r:id="rId19"/>
    <p:sldId id="856" r:id="rId2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eel sattar" initials="ss" lastIdx="1" clrIdx="0">
    <p:extLst>
      <p:ext uri="{19B8F6BF-5375-455C-9EA6-DF929625EA0E}">
        <p15:presenceInfo xmlns:p15="http://schemas.microsoft.com/office/powerpoint/2012/main" userId="ddca765c42f86c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005A87"/>
    <a:srgbClr val="A805A8"/>
    <a:srgbClr val="525962"/>
    <a:srgbClr val="FFFFFF"/>
    <a:srgbClr val="777C83"/>
    <a:srgbClr val="9C9C9C"/>
    <a:srgbClr val="E7F6FF"/>
    <a:srgbClr val="717171"/>
    <a:srgbClr val="2D0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74380" autoAdjust="0"/>
  </p:normalViewPr>
  <p:slideViewPr>
    <p:cSldViewPr snapToGrid="0" showGuides="1">
      <p:cViewPr varScale="1">
        <p:scale>
          <a:sx n="46" d="100"/>
          <a:sy n="46" d="100"/>
        </p:scale>
        <p:origin x="1300" y="36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6" d="100"/>
          <a:sy n="46" d="100"/>
        </p:scale>
        <p:origin x="28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20D3C-9C1D-4F40-9A56-E4915A4C4678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7770A-A0E5-4732-8333-371A72353A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474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4CA60-9236-4321-BD87-3FAEB91FB469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0A922-D586-4ABF-AD4D-7EBCEBE5A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1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0A922-D586-4ABF-AD4D-7EBCEBE5A34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030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0A922-D586-4ABF-AD4D-7EBCEBE5A34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95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0A922-D586-4ABF-AD4D-7EBCEBE5A34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937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0A922-D586-4ABF-AD4D-7EBCEBE5A34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11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0A922-D586-4ABF-AD4D-7EBCEBE5A34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55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0A922-D586-4ABF-AD4D-7EBCEBE5A34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1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0A922-D586-4ABF-AD4D-7EBCEBE5A34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21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0A922-D586-4ABF-AD4D-7EBCEBE5A34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103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0A922-D586-4ABF-AD4D-7EBCEBE5A3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43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0A922-D586-4ABF-AD4D-7EBCEBE5A34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79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0A922-D586-4ABF-AD4D-7EBCEBE5A34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4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0A922-D586-4ABF-AD4D-7EBCEBE5A34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72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0A922-D586-4ABF-AD4D-7EBCEBE5A34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41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0A922-D586-4ABF-AD4D-7EBCEBE5A34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46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6">
            <a:extLst>
              <a:ext uri="{FF2B5EF4-FFF2-40B4-BE49-F238E27FC236}">
                <a16:creationId xmlns:a16="http://schemas.microsoft.com/office/drawing/2014/main" id="{BE1EC009-1AB6-46B3-89FC-A2752A5CC63B}"/>
              </a:ext>
            </a:extLst>
          </p:cNvPr>
          <p:cNvSpPr/>
          <p:nvPr userDrawn="1"/>
        </p:nvSpPr>
        <p:spPr>
          <a:xfrm>
            <a:off x="7913406" y="556624"/>
            <a:ext cx="4278594" cy="4116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/>
        </p:nvSpPr>
        <p:spPr>
          <a:xfrm>
            <a:off x="0" y="3415144"/>
            <a:ext cx="11887200" cy="34428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9977" y="4119073"/>
            <a:ext cx="6417952" cy="104038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bg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EDIT TITLE</a:t>
            </a:r>
            <a:endParaRPr lang="en-GB" dirty="0"/>
          </a:p>
        </p:txBody>
      </p:sp>
      <p:sp>
        <p:nvSpPr>
          <p:cNvPr id="20" name="Ondertitel 2">
            <a:extLst>
              <a:ext uri="{FF2B5EF4-FFF2-40B4-BE49-F238E27FC236}">
                <a16:creationId xmlns:a16="http://schemas.microsoft.com/office/drawing/2014/main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1128" y="5228106"/>
            <a:ext cx="6405115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bg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subtitle </a:t>
            </a:r>
            <a:endParaRPr lang="en-GB" dirty="0"/>
          </a:p>
        </p:txBody>
      </p:sp>
      <p:sp>
        <p:nvSpPr>
          <p:cNvPr id="21" name="Tijdelijke aanduiding voor tekst 9">
            <a:extLst>
              <a:ext uri="{FF2B5EF4-FFF2-40B4-BE49-F238E27FC236}">
                <a16:creationId xmlns:a16="http://schemas.microsoft.com/office/drawing/2014/main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9979" y="5788552"/>
            <a:ext cx="6417952" cy="6024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bg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/>
              <a:t>Click to add presenter’s name and </a:t>
            </a:r>
            <a:br>
              <a:rPr lang="nl-NL" dirty="0"/>
            </a:br>
            <a:r>
              <a:rPr lang="nl-NL" dirty="0"/>
              <a:t>job title</a:t>
            </a: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E63E3581-10E1-4073-944D-F8E146E17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4" y="546282"/>
            <a:ext cx="4325121" cy="1539243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397551" y="847142"/>
            <a:ext cx="4153375" cy="5543827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03038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a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873" y="560366"/>
            <a:ext cx="10816139" cy="91558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id="{A6DEE0E1-E6DD-48F9-961A-927DFCE674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225043"/>
            <a:ext cx="1296848" cy="461379"/>
          </a:xfrm>
          <a:prstGeom prst="rect">
            <a:avLst/>
          </a:prstGeom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DBA54B-6B1F-4478-8CEB-C8B1023C11B6}"/>
              </a:ext>
            </a:extLst>
          </p:cNvPr>
          <p:cNvCxnSpPr>
            <a:cxnSpLocks/>
          </p:cNvCxnSpPr>
          <p:nvPr userDrawn="1"/>
        </p:nvCxnSpPr>
        <p:spPr>
          <a:xfrm>
            <a:off x="483873" y="6035489"/>
            <a:ext cx="108475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09FA3B-6EA9-4AA4-A1D8-3BBA8741536B}"/>
              </a:ext>
            </a:extLst>
          </p:cNvPr>
          <p:cNvSpPr txBox="1"/>
          <p:nvPr userDrawn="1"/>
        </p:nvSpPr>
        <p:spPr>
          <a:xfrm>
            <a:off x="483873" y="1757779"/>
            <a:ext cx="10847515" cy="408815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endParaRPr lang="en-I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79E165-B917-4524-9DBC-1215E928B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01" y="1685589"/>
            <a:ext cx="10816139" cy="42358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72158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873" y="560366"/>
            <a:ext cx="10816139" cy="91558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id="{A6DEE0E1-E6DD-48F9-961A-927DFCE674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225043"/>
            <a:ext cx="1296848" cy="461379"/>
          </a:xfrm>
          <a:prstGeom prst="rect">
            <a:avLst/>
          </a:prstGeom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DBA54B-6B1F-4478-8CEB-C8B1023C11B6}"/>
              </a:ext>
            </a:extLst>
          </p:cNvPr>
          <p:cNvCxnSpPr>
            <a:cxnSpLocks/>
          </p:cNvCxnSpPr>
          <p:nvPr userDrawn="1"/>
        </p:nvCxnSpPr>
        <p:spPr>
          <a:xfrm>
            <a:off x="483873" y="6035489"/>
            <a:ext cx="108475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835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873" y="560367"/>
            <a:ext cx="10847515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id="{A6DEE0E1-E6DD-48F9-961A-927DFCE674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225043"/>
            <a:ext cx="1296848" cy="461379"/>
          </a:xfrm>
          <a:prstGeom prst="rect">
            <a:avLst/>
          </a:prstGeom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A5D75D-8012-4073-A220-CF4EB9E20C01}"/>
              </a:ext>
            </a:extLst>
          </p:cNvPr>
          <p:cNvCxnSpPr>
            <a:cxnSpLocks/>
          </p:cNvCxnSpPr>
          <p:nvPr userDrawn="1"/>
        </p:nvCxnSpPr>
        <p:spPr>
          <a:xfrm>
            <a:off x="483873" y="6035489"/>
            <a:ext cx="108475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CBC8D53-BB54-4590-A776-4B392686C6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46825" y="2328863"/>
            <a:ext cx="4594225" cy="30495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9188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2735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 / DARK B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99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81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68" r:id="rId3"/>
    <p:sldLayoutId id="2147483669" r:id="rId4"/>
    <p:sldLayoutId id="2147483670" r:id="rId5"/>
    <p:sldLayoutId id="214748367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ero Bold" panose="02000000000000000000" pitchFamily="50" charset="2"/>
          <a:ea typeface="Aero Bold" panose="02000000000000000000" pitchFamily="50" charset="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493590/united-kingdom-fraudulent-insurance-claims-by-insurance-typ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hyperlink" Target="https://www.iii.org/article/background-on-insurance-fraud" TargetMode="External"/><Relationship Id="rId4" Type="http://schemas.openxmlformats.org/officeDocument/2006/relationships/hyperlink" Target="https://www.aviva.com/newsroom/news-releases/2022/05/insurance-claims-fraud-up-by-13percent-in-202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6A9C-D61A-A26F-2DBD-BDA7A9CCD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091" y="4031987"/>
            <a:ext cx="6417952" cy="104038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089150" algn="l"/>
              </a:tabLst>
            </a:pPr>
            <a:r>
              <a:rPr lang="en-GB" sz="3200" b="1" kern="1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Detecting Fraudulent Automobile Insurance Claims</a:t>
            </a:r>
            <a:br>
              <a:rPr lang="en-GB" sz="3200" b="1" kern="1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3200" b="1" kern="1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04F26-623B-6750-B58A-7D35BAED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63503-E3DE-1D5B-AD78-62448E638D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865" y="6104238"/>
            <a:ext cx="6417952" cy="602417"/>
          </a:xfrm>
        </p:spPr>
        <p:txBody>
          <a:bodyPr/>
          <a:lstStyle/>
          <a:p>
            <a:r>
              <a:rPr lang="en-US" dirty="0"/>
              <a:t>Student ID – UP2147594</a:t>
            </a:r>
            <a:endParaRPr lang="en-GB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E711614-0A79-300B-A344-876C47C757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8" b="55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958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"/>
    </mc:Choice>
    <mc:Fallback xmlns="">
      <p:transition spd="slow" advTm="84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6A11-AAD1-CB27-D82F-E49FE0DB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 &amp; Key Results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FA073D-00EB-89EE-FEEA-D74A8DB42795}"/>
              </a:ext>
            </a:extLst>
          </p:cNvPr>
          <p:cNvGrpSpPr/>
          <p:nvPr/>
        </p:nvGrpSpPr>
        <p:grpSpPr>
          <a:xfrm>
            <a:off x="0" y="1782501"/>
            <a:ext cx="719858" cy="200480"/>
            <a:chOff x="0" y="1956583"/>
            <a:chExt cx="719858" cy="2004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E43EE27-30EA-1009-F373-5F5BBAFCC8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>
              <a:solidFill>
                <a:srgbClr val="A80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732C4B10-A1EB-0B33-D0EE-EC8E382B71A8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A80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A8C666F-A3F9-E148-C961-026FEE576847}"/>
              </a:ext>
            </a:extLst>
          </p:cNvPr>
          <p:cNvSpPr txBox="1"/>
          <p:nvPr/>
        </p:nvSpPr>
        <p:spPr>
          <a:xfrm>
            <a:off x="859971" y="1516380"/>
            <a:ext cx="9100458" cy="71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r>
              <a:rPr lang="en-US" sz="1600" dirty="0"/>
              <a:t>Gradient Boosting was </a:t>
            </a:r>
            <a:r>
              <a:rPr lang="en-GB" sz="1600" dirty="0"/>
              <a:t>optimised</a:t>
            </a:r>
            <a:r>
              <a:rPr lang="en-US" sz="1600" dirty="0"/>
              <a:t> using </a:t>
            </a:r>
            <a:r>
              <a:rPr lang="en-US" sz="1600" dirty="0">
                <a:solidFill>
                  <a:srgbClr val="A805A8"/>
                </a:solidFill>
                <a:latin typeface="Montserrat Medium" panose="00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A0FF"/>
                </a:solidFill>
              </a:rPr>
              <a:t>RandomizedSearchCV</a:t>
            </a:r>
            <a:r>
              <a:rPr lang="en-US" sz="1600" dirty="0"/>
              <a:t> to enhance performance by exploring different hyperparameter combinations.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B7B0F-32AB-3CB3-1A86-384A4DD37B26}"/>
              </a:ext>
            </a:extLst>
          </p:cNvPr>
          <p:cNvSpPr txBox="1"/>
          <p:nvPr/>
        </p:nvSpPr>
        <p:spPr>
          <a:xfrm>
            <a:off x="865839" y="2602632"/>
            <a:ext cx="9113048" cy="983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r>
              <a:rPr lang="en-US" sz="1600" dirty="0"/>
              <a:t>GridSearchCV found a conservative setup with </a:t>
            </a:r>
            <a:r>
              <a:rPr lang="en-US" sz="1600" dirty="0">
                <a:solidFill>
                  <a:srgbClr val="A805A8"/>
                </a:solidFill>
                <a:latin typeface="Montserrat Medium" panose="00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 lower learning rate and deeper trees</a:t>
            </a:r>
            <a:r>
              <a:rPr lang="en-US" sz="1600" dirty="0"/>
              <a:t>, while RandomizedSearchCV identified </a:t>
            </a:r>
            <a:r>
              <a:rPr lang="en-US" sz="1600" dirty="0">
                <a:solidFill>
                  <a:srgbClr val="00A0FF"/>
                </a:solidFill>
              </a:rPr>
              <a:t>a more aggressive configuration with a higher learning rate and shallower trees.</a:t>
            </a:r>
            <a:endParaRPr lang="en-GB" sz="1600" dirty="0">
              <a:solidFill>
                <a:srgbClr val="00A0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636A91-ACCF-F57F-6D11-4AAF58F742D9}"/>
              </a:ext>
            </a:extLst>
          </p:cNvPr>
          <p:cNvGrpSpPr/>
          <p:nvPr/>
        </p:nvGrpSpPr>
        <p:grpSpPr>
          <a:xfrm>
            <a:off x="0" y="3013834"/>
            <a:ext cx="719858" cy="200480"/>
            <a:chOff x="0" y="1956583"/>
            <a:chExt cx="719858" cy="20048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12D6F2-F9F1-91EB-FF11-039EC246DB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>
              <a:solidFill>
                <a:srgbClr val="00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90863D1-892A-0030-4A8B-8703676CC4A0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00A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F0A438-D73F-E281-E621-CED6A5C1424F}"/>
              </a:ext>
            </a:extLst>
          </p:cNvPr>
          <p:cNvGrpSpPr/>
          <p:nvPr/>
        </p:nvGrpSpPr>
        <p:grpSpPr>
          <a:xfrm>
            <a:off x="0" y="4236538"/>
            <a:ext cx="719858" cy="200480"/>
            <a:chOff x="0" y="1956583"/>
            <a:chExt cx="719858" cy="20048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F92BA2-706E-6776-A1B8-850D361715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>
              <a:solidFill>
                <a:srgbClr val="A80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69A44148-8FBC-000D-E8CF-F3FFC3F39991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A80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A65DF9F-8B03-A19F-870C-42EFDC7D27BF}"/>
              </a:ext>
            </a:extLst>
          </p:cNvPr>
          <p:cNvSpPr txBox="1"/>
          <p:nvPr/>
        </p:nvSpPr>
        <p:spPr>
          <a:xfrm>
            <a:off x="868681" y="4085156"/>
            <a:ext cx="9096622" cy="6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These </a:t>
            </a:r>
            <a:r>
              <a:rPr lang="en-GB" dirty="0">
                <a:solidFill>
                  <a:srgbClr val="A805A8"/>
                </a:solidFill>
                <a:latin typeface="Montserrat Medium" panose="00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optimised</a:t>
            </a:r>
            <a:r>
              <a:rPr lang="en-US" dirty="0">
                <a:solidFill>
                  <a:srgbClr val="A805A8"/>
                </a:solidFill>
                <a:latin typeface="Montserrat Medium" panose="00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hyperparameters </a:t>
            </a:r>
            <a:r>
              <a:rPr lang="en-US" sz="1600" dirty="0"/>
              <a:t>significantly improved the model's ability to detect fraudulent insurance claims.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2786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265A-FA9A-8551-4D47-B5BD0522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 Application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86000B-5ABD-9A48-5DA1-CDB3DF9A2BEB}"/>
              </a:ext>
            </a:extLst>
          </p:cNvPr>
          <p:cNvGrpSpPr/>
          <p:nvPr/>
        </p:nvGrpSpPr>
        <p:grpSpPr>
          <a:xfrm>
            <a:off x="409990" y="1253788"/>
            <a:ext cx="6590250" cy="1133812"/>
            <a:chOff x="595176" y="2149351"/>
            <a:chExt cx="10639204" cy="21859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105101-2524-77BA-84A6-616848CF5F75}"/>
                </a:ext>
              </a:extLst>
            </p:cNvPr>
            <p:cNvSpPr/>
            <p:nvPr/>
          </p:nvSpPr>
          <p:spPr>
            <a:xfrm>
              <a:off x="739844" y="2154933"/>
              <a:ext cx="10494536" cy="21803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dirty="0">
                  <a:solidFill>
                    <a:schemeClr val="tx1"/>
                  </a:solidFill>
                </a:rPr>
                <a:t>After </a:t>
              </a:r>
              <a:r>
                <a:rPr lang="en-GB" altLang="en-US" sz="1600" dirty="0">
                  <a:solidFill>
                    <a:schemeClr val="tx1"/>
                  </a:solidFill>
                </a:rPr>
                <a:t>optimising</a:t>
              </a:r>
              <a:r>
                <a:rPr lang="en-US" altLang="en-US" sz="1600" dirty="0">
                  <a:solidFill>
                    <a:schemeClr val="tx1"/>
                  </a:solidFill>
                </a:rPr>
                <a:t> the Gradient Boosting model, </a:t>
              </a:r>
              <a:r>
                <a:rPr lang="en-US" altLang="en-US" sz="1600" dirty="0">
                  <a:solidFill>
                    <a:srgbClr val="00A0FF"/>
                  </a:solidFill>
                </a:rPr>
                <a:t>SMOTE </a:t>
              </a:r>
              <a:r>
                <a:rPr lang="en-US" altLang="en-US" sz="1600" dirty="0">
                  <a:solidFill>
                    <a:schemeClr val="tx1"/>
                  </a:solidFill>
                </a:rPr>
                <a:t>was applied to address the class imbalance, as fraudulent claims were only 25% of the dataset.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8E7668-2A38-6E97-56D7-314916C393DF}"/>
                </a:ext>
              </a:extLst>
            </p:cNvPr>
            <p:cNvSpPr/>
            <p:nvPr/>
          </p:nvSpPr>
          <p:spPr>
            <a:xfrm>
              <a:off x="595176" y="2149351"/>
              <a:ext cx="131217" cy="21490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C1D52C0-5C98-C5C0-70B9-8C7532725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397" y="510050"/>
            <a:ext cx="3182255" cy="2402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F6D004-CB15-E865-BDEA-61A8673FF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846" y="3022369"/>
            <a:ext cx="3766960" cy="2269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BF5F02-61AA-1468-747D-E93D82B0B8AE}"/>
              </a:ext>
            </a:extLst>
          </p:cNvPr>
          <p:cNvSpPr txBox="1"/>
          <p:nvPr/>
        </p:nvSpPr>
        <p:spPr>
          <a:xfrm>
            <a:off x="483078" y="2709845"/>
            <a:ext cx="6567961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A0FF"/>
                </a:solidFill>
              </a:rPr>
              <a:t>SMOTE </a:t>
            </a:r>
            <a:r>
              <a:rPr lang="en-US" sz="1600" dirty="0"/>
              <a:t>helps balance the dataset, ensuring the model remains sensitive to underrepresented fraudulent claims.</a:t>
            </a:r>
          </a:p>
          <a:p>
            <a:r>
              <a:rPr lang="en-US" sz="1600" dirty="0"/>
              <a:t>   </a:t>
            </a:r>
            <a:endParaRPr lang="en-GB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63DEC-5721-4515-C0D6-62968213944C}"/>
              </a:ext>
            </a:extLst>
          </p:cNvPr>
          <p:cNvSpPr/>
          <p:nvPr/>
        </p:nvSpPr>
        <p:spPr>
          <a:xfrm>
            <a:off x="426720" y="2710900"/>
            <a:ext cx="74212" cy="825663"/>
          </a:xfrm>
          <a:prstGeom prst="rect">
            <a:avLst/>
          </a:prstGeom>
          <a:solidFill>
            <a:srgbClr val="00A0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FE8C-E8A4-4F74-FCCB-478C8E8D41B8}"/>
              </a:ext>
            </a:extLst>
          </p:cNvPr>
          <p:cNvSpPr txBox="1"/>
          <p:nvPr/>
        </p:nvSpPr>
        <p:spPr>
          <a:xfrm>
            <a:off x="492538" y="3863676"/>
            <a:ext cx="656080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I further tuned </a:t>
            </a:r>
            <a:r>
              <a:rPr lang="en-US" dirty="0">
                <a:solidFill>
                  <a:srgbClr val="A805A8"/>
                </a:solidFill>
                <a:latin typeface="Montserrat Medium" panose="00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SMOTE-adjusted Gradient Boosting model </a:t>
            </a:r>
            <a:r>
              <a:rPr lang="en-US" sz="1600" dirty="0"/>
              <a:t>using </a:t>
            </a:r>
            <a:r>
              <a:rPr lang="en-US" sz="1600" dirty="0">
                <a:solidFill>
                  <a:srgbClr val="00A0FF"/>
                </a:solidFill>
              </a:rPr>
              <a:t>RandomizedSearchCV</a:t>
            </a:r>
            <a:r>
              <a:rPr lang="en-US" sz="1600" dirty="0"/>
              <a:t> with </a:t>
            </a:r>
            <a:r>
              <a:rPr lang="en-US" dirty="0">
                <a:solidFill>
                  <a:srgbClr val="A805A8"/>
                </a:solidFill>
                <a:latin typeface="Montserrat Medium" panose="00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20 iterations and 5-fold cross-validation</a:t>
            </a:r>
            <a:r>
              <a:rPr lang="en-US" sz="1600" dirty="0"/>
              <a:t> to </a:t>
            </a:r>
            <a:r>
              <a:rPr lang="en-US" sz="1600" dirty="0" err="1"/>
              <a:t>optimise</a:t>
            </a:r>
            <a:r>
              <a:rPr lang="en-US" sz="1600" dirty="0"/>
              <a:t> key hyperparameters.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ABFB3C-E0E8-99C8-192D-E1C7EC0791A9}"/>
              </a:ext>
            </a:extLst>
          </p:cNvPr>
          <p:cNvSpPr/>
          <p:nvPr/>
        </p:nvSpPr>
        <p:spPr>
          <a:xfrm flipH="1">
            <a:off x="415908" y="3865349"/>
            <a:ext cx="70004" cy="91684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9BECB-AA81-9656-0B02-F7FCBF8531B3}"/>
              </a:ext>
            </a:extLst>
          </p:cNvPr>
          <p:cNvSpPr txBox="1"/>
          <p:nvPr/>
        </p:nvSpPr>
        <p:spPr>
          <a:xfrm>
            <a:off x="854892" y="5225369"/>
            <a:ext cx="9977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model achieved </a:t>
            </a:r>
            <a:r>
              <a:rPr lang="en-US" sz="1600" dirty="0">
                <a:solidFill>
                  <a:srgbClr val="00A0FF"/>
                </a:solidFill>
              </a:rPr>
              <a:t>0.79 accuracy, 0.62 precision, 0.56 recall, and an AUC of 0.81</a:t>
            </a:r>
            <a:r>
              <a:rPr lang="en-US" sz="1600" dirty="0"/>
              <a:t>, illustrating SMOTE has significantly improved the model</a:t>
            </a:r>
            <a:endParaRPr lang="en-GB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F75428-0855-93C2-63F8-D7E86B9EBAAD}"/>
              </a:ext>
            </a:extLst>
          </p:cNvPr>
          <p:cNvGrpSpPr/>
          <p:nvPr/>
        </p:nvGrpSpPr>
        <p:grpSpPr>
          <a:xfrm>
            <a:off x="0" y="5431914"/>
            <a:ext cx="719858" cy="200480"/>
            <a:chOff x="0" y="1956583"/>
            <a:chExt cx="719858" cy="20048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BD4F96-A890-1F8C-C38C-9ED068CF16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>
              <a:solidFill>
                <a:srgbClr val="00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0472A222-4CBC-9974-C18D-BA9C4329EB99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00A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4BBB5DC-3656-E21C-F5C4-161B4260CF9B}"/>
              </a:ext>
            </a:extLst>
          </p:cNvPr>
          <p:cNvSpPr txBox="1"/>
          <p:nvPr/>
        </p:nvSpPr>
        <p:spPr>
          <a:xfrm>
            <a:off x="6273390" y="6166332"/>
            <a:ext cx="5366657" cy="32657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Image – Impact of SMOTE explained from the thesis</a:t>
            </a:r>
            <a:endParaRPr lang="en-GB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23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812F-D1A3-D16A-30B8-AF8CD6E3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Importance &amp; Model Comparison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6FB896-8DB8-AD84-F876-C12405FE31C8}"/>
              </a:ext>
            </a:extLst>
          </p:cNvPr>
          <p:cNvGrpSpPr/>
          <p:nvPr/>
        </p:nvGrpSpPr>
        <p:grpSpPr>
          <a:xfrm>
            <a:off x="426627" y="1680506"/>
            <a:ext cx="6624413" cy="1143974"/>
            <a:chOff x="588775" y="2171687"/>
            <a:chExt cx="10592620" cy="22141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7F6E29-DE7D-9113-D0C5-7649E917C9A2}"/>
                </a:ext>
              </a:extLst>
            </p:cNvPr>
            <p:cNvSpPr/>
            <p:nvPr/>
          </p:nvSpPr>
          <p:spPr>
            <a:xfrm>
              <a:off x="686859" y="2171687"/>
              <a:ext cx="10494536" cy="218037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600" dirty="0">
                  <a:solidFill>
                    <a:srgbClr val="00A0FF"/>
                  </a:solidFill>
                  <a:sym typeface="Arial"/>
                </a:rPr>
                <a:t>Key Features Impact: </a:t>
              </a:r>
              <a:r>
                <a:rPr lang="en-US" sz="1600" dirty="0">
                  <a:solidFill>
                    <a:schemeClr val="tx1"/>
                  </a:solidFill>
                </a:rPr>
                <a:t>Accuracy improved to </a:t>
              </a:r>
              <a:r>
                <a:rPr lang="en-US" sz="1600" b="1" dirty="0">
                  <a:solidFill>
                    <a:schemeClr val="tx1"/>
                  </a:solidFill>
                </a:rPr>
                <a:t>0.81</a:t>
              </a:r>
              <a:r>
                <a:rPr lang="en-US" sz="1600" dirty="0">
                  <a:solidFill>
                    <a:schemeClr val="tx1"/>
                  </a:solidFill>
                </a:rPr>
                <a:t>, with </a:t>
              </a:r>
              <a:r>
                <a:rPr lang="en-US" sz="1600" b="1" dirty="0">
                  <a:solidFill>
                    <a:schemeClr val="tx1"/>
                  </a:solidFill>
                </a:rPr>
                <a:t>0.66 precision</a:t>
              </a:r>
              <a:r>
                <a:rPr lang="en-US" sz="1600" dirty="0">
                  <a:solidFill>
                    <a:schemeClr val="tx1"/>
                  </a:solidFill>
                </a:rPr>
                <a:t> and </a:t>
              </a:r>
              <a:r>
                <a:rPr lang="en-US" sz="1600" b="1" dirty="0">
                  <a:solidFill>
                    <a:schemeClr val="tx1"/>
                  </a:solidFill>
                </a:rPr>
                <a:t>0.60 recall</a:t>
              </a:r>
              <a:r>
                <a:rPr lang="en-US" sz="1600" dirty="0">
                  <a:solidFill>
                    <a:schemeClr val="tx1"/>
                  </a:solidFill>
                </a:rPr>
                <a:t>, focusing on top predictors like incident severity.</a:t>
              </a:r>
              <a:endPara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CAB409-DE8A-920B-9DA7-CE509CC25EF3}"/>
                </a:ext>
              </a:extLst>
            </p:cNvPr>
            <p:cNvSpPr/>
            <p:nvPr/>
          </p:nvSpPr>
          <p:spPr>
            <a:xfrm>
              <a:off x="588775" y="2171689"/>
              <a:ext cx="144116" cy="2214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78A5981-8BFF-467B-57AC-C323FBE7A0B5}"/>
              </a:ext>
            </a:extLst>
          </p:cNvPr>
          <p:cNvSpPr txBox="1"/>
          <p:nvPr/>
        </p:nvSpPr>
        <p:spPr>
          <a:xfrm>
            <a:off x="821508" y="4636701"/>
            <a:ext cx="715264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Conclusion : </a:t>
            </a:r>
            <a:r>
              <a:rPr lang="en-US" sz="1600" dirty="0"/>
              <a:t>Key features,  boosted accuracy and precision for better fraud detection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2B883-AA64-5FCB-46CB-8BA9BBCC93EF}"/>
              </a:ext>
            </a:extLst>
          </p:cNvPr>
          <p:cNvGrpSpPr/>
          <p:nvPr/>
        </p:nvGrpSpPr>
        <p:grpSpPr>
          <a:xfrm>
            <a:off x="446947" y="3052106"/>
            <a:ext cx="6654893" cy="910293"/>
            <a:chOff x="377575" y="4531416"/>
            <a:chExt cx="10641361" cy="17618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0941B0-5EA6-D9FD-112A-CC87F55AA92C}"/>
                </a:ext>
              </a:extLst>
            </p:cNvPr>
            <p:cNvSpPr/>
            <p:nvPr/>
          </p:nvSpPr>
          <p:spPr>
            <a:xfrm>
              <a:off x="378183" y="4531416"/>
              <a:ext cx="10640753" cy="176184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600" dirty="0">
                  <a:solidFill>
                    <a:srgbClr val="00A0FF"/>
                  </a:solidFill>
                  <a:sym typeface="Arial"/>
                </a:rPr>
                <a:t>All Features : </a:t>
              </a:r>
              <a:r>
                <a:rPr lang="en-US" sz="1600" dirty="0">
                  <a:solidFill>
                    <a:schemeClr val="tx1"/>
                  </a:solidFill>
                </a:rPr>
                <a:t>Accuracy was </a:t>
              </a:r>
              <a:r>
                <a:rPr lang="en-US" sz="1600" b="1" dirty="0">
                  <a:solidFill>
                    <a:schemeClr val="tx1"/>
                  </a:solidFill>
                </a:rPr>
                <a:t>0.79</a:t>
              </a:r>
              <a:r>
                <a:rPr lang="en-US" sz="1600" dirty="0">
                  <a:solidFill>
                    <a:schemeClr val="tx1"/>
                  </a:solidFill>
                </a:rPr>
                <a:t>, with </a:t>
              </a:r>
              <a:r>
                <a:rPr lang="en-US" sz="1600" b="1" dirty="0">
                  <a:solidFill>
                    <a:schemeClr val="tx1"/>
                  </a:solidFill>
                </a:rPr>
                <a:t>0.62 precision</a:t>
              </a:r>
              <a:r>
                <a:rPr lang="en-US" sz="1600" dirty="0">
                  <a:solidFill>
                    <a:schemeClr val="tx1"/>
                  </a:solidFill>
                </a:rPr>
                <a:t> and </a:t>
              </a:r>
              <a:r>
                <a:rPr lang="en-US" sz="1600" b="1" dirty="0">
                  <a:solidFill>
                    <a:schemeClr val="tx1"/>
                  </a:solidFill>
                </a:rPr>
                <a:t>0.55 recall</a:t>
              </a:r>
              <a:r>
                <a:rPr lang="en-US" sz="1600" dirty="0">
                  <a:solidFill>
                    <a:schemeClr val="tx1"/>
                  </a:solidFill>
                </a:rPr>
                <a:t>. </a:t>
              </a:r>
              <a:endPara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1F2709-E22F-83A9-9312-6311276BF49C}"/>
                </a:ext>
              </a:extLst>
            </p:cNvPr>
            <p:cNvSpPr/>
            <p:nvPr/>
          </p:nvSpPr>
          <p:spPr>
            <a:xfrm>
              <a:off x="377575" y="4570747"/>
              <a:ext cx="130118" cy="1683190"/>
            </a:xfrm>
            <a:prstGeom prst="rect">
              <a:avLst/>
            </a:prstGeom>
            <a:solidFill>
              <a:srgbClr val="00A0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69C2B3-C88F-D87C-7A98-824F4F483F52}"/>
              </a:ext>
            </a:extLst>
          </p:cNvPr>
          <p:cNvGrpSpPr/>
          <p:nvPr/>
        </p:nvGrpSpPr>
        <p:grpSpPr>
          <a:xfrm>
            <a:off x="-20320" y="4789861"/>
            <a:ext cx="719858" cy="200480"/>
            <a:chOff x="0" y="1956583"/>
            <a:chExt cx="719858" cy="2004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03EC1E-5839-44A8-8A60-60EE07C3951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>
              <a:solidFill>
                <a:srgbClr val="A80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E54DA99B-68BC-13A4-5F10-2C0BBC57B5A4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A80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F8F49BD-B016-43C6-F3B7-1D5A6CA24B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590" y="1144587"/>
            <a:ext cx="3280410" cy="229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DB4A83-87CE-2E90-5F2E-A456F3EB7A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070" y="3554730"/>
            <a:ext cx="3237170" cy="2297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D31149F-7AE8-73AE-8A53-020DBB660763}"/>
              </a:ext>
            </a:extLst>
          </p:cNvPr>
          <p:cNvSpPr txBox="1"/>
          <p:nvPr/>
        </p:nvSpPr>
        <p:spPr>
          <a:xfrm>
            <a:off x="6273390" y="6166332"/>
            <a:ext cx="5366657" cy="32657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85000" lnSpcReduction="10000"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Image – ROC and Precision Curves Comparison from the thesis </a:t>
            </a:r>
            <a:endParaRPr lang="en-GB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527A-E127-B555-CF8F-4B516142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Recommendations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AA122-F1C9-386B-2CE8-5F01E6424251}"/>
              </a:ext>
            </a:extLst>
          </p:cNvPr>
          <p:cNvSpPr txBox="1"/>
          <p:nvPr/>
        </p:nvSpPr>
        <p:spPr>
          <a:xfrm>
            <a:off x="967377" y="1512388"/>
            <a:ext cx="8632371" cy="70321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dirty="0"/>
              <a:t>Gradient Boosting Model with SMOTE, is a highly effective tool for detecting fraudulent claims.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BC035-3147-F15B-3139-9B0C7B5C152A}"/>
              </a:ext>
            </a:extLst>
          </p:cNvPr>
          <p:cNvSpPr txBox="1"/>
          <p:nvPr/>
        </p:nvSpPr>
        <p:spPr>
          <a:xfrm>
            <a:off x="968828" y="2460172"/>
            <a:ext cx="8871857" cy="72644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r>
              <a:rPr lang="en-US" dirty="0"/>
              <a:t>The model has the ability to improve fraud detection, reduce financial losses for insurers can lead to more sustainable pricing models. 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3CDFDD-D01B-7889-D469-C45290FAB285}"/>
              </a:ext>
            </a:extLst>
          </p:cNvPr>
          <p:cNvGrpSpPr/>
          <p:nvPr/>
        </p:nvGrpSpPr>
        <p:grpSpPr>
          <a:xfrm>
            <a:off x="0" y="1782501"/>
            <a:ext cx="719858" cy="200480"/>
            <a:chOff x="0" y="1956583"/>
            <a:chExt cx="719858" cy="2004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D3B5168-0BE1-35B2-5228-E44625D74CC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>
              <a:solidFill>
                <a:srgbClr val="A80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A47C2533-30A3-BE8F-6E22-3C6CDDFDF445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A80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450BB2D-5A9E-5E41-C8BD-4620EE20C0B0}"/>
              </a:ext>
            </a:extLst>
          </p:cNvPr>
          <p:cNvGrpSpPr/>
          <p:nvPr/>
        </p:nvGrpSpPr>
        <p:grpSpPr>
          <a:xfrm>
            <a:off x="0" y="2740444"/>
            <a:ext cx="719858" cy="200480"/>
            <a:chOff x="0" y="1956583"/>
            <a:chExt cx="719858" cy="2004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677F6C-57BD-5153-8BF0-20522DAFCB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>
              <a:solidFill>
                <a:srgbClr val="00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79009A75-4CF1-5C9D-9F5A-11B08BFAAA1E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00A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A0FF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8528B4-5519-2BE1-3E0F-C774B75199C3}"/>
              </a:ext>
            </a:extLst>
          </p:cNvPr>
          <p:cNvGrpSpPr/>
          <p:nvPr/>
        </p:nvGrpSpPr>
        <p:grpSpPr>
          <a:xfrm>
            <a:off x="0" y="3905215"/>
            <a:ext cx="719858" cy="200480"/>
            <a:chOff x="0" y="1956583"/>
            <a:chExt cx="719858" cy="20048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0ABF9C-C90D-6FBB-3945-7D3B81ECB67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>
              <a:solidFill>
                <a:srgbClr val="A80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30D1BB22-7D39-AA92-073A-AACECEBFD25A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A80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3F3679-A399-BB6C-A422-9D36B917869D}"/>
              </a:ext>
            </a:extLst>
          </p:cNvPr>
          <p:cNvGrpSpPr/>
          <p:nvPr/>
        </p:nvGrpSpPr>
        <p:grpSpPr>
          <a:xfrm>
            <a:off x="0" y="5069987"/>
            <a:ext cx="719858" cy="200480"/>
            <a:chOff x="0" y="1956583"/>
            <a:chExt cx="719858" cy="20048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491B6A3-9F4C-9877-17C1-98212C5A40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>
              <a:solidFill>
                <a:srgbClr val="00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C94D023B-F396-0F57-BB29-7ECE4548F67A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00A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0EACCDE-5843-6CA5-DC28-E13FB2F3310B}"/>
              </a:ext>
            </a:extLst>
          </p:cNvPr>
          <p:cNvSpPr txBox="1"/>
          <p:nvPr/>
        </p:nvSpPr>
        <p:spPr>
          <a:xfrm>
            <a:off x="923835" y="3590111"/>
            <a:ext cx="8556172" cy="71845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dirty="0"/>
              <a:t>More accurate model training could be achieved by improving dataset labelling. 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BAAC36-5241-0295-18FC-E0784B0AF866}"/>
              </a:ext>
            </a:extLst>
          </p:cNvPr>
          <p:cNvSpPr txBox="1"/>
          <p:nvPr/>
        </p:nvSpPr>
        <p:spPr>
          <a:xfrm>
            <a:off x="1110342" y="4974771"/>
            <a:ext cx="9013371" cy="71845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GB" dirty="0">
              <a:solidFill>
                <a:srgbClr val="A805A8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D5CA6-6233-ABDA-6F6A-5CF59D502EA4}"/>
              </a:ext>
            </a:extLst>
          </p:cNvPr>
          <p:cNvSpPr txBox="1"/>
          <p:nvPr/>
        </p:nvSpPr>
        <p:spPr>
          <a:xfrm>
            <a:off x="931092" y="4954454"/>
            <a:ext cx="8556172" cy="71845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dirty="0"/>
              <a:t>Exploring real-time fraud monitoring with machine learning models, combined with further refinement through deep learning techniques, can significantly enhance the effectiveness of fraud detection.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7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E8BB-E2AF-0F57-9888-41AA3AC5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Future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ED62-F3F9-FD1C-44DE-59D885D9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0">
              <a:buNone/>
            </a:pPr>
            <a:r>
              <a:rPr lang="en-US" b="1" dirty="0">
                <a:solidFill>
                  <a:schemeClr val="tx1"/>
                </a:solidFill>
              </a:rPr>
              <a:t>Advanced Techniques: </a:t>
            </a:r>
            <a:r>
              <a:rPr lang="en-US" dirty="0">
                <a:solidFill>
                  <a:schemeClr val="tx1"/>
                </a:solidFill>
              </a:rPr>
              <a:t>Explore deep learning for complex pattern detection and  improved accuracy.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F8CEB9-0304-5B34-FF14-B50191B62A0D}"/>
              </a:ext>
            </a:extLst>
          </p:cNvPr>
          <p:cNvGrpSpPr/>
          <p:nvPr/>
        </p:nvGrpSpPr>
        <p:grpSpPr>
          <a:xfrm>
            <a:off x="0" y="1782501"/>
            <a:ext cx="719858" cy="200480"/>
            <a:chOff x="0" y="1956583"/>
            <a:chExt cx="719858" cy="2004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4E6AD67-116A-0EAC-CE8A-8D3AE008AEF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>
              <a:solidFill>
                <a:srgbClr val="A80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B32DA103-29A7-D674-A622-054308676087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A80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5CBC4B-9252-DBE0-B600-832622703D74}"/>
              </a:ext>
            </a:extLst>
          </p:cNvPr>
          <p:cNvGrpSpPr/>
          <p:nvPr/>
        </p:nvGrpSpPr>
        <p:grpSpPr>
          <a:xfrm>
            <a:off x="0" y="2740444"/>
            <a:ext cx="719858" cy="200480"/>
            <a:chOff x="0" y="1956583"/>
            <a:chExt cx="719858" cy="2004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015E00-6263-3D37-EB70-1962320A2C5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>
              <a:solidFill>
                <a:srgbClr val="00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B72F9710-2842-ACE2-8178-9C05C8B29158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00A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A0FF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92D617B-E0A3-51A6-0FB1-4579A3662EED}"/>
              </a:ext>
            </a:extLst>
          </p:cNvPr>
          <p:cNvSpPr txBox="1"/>
          <p:nvPr/>
        </p:nvSpPr>
        <p:spPr>
          <a:xfrm>
            <a:off x="740228" y="2561550"/>
            <a:ext cx="105047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Real-Time Detection:</a:t>
            </a:r>
            <a:r>
              <a:rPr lang="en-GB" sz="2000" dirty="0"/>
              <a:t> Implement real-time fraud detection systems using live data streams.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700E9A-5501-305A-D339-A66B2D1A3F7D}"/>
              </a:ext>
            </a:extLst>
          </p:cNvPr>
          <p:cNvGrpSpPr/>
          <p:nvPr/>
        </p:nvGrpSpPr>
        <p:grpSpPr>
          <a:xfrm>
            <a:off x="0" y="3905215"/>
            <a:ext cx="719858" cy="200480"/>
            <a:chOff x="0" y="1956583"/>
            <a:chExt cx="719858" cy="20048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0C4B871-5291-A490-CD53-1020D60106F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>
              <a:solidFill>
                <a:srgbClr val="A80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839D1694-C3FF-10CB-D8A1-69DF7A7BF739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A80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469106A-547C-EC24-BB4B-A2895A15296F}"/>
              </a:ext>
            </a:extLst>
          </p:cNvPr>
          <p:cNvSpPr txBox="1"/>
          <p:nvPr/>
        </p:nvSpPr>
        <p:spPr>
          <a:xfrm>
            <a:off x="745671" y="3653135"/>
            <a:ext cx="107006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External Data Integration: </a:t>
            </a:r>
            <a:r>
              <a:rPr lang="en-GB" sz="2000" dirty="0"/>
              <a:t>Enhance models with external data (social media, criminal records) for robustness.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09E8AB-E27D-5A11-BBE4-BEEEF52BFC83}"/>
              </a:ext>
            </a:extLst>
          </p:cNvPr>
          <p:cNvGrpSpPr/>
          <p:nvPr/>
        </p:nvGrpSpPr>
        <p:grpSpPr>
          <a:xfrm>
            <a:off x="0" y="5069987"/>
            <a:ext cx="719858" cy="200480"/>
            <a:chOff x="0" y="1956583"/>
            <a:chExt cx="719858" cy="20048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F04935-29AB-C450-E99E-E54CDD49DF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>
              <a:solidFill>
                <a:srgbClr val="00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35F605FD-F45C-E874-9EA1-BE867F950A8E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00A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C6A5EF4-E4DA-A11F-E0FD-20242FB626FA}"/>
              </a:ext>
            </a:extLst>
          </p:cNvPr>
          <p:cNvSpPr txBox="1"/>
          <p:nvPr/>
        </p:nvSpPr>
        <p:spPr>
          <a:xfrm>
            <a:off x="783771" y="4774363"/>
            <a:ext cx="10286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Explainable AI: </a:t>
            </a:r>
            <a:r>
              <a:rPr lang="en-GB" sz="2000" dirty="0"/>
              <a:t>Develop models that not only detect fraud but also provide transparent reasoning for decisions.</a:t>
            </a:r>
          </a:p>
        </p:txBody>
      </p:sp>
    </p:spTree>
    <p:extLst>
      <p:ext uri="{BB962C8B-B14F-4D97-AF65-F5344CB8AC3E}">
        <p14:creationId xmlns:p14="http://schemas.microsoft.com/office/powerpoint/2010/main" val="55617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9C18-D697-AD15-6AA0-B47E588C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Ethical Considerations and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15CF-0F7C-803B-758F-38BF50CB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Bias Mitigation: </a:t>
            </a:r>
            <a:r>
              <a:rPr lang="en-US" dirty="0">
                <a:solidFill>
                  <a:schemeClr val="tx1"/>
                </a:solidFill>
              </a:rPr>
              <a:t>Ensure fairness in models to prevent targeting of specific groups</a:t>
            </a:r>
            <a:r>
              <a:rPr lang="en-US" dirty="0"/>
              <a:t>.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855338-7E38-07ED-2A15-F5F0EA6BD234}"/>
              </a:ext>
            </a:extLst>
          </p:cNvPr>
          <p:cNvGrpSpPr/>
          <p:nvPr/>
        </p:nvGrpSpPr>
        <p:grpSpPr>
          <a:xfrm>
            <a:off x="0" y="1782501"/>
            <a:ext cx="719858" cy="200480"/>
            <a:chOff x="0" y="1956583"/>
            <a:chExt cx="719858" cy="2004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6BC2E26-381D-91DA-AB7B-EA695328DCC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>
              <a:solidFill>
                <a:srgbClr val="A80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BE041EF9-027A-010D-EE77-3375BE14D3C6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A80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1AF5CD-152D-157E-3F12-942E1BA4107E}"/>
              </a:ext>
            </a:extLst>
          </p:cNvPr>
          <p:cNvGrpSpPr/>
          <p:nvPr/>
        </p:nvGrpSpPr>
        <p:grpSpPr>
          <a:xfrm>
            <a:off x="0" y="2740444"/>
            <a:ext cx="719858" cy="200480"/>
            <a:chOff x="0" y="1956583"/>
            <a:chExt cx="719858" cy="20048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8DD557C-280B-2621-9A9D-C758E5CCD3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>
              <a:solidFill>
                <a:srgbClr val="00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222A6E8C-C70A-6556-4B5D-9FCC5FE781D6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00A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A0FF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A197F68-6CC7-26EB-030C-91821521A950}"/>
              </a:ext>
            </a:extLst>
          </p:cNvPr>
          <p:cNvSpPr txBox="1"/>
          <p:nvPr/>
        </p:nvSpPr>
        <p:spPr>
          <a:xfrm>
            <a:off x="740228" y="2637749"/>
            <a:ext cx="97862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Data Privacy: </a:t>
            </a:r>
            <a:r>
              <a:rPr lang="en-US" sz="2000" dirty="0"/>
              <a:t>Handle sensitive data with care, adhering to GDPR/CCPA regulations.</a:t>
            </a:r>
            <a:endParaRPr lang="en-GB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CC154C-6540-5899-BB36-88AA1D874687}"/>
              </a:ext>
            </a:extLst>
          </p:cNvPr>
          <p:cNvGrpSpPr/>
          <p:nvPr/>
        </p:nvGrpSpPr>
        <p:grpSpPr>
          <a:xfrm>
            <a:off x="0" y="3709272"/>
            <a:ext cx="719858" cy="200480"/>
            <a:chOff x="0" y="1956583"/>
            <a:chExt cx="719858" cy="20048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5D45D1-E490-0989-84D2-DFDC24DDE5E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>
              <a:solidFill>
                <a:srgbClr val="A80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F229406B-053F-4BB7-EC7E-D8442C0C897B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A80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5C065A-CA07-F7C4-0E32-BF7EAFB03DF8}"/>
              </a:ext>
            </a:extLst>
          </p:cNvPr>
          <p:cNvSpPr txBox="1"/>
          <p:nvPr/>
        </p:nvSpPr>
        <p:spPr>
          <a:xfrm>
            <a:off x="761999" y="3544278"/>
            <a:ext cx="99495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Avoid Negative Impacts: </a:t>
            </a:r>
            <a:r>
              <a:rPr lang="en-US" sz="2000" dirty="0"/>
              <a:t>Monitor and audit models to prevent unintended exclusions or barriers for vulnerable populations.</a:t>
            </a:r>
          </a:p>
        </p:txBody>
      </p:sp>
    </p:spTree>
    <p:extLst>
      <p:ext uri="{BB962C8B-B14F-4D97-AF65-F5344CB8AC3E}">
        <p14:creationId xmlns:p14="http://schemas.microsoft.com/office/powerpoint/2010/main" val="216892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5D0E5D4-7129-49B0-8B5F-773888B3E077}"/>
              </a:ext>
            </a:extLst>
          </p:cNvPr>
          <p:cNvSpPr/>
          <p:nvPr/>
        </p:nvSpPr>
        <p:spPr>
          <a:xfrm>
            <a:off x="3006358" y="3075057"/>
            <a:ext cx="61792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anose="00000700000000000000" pitchFamily="50" charset="0"/>
                <a:ea typeface="+mn-ea"/>
                <a:cs typeface="Times New Roman" panose="02020603050405020304" pitchFamily="18" charset="0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954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FD07-C06D-B406-3FB2-F49EA00D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9" y="560367"/>
            <a:ext cx="11064260" cy="1136672"/>
          </a:xfrm>
        </p:spPr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05EB0-5E4C-058B-AC62-A96E2DD5F20C}"/>
              </a:ext>
            </a:extLst>
          </p:cNvPr>
          <p:cNvSpPr txBox="1"/>
          <p:nvPr/>
        </p:nvSpPr>
        <p:spPr>
          <a:xfrm>
            <a:off x="6226139" y="6082301"/>
            <a:ext cx="5260369" cy="55480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62500" lnSpcReduction="20000"/>
          </a:bodyPr>
          <a:lstStyle/>
          <a:p>
            <a:r>
              <a:rPr lang="en-US" dirty="0"/>
              <a:t>Source – </a:t>
            </a:r>
            <a:r>
              <a:rPr lang="en-GB" sz="1800" u="sng" kern="100" dirty="0">
                <a:solidFill>
                  <a:srgbClr val="0000FF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Fraudulent insurance claims in the UK by segment | Statista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u="sng" kern="100" dirty="0">
                <a:solidFill>
                  <a:srgbClr val="0000FF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Insurance claims fraud up by 13% in 2021 - Aviva plc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u="sng" dirty="0">
                <a:solidFill>
                  <a:srgbClr val="0000FF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Background on: Insurance fraud | III</a:t>
            </a:r>
            <a:endParaRPr lang="en-GB" dirty="0">
              <a:solidFill>
                <a:srgbClr val="00A0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F26770-A15B-0B95-3CED-CBBA3A711CBA}"/>
              </a:ext>
            </a:extLst>
          </p:cNvPr>
          <p:cNvGrpSpPr/>
          <p:nvPr/>
        </p:nvGrpSpPr>
        <p:grpSpPr>
          <a:xfrm>
            <a:off x="352697" y="1364898"/>
            <a:ext cx="5743303" cy="802949"/>
            <a:chOff x="717895" y="663971"/>
            <a:chExt cx="10562646" cy="15183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7549A-6088-0CCB-BA15-7D44B23C0C97}"/>
                </a:ext>
              </a:extLst>
            </p:cNvPr>
            <p:cNvSpPr/>
            <p:nvPr/>
          </p:nvSpPr>
          <p:spPr>
            <a:xfrm>
              <a:off x="786004" y="664485"/>
              <a:ext cx="10494537" cy="151785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rgbClr val="000000"/>
                </a:buClr>
                <a:defRPr/>
              </a:pPr>
              <a:r>
                <a:rPr lang="en-US" sz="1600" dirty="0">
                  <a:solidFill>
                    <a:schemeClr val="tx1">
                      <a:lumMod val="50000"/>
                    </a:schemeClr>
                  </a:solidFill>
                </a:rPr>
                <a:t>In 2022, the UK insurance industry </a:t>
              </a:r>
              <a:r>
                <a:rPr lang="en-US" sz="1600" dirty="0">
                  <a:solidFill>
                    <a:srgbClr val="0070C0"/>
                  </a:solidFill>
                </a:rPr>
                <a:t>contributed £17.2 billion, 2.1% of total tax receipts</a:t>
              </a:r>
              <a:r>
                <a:rPr lang="en-US" sz="1600" dirty="0">
                  <a:solidFill>
                    <a:schemeClr val="tx1">
                      <a:lumMod val="50000"/>
                    </a:schemeClr>
                  </a:solidFill>
                </a:rPr>
                <a:t>, per the ABI.</a:t>
              </a:r>
              <a:endPara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B4CBC9-B38E-02EF-2291-14FE0C075FC8}"/>
                </a:ext>
              </a:extLst>
            </p:cNvPr>
            <p:cNvSpPr/>
            <p:nvPr/>
          </p:nvSpPr>
          <p:spPr>
            <a:xfrm>
              <a:off x="717895" y="663971"/>
              <a:ext cx="91042" cy="15178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EB842AD-7080-4EFC-90D0-9B36FBBDB4C8}"/>
              </a:ext>
            </a:extLst>
          </p:cNvPr>
          <p:cNvSpPr/>
          <p:nvPr/>
        </p:nvSpPr>
        <p:spPr>
          <a:xfrm>
            <a:off x="380144" y="2535150"/>
            <a:ext cx="5715856" cy="7849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Fraudulent claims, especially in motor insurance, made up </a:t>
            </a:r>
            <a:r>
              <a:rPr lang="en-US" sz="1600" dirty="0">
                <a:solidFill>
                  <a:srgbClr val="A805A8"/>
                </a:solidFill>
              </a:rPr>
              <a:t>57% of all claims in 2021.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F688A4-F965-BBE2-BAB7-84414DA5B0CC}"/>
              </a:ext>
            </a:extLst>
          </p:cNvPr>
          <p:cNvSpPr/>
          <p:nvPr/>
        </p:nvSpPr>
        <p:spPr>
          <a:xfrm flipH="1">
            <a:off x="365758" y="2532017"/>
            <a:ext cx="45721" cy="79030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43313-F3D7-E87F-315E-29D16E48D2ED}"/>
              </a:ext>
            </a:extLst>
          </p:cNvPr>
          <p:cNvSpPr txBox="1"/>
          <p:nvPr/>
        </p:nvSpPr>
        <p:spPr>
          <a:xfrm>
            <a:off x="397877" y="3742977"/>
            <a:ext cx="5698123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defRPr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Current methods for detecting fraudulent claims often rely on manual review. They are </a:t>
            </a:r>
            <a:r>
              <a:rPr lang="en-GB" sz="1600" dirty="0">
                <a:solidFill>
                  <a:srgbClr val="0070C0"/>
                </a:solidFill>
              </a:rPr>
              <a:t>slow, biased and resource intensive.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C06B2B-E9EC-3562-357E-94981A6DB6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42" y="205484"/>
            <a:ext cx="4047804" cy="53970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157B80-1276-5F91-0499-3D4B9A34945B}"/>
              </a:ext>
            </a:extLst>
          </p:cNvPr>
          <p:cNvSpPr/>
          <p:nvPr/>
        </p:nvSpPr>
        <p:spPr>
          <a:xfrm flipH="1">
            <a:off x="365759" y="3738324"/>
            <a:ext cx="47896" cy="84020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4B80A-0FE9-1B21-37C9-AB174C525809}"/>
              </a:ext>
            </a:extLst>
          </p:cNvPr>
          <p:cNvSpPr txBox="1"/>
          <p:nvPr/>
        </p:nvSpPr>
        <p:spPr>
          <a:xfrm>
            <a:off x="397877" y="4968803"/>
            <a:ext cx="5698123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defRPr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Machine Learning offers an alternative. It can analyse information with </a:t>
            </a:r>
            <a:r>
              <a:rPr lang="en-GB" sz="1600" dirty="0">
                <a:solidFill>
                  <a:srgbClr val="A805A8"/>
                </a:solidFill>
              </a:rPr>
              <a:t>speed</a:t>
            </a: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n-GB" sz="1600" dirty="0">
                <a:solidFill>
                  <a:srgbClr val="A805A8"/>
                </a:solidFill>
              </a:rPr>
              <a:t>accuracy </a:t>
            </a: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by leveraging vast datasets and algorithms.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A73351-42D1-68DD-5102-EFCB0C3AC13D}"/>
              </a:ext>
            </a:extLst>
          </p:cNvPr>
          <p:cNvSpPr/>
          <p:nvPr/>
        </p:nvSpPr>
        <p:spPr>
          <a:xfrm flipH="1">
            <a:off x="371957" y="4957671"/>
            <a:ext cx="47776" cy="83482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70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18"/>
    </mc:Choice>
    <mc:Fallback xmlns="">
      <p:transition spd="slow" advTm="274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0A0E-B43C-BFD2-1758-249C9DC5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43" y="560366"/>
            <a:ext cx="11197270" cy="915589"/>
          </a:xfrm>
        </p:spPr>
        <p:txBody>
          <a:bodyPr/>
          <a:lstStyle/>
          <a:p>
            <a:r>
              <a:rPr lang="en-US" dirty="0"/>
              <a:t>Insurance Industry &amp; Fraud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5CB83-4B2F-F4A5-1E04-CD24C7185746}"/>
              </a:ext>
            </a:extLst>
          </p:cNvPr>
          <p:cNvSpPr txBox="1"/>
          <p:nvPr/>
        </p:nvSpPr>
        <p:spPr>
          <a:xfrm rot="10800000" flipV="1">
            <a:off x="6096000" y="6000106"/>
            <a:ext cx="5075434" cy="46233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r>
              <a:rPr lang="en-US" sz="1200" dirty="0">
                <a:solidFill>
                  <a:srgbClr val="0070C0"/>
                </a:solidFill>
              </a:rPr>
              <a:t>Image  - Fraudulent Claims by City in SC</a:t>
            </a:r>
            <a:r>
              <a:rPr lang="en-US" sz="1200" dirty="0"/>
              <a:t> </a:t>
            </a:r>
            <a:endParaRPr lang="en-GB" sz="1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6ECACC-1C19-BABC-CDCD-016671922426}"/>
              </a:ext>
            </a:extLst>
          </p:cNvPr>
          <p:cNvGrpSpPr/>
          <p:nvPr/>
        </p:nvGrpSpPr>
        <p:grpSpPr>
          <a:xfrm>
            <a:off x="337931" y="1470991"/>
            <a:ext cx="5556779" cy="978011"/>
            <a:chOff x="614378" y="1338964"/>
            <a:chExt cx="10601103" cy="154630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CFE7E5-84C2-2685-8F42-F590C10A7587}"/>
                </a:ext>
              </a:extLst>
            </p:cNvPr>
            <p:cNvSpPr/>
            <p:nvPr/>
          </p:nvSpPr>
          <p:spPr>
            <a:xfrm>
              <a:off x="725619" y="1343154"/>
              <a:ext cx="10489862" cy="15404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kern="0" dirty="0">
                  <a:solidFill>
                    <a:schemeClr val="tx1">
                      <a:lumMod val="50000"/>
                    </a:schemeClr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The insurance industry plays a crucial role in the global economy and provides financial protection and risk management.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3B2F2A-166E-6126-73BD-86B7480FAAF9}"/>
                </a:ext>
              </a:extLst>
            </p:cNvPr>
            <p:cNvSpPr/>
            <p:nvPr/>
          </p:nvSpPr>
          <p:spPr>
            <a:xfrm>
              <a:off x="614378" y="1338964"/>
              <a:ext cx="147120" cy="1546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43EF7B-D15E-7E47-DC4F-A0B2823F61FB}"/>
              </a:ext>
            </a:extLst>
          </p:cNvPr>
          <p:cNvGrpSpPr/>
          <p:nvPr/>
        </p:nvGrpSpPr>
        <p:grpSpPr>
          <a:xfrm>
            <a:off x="338581" y="2995749"/>
            <a:ext cx="5575627" cy="1040282"/>
            <a:chOff x="625375" y="1379998"/>
            <a:chExt cx="10519807" cy="151785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60983E3-2F74-7B91-E629-BE94ACDDFCF0}"/>
                </a:ext>
              </a:extLst>
            </p:cNvPr>
            <p:cNvSpPr/>
            <p:nvPr/>
          </p:nvSpPr>
          <p:spPr>
            <a:xfrm>
              <a:off x="650646" y="1379998"/>
              <a:ext cx="10494536" cy="151785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8D59C6-4A9E-7A61-2985-9BDAC0C71CAD}"/>
                </a:ext>
              </a:extLst>
            </p:cNvPr>
            <p:cNvSpPr/>
            <p:nvPr/>
          </p:nvSpPr>
          <p:spPr>
            <a:xfrm>
              <a:off x="625375" y="1379999"/>
              <a:ext cx="153915" cy="15062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86EE8AB-EBB4-4BFD-1B38-DFC90D504A8D}"/>
              </a:ext>
            </a:extLst>
          </p:cNvPr>
          <p:cNvSpPr/>
          <p:nvPr/>
        </p:nvSpPr>
        <p:spPr>
          <a:xfrm>
            <a:off x="421583" y="3108960"/>
            <a:ext cx="5408600" cy="8240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Insurance can be categorised into several types, based on the risks it underwrites.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(Life, Health, Automobiles, Property, etc)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45132A-27EC-3BC0-E022-2BB585C8F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351" y="1929942"/>
            <a:ext cx="4350607" cy="31550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726FAAB-3AF8-E7EB-D058-38F7F41A437B}"/>
              </a:ext>
            </a:extLst>
          </p:cNvPr>
          <p:cNvSpPr/>
          <p:nvPr/>
        </p:nvSpPr>
        <p:spPr>
          <a:xfrm>
            <a:off x="400531" y="4516028"/>
            <a:ext cx="5501505" cy="9953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Insurance fraud has several negative effects on both the industry and consumers, leading to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financial losses for insurers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1600" dirty="0">
                <a:solidFill>
                  <a:srgbClr val="0070C0"/>
                </a:solidFill>
              </a:rPr>
              <a:t>higher premiums for policyholders.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1527BF-2064-3374-C99E-40BAA3FD3EA7}"/>
              </a:ext>
            </a:extLst>
          </p:cNvPr>
          <p:cNvSpPr/>
          <p:nvPr/>
        </p:nvSpPr>
        <p:spPr>
          <a:xfrm flipH="1">
            <a:off x="338494" y="4509248"/>
            <a:ext cx="74973" cy="99305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21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1"/>
    </mc:Choice>
    <mc:Fallback xmlns="">
      <p:transition spd="slow" advTm="18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0264-C891-A71D-D71D-2422442B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02" y="527709"/>
            <a:ext cx="10816139" cy="915589"/>
          </a:xfrm>
        </p:spPr>
        <p:txBody>
          <a:bodyPr/>
          <a:lstStyle/>
          <a:p>
            <a:r>
              <a:rPr lang="en-US" dirty="0"/>
              <a:t>Types of Insurance Fraud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970569-F503-16D7-5111-D2D1D4E96F72}"/>
              </a:ext>
            </a:extLst>
          </p:cNvPr>
          <p:cNvGrpSpPr/>
          <p:nvPr/>
        </p:nvGrpSpPr>
        <p:grpSpPr>
          <a:xfrm>
            <a:off x="0" y="1782501"/>
            <a:ext cx="719858" cy="200480"/>
            <a:chOff x="0" y="1956583"/>
            <a:chExt cx="719858" cy="2004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223BFE-C87B-F6E0-4A88-C489A86C15D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C2A99C9-C892-EABC-58D9-93A16F515B9F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182B4F-EA49-117C-3C16-FA197394C26F}"/>
              </a:ext>
            </a:extLst>
          </p:cNvPr>
          <p:cNvSpPr txBox="1"/>
          <p:nvPr/>
        </p:nvSpPr>
        <p:spPr>
          <a:xfrm>
            <a:off x="925286" y="1469571"/>
            <a:ext cx="9851571" cy="78377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892FF-084C-5A61-03F6-076AC1ED3939}"/>
              </a:ext>
            </a:extLst>
          </p:cNvPr>
          <p:cNvSpPr txBox="1"/>
          <p:nvPr/>
        </p:nvSpPr>
        <p:spPr>
          <a:xfrm>
            <a:off x="940690" y="1368724"/>
            <a:ext cx="8588828" cy="6858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Insurance fraud can be classified into </a:t>
            </a:r>
            <a:r>
              <a:rPr lang="en-GB" sz="1600" dirty="0">
                <a:solidFill>
                  <a:srgbClr val="0070C0"/>
                </a:solidFill>
              </a:rPr>
              <a:t>hard fraud </a:t>
            </a:r>
            <a:r>
              <a:rPr lang="en-GB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1600" dirty="0">
                <a:solidFill>
                  <a:srgbClr val="A805A8"/>
                </a:solidFill>
              </a:rPr>
              <a:t>soft fraud.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32A112-97F5-B258-D45A-F03D3D7CEF27}"/>
              </a:ext>
            </a:extLst>
          </p:cNvPr>
          <p:cNvGrpSpPr/>
          <p:nvPr/>
        </p:nvGrpSpPr>
        <p:grpSpPr>
          <a:xfrm>
            <a:off x="1094942" y="2425938"/>
            <a:ext cx="5577778" cy="566961"/>
            <a:chOff x="650646" y="1379998"/>
            <a:chExt cx="10494536" cy="15178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BC8705-64AD-CA73-D395-068DD7FB67FE}"/>
                </a:ext>
              </a:extLst>
            </p:cNvPr>
            <p:cNvSpPr/>
            <p:nvPr/>
          </p:nvSpPr>
          <p:spPr>
            <a:xfrm>
              <a:off x="650646" y="1379998"/>
              <a:ext cx="10494536" cy="151785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600" dirty="0">
                  <a:solidFill>
                    <a:srgbClr val="0070C0"/>
                  </a:solidFill>
                </a:rPr>
                <a:t>Hard Fraud: </a:t>
              </a:r>
              <a:r>
                <a:rPr lang="en-US" sz="1600" dirty="0">
                  <a:solidFill>
                    <a:schemeClr val="tx1">
                      <a:lumMod val="50000"/>
                    </a:schemeClr>
                  </a:solidFill>
                </a:rPr>
                <a:t>Staged accidents, deliberate injuries, or thefts for payout.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95CBB4-2023-5ED3-B355-D55B0AC219E3}"/>
                </a:ext>
              </a:extLst>
            </p:cNvPr>
            <p:cNvSpPr/>
            <p:nvPr/>
          </p:nvSpPr>
          <p:spPr>
            <a:xfrm>
              <a:off x="650646" y="1380000"/>
              <a:ext cx="119032" cy="1517856"/>
            </a:xfrm>
            <a:prstGeom prst="rect">
              <a:avLst/>
            </a:prstGeom>
            <a:solidFill>
              <a:srgbClr val="A805A8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88858-470F-93FD-B86B-89A838389522}"/>
              </a:ext>
            </a:extLst>
          </p:cNvPr>
          <p:cNvGrpSpPr/>
          <p:nvPr/>
        </p:nvGrpSpPr>
        <p:grpSpPr>
          <a:xfrm>
            <a:off x="1083899" y="3486150"/>
            <a:ext cx="5642243" cy="572472"/>
            <a:chOff x="552972" y="3555109"/>
            <a:chExt cx="10615825" cy="153261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BA168A-216C-4BD2-D1FB-8BF2360B057D}"/>
                </a:ext>
              </a:extLst>
            </p:cNvPr>
            <p:cNvSpPr/>
            <p:nvPr/>
          </p:nvSpPr>
          <p:spPr>
            <a:xfrm>
              <a:off x="674262" y="3569866"/>
              <a:ext cx="10494535" cy="151785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rgbClr val="000000"/>
                </a:buClr>
                <a:defRPr/>
              </a:pPr>
              <a:r>
                <a:rPr lang="en-US" sz="1600" dirty="0">
                  <a:solidFill>
                    <a:srgbClr val="A805A8"/>
                  </a:solidFill>
                </a:rPr>
                <a:t>Soft Fraud: </a:t>
              </a:r>
              <a:r>
                <a:rPr lang="en-US" sz="1600" dirty="0">
                  <a:solidFill>
                    <a:schemeClr val="tx1">
                      <a:lumMod val="50000"/>
                    </a:schemeClr>
                  </a:solidFill>
                </a:rPr>
                <a:t>Exaggerating legitimate claims for higher compensation.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sym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AD6754-D9D8-C973-CA8C-47E780438158}"/>
                </a:ext>
              </a:extLst>
            </p:cNvPr>
            <p:cNvSpPr/>
            <p:nvPr/>
          </p:nvSpPr>
          <p:spPr>
            <a:xfrm>
              <a:off x="552972" y="3555109"/>
              <a:ext cx="119032" cy="15178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3438701-5E10-9B42-3BF9-04E6E61091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14" y="802258"/>
            <a:ext cx="3193571" cy="42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0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19A9-31E1-99B2-A777-4EF932E4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73" y="505937"/>
            <a:ext cx="10816139" cy="915589"/>
          </a:xfrm>
        </p:spPr>
        <p:txBody>
          <a:bodyPr/>
          <a:lstStyle/>
          <a:p>
            <a:r>
              <a:rPr lang="en-US" dirty="0"/>
              <a:t>Machine Learning for Fraud Detection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E1D64A-226E-0100-6E66-5A1B54D3EE9C}"/>
              </a:ext>
            </a:extLst>
          </p:cNvPr>
          <p:cNvSpPr txBox="1"/>
          <p:nvPr/>
        </p:nvSpPr>
        <p:spPr>
          <a:xfrm>
            <a:off x="452063" y="1828800"/>
            <a:ext cx="3082247" cy="367814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695E15-F6D9-3426-C95A-0C2173BDAA17}"/>
              </a:ext>
            </a:extLst>
          </p:cNvPr>
          <p:cNvSpPr txBox="1"/>
          <p:nvPr/>
        </p:nvSpPr>
        <p:spPr>
          <a:xfrm>
            <a:off x="801330" y="1382234"/>
            <a:ext cx="5677443" cy="6366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r>
              <a:rPr lang="en-US" sz="1600" b="1" dirty="0"/>
              <a:t>Machine learning </a:t>
            </a:r>
            <a:r>
              <a:rPr lang="en-US" sz="1600" dirty="0"/>
              <a:t>is capable of </a:t>
            </a:r>
            <a:r>
              <a:rPr lang="en-US" sz="1600" dirty="0">
                <a:solidFill>
                  <a:srgbClr val="A805A8"/>
                </a:solidFill>
              </a:rPr>
              <a:t>analysing large datasets</a:t>
            </a:r>
            <a:r>
              <a:rPr lang="en-US" sz="1600" dirty="0"/>
              <a:t> to detect complex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fraud patterns. </a:t>
            </a:r>
            <a:endParaRPr lang="en-GB" sz="1600" dirty="0">
              <a:solidFill>
                <a:schemeClr val="accent1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DF3D5-0775-D00D-6963-7FA0C7E40BE8}"/>
              </a:ext>
            </a:extLst>
          </p:cNvPr>
          <p:cNvSpPr txBox="1"/>
          <p:nvPr/>
        </p:nvSpPr>
        <p:spPr>
          <a:xfrm>
            <a:off x="874419" y="3064938"/>
            <a:ext cx="4651737" cy="169590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endParaRPr lang="en-GB" sz="33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534256-9965-D787-302D-273C40448544}"/>
              </a:ext>
            </a:extLst>
          </p:cNvPr>
          <p:cNvGrpSpPr/>
          <p:nvPr/>
        </p:nvGrpSpPr>
        <p:grpSpPr>
          <a:xfrm>
            <a:off x="0" y="1626557"/>
            <a:ext cx="719858" cy="200480"/>
            <a:chOff x="0" y="1956583"/>
            <a:chExt cx="719858" cy="2004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B2FAF6-0E6E-1CA7-81D4-B70459B083D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71545C24-2D9C-9FB6-B5DE-DA1E36EF66DD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28C6FC1-452C-0C2A-A0AD-AA145E5F2076}"/>
              </a:ext>
            </a:extLst>
          </p:cNvPr>
          <p:cNvSpPr txBox="1"/>
          <p:nvPr/>
        </p:nvSpPr>
        <p:spPr>
          <a:xfrm>
            <a:off x="854338" y="2210496"/>
            <a:ext cx="5677443" cy="6366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r>
              <a:rPr lang="en-US" sz="1600" b="1" dirty="0"/>
              <a:t>Types of Machine Learning </a:t>
            </a:r>
            <a:endParaRPr lang="en-GB" sz="1600" b="1" dirty="0">
              <a:solidFill>
                <a:schemeClr val="accent1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7A7AB7-8C73-436B-26E3-5D5789260AE3}"/>
              </a:ext>
            </a:extLst>
          </p:cNvPr>
          <p:cNvGrpSpPr/>
          <p:nvPr/>
        </p:nvGrpSpPr>
        <p:grpSpPr>
          <a:xfrm>
            <a:off x="0" y="2603906"/>
            <a:ext cx="719858" cy="200480"/>
            <a:chOff x="0" y="1956583"/>
            <a:chExt cx="719858" cy="20048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4E4B26E-CC56-5349-356A-45533E4A6B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56A6D7CA-890F-80E8-9977-6FCCB9B99808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2A28833-8174-37FD-D8F3-A92D957EB88A}"/>
              </a:ext>
            </a:extLst>
          </p:cNvPr>
          <p:cNvSpPr txBox="1"/>
          <p:nvPr/>
        </p:nvSpPr>
        <p:spPr>
          <a:xfrm>
            <a:off x="782707" y="3038206"/>
            <a:ext cx="60976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A805A8"/>
                </a:solidFill>
              </a:rPr>
              <a:t>Supervised:</a:t>
            </a:r>
            <a:r>
              <a:rPr lang="en-US" sz="1600" dirty="0"/>
              <a:t> Uses labeled data for fraud detection.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A805A8"/>
                </a:solidFill>
              </a:rPr>
              <a:t>Unsupervised: </a:t>
            </a:r>
            <a:r>
              <a:rPr lang="en-US" sz="1600" dirty="0"/>
              <a:t>Identifies anomalies in unlabeled data.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A805A8"/>
                </a:solidFill>
              </a:rPr>
              <a:t>Semi-Supervised: </a:t>
            </a:r>
            <a:r>
              <a:rPr lang="en-US" sz="1600" dirty="0"/>
              <a:t>Combines both labeled and unlabeled data.</a:t>
            </a:r>
            <a:endParaRPr lang="en-GB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CC1825-5EF0-63F8-B6E3-01C090AA7C0D}"/>
              </a:ext>
            </a:extLst>
          </p:cNvPr>
          <p:cNvSpPr txBox="1"/>
          <p:nvPr/>
        </p:nvSpPr>
        <p:spPr>
          <a:xfrm>
            <a:off x="812524" y="5135361"/>
            <a:ext cx="92955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K</a:t>
            </a:r>
            <a:r>
              <a:rPr lang="en-GB" sz="1600" b="1" dirty="0" err="1"/>
              <a:t>ey</a:t>
            </a:r>
            <a:r>
              <a:rPr lang="en-GB" sz="1600" b="1" dirty="0"/>
              <a:t> Algorithms Used: </a:t>
            </a:r>
            <a:r>
              <a:rPr lang="en-GB" sz="1600" dirty="0"/>
              <a:t>Logistic Regression, Decision Trees, Random Forest, </a:t>
            </a:r>
          </a:p>
          <a:p>
            <a:r>
              <a:rPr lang="en-GB" sz="1600" dirty="0"/>
              <a:t>Gradient Boosting, Support Vector Machines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E44A16-6966-F176-576F-49444690552C}"/>
              </a:ext>
            </a:extLst>
          </p:cNvPr>
          <p:cNvGrpSpPr/>
          <p:nvPr/>
        </p:nvGrpSpPr>
        <p:grpSpPr>
          <a:xfrm>
            <a:off x="0" y="5280844"/>
            <a:ext cx="719858" cy="200480"/>
            <a:chOff x="0" y="1956583"/>
            <a:chExt cx="719858" cy="20048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3AC245-0C9E-5264-E777-9D48B3E2A6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C3D8E599-0771-F846-4EC1-7CFA0BCB0B05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969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A4D9-80D0-FECF-5C52-F183208D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Challenges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BA504-8855-74A4-0337-C3D293C1DDE2}"/>
              </a:ext>
            </a:extLst>
          </p:cNvPr>
          <p:cNvSpPr txBox="1"/>
          <p:nvPr/>
        </p:nvSpPr>
        <p:spPr>
          <a:xfrm>
            <a:off x="816429" y="1676400"/>
            <a:ext cx="7260772" cy="8382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latin typeface="Montserrat Medium" panose="00000600000000000000" pitchFamily="2" charset="0"/>
              </a:rPr>
              <a:t>The dataset contains details of 1,000 claims: </a:t>
            </a:r>
            <a:r>
              <a:rPr lang="en-US" sz="1600" b="0" i="0" dirty="0">
                <a:solidFill>
                  <a:srgbClr val="A805A8"/>
                </a:solidFill>
                <a:effectLst/>
                <a:latin typeface="Montserrat Medium" panose="00000600000000000000" pitchFamily="2" charset="0"/>
              </a:rPr>
              <a:t>247 Fraudulent</a:t>
            </a:r>
          </a:p>
          <a:p>
            <a:r>
              <a:rPr lang="en-US" sz="1600" dirty="0">
                <a:solidFill>
                  <a:srgbClr val="1F1F1F"/>
                </a:solidFill>
                <a:latin typeface="Montserrat Medium" panose="00000600000000000000" pitchFamily="2" charset="0"/>
              </a:rPr>
              <a:t>and </a:t>
            </a:r>
            <a:r>
              <a:rPr lang="en-US" sz="1600" kern="100" dirty="0">
                <a:solidFill>
                  <a:schemeClr val="accent1">
                    <a:lumMod val="75000"/>
                  </a:schemeClr>
                </a:solidFill>
                <a:latin typeface="Montserrat Medium" panose="00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753 non-fraudulent </a:t>
            </a:r>
            <a:r>
              <a:rPr lang="en-US" sz="1600" dirty="0">
                <a:solidFill>
                  <a:srgbClr val="1F1F1F"/>
                </a:solidFill>
                <a:latin typeface="Montserrat Medium" panose="00000600000000000000" pitchFamily="2" charset="0"/>
              </a:rPr>
              <a:t>claims. </a:t>
            </a:r>
            <a:endParaRPr lang="en-US" sz="1600" b="0" i="0" dirty="0">
              <a:solidFill>
                <a:srgbClr val="1F1F1F"/>
              </a:solidFill>
              <a:effectLst/>
              <a:latin typeface="Montserrat Medium" panose="00000600000000000000" pitchFamily="2" charset="0"/>
            </a:endParaRPr>
          </a:p>
          <a:p>
            <a:pPr algn="l"/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54F383-B5B8-D697-CCAC-8F9BFAA20C52}"/>
              </a:ext>
            </a:extLst>
          </p:cNvPr>
          <p:cNvGrpSpPr/>
          <p:nvPr/>
        </p:nvGrpSpPr>
        <p:grpSpPr>
          <a:xfrm>
            <a:off x="0" y="1782501"/>
            <a:ext cx="719858" cy="200480"/>
            <a:chOff x="0" y="1956583"/>
            <a:chExt cx="719858" cy="2004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E6DBA3B-7209-F2A7-600C-C0F002DE96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3356B884-2C03-6A02-BBC6-352D0503A0CF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C21CF2-D292-6CF4-D717-6C90932A3A81}"/>
              </a:ext>
            </a:extLst>
          </p:cNvPr>
          <p:cNvGrpSpPr/>
          <p:nvPr/>
        </p:nvGrpSpPr>
        <p:grpSpPr>
          <a:xfrm>
            <a:off x="370115" y="2816827"/>
            <a:ext cx="6150427" cy="2952603"/>
            <a:chOff x="634870" y="1367616"/>
            <a:chExt cx="11567599" cy="15302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04E9C-E16E-AEA3-FBDC-36C875898C80}"/>
                </a:ext>
              </a:extLst>
            </p:cNvPr>
            <p:cNvSpPr/>
            <p:nvPr/>
          </p:nvSpPr>
          <p:spPr>
            <a:xfrm>
              <a:off x="732539" y="1368715"/>
              <a:ext cx="11469930" cy="151785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>
                <a:buClr>
                  <a:srgbClr val="000000"/>
                </a:buClr>
                <a:defRPr/>
              </a:pPr>
              <a:r>
                <a:rPr lang="en-US" sz="1600" kern="1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600" kern="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ne significant challenge is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class imbalance. </a:t>
              </a:r>
              <a:r>
                <a:rPr lang="en-US" sz="1600" kern="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The fraudulent cases are typically much fewer compared to legitimate ones. </a:t>
              </a:r>
              <a:r>
                <a:rPr lang="en-US" sz="1600" kern="100" dirty="0">
                  <a:solidFill>
                    <a:srgbClr val="A805A8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This imbalance lead to biased models</a:t>
              </a:r>
              <a:r>
                <a:rPr lang="en-US" sz="1600" kern="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that focuses on the majority class. </a:t>
              </a:r>
            </a:p>
            <a:p>
              <a:pPr marL="174625">
                <a:buClr>
                  <a:srgbClr val="000000"/>
                </a:buClr>
                <a:defRPr/>
              </a:pPr>
              <a:endPara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4625">
                <a:buClr>
                  <a:srgbClr val="000000"/>
                </a:buClr>
                <a:defRPr/>
              </a:pPr>
              <a:r>
                <a:rPr lang="en-GB" sz="1600" kern="1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The dataset also has a very high number of dimensionality with </a:t>
              </a:r>
              <a:r>
                <a:rPr lang="en-GB" sz="1600" dirty="0">
                  <a:solidFill>
                    <a:schemeClr val="accent1">
                      <a:lumMod val="7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40 different features. </a:t>
              </a:r>
              <a:r>
                <a:rPr lang="en-GB" sz="1600" kern="1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There are also</a:t>
              </a:r>
              <a:r>
                <a:rPr lang="en-GB" sz="1600" dirty="0">
                  <a:solidFill>
                    <a:schemeClr val="accent1">
                      <a:lumMod val="7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GB" sz="1600" kern="100" dirty="0">
                  <a:solidFill>
                    <a:srgbClr val="A805A8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some missing values</a:t>
              </a:r>
              <a:endParaRPr lang="en-US" sz="1600" kern="100" dirty="0">
                <a:solidFill>
                  <a:srgbClr val="A805A8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4625">
                <a:buClr>
                  <a:srgbClr val="000000"/>
                </a:buClr>
                <a:defRPr/>
              </a:pPr>
              <a:endPara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4625">
                <a:buClr>
                  <a:srgbClr val="000000"/>
                </a:buClr>
                <a:defRPr/>
              </a:pPr>
              <a:endPara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 panose="00000600000000000000" pitchFamily="2" charset="0"/>
                <a:sym typeface="Arial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D707DB-6653-D4B7-476A-606AFCEAFC29}"/>
                </a:ext>
              </a:extLst>
            </p:cNvPr>
            <p:cNvSpPr/>
            <p:nvPr/>
          </p:nvSpPr>
          <p:spPr>
            <a:xfrm>
              <a:off x="634870" y="1367616"/>
              <a:ext cx="139219" cy="1530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263749A-D115-B72A-4C43-977DD020CEF5}"/>
              </a:ext>
            </a:extLst>
          </p:cNvPr>
          <p:cNvSpPr txBox="1"/>
          <p:nvPr/>
        </p:nvSpPr>
        <p:spPr>
          <a:xfrm>
            <a:off x="6226233" y="6183086"/>
            <a:ext cx="4898967" cy="38396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r>
              <a:rPr lang="en-US" sz="1200" dirty="0">
                <a:solidFill>
                  <a:srgbClr val="0070C0"/>
                </a:solidFill>
              </a:rPr>
              <a:t>Image – Fraud Reported Value Counts from The Dataset</a:t>
            </a:r>
            <a:endParaRPr lang="en-GB" sz="12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6B3B1-4ED9-E6C2-6C81-53E8BC9CC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54" y="2320808"/>
            <a:ext cx="5095035" cy="36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4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8AC3-ADFA-E22F-3A7B-F705EB83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F682D3-D15D-AECC-7579-0DA699600469}"/>
              </a:ext>
            </a:extLst>
          </p:cNvPr>
          <p:cNvGrpSpPr/>
          <p:nvPr/>
        </p:nvGrpSpPr>
        <p:grpSpPr>
          <a:xfrm>
            <a:off x="615492" y="1643520"/>
            <a:ext cx="6849413" cy="708678"/>
            <a:chOff x="650646" y="1379998"/>
            <a:chExt cx="10494536" cy="15178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FEE46F-B6EC-7EE3-BB84-E71FA8B68BE8}"/>
                </a:ext>
              </a:extLst>
            </p:cNvPr>
            <p:cNvSpPr/>
            <p:nvPr/>
          </p:nvSpPr>
          <p:spPr>
            <a:xfrm>
              <a:off x="650646" y="1379998"/>
              <a:ext cx="10494536" cy="151785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735ABC-8035-0FD4-DA41-5B36AD6C7021}"/>
                </a:ext>
              </a:extLst>
            </p:cNvPr>
            <p:cNvSpPr/>
            <p:nvPr/>
          </p:nvSpPr>
          <p:spPr>
            <a:xfrm flipH="1">
              <a:off x="675696" y="1380000"/>
              <a:ext cx="83656" cy="1486770"/>
            </a:xfrm>
            <a:prstGeom prst="rect">
              <a:avLst/>
            </a:prstGeom>
            <a:solidFill>
              <a:srgbClr val="005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CF5CD8A-2CED-539B-92D4-9BE090A2AB62}"/>
              </a:ext>
            </a:extLst>
          </p:cNvPr>
          <p:cNvSpPr txBox="1"/>
          <p:nvPr/>
        </p:nvSpPr>
        <p:spPr>
          <a:xfrm>
            <a:off x="740229" y="1725846"/>
            <a:ext cx="677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Handling Missing Data: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Montserrat Medium" panose="00000600000000000000" pitchFamily="2" charset="0"/>
              </a:rPr>
              <a:t>Used mode imputation.  </a:t>
            </a:r>
            <a:endParaRPr lang="en-GB" sz="1600" dirty="0">
              <a:latin typeface="Montserrat Medium" panose="000006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2C472-9895-9B09-BBBB-551C7DA44A12}"/>
              </a:ext>
            </a:extLst>
          </p:cNvPr>
          <p:cNvGrpSpPr/>
          <p:nvPr/>
        </p:nvGrpSpPr>
        <p:grpSpPr>
          <a:xfrm>
            <a:off x="622961" y="2665206"/>
            <a:ext cx="6822008" cy="727282"/>
            <a:chOff x="681475" y="1202240"/>
            <a:chExt cx="9706728" cy="132615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4A941E-DEA4-C512-F8A9-05CF10740A55}"/>
                </a:ext>
              </a:extLst>
            </p:cNvPr>
            <p:cNvSpPr/>
            <p:nvPr/>
          </p:nvSpPr>
          <p:spPr>
            <a:xfrm>
              <a:off x="683562" y="1202240"/>
              <a:ext cx="9704641" cy="13261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600" kern="100" dirty="0">
                  <a:solidFill>
                    <a:srgbClr val="A805A8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Encoding Categorical Variables: </a:t>
              </a:r>
              <a:r>
                <a:rPr lang="en-US" sz="1600" b="0" i="0" dirty="0">
                  <a:solidFill>
                    <a:srgbClr val="374151"/>
                  </a:solidFill>
                  <a:effectLst/>
                  <a:latin typeface="Montserrat Medium" panose="00000600000000000000" pitchFamily="2" charset="0"/>
                </a:rPr>
                <a:t>Used one hot encoding method.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sym typeface="Arial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2A4E3B-80B1-EFA4-FBC7-78002E9251C0}"/>
                </a:ext>
              </a:extLst>
            </p:cNvPr>
            <p:cNvSpPr/>
            <p:nvPr/>
          </p:nvSpPr>
          <p:spPr>
            <a:xfrm>
              <a:off x="681475" y="1207256"/>
              <a:ext cx="90323" cy="1321137"/>
            </a:xfrm>
            <a:prstGeom prst="rect">
              <a:avLst/>
            </a:prstGeom>
            <a:solidFill>
              <a:srgbClr val="A805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4691449-51CF-DDF2-4930-A0FB609D0200}"/>
              </a:ext>
            </a:extLst>
          </p:cNvPr>
          <p:cNvSpPr txBox="1"/>
          <p:nvPr/>
        </p:nvSpPr>
        <p:spPr>
          <a:xfrm>
            <a:off x="6270171" y="6139543"/>
            <a:ext cx="5236029" cy="54428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4923F-35E1-6CD5-7946-5C3552A7C4DC}"/>
              </a:ext>
            </a:extLst>
          </p:cNvPr>
          <p:cNvSpPr txBox="1"/>
          <p:nvPr/>
        </p:nvSpPr>
        <p:spPr>
          <a:xfrm>
            <a:off x="6417029" y="6120939"/>
            <a:ext cx="5214257" cy="47897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r>
              <a:rPr lang="en-US" sz="1200" dirty="0">
                <a:solidFill>
                  <a:srgbClr val="0070C0"/>
                </a:solidFill>
              </a:rPr>
              <a:t>Image – https://www.v7labs.com/blog/data-preprocessing-guide</a:t>
            </a:r>
            <a:endParaRPr lang="en-GB" sz="1200" dirty="0">
              <a:solidFill>
                <a:srgbClr val="0070C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22D399-00AE-78B6-E907-F57B10D59241}"/>
              </a:ext>
            </a:extLst>
          </p:cNvPr>
          <p:cNvGrpSpPr/>
          <p:nvPr/>
        </p:nvGrpSpPr>
        <p:grpSpPr>
          <a:xfrm>
            <a:off x="607581" y="3821104"/>
            <a:ext cx="6822008" cy="727281"/>
            <a:chOff x="681475" y="1379998"/>
            <a:chExt cx="9706728" cy="13261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B70B9D-D9A8-A24A-35D0-7F0BE9D8EC9A}"/>
                </a:ext>
              </a:extLst>
            </p:cNvPr>
            <p:cNvSpPr/>
            <p:nvPr/>
          </p:nvSpPr>
          <p:spPr>
            <a:xfrm>
              <a:off x="683562" y="1379998"/>
              <a:ext cx="9704641" cy="13261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600" dirty="0">
                  <a:solidFill>
                    <a:srgbClr val="0070C0"/>
                  </a:solidFill>
                </a:rPr>
                <a:t>Removing Variables: </a:t>
              </a:r>
              <a:r>
                <a:rPr lang="en-US" sz="1600" dirty="0">
                  <a:solidFill>
                    <a:schemeClr val="tx1"/>
                  </a:solidFill>
                </a:rPr>
                <a:t>'_c39,' 'total_claim_amount,' and 'age' were removed due to redundancy and multicollinearity.</a:t>
              </a:r>
              <a:r>
                <a:rPr lang="en-US" sz="1600" b="0" i="0" dirty="0">
                  <a:solidFill>
                    <a:schemeClr val="tx1"/>
                  </a:solidFill>
                  <a:effectLst/>
                </a:rPr>
                <a:t>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Aria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C91706-B7E5-1791-E9E3-30DE49FA49CF}"/>
                </a:ext>
              </a:extLst>
            </p:cNvPr>
            <p:cNvSpPr/>
            <p:nvPr/>
          </p:nvSpPr>
          <p:spPr>
            <a:xfrm>
              <a:off x="681475" y="1380000"/>
              <a:ext cx="90323" cy="1321137"/>
            </a:xfrm>
            <a:prstGeom prst="rect">
              <a:avLst/>
            </a:prstGeom>
            <a:solidFill>
              <a:srgbClr val="005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3CAE1F-2C67-2BD2-7BAE-662D4E79BA7E}"/>
              </a:ext>
            </a:extLst>
          </p:cNvPr>
          <p:cNvGrpSpPr/>
          <p:nvPr/>
        </p:nvGrpSpPr>
        <p:grpSpPr>
          <a:xfrm>
            <a:off x="599192" y="5003951"/>
            <a:ext cx="6838787" cy="727281"/>
            <a:chOff x="418876" y="5601914"/>
            <a:chExt cx="9730602" cy="132615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A34483-E593-A8C7-9CD1-8A8799A40CD2}"/>
                </a:ext>
              </a:extLst>
            </p:cNvPr>
            <p:cNvSpPr/>
            <p:nvPr/>
          </p:nvSpPr>
          <p:spPr>
            <a:xfrm>
              <a:off x="444837" y="5601914"/>
              <a:ext cx="9704641" cy="13261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600" kern="100" dirty="0">
                  <a:solidFill>
                    <a:srgbClr val="A805A8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Encoding Categorical Variables: </a:t>
              </a:r>
              <a:r>
                <a:rPr lang="en-US" sz="1600" b="0" i="0" dirty="0">
                  <a:solidFill>
                    <a:srgbClr val="374151"/>
                  </a:solidFill>
                  <a:effectLst/>
                  <a:latin typeface="Montserrat Medium" panose="00000600000000000000" pitchFamily="2" charset="0"/>
                </a:rPr>
                <a:t>Used one hot encoding method.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sym typeface="Arial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BAD5D02-9BB4-B3D5-6CF7-FE5D8EE1922D}"/>
                </a:ext>
              </a:extLst>
            </p:cNvPr>
            <p:cNvSpPr/>
            <p:nvPr/>
          </p:nvSpPr>
          <p:spPr>
            <a:xfrm>
              <a:off x="418876" y="5601914"/>
              <a:ext cx="90323" cy="1321136"/>
            </a:xfrm>
            <a:prstGeom prst="rect">
              <a:avLst/>
            </a:prstGeom>
            <a:solidFill>
              <a:srgbClr val="A805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08E5FC2-164C-ADF3-6783-3C8575AB5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71" y="1914617"/>
            <a:ext cx="3947570" cy="28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0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6988-9BE6-D3CC-87DA-0CEDD501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D76F23-6EED-21AE-FFFA-FE7909895BDD}"/>
              </a:ext>
            </a:extLst>
          </p:cNvPr>
          <p:cNvGrpSpPr/>
          <p:nvPr/>
        </p:nvGrpSpPr>
        <p:grpSpPr>
          <a:xfrm>
            <a:off x="250767" y="1631470"/>
            <a:ext cx="6258890" cy="924427"/>
            <a:chOff x="249923" y="1551453"/>
            <a:chExt cx="10494535" cy="15279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BF8D56-9D06-4E0A-5420-75884818E878}"/>
                </a:ext>
              </a:extLst>
            </p:cNvPr>
            <p:cNvSpPr/>
            <p:nvPr/>
          </p:nvSpPr>
          <p:spPr>
            <a:xfrm>
              <a:off x="249923" y="1551453"/>
              <a:ext cx="10494535" cy="151785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600" dirty="0">
                  <a:solidFill>
                    <a:srgbClr val="0070C0"/>
                  </a:solidFill>
                </a:rPr>
                <a:t>Models evaluated: </a:t>
              </a:r>
              <a:r>
                <a:rPr lang="en-US" sz="1600" dirty="0">
                  <a:solidFill>
                    <a:schemeClr val="tx1"/>
                  </a:solidFill>
                </a:rPr>
                <a:t>Logistic Regression, Decision Trees, Random Forest, Gradient Boosting, SVM, KNN.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 panose="00000600000000000000" pitchFamily="2" charset="0"/>
                <a:sym typeface="Arial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D30B03-DBC5-0522-F51D-63D507CE3CD1}"/>
                </a:ext>
              </a:extLst>
            </p:cNvPr>
            <p:cNvSpPr/>
            <p:nvPr/>
          </p:nvSpPr>
          <p:spPr>
            <a:xfrm>
              <a:off x="256531" y="1561579"/>
              <a:ext cx="119032" cy="15178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4E0AB-D86F-E284-D3F8-815DF15A991D}"/>
              </a:ext>
            </a:extLst>
          </p:cNvPr>
          <p:cNvGrpSpPr/>
          <p:nvPr/>
        </p:nvGrpSpPr>
        <p:grpSpPr>
          <a:xfrm>
            <a:off x="267907" y="3392488"/>
            <a:ext cx="6249008" cy="936962"/>
            <a:chOff x="443848" y="357977"/>
            <a:chExt cx="10534922" cy="15178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833277-A3C6-7AE5-541C-3F5698E70FBC}"/>
                </a:ext>
              </a:extLst>
            </p:cNvPr>
            <p:cNvSpPr/>
            <p:nvPr/>
          </p:nvSpPr>
          <p:spPr>
            <a:xfrm>
              <a:off x="484233" y="357977"/>
              <a:ext cx="10494537" cy="151785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600" kern="100" dirty="0">
                  <a:solidFill>
                    <a:srgbClr val="A805A8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Gradient Boosting </a:t>
              </a:r>
              <a:r>
                <a:rPr lang="en-US" sz="1600" dirty="0">
                  <a:solidFill>
                    <a:schemeClr val="tx1"/>
                  </a:solidFill>
                </a:rPr>
                <a:t>showed the best performance, It was then tuned with hyperparameters and class imbalance was addressed using </a:t>
              </a:r>
              <a:r>
                <a:rPr lang="en-US" sz="1600" dirty="0">
                  <a:solidFill>
                    <a:srgbClr val="0070C0"/>
                  </a:solidFill>
                </a:rPr>
                <a:t>SMOTE. 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 panose="00000600000000000000" pitchFamily="2" charset="0"/>
                <a:sym typeface="Arial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3E7093-C339-0459-D540-B10C1D9D7565}"/>
                </a:ext>
              </a:extLst>
            </p:cNvPr>
            <p:cNvSpPr/>
            <p:nvPr/>
          </p:nvSpPr>
          <p:spPr>
            <a:xfrm>
              <a:off x="443848" y="357977"/>
              <a:ext cx="122902" cy="15069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EBBDA9-0C69-6087-C87E-135CE421B6A2}"/>
              </a:ext>
            </a:extLst>
          </p:cNvPr>
          <p:cNvSpPr txBox="1"/>
          <p:nvPr/>
        </p:nvSpPr>
        <p:spPr>
          <a:xfrm>
            <a:off x="6273390" y="6166332"/>
            <a:ext cx="5366657" cy="32657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Image – Accuracy Score by Model from the Thesis</a:t>
            </a:r>
            <a:endParaRPr lang="en-GB" sz="14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6FEC4-7F94-824A-68F6-DE92C23EF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77" y="1543574"/>
            <a:ext cx="4843109" cy="32240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963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7C56-AF56-CBEE-DDEA-EF09DFD8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E7262F-C918-4725-E991-BA043895174B}"/>
              </a:ext>
            </a:extLst>
          </p:cNvPr>
          <p:cNvGrpSpPr/>
          <p:nvPr/>
        </p:nvGrpSpPr>
        <p:grpSpPr>
          <a:xfrm>
            <a:off x="426627" y="1680506"/>
            <a:ext cx="6093443" cy="1007035"/>
            <a:chOff x="588775" y="2171687"/>
            <a:chExt cx="10592620" cy="22141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F42C70-3A63-D7C9-C83B-55C51C030B4C}"/>
                </a:ext>
              </a:extLst>
            </p:cNvPr>
            <p:cNvSpPr/>
            <p:nvPr/>
          </p:nvSpPr>
          <p:spPr>
            <a:xfrm>
              <a:off x="686859" y="2171687"/>
              <a:ext cx="10494536" cy="218037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GB" sz="1600" dirty="0">
                  <a:solidFill>
                    <a:srgbClr val="374151"/>
                  </a:solidFill>
                  <a:latin typeface="Montserrat Medium" panose="00000600000000000000" pitchFamily="2" charset="0"/>
                </a:rPr>
                <a:t>The evaluation function was used to compute performance metrics such </a:t>
              </a:r>
              <a:r>
                <a:rPr lang="en-GB" sz="1600" kern="100" dirty="0">
                  <a:solidFill>
                    <a:srgbClr val="A805A8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as accuracy, precision, recall, F1 score, confusion matrix, and ROC AUC. </a:t>
              </a:r>
              <a:endParaRPr lang="en-US" sz="1600" kern="100" dirty="0">
                <a:solidFill>
                  <a:srgbClr val="A805A8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EC3387-8D3D-7784-52E8-7A925D082800}"/>
                </a:ext>
              </a:extLst>
            </p:cNvPr>
            <p:cNvSpPr/>
            <p:nvPr/>
          </p:nvSpPr>
          <p:spPr>
            <a:xfrm>
              <a:off x="588775" y="2171689"/>
              <a:ext cx="144116" cy="2214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0CF4D8-0AA3-2F58-0A46-EC2620D3FAD6}"/>
              </a:ext>
            </a:extLst>
          </p:cNvPr>
          <p:cNvGrpSpPr/>
          <p:nvPr/>
        </p:nvGrpSpPr>
        <p:grpSpPr>
          <a:xfrm>
            <a:off x="421416" y="3225510"/>
            <a:ext cx="6194069" cy="1442875"/>
            <a:chOff x="586678" y="1959080"/>
            <a:chExt cx="10044560" cy="17536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67668D-6363-C9D6-2FB6-FEF3BB652245}"/>
                </a:ext>
              </a:extLst>
            </p:cNvPr>
            <p:cNvSpPr/>
            <p:nvPr/>
          </p:nvSpPr>
          <p:spPr>
            <a:xfrm>
              <a:off x="612660" y="1959080"/>
              <a:ext cx="10018578" cy="175365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From the evaluation, Gradient Boosting emerged as the most affective model. It </a:t>
              </a:r>
              <a:r>
                <a:rPr lang="en-US" sz="1600" kern="100" dirty="0">
                  <a:solidFill>
                    <a:srgbClr val="A805A8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scored a precision of 0.66, recall of 0.73, and an F1 score of 0.69. </a:t>
              </a:r>
              <a:r>
                <a:rPr lang="en-US" sz="1600" dirty="0">
                  <a:solidFill>
                    <a:schemeClr val="tx1"/>
                  </a:solidFill>
                </a:rPr>
                <a:t>The confusion matrix shows </a:t>
              </a:r>
              <a:r>
                <a:rPr lang="en-US" sz="1600" dirty="0">
                  <a:solidFill>
                    <a:srgbClr val="00A0FF"/>
                  </a:solidFill>
                </a:rPr>
                <a:t>124 true negatives, 21 false positives, 15 false negatives, and 40 true positives</a:t>
              </a:r>
              <a:r>
                <a:rPr lang="en-US" sz="1600" dirty="0">
                  <a:solidFill>
                    <a:schemeClr val="tx1"/>
                  </a:solidFill>
                </a:rPr>
                <a:t>, indicating effective fraud detection.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 panose="00000600000000000000" pitchFamily="2" charset="0"/>
                <a:sym typeface="Arial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5EEAA8-829C-AFAE-8746-1EA7B23546E8}"/>
                </a:ext>
              </a:extLst>
            </p:cNvPr>
            <p:cNvSpPr/>
            <p:nvPr/>
          </p:nvSpPr>
          <p:spPr>
            <a:xfrm flipH="1">
              <a:off x="586678" y="1959080"/>
              <a:ext cx="128945" cy="1743986"/>
            </a:xfrm>
            <a:prstGeom prst="rect">
              <a:avLst/>
            </a:prstGeom>
            <a:solidFill>
              <a:srgbClr val="005A87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C3596AA-62E8-95CD-2FDA-C4A8736792DB}"/>
              </a:ext>
            </a:extLst>
          </p:cNvPr>
          <p:cNvSpPr txBox="1"/>
          <p:nvPr/>
        </p:nvSpPr>
        <p:spPr>
          <a:xfrm>
            <a:off x="6096000" y="6368143"/>
            <a:ext cx="5638800" cy="48985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85000" lnSpcReduction="20000"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Image – Confusion Matrix Score of Gradient Boosting Model</a:t>
            </a:r>
            <a:endParaRPr lang="en-GB" sz="1800" dirty="0">
              <a:solidFill>
                <a:srgbClr val="0070C0"/>
              </a:solidFill>
            </a:endParaRPr>
          </a:p>
          <a:p>
            <a:pPr algn="l"/>
            <a:endParaRPr lang="en-GB" dirty="0">
              <a:solidFill>
                <a:srgbClr val="00A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1A192-9FA7-942E-D8C6-65197DE99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26" y="1893695"/>
            <a:ext cx="3454469" cy="3328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7F15CF-EDDA-E752-2C31-D336250E4CC5}"/>
              </a:ext>
            </a:extLst>
          </p:cNvPr>
          <p:cNvSpPr txBox="1"/>
          <p:nvPr/>
        </p:nvSpPr>
        <p:spPr>
          <a:xfrm>
            <a:off x="775251" y="5290456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proceeded to further tune the Gradient Boosting model with optimised hyperparameters.</a:t>
            </a:r>
            <a:endParaRPr lang="en-GB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04158B-3987-1F2B-F927-D50E6818CDAB}"/>
              </a:ext>
            </a:extLst>
          </p:cNvPr>
          <p:cNvGrpSpPr/>
          <p:nvPr/>
        </p:nvGrpSpPr>
        <p:grpSpPr>
          <a:xfrm>
            <a:off x="0" y="5440101"/>
            <a:ext cx="719858" cy="200480"/>
            <a:chOff x="0" y="1956583"/>
            <a:chExt cx="719858" cy="20048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4B5F822-F37E-9567-780D-4AF4FD9747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56823"/>
              <a:ext cx="619618" cy="0"/>
            </a:xfrm>
            <a:prstGeom prst="line">
              <a:avLst/>
            </a:prstGeom>
            <a:ln w="76200">
              <a:solidFill>
                <a:srgbClr val="A80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D0F142A3-DDD2-0F57-D34D-79E4077EA9E5}"/>
                </a:ext>
              </a:extLst>
            </p:cNvPr>
            <p:cNvSpPr/>
            <p:nvPr/>
          </p:nvSpPr>
          <p:spPr>
            <a:xfrm>
              <a:off x="519378" y="1956583"/>
              <a:ext cx="200480" cy="20048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A80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82443246"/>
      </p:ext>
    </p:extLst>
  </p:cSld>
  <p:clrMapOvr>
    <a:masterClrMapping/>
  </p:clrMapOvr>
</p:sld>
</file>

<file path=ppt/theme/theme1.xml><?xml version="1.0" encoding="utf-8"?>
<a:theme xmlns:a="http://schemas.openxmlformats.org/drawingml/2006/main" name="UoP master">
  <a:themeElements>
    <a:clrScheme name="Custom 22">
      <a:dk1>
        <a:srgbClr val="525962"/>
      </a:dk1>
      <a:lt1>
        <a:sysClr val="window" lastClr="FFFFFF"/>
      </a:lt1>
      <a:dk2>
        <a:srgbClr val="621360"/>
      </a:dk2>
      <a:lt2>
        <a:srgbClr val="FFFFFF"/>
      </a:lt2>
      <a:accent1>
        <a:srgbClr val="00A0FF"/>
      </a:accent1>
      <a:accent2>
        <a:srgbClr val="621360"/>
      </a:accent2>
      <a:accent3>
        <a:srgbClr val="9C9C9C"/>
      </a:accent3>
      <a:accent4>
        <a:srgbClr val="0078B4"/>
      </a:accent4>
      <a:accent5>
        <a:srgbClr val="A805A8"/>
      </a:accent5>
      <a:accent6>
        <a:srgbClr val="005A87"/>
      </a:accent6>
      <a:hlink>
        <a:srgbClr val="00A0FF"/>
      </a:hlink>
      <a:folHlink>
        <a:srgbClr val="0078B4"/>
      </a:folHlink>
    </a:clrScheme>
    <a:fontScheme name="QMUL Font Style - Montserrat">
      <a:majorFont>
        <a:latin typeface="Montserrat SemiBold"/>
        <a:ea typeface=""/>
        <a:cs typeface=""/>
      </a:majorFont>
      <a:minorFont>
        <a:latin typeface="Montserrat Medium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2500"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versity full presentation template June 2018" id="{AE6A5D99-4635-436C-B857-BF2179EE91B3}" vid="{ACAC4A50-CB67-4E8C-AFA8-0A3FDCAB2D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80F3B1C560649B8E6F9D43481E145" ma:contentTypeVersion="12" ma:contentTypeDescription="Create a new document." ma:contentTypeScope="" ma:versionID="f4847a8811a9e8da45367d3fff6684a8">
  <xsd:schema xmlns:xsd="http://www.w3.org/2001/XMLSchema" xmlns:xs="http://www.w3.org/2001/XMLSchema" xmlns:p="http://schemas.microsoft.com/office/2006/metadata/properties" xmlns:ns2="fa9a92f5-3260-477f-a58f-f3a51e1f64a6" xmlns:ns3="51d2575b-eaba-46cb-a498-d84e13c08828" targetNamespace="http://schemas.microsoft.com/office/2006/metadata/properties" ma:root="true" ma:fieldsID="ab3452167797ec4005a446e24c3ef51e" ns2:_="" ns3:_="">
    <xsd:import namespace="fa9a92f5-3260-477f-a58f-f3a51e1f64a6"/>
    <xsd:import namespace="51d2575b-eaba-46cb-a498-d84e13c088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a92f5-3260-477f-a58f-f3a51e1f64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d2575b-eaba-46cb-a498-d84e13c0882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Site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43DF93-9E8D-47A0-9E19-4E4BC0C4A2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9a92f5-3260-477f-a58f-f3a51e1f64a6"/>
    <ds:schemaRef ds:uri="51d2575b-eaba-46cb-a498-d84e13c08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6787EF-BC26-4CAF-BC45-A76034D009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90C966-66CF-4608-9449-65E968D631EF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51d2575b-eaba-46cb-a498-d84e13c08828"/>
    <ds:schemaRef ds:uri="http://purl.org/dc/terms/"/>
    <ds:schemaRef ds:uri="fa9a92f5-3260-477f-a58f-f3a51e1f64a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Branded Power Point_Basic Templates</Template>
  <TotalTime>0</TotalTime>
  <Words>1075</Words>
  <Application>Microsoft Office PowerPoint</Application>
  <PresentationFormat>Widescreen</PresentationFormat>
  <Paragraphs>97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Aero Bold</vt:lpstr>
      <vt:lpstr>Arial</vt:lpstr>
      <vt:lpstr>Calibri</vt:lpstr>
      <vt:lpstr>Calibri bold</vt:lpstr>
      <vt:lpstr>Montserrat Medium</vt:lpstr>
      <vt:lpstr>Montserrat SemiBold</vt:lpstr>
      <vt:lpstr>Palatino Linotype</vt:lpstr>
      <vt:lpstr>Times New Roman</vt:lpstr>
      <vt:lpstr>Wingdings</vt:lpstr>
      <vt:lpstr>UoP master</vt:lpstr>
      <vt:lpstr>Detecting Fraudulent Automobile Insurance Claims Using Machine Learning</vt:lpstr>
      <vt:lpstr>Introduction</vt:lpstr>
      <vt:lpstr>Insurance Industry &amp; Fraud</vt:lpstr>
      <vt:lpstr>Types of Insurance Fraud</vt:lpstr>
      <vt:lpstr>Machine Learning for Fraud Detection</vt:lpstr>
      <vt:lpstr>Dataset &amp; Challenges</vt:lpstr>
      <vt:lpstr>Data Preprocessing</vt:lpstr>
      <vt:lpstr>Model Selection </vt:lpstr>
      <vt:lpstr>Model Evaluation Metrics</vt:lpstr>
      <vt:lpstr>Model Tuning &amp; Key Results</vt:lpstr>
      <vt:lpstr>SMOTE Application</vt:lpstr>
      <vt:lpstr>Feature Importance &amp; Model Comparison</vt:lpstr>
      <vt:lpstr>Conclusion and Recommendations </vt:lpstr>
      <vt:lpstr>Scope of Future Work</vt:lpstr>
      <vt:lpstr>Ethical Considerations and Concerns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PRESENTATION Basic template</dc:title>
  <dc:creator>Rachel Sergison</dc:creator>
  <cp:lastModifiedBy>shameel sattar</cp:lastModifiedBy>
  <cp:revision>112</cp:revision>
  <cp:lastPrinted>2018-06-18T16:08:43Z</cp:lastPrinted>
  <dcterms:created xsi:type="dcterms:W3CDTF">2019-01-08T15:14:01Z</dcterms:created>
  <dcterms:modified xsi:type="dcterms:W3CDTF">2024-08-28T19:44:56Z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0x010100A0780F3B1C560649B8E6F9D43481E145</vt:lpwstr>
  </property>
</Properties>
</file>