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63" r:id="rId4"/>
    <p:sldId id="264" r:id="rId5"/>
    <p:sldId id="260" r:id="rId6"/>
    <p:sldId id="262" r:id="rId7"/>
    <p:sldId id="266" r:id="rId8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994"/>
    <a:srgbClr val="FFFFFF"/>
    <a:srgbClr val="215FC2"/>
    <a:srgbClr val="2D63C1"/>
    <a:srgbClr val="00AAFD"/>
    <a:srgbClr val="0C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6" autoAdjust="0"/>
    <p:restoredTop sz="91074" autoAdjust="0"/>
  </p:normalViewPr>
  <p:slideViewPr>
    <p:cSldViewPr snapToGrid="0" snapToObjects="1">
      <p:cViewPr varScale="1">
        <p:scale>
          <a:sx n="58" d="100"/>
          <a:sy n="58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0575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5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1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8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0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39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55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6E166-5B40-B946-8794-B0A3CD61B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989" y="1089025"/>
            <a:ext cx="5974112" cy="1532951"/>
          </a:xfrm>
        </p:spPr>
        <p:txBody>
          <a:bodyPr>
            <a:noAutofit/>
          </a:bodyPr>
          <a:lstStyle/>
          <a:p>
            <a:r>
              <a:rPr lang="en-AE" sz="4800" dirty="0">
                <a:latin typeface="Aharoni" panose="02010803020104030203" pitchFamily="2" charset="-79"/>
                <a:cs typeface="Aharoni" panose="02010803020104030203" pitchFamily="2" charset="-79"/>
              </a:rPr>
              <a:t>The PRESIDENTIAL RACE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EE1AE-1471-DF42-A46C-CBB8C609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37025"/>
            <a:ext cx="6713531" cy="1520975"/>
          </a:xfrm>
        </p:spPr>
        <p:txBody>
          <a:bodyPr>
            <a:normAutofit/>
          </a:bodyPr>
          <a:lstStyle/>
          <a:p>
            <a:r>
              <a:rPr lang="en-AE" i="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Safal, Shamma &amp; Fatima</a:t>
            </a:r>
          </a:p>
          <a:p>
            <a:r>
              <a:rPr lang="en-AE" i="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 GREEN 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8D7C5AD-EC0E-8C4F-B125-B47582B77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25" r="22562"/>
          <a:stretch/>
        </p:blipFill>
        <p:spPr>
          <a:xfrm>
            <a:off x="7198864" y="565938"/>
            <a:ext cx="4452148" cy="572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4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81C5C-EEBC-154A-B3BD-A2D92A0B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255" y="-34596"/>
            <a:ext cx="7442989" cy="1331637"/>
          </a:xfrm>
        </p:spPr>
        <p:txBody>
          <a:bodyPr anchor="b">
            <a:normAutofit/>
          </a:bodyPr>
          <a:lstStyle/>
          <a:p>
            <a:pPr algn="ctr"/>
            <a:r>
              <a:rPr lang="en-AE" sz="4800" dirty="0">
                <a:latin typeface="Aharoni" panose="02010803020104030203" pitchFamily="2" charset="-79"/>
                <a:cs typeface="Aharoni" panose="02010803020104030203" pitchFamily="2" charset="-79"/>
              </a:rPr>
              <a:t>GAME DESCRIPTION </a:t>
            </a:r>
          </a:p>
        </p:txBody>
      </p:sp>
      <p:pic>
        <p:nvPicPr>
          <p:cNvPr id="10" name="Picture 9" descr="A picture containing toy&#10;&#10;Description automatically generated">
            <a:extLst>
              <a:ext uri="{FF2B5EF4-FFF2-40B4-BE49-F238E27FC236}">
                <a16:creationId xmlns:a16="http://schemas.microsoft.com/office/drawing/2014/main" id="{50A67B48-C43E-2C46-8E2C-553F0A88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30" y="270000"/>
            <a:ext cx="2356310" cy="2754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1D41921D-B75B-0E49-AF86-57C930D4B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90" y="3564000"/>
            <a:ext cx="2356310" cy="275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467B-6227-7D4B-82F0-A42B8421B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338" y="4049353"/>
            <a:ext cx="1816100" cy="2027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E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  <a:p>
            <a:pPr marL="0" indent="0">
              <a:buNone/>
            </a:pPr>
            <a:r>
              <a:rPr lang="en-AE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player game / Movement by arrows </a:t>
            </a:r>
          </a:p>
          <a:p>
            <a:pPr marL="0" indent="0">
              <a:buNone/>
            </a:pPr>
            <a:endParaRPr lang="en-A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1852C1C-C06D-5141-8548-63981EF1B7C4}"/>
              </a:ext>
            </a:extLst>
          </p:cNvPr>
          <p:cNvSpPr txBox="1">
            <a:spLocks/>
          </p:cNvSpPr>
          <p:nvPr/>
        </p:nvSpPr>
        <p:spPr>
          <a:xfrm>
            <a:off x="5366561" y="4034814"/>
            <a:ext cx="2356310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AE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 STATE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E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 recahes maximum of 270 votes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E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A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5CAD720-14BA-A243-9E94-7BFB00A7268A}"/>
              </a:ext>
            </a:extLst>
          </p:cNvPr>
          <p:cNvSpPr txBox="1">
            <a:spLocks/>
          </p:cNvSpPr>
          <p:nvPr/>
        </p:nvSpPr>
        <p:spPr>
          <a:xfrm>
            <a:off x="7479380" y="4023892"/>
            <a:ext cx="2356310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AE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LOSE STATE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E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Opponent score reaches 270 votes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A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ED563C-9991-174D-8C97-5F8A396D4D8C}"/>
              </a:ext>
            </a:extLst>
          </p:cNvPr>
          <p:cNvCxnSpPr/>
          <p:nvPr/>
        </p:nvCxnSpPr>
        <p:spPr>
          <a:xfrm flipH="1">
            <a:off x="4105386" y="2706471"/>
            <a:ext cx="1790700" cy="983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0135A9-F6CA-614C-A716-16021FD767BF}"/>
              </a:ext>
            </a:extLst>
          </p:cNvPr>
          <p:cNvCxnSpPr/>
          <p:nvPr/>
        </p:nvCxnSpPr>
        <p:spPr>
          <a:xfrm>
            <a:off x="5902862" y="2706471"/>
            <a:ext cx="0" cy="111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8768E9-EE1B-D841-AED1-EC0E9A7445BB}"/>
              </a:ext>
            </a:extLst>
          </p:cNvPr>
          <p:cNvCxnSpPr/>
          <p:nvPr/>
        </p:nvCxnSpPr>
        <p:spPr>
          <a:xfrm>
            <a:off x="5925625" y="2729922"/>
            <a:ext cx="1698396" cy="983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7C6504-357B-A744-BC9F-F147FCDF7A08}"/>
              </a:ext>
            </a:extLst>
          </p:cNvPr>
          <p:cNvCxnSpPr>
            <a:cxnSpLocks/>
          </p:cNvCxnSpPr>
          <p:nvPr/>
        </p:nvCxnSpPr>
        <p:spPr>
          <a:xfrm>
            <a:off x="5925625" y="2714557"/>
            <a:ext cx="3910065" cy="1133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E5FFDDE-7452-8346-8E80-ECBC0D3799E9}"/>
              </a:ext>
            </a:extLst>
          </p:cNvPr>
          <p:cNvSpPr txBox="1">
            <a:spLocks/>
          </p:cNvSpPr>
          <p:nvPr/>
        </p:nvSpPr>
        <p:spPr>
          <a:xfrm>
            <a:off x="9650704" y="3935996"/>
            <a:ext cx="2356310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AE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 &amp; SPEED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E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 points/ lose point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E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Increase/ Decrease Speed </a:t>
            </a:r>
            <a:r>
              <a:rPr lang="en-AE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7B42CBB8-E1B9-8F4B-B18A-67ADCFFDB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007" y="310829"/>
            <a:ext cx="1246494" cy="138052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2B756E7-BE9D-214C-B3FF-7AE4E12FD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038" y="2490979"/>
            <a:ext cx="1263614" cy="13342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8942DA9-1D70-F446-A067-3C2F19145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5625" y="1664851"/>
            <a:ext cx="1790701" cy="1535526"/>
          </a:xfrm>
          <a:prstGeom prst="rect">
            <a:avLst/>
          </a:prstGeom>
        </p:spPr>
      </p:pic>
      <p:pic>
        <p:nvPicPr>
          <p:cNvPr id="38" name="Picture 37" descr="A picture containing logo&#10;&#10;Description automatically generated">
            <a:extLst>
              <a:ext uri="{FF2B5EF4-FFF2-40B4-BE49-F238E27FC236}">
                <a16:creationId xmlns:a16="http://schemas.microsoft.com/office/drawing/2014/main" id="{4DC53C11-733C-014F-A8F6-D2527F5FF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0011" y="1927342"/>
            <a:ext cx="1731544" cy="1897920"/>
          </a:xfrm>
          <a:prstGeom prst="rect">
            <a:avLst/>
          </a:prstGeom>
        </p:spPr>
      </p:pic>
      <p:pic>
        <p:nvPicPr>
          <p:cNvPr id="40" name="Picture 39" descr="A picture containing text, electronics, sign&#10;&#10;Description automatically generated">
            <a:extLst>
              <a:ext uri="{FF2B5EF4-FFF2-40B4-BE49-F238E27FC236}">
                <a16:creationId xmlns:a16="http://schemas.microsoft.com/office/drawing/2014/main" id="{98C7F09D-D089-B540-85E2-72401F9CB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0782" y="1634083"/>
            <a:ext cx="1721033" cy="862838"/>
          </a:xfrm>
          <a:prstGeom prst="rect">
            <a:avLst/>
          </a:prstGeom>
        </p:spPr>
      </p:pic>
      <p:pic>
        <p:nvPicPr>
          <p:cNvPr id="42" name="Picture 41" descr="Logo&#10;&#10;Description automatically generated">
            <a:extLst>
              <a:ext uri="{FF2B5EF4-FFF2-40B4-BE49-F238E27FC236}">
                <a16:creationId xmlns:a16="http://schemas.microsoft.com/office/drawing/2014/main" id="{BC8C8BAF-E1E1-B84B-9388-CFA4C81293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1566" y="1622103"/>
            <a:ext cx="1965587" cy="6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5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37CF56-10FC-4975-9ECC-FA42E6C7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505" y="2480004"/>
            <a:ext cx="7442989" cy="1331637"/>
          </a:xfrm>
        </p:spPr>
        <p:txBody>
          <a:bodyPr anchor="b">
            <a:normAutofit/>
          </a:bodyPr>
          <a:lstStyle/>
          <a:p>
            <a:pPr algn="ctr"/>
            <a:r>
              <a:rPr lang="en-AE" sz="4800" dirty="0">
                <a:latin typeface="Aharoni" panose="02010803020104030203" pitchFamily="2" charset="-79"/>
                <a:cs typeface="Aharoni" panose="02010803020104030203" pitchFamily="2" charset="-79"/>
              </a:rPr>
              <a:t>GAME </a:t>
            </a:r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demo</a:t>
            </a:r>
            <a:endParaRPr lang="en-AE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390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37CF56-10FC-4975-9ECC-FA42E6C7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505" y="617840"/>
            <a:ext cx="7442989" cy="1331637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STATES</a:t>
            </a:r>
            <a:endParaRPr lang="en-AE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2650-BB90-4A9B-84C1-A329732B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802" y="2491391"/>
            <a:ext cx="8879584" cy="3530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“MAIN”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“PLAYER”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“DIFF”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“PLAY”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“OVER”</a:t>
            </a:r>
            <a:r>
              <a:rPr lang="en-AE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A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8E774-976B-40A7-B6A5-EB27B684E8A9}"/>
              </a:ext>
            </a:extLst>
          </p:cNvPr>
          <p:cNvSpPr/>
          <p:nvPr/>
        </p:nvSpPr>
        <p:spPr>
          <a:xfrm>
            <a:off x="4932417" y="1971867"/>
            <a:ext cx="23271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3A5665-A427-BF44-9433-E26A8D199F9A}"/>
              </a:ext>
            </a:extLst>
          </p:cNvPr>
          <p:cNvSpPr txBox="1"/>
          <p:nvPr/>
        </p:nvSpPr>
        <p:spPr>
          <a:xfrm>
            <a:off x="1079510" y="771846"/>
            <a:ext cx="4457690" cy="133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2800" cap="all" spc="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C6E6741F-B121-5F44-A5C7-0CB828909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155311"/>
              </p:ext>
            </p:extLst>
          </p:nvPr>
        </p:nvGraphicFramePr>
        <p:xfrm>
          <a:off x="263790" y="1783211"/>
          <a:ext cx="5832210" cy="45400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tableStyleId>{F5AB1C69-6EDB-4FF4-983F-18BD219EF322}</a:tableStyleId>
              </a:tblPr>
              <a:tblGrid>
                <a:gridCol w="5832210">
                  <a:extLst>
                    <a:ext uri="{9D8B030D-6E8A-4147-A177-3AD203B41FA5}">
                      <a16:colId xmlns:a16="http://schemas.microsoft.com/office/drawing/2014/main" val="2861263339"/>
                    </a:ext>
                  </a:extLst>
                </a:gridCol>
              </a:tblGrid>
              <a:tr h="1000595">
                <a:tc>
                  <a:txBody>
                    <a:bodyPr/>
                    <a:lstStyle/>
                    <a:p>
                      <a:r>
                        <a:rPr lang="en-AE" sz="1800" b="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Class (</a:t>
                      </a:r>
                      <a:r>
                        <a:rPr lang="en-US" sz="1800" b="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Game</a:t>
                      </a:r>
                      <a:r>
                        <a:rPr lang="en-AE" sz="1800" b="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):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728050"/>
                  </a:ext>
                </a:extLst>
              </a:tr>
              <a:tr h="2538904">
                <a:tc>
                  <a:txBody>
                    <a:bodyPr/>
                    <a:lstStyle/>
                    <a:p>
                      <a:r>
                        <a:rPr lang="en-AE" sz="160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Attributes :</a:t>
                      </a:r>
                      <a:endParaRPr lang="en-US" sz="1600" dirty="0">
                        <a:solidFill>
                          <a:srgbClr val="FFFFFF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self.state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self.diff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self.player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self.score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self.opp_score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self.votes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self.speed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self.drop_rate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self.sprite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</a:rPr>
                        <a:t>_</a:t>
                      </a:r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AE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D3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739016"/>
                  </a:ext>
                </a:extLst>
              </a:tr>
              <a:tr h="1000595">
                <a:tc>
                  <a:txBody>
                    <a:bodyPr/>
                    <a:lstStyle/>
                    <a:p>
                      <a:r>
                        <a:rPr lang="en-AE" sz="160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Methods :</a:t>
                      </a:r>
                      <a:endParaRPr lang="en-US" sz="1600" dirty="0">
                        <a:solidFill>
                          <a:srgbClr val="FFFFFF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  <a:p>
                      <a:r>
                        <a:rPr lang="en-US" sz="1600" b="1" i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</a:t>
                      </a: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Drop_object</a:t>
                      </a:r>
                      <a:endParaRPr lang="en-AE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D3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94429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38ECD7-F569-7A47-9E0A-B4B19D295894}"/>
              </a:ext>
            </a:extLst>
          </p:cNvPr>
          <p:cNvSpPr txBox="1"/>
          <p:nvPr/>
        </p:nvSpPr>
        <p:spPr>
          <a:xfrm>
            <a:off x="4943477" y="392818"/>
            <a:ext cx="2614612" cy="1207382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AE" sz="72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UML</a:t>
            </a:r>
            <a:r>
              <a:rPr lang="en-AE" sz="7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graphicFrame>
        <p:nvGraphicFramePr>
          <p:cNvPr id="10" name="Table 15">
            <a:extLst>
              <a:ext uri="{FF2B5EF4-FFF2-40B4-BE49-F238E27FC236}">
                <a16:creationId xmlns:a16="http://schemas.microsoft.com/office/drawing/2014/main" id="{9AAA1872-95D5-5347-AD3F-4C34B9387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827765"/>
              </p:ext>
            </p:extLst>
          </p:nvPr>
        </p:nvGraphicFramePr>
        <p:xfrm>
          <a:off x="6352920" y="1783211"/>
          <a:ext cx="5575290" cy="454009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tableStyleId>{F5AB1C69-6EDB-4FF4-983F-18BD219EF322}</a:tableStyleId>
              </a:tblPr>
              <a:tblGrid>
                <a:gridCol w="5575290">
                  <a:extLst>
                    <a:ext uri="{9D8B030D-6E8A-4147-A177-3AD203B41FA5}">
                      <a16:colId xmlns:a16="http://schemas.microsoft.com/office/drawing/2014/main" val="2861263339"/>
                    </a:ext>
                  </a:extLst>
                </a:gridCol>
              </a:tblGrid>
              <a:tr h="1097460">
                <a:tc>
                  <a:txBody>
                    <a:bodyPr/>
                    <a:lstStyle/>
                    <a:p>
                      <a:r>
                        <a:rPr lang="en-AE" sz="1800" b="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Class (</a:t>
                      </a:r>
                      <a:r>
                        <a:rPr lang="en-US" sz="1800" b="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Vote</a:t>
                      </a:r>
                      <a:r>
                        <a:rPr lang="en-AE" sz="1800" b="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):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728050"/>
                  </a:ext>
                </a:extLst>
              </a:tr>
              <a:tr h="2345172">
                <a:tc>
                  <a:txBody>
                    <a:bodyPr/>
                    <a:lstStyle/>
                    <a:p>
                      <a:r>
                        <a:rPr lang="en-AE" sz="1600" b="1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Attributes</a:t>
                      </a:r>
                      <a:r>
                        <a:rPr lang="en-AE" sz="1600" b="1" dirty="0">
                          <a:solidFill>
                            <a:srgbClr val="FFFFFF"/>
                          </a:solidFill>
                        </a:rPr>
                        <a:t> :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self.w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self.h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self.x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self.y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self.speed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self.ability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self.worth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self.img</a:t>
                      </a:r>
                      <a:endParaRPr lang="en-AE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D3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739016"/>
                  </a:ext>
                </a:extLst>
              </a:tr>
              <a:tr h="1097460">
                <a:tc>
                  <a:txBody>
                    <a:bodyPr/>
                    <a:lstStyle/>
                    <a:p>
                      <a:r>
                        <a:rPr lang="en-AE" sz="160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Methods :</a:t>
                      </a:r>
                      <a:endParaRPr lang="en-US" sz="1600" dirty="0">
                        <a:solidFill>
                          <a:srgbClr val="FFFFFF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  <a:p>
                      <a:r>
                        <a:rPr lang="en-US" sz="1600" b="1" i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</a:t>
                      </a:r>
                    </a:p>
                    <a:p>
                      <a:r>
                        <a:rPr lang="en-US" sz="1600" b="1" i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</a:t>
                      </a:r>
                    </a:p>
                    <a:p>
                      <a:r>
                        <a:rPr lang="en-US" sz="1600" b="1" i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Collides </a:t>
                      </a:r>
                      <a:endParaRPr lang="en-AE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D3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94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3A5665-A427-BF44-9433-E26A8D199F9A}"/>
              </a:ext>
            </a:extLst>
          </p:cNvPr>
          <p:cNvSpPr txBox="1"/>
          <p:nvPr/>
        </p:nvSpPr>
        <p:spPr>
          <a:xfrm>
            <a:off x="1079510" y="771846"/>
            <a:ext cx="4457690" cy="133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2800" cap="all" spc="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C6E6741F-B121-5F44-A5C7-0CB828909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19312"/>
              </p:ext>
            </p:extLst>
          </p:nvPr>
        </p:nvGraphicFramePr>
        <p:xfrm>
          <a:off x="560264" y="105464"/>
          <a:ext cx="3024190" cy="67674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tableStyleId>{F5AB1C69-6EDB-4FF4-983F-18BD219EF322}</a:tableStyleId>
              </a:tblPr>
              <a:tblGrid>
                <a:gridCol w="3024190">
                  <a:extLst>
                    <a:ext uri="{9D8B030D-6E8A-4147-A177-3AD203B41FA5}">
                      <a16:colId xmlns:a16="http://schemas.microsoft.com/office/drawing/2014/main" val="2861263339"/>
                    </a:ext>
                  </a:extLst>
                </a:gridCol>
              </a:tblGrid>
              <a:tr h="1417750">
                <a:tc>
                  <a:txBody>
                    <a:bodyPr/>
                    <a:lstStyle/>
                    <a:p>
                      <a:r>
                        <a:rPr lang="en-AE" sz="3200" b="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Class</a:t>
                      </a:r>
                      <a:r>
                        <a:rPr lang="en-US" sz="3200" b="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:</a:t>
                      </a:r>
                      <a:r>
                        <a:rPr lang="en-AE" sz="3200" b="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(</a:t>
                      </a:r>
                      <a:r>
                        <a:rPr lang="en-US" sz="3200" b="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Player</a:t>
                      </a:r>
                      <a:r>
                        <a:rPr lang="en-AE" sz="3200" b="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728050"/>
                  </a:ext>
                </a:extLst>
              </a:tr>
              <a:tr h="3673588">
                <a:tc>
                  <a:txBody>
                    <a:bodyPr/>
                    <a:lstStyle/>
                    <a:p>
                      <a:r>
                        <a:rPr lang="en-AE" sz="280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Attributes</a:t>
                      </a:r>
                      <a:r>
                        <a:rPr lang="en-AE" sz="2800" dirty="0">
                          <a:solidFill>
                            <a:srgbClr val="FFFFFF"/>
                          </a:solidFill>
                        </a:rPr>
                        <a:t> :</a:t>
                      </a:r>
                      <a:endParaRPr lang="en-US" sz="2800" dirty="0">
                        <a:solidFill>
                          <a:srgbClr val="FFFFFF"/>
                        </a:solidFill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self.w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self.h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self.g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self.x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self.left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self.right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self.img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self.speed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self.fast_time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self.slow_time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self.name</a:t>
                      </a: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self.trump_sprite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self.biden_sprite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self.update</a:t>
                      </a:r>
                      <a:endParaRPr lang="en-AE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D3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739016"/>
                  </a:ext>
                </a:extLst>
              </a:tr>
              <a:tr h="1417750">
                <a:tc>
                  <a:txBody>
                    <a:bodyPr/>
                    <a:lstStyle/>
                    <a:p>
                      <a:r>
                        <a:rPr lang="en-AE" sz="280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Methods :</a:t>
                      </a:r>
                      <a:endParaRPr lang="en-US" sz="2800" dirty="0">
                        <a:solidFill>
                          <a:srgbClr val="FFFFFF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  <a:p>
                      <a:r>
                        <a:rPr lang="en-US" sz="1600" b="1" i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</a:t>
                      </a:r>
                    </a:p>
                    <a:p>
                      <a:r>
                        <a:rPr lang="en-US" sz="1600" b="1" i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</a:t>
                      </a:r>
                      <a:endParaRPr lang="en-AE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D3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944294"/>
                  </a:ext>
                </a:extLst>
              </a:tr>
            </a:tbl>
          </a:graphicData>
        </a:graphic>
      </p:graphicFrame>
      <p:graphicFrame>
        <p:nvGraphicFramePr>
          <p:cNvPr id="10" name="Table 15">
            <a:extLst>
              <a:ext uri="{FF2B5EF4-FFF2-40B4-BE49-F238E27FC236}">
                <a16:creationId xmlns:a16="http://schemas.microsoft.com/office/drawing/2014/main" id="{9AAA1872-95D5-5347-AD3F-4C34B9387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459367"/>
              </p:ext>
            </p:extLst>
          </p:nvPr>
        </p:nvGraphicFramePr>
        <p:xfrm>
          <a:off x="8146928" y="141091"/>
          <a:ext cx="3126496" cy="33649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tableStyleId>{F5AB1C69-6EDB-4FF4-983F-18BD219EF322}</a:tableStyleId>
              </a:tblPr>
              <a:tblGrid>
                <a:gridCol w="3126496">
                  <a:extLst>
                    <a:ext uri="{9D8B030D-6E8A-4147-A177-3AD203B41FA5}">
                      <a16:colId xmlns:a16="http://schemas.microsoft.com/office/drawing/2014/main" val="2861263339"/>
                    </a:ext>
                  </a:extLst>
                </a:gridCol>
              </a:tblGrid>
              <a:tr h="965623">
                <a:tc>
                  <a:txBody>
                    <a:bodyPr/>
                    <a:lstStyle/>
                    <a:p>
                      <a:r>
                        <a:rPr lang="en-AE" sz="3200" b="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Class (</a:t>
                      </a:r>
                      <a:r>
                        <a:rPr lang="en-US" sz="3200" b="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Trump</a:t>
                      </a:r>
                      <a:r>
                        <a:rPr lang="en-AE" sz="3200" b="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)</a:t>
                      </a:r>
                      <a:r>
                        <a:rPr lang="en-US" sz="3200" b="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:</a:t>
                      </a:r>
                      <a:endParaRPr lang="en-AE" sz="3200" b="0" dirty="0">
                        <a:solidFill>
                          <a:srgbClr val="FFFFFF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728050"/>
                  </a:ext>
                </a:extLst>
              </a:tr>
              <a:tr h="1479669">
                <a:tc>
                  <a:txBody>
                    <a:bodyPr/>
                    <a:lstStyle/>
                    <a:p>
                      <a:r>
                        <a:rPr lang="en-AE" sz="280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Attributes</a:t>
                      </a:r>
                      <a:r>
                        <a:rPr lang="en-AE" sz="2800" dirty="0">
                          <a:solidFill>
                            <a:srgbClr val="FFFFFF"/>
                          </a:solidFill>
                        </a:rPr>
                        <a:t> :</a:t>
                      </a:r>
                      <a:endParaRPr lang="en-US" sz="2800" dirty="0">
                        <a:solidFill>
                          <a:srgbClr val="FFFFFF"/>
                        </a:solidFill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self.img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D3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739016"/>
                  </a:ext>
                </a:extLst>
              </a:tr>
              <a:tr h="919640">
                <a:tc>
                  <a:txBody>
                    <a:bodyPr/>
                    <a:lstStyle/>
                    <a:p>
                      <a:r>
                        <a:rPr lang="en-AE" sz="280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Methods :</a:t>
                      </a:r>
                    </a:p>
                  </a:txBody>
                  <a:tcPr>
                    <a:solidFill>
                      <a:srgbClr val="0D3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944294"/>
                  </a:ext>
                </a:extLst>
              </a:tr>
            </a:tbl>
          </a:graphicData>
        </a:graphic>
      </p:graphicFrame>
      <p:graphicFrame>
        <p:nvGraphicFramePr>
          <p:cNvPr id="12" name="Table 15">
            <a:extLst>
              <a:ext uri="{FF2B5EF4-FFF2-40B4-BE49-F238E27FC236}">
                <a16:creationId xmlns:a16="http://schemas.microsoft.com/office/drawing/2014/main" id="{1D6126A2-9EEE-E247-A2C4-61FFB14FC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950546"/>
              </p:ext>
            </p:extLst>
          </p:nvPr>
        </p:nvGraphicFramePr>
        <p:xfrm>
          <a:off x="8132237" y="3786562"/>
          <a:ext cx="3141187" cy="28279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tableStyleId>{F5AB1C69-6EDB-4FF4-983F-18BD219EF322}</a:tableStyleId>
              </a:tblPr>
              <a:tblGrid>
                <a:gridCol w="3141187">
                  <a:extLst>
                    <a:ext uri="{9D8B030D-6E8A-4147-A177-3AD203B41FA5}">
                      <a16:colId xmlns:a16="http://schemas.microsoft.com/office/drawing/2014/main" val="2861263339"/>
                    </a:ext>
                  </a:extLst>
                </a:gridCol>
              </a:tblGrid>
              <a:tr h="737086">
                <a:tc>
                  <a:txBody>
                    <a:bodyPr/>
                    <a:lstStyle/>
                    <a:p>
                      <a:r>
                        <a:rPr lang="en-AE" sz="3200" b="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Class (</a:t>
                      </a:r>
                      <a:r>
                        <a:rPr lang="en-US" sz="3200" b="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Biden</a:t>
                      </a:r>
                      <a:r>
                        <a:rPr lang="en-AE" sz="3200" b="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)</a:t>
                      </a:r>
                      <a:r>
                        <a:rPr lang="en-US" sz="3200" b="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:</a:t>
                      </a:r>
                      <a:endParaRPr lang="en-AE" sz="3200" b="0" dirty="0">
                        <a:solidFill>
                          <a:srgbClr val="FFFFFF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728050"/>
                  </a:ext>
                </a:extLst>
              </a:tr>
              <a:tr h="1460971">
                <a:tc>
                  <a:txBody>
                    <a:bodyPr/>
                    <a:lstStyle/>
                    <a:p>
                      <a:r>
                        <a:rPr lang="en-AE" sz="280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Attributes</a:t>
                      </a:r>
                      <a:r>
                        <a:rPr lang="en-AE" sz="2800" dirty="0">
                          <a:solidFill>
                            <a:srgbClr val="FFFFFF"/>
                          </a:solidFill>
                        </a:rPr>
                        <a:t> :</a:t>
                      </a:r>
                      <a:endParaRPr lang="en-US" sz="2800" dirty="0">
                        <a:solidFill>
                          <a:srgbClr val="FFFFFF"/>
                        </a:solidFill>
                      </a:endParaRPr>
                    </a:p>
                    <a:p>
                      <a:r>
                        <a:rPr lang="en-US" sz="1600" b="1" i="0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self.img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D3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739016"/>
                  </a:ext>
                </a:extLst>
              </a:tr>
              <a:tr h="629937">
                <a:tc>
                  <a:txBody>
                    <a:bodyPr/>
                    <a:lstStyle/>
                    <a:p>
                      <a:r>
                        <a:rPr lang="en-AE" sz="2800" dirty="0">
                          <a:solidFill>
                            <a:srgbClr val="FFFFFF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Methods :</a:t>
                      </a:r>
                    </a:p>
                  </a:txBody>
                  <a:tcPr>
                    <a:solidFill>
                      <a:srgbClr val="0D3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944294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D8B0BC-409A-4672-BE4C-F90755BE1ECD}"/>
              </a:ext>
            </a:extLst>
          </p:cNvPr>
          <p:cNvCxnSpPr>
            <a:cxnSpLocks/>
          </p:cNvCxnSpPr>
          <p:nvPr/>
        </p:nvCxnSpPr>
        <p:spPr>
          <a:xfrm>
            <a:off x="5806440" y="4148291"/>
            <a:ext cx="1959355" cy="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A9F88D-AFFF-4496-B6E7-7B4EA81DAECB}"/>
              </a:ext>
            </a:extLst>
          </p:cNvPr>
          <p:cNvCxnSpPr/>
          <p:nvPr/>
        </p:nvCxnSpPr>
        <p:spPr>
          <a:xfrm>
            <a:off x="3584454" y="2956560"/>
            <a:ext cx="222198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CD486B-F072-4DCE-B08D-505BBD734AFE}"/>
              </a:ext>
            </a:extLst>
          </p:cNvPr>
          <p:cNvCxnSpPr>
            <a:cxnSpLocks/>
          </p:cNvCxnSpPr>
          <p:nvPr/>
        </p:nvCxnSpPr>
        <p:spPr>
          <a:xfrm flipV="1">
            <a:off x="5806440" y="619446"/>
            <a:ext cx="0" cy="233711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7E2F41-465C-499C-8F49-7ED0EEB72F35}"/>
              </a:ext>
            </a:extLst>
          </p:cNvPr>
          <p:cNvCxnSpPr>
            <a:cxnSpLocks/>
          </p:cNvCxnSpPr>
          <p:nvPr/>
        </p:nvCxnSpPr>
        <p:spPr>
          <a:xfrm flipV="1">
            <a:off x="5806440" y="2956560"/>
            <a:ext cx="0" cy="119173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424AC9-E922-4B50-9CF6-2470C14D8C7B}"/>
              </a:ext>
            </a:extLst>
          </p:cNvPr>
          <p:cNvCxnSpPr>
            <a:cxnSpLocks/>
          </p:cNvCxnSpPr>
          <p:nvPr/>
        </p:nvCxnSpPr>
        <p:spPr>
          <a:xfrm>
            <a:off x="5806439" y="632781"/>
            <a:ext cx="1959355" cy="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86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37CF56-10FC-4975-9ECC-FA42E6C7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97" y="179765"/>
            <a:ext cx="2570669" cy="1331637"/>
          </a:xfrm>
        </p:spPr>
        <p:txBody>
          <a:bodyPr anchor="b">
            <a:normAutofit/>
          </a:bodyPr>
          <a:lstStyle/>
          <a:p>
            <a:r>
              <a:rPr lang="en-US" sz="4800" dirty="0" err="1">
                <a:latin typeface="Aharoni" panose="02010803020104030203" pitchFamily="2" charset="-79"/>
                <a:cs typeface="Aharoni" panose="02010803020104030203" pitchFamily="2" charset="-79"/>
              </a:rPr>
              <a:t>safal</a:t>
            </a:r>
            <a:endParaRPr lang="en-AE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2650-BB90-4A9B-84C1-A329732B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42" y="1816508"/>
            <a:ext cx="3120538" cy="3530090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Game Class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Special objects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Sound design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Collision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Animation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Final Design Integration</a:t>
            </a:r>
            <a:endParaRPr lang="en-A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8E774-976B-40A7-B6A5-EB27B684E8A9}"/>
              </a:ext>
            </a:extLst>
          </p:cNvPr>
          <p:cNvSpPr/>
          <p:nvPr/>
        </p:nvSpPr>
        <p:spPr>
          <a:xfrm>
            <a:off x="331138" y="1511402"/>
            <a:ext cx="23271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407B8A-AC7B-4FFA-86BD-AA18A512F7B1}"/>
              </a:ext>
            </a:extLst>
          </p:cNvPr>
          <p:cNvSpPr txBox="1">
            <a:spLocks/>
          </p:cNvSpPr>
          <p:nvPr/>
        </p:nvSpPr>
        <p:spPr>
          <a:xfrm>
            <a:off x="3368999" y="127079"/>
            <a:ext cx="2983040" cy="1331637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Aharoni" panose="02010803020104030203" pitchFamily="2" charset="-79"/>
                <a:cs typeface="Aharoni" panose="02010803020104030203" pitchFamily="2" charset="-79"/>
              </a:rPr>
              <a:t>shamma</a:t>
            </a:r>
            <a:endParaRPr lang="en-AE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5A4BF3-77E0-4E95-BA8B-EFE575CF64D5}"/>
              </a:ext>
            </a:extLst>
          </p:cNvPr>
          <p:cNvSpPr txBox="1">
            <a:spLocks/>
          </p:cNvSpPr>
          <p:nvPr/>
        </p:nvSpPr>
        <p:spPr>
          <a:xfrm>
            <a:off x="3368999" y="1622570"/>
            <a:ext cx="3515981" cy="39179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Character images by use of Adobe Photoshop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Background design selections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Slides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A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CDE5B-537C-4739-A660-09A4D41E6FD6}"/>
              </a:ext>
            </a:extLst>
          </p:cNvPr>
          <p:cNvSpPr/>
          <p:nvPr/>
        </p:nvSpPr>
        <p:spPr>
          <a:xfrm>
            <a:off x="3368999" y="1532825"/>
            <a:ext cx="288039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615D08-3A06-42FB-9F3A-059C96EB45E6}"/>
              </a:ext>
            </a:extLst>
          </p:cNvPr>
          <p:cNvSpPr txBox="1">
            <a:spLocks/>
          </p:cNvSpPr>
          <p:nvPr/>
        </p:nvSpPr>
        <p:spPr>
          <a:xfrm>
            <a:off x="7275390" y="152509"/>
            <a:ext cx="2570669" cy="13316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Aharoni" panose="02010803020104030203" pitchFamily="2" charset="-79"/>
                <a:cs typeface="Aharoni" panose="02010803020104030203" pitchFamily="2" charset="-79"/>
              </a:rPr>
              <a:t>fatIma</a:t>
            </a:r>
            <a:endParaRPr lang="en-AE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CBE69F-E02D-4786-9BE4-F32F3AC4A3D0}"/>
              </a:ext>
            </a:extLst>
          </p:cNvPr>
          <p:cNvSpPr txBox="1">
            <a:spLocks/>
          </p:cNvSpPr>
          <p:nvPr/>
        </p:nvSpPr>
        <p:spPr>
          <a:xfrm>
            <a:off x="7121616" y="1816507"/>
            <a:ext cx="3432791" cy="3530090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Object Class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Game Screens Design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Designing Objects (Illustrator)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Character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8E7EA-6C3B-4998-B952-AEE223243EBD}"/>
              </a:ext>
            </a:extLst>
          </p:cNvPr>
          <p:cNvSpPr/>
          <p:nvPr/>
        </p:nvSpPr>
        <p:spPr>
          <a:xfrm>
            <a:off x="7275390" y="1532825"/>
            <a:ext cx="23271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6E519C-2EA5-45A4-8C9F-89E925125DAC}"/>
              </a:ext>
            </a:extLst>
          </p:cNvPr>
          <p:cNvCxnSpPr/>
          <p:nvPr/>
        </p:nvCxnSpPr>
        <p:spPr>
          <a:xfrm>
            <a:off x="3060478" y="1215248"/>
            <a:ext cx="0" cy="391796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111C63-454A-4C4D-8EBB-9B0B586DE69B}"/>
              </a:ext>
            </a:extLst>
          </p:cNvPr>
          <p:cNvCxnSpPr/>
          <p:nvPr/>
        </p:nvCxnSpPr>
        <p:spPr>
          <a:xfrm>
            <a:off x="6777115" y="1202955"/>
            <a:ext cx="0" cy="391796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2AA8BC-A94B-B24B-867C-25C15CE4E126}"/>
              </a:ext>
            </a:extLst>
          </p:cNvPr>
          <p:cNvSpPr txBox="1"/>
          <p:nvPr/>
        </p:nvSpPr>
        <p:spPr>
          <a:xfrm>
            <a:off x="331138" y="5599186"/>
            <a:ext cx="1122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b="1" dirty="0">
                <a:latin typeface="Aharoni" panose="02010803020104030203" pitchFamily="2" charset="-79"/>
                <a:cs typeface="Aharoni" panose="02010803020104030203" pitchFamily="2" charset="-79"/>
              </a:rPr>
              <a:t>SIDE NOTE : </a:t>
            </a:r>
            <a:r>
              <a:rPr lang="en-AE" dirty="0">
                <a:latin typeface="Aharoni" panose="02010803020104030203" pitchFamily="2" charset="-79"/>
                <a:cs typeface="Aharoni" panose="02010803020104030203" pitchFamily="2" charset="-79"/>
              </a:rPr>
              <a:t>We met on a daily basis for almost 2 hours to update each other on the work, combine our work and engage together on some parts</a:t>
            </a:r>
          </a:p>
        </p:txBody>
      </p:sp>
    </p:spTree>
    <p:extLst>
      <p:ext uri="{BB962C8B-B14F-4D97-AF65-F5344CB8AC3E}">
        <p14:creationId xmlns:p14="http://schemas.microsoft.com/office/powerpoint/2010/main" val="272394292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301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Avenir Next LT Pro Light</vt:lpstr>
      <vt:lpstr>Rockwell Nova Light</vt:lpstr>
      <vt:lpstr>Wingdings</vt:lpstr>
      <vt:lpstr>LeafVTI</vt:lpstr>
      <vt:lpstr>The PRESIDENTIAL RACE </vt:lpstr>
      <vt:lpstr>GAME DESCRIPTION </vt:lpstr>
      <vt:lpstr>GAME demo</vt:lpstr>
      <vt:lpstr>STATES</vt:lpstr>
      <vt:lpstr>PowerPoint Presentation</vt:lpstr>
      <vt:lpstr>PowerPoint Presentation</vt:lpstr>
      <vt:lpstr>safal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PRESIDENTIAL RACE </dc:title>
  <dc:creator>shamma alkhoori</dc:creator>
  <cp:lastModifiedBy>Fatima Nadeem</cp:lastModifiedBy>
  <cp:revision>19</cp:revision>
  <dcterms:created xsi:type="dcterms:W3CDTF">2020-12-08T14:22:50Z</dcterms:created>
  <dcterms:modified xsi:type="dcterms:W3CDTF">2020-12-10T18:31:11Z</dcterms:modified>
</cp:coreProperties>
</file>