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Advent Pro SemiBold"/>
      <p:regular r:id="rId12"/>
      <p:bold r:id="rId13"/>
      <p:italic r:id="rId14"/>
      <p:boldItalic r:id="rId15"/>
    </p:embeddedFont>
    <p:embeddedFont>
      <p:font typeface="Fira Sans Extra Condensed Medium"/>
      <p:regular r:id="rId16"/>
      <p:bold r:id="rId17"/>
      <p:italic r:id="rId18"/>
      <p:boldItalic r:id="rId19"/>
    </p:embeddedFont>
    <p:embeddedFont>
      <p:font typeface="Fira Sans Condensed Medium"/>
      <p:regular r:id="rId20"/>
      <p:bold r:id="rId21"/>
      <p:italic r:id="rId22"/>
      <p:boldItalic r:id="rId23"/>
    </p:embeddedFont>
    <p:embeddedFont>
      <p:font typeface="Maven Pro"/>
      <p:regular r:id="rId24"/>
      <p:bold r:id="rId25"/>
    </p:embeddedFont>
    <p:embeddedFont>
      <p:font typeface="Albert Sans"/>
      <p:regular r:id="rId26"/>
      <p:bold r:id="rId27"/>
      <p:italic r:id="rId28"/>
      <p:boldItalic r:id="rId29"/>
    </p:embeddedFont>
    <p:embeddedFont>
      <p:font typeface="Share Tech"/>
      <p:regular r:id="rId30"/>
    </p:embeddedFont>
    <p:embeddedFont>
      <p:font typeface="Space Grotesk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CondensedMedium-regular.fntdata"/><Relationship Id="rId22" Type="http://schemas.openxmlformats.org/officeDocument/2006/relationships/font" Target="fonts/FiraSansCondensedMedium-italic.fntdata"/><Relationship Id="rId21" Type="http://schemas.openxmlformats.org/officeDocument/2006/relationships/font" Target="fonts/FiraSansCondensedMedium-bold.fntdata"/><Relationship Id="rId24" Type="http://schemas.openxmlformats.org/officeDocument/2006/relationships/font" Target="fonts/MavenPro-regular.fntdata"/><Relationship Id="rId23" Type="http://schemas.openxmlformats.org/officeDocument/2006/relationships/font" Target="fonts/FiraSansCondensedMedium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AlbertSans-regular.fntdata"/><Relationship Id="rId25" Type="http://schemas.openxmlformats.org/officeDocument/2006/relationships/font" Target="fonts/MavenPro-bold.fntdata"/><Relationship Id="rId28" Type="http://schemas.openxmlformats.org/officeDocument/2006/relationships/font" Target="fonts/AlbertSans-italic.fntdata"/><Relationship Id="rId27" Type="http://schemas.openxmlformats.org/officeDocument/2006/relationships/font" Target="fonts/AlbertSa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AlbertSans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SpaceGrotesk-regular.fntdata"/><Relationship Id="rId30" Type="http://schemas.openxmlformats.org/officeDocument/2006/relationships/font" Target="fonts/ShareTech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SpaceGrotesk-bold.fntdata"/><Relationship Id="rId13" Type="http://schemas.openxmlformats.org/officeDocument/2006/relationships/font" Target="fonts/AdventProSemiBold-bold.fntdata"/><Relationship Id="rId12" Type="http://schemas.openxmlformats.org/officeDocument/2006/relationships/font" Target="fonts/AdventProSemiBold-regular.fntdata"/><Relationship Id="rId15" Type="http://schemas.openxmlformats.org/officeDocument/2006/relationships/font" Target="fonts/AdventProSemiBold-boldItalic.fntdata"/><Relationship Id="rId14" Type="http://schemas.openxmlformats.org/officeDocument/2006/relationships/font" Target="fonts/AdventProSemiBold-italic.fntdata"/><Relationship Id="rId17" Type="http://schemas.openxmlformats.org/officeDocument/2006/relationships/font" Target="fonts/FiraSansExtraCondensedMedium-bold.fntdata"/><Relationship Id="rId16" Type="http://schemas.openxmlformats.org/officeDocument/2006/relationships/font" Target="fonts/FiraSansExtraCondensedMedium-regular.fntdata"/><Relationship Id="rId19" Type="http://schemas.openxmlformats.org/officeDocument/2006/relationships/font" Target="fonts/FiraSansExtraCondensedMedium-boldItalic.fntdata"/><Relationship Id="rId18" Type="http://schemas.openxmlformats.org/officeDocument/2006/relationships/font" Target="fonts/FiraSansExtraCondensedMedium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6c52a2e8d8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6c52a2e8d8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6c4305b0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6c4305b0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6c4305b01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6c4305b01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21fd29f80e0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21fd29f80e0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6c4305b01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6c4305b01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6c60e245bf_1_318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6c60e245bf_1_318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29a42debaa1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29a42debaa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/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7" name="Google Shape;177;p11"/>
          <p:cNvSpPr txBox="1"/>
          <p:nvPr>
            <p:ph idx="1" type="subTitle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8" name="Google Shape;178;p11"/>
          <p:cNvSpPr/>
          <p:nvPr/>
        </p:nvSpPr>
        <p:spPr>
          <a:xfrm>
            <a:off x="1621169" y="2890613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1238740" y="210688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3" name="Google Shape;183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4" name="Google Shape;184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" name="Google Shape;187;p11"/>
          <p:cNvSpPr/>
          <p:nvPr/>
        </p:nvSpPr>
        <p:spPr>
          <a:xfrm>
            <a:off x="8718796" y="116488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8" name="Google Shape;188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89" name="Google Shape;189;p11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" name="Google Shape;191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2" name="Google Shape;192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" name="Google Shape;194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5" name="Google Shape;195;p11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9" name="Google Shape;199;p11"/>
          <p:cNvSpPr/>
          <p:nvPr/>
        </p:nvSpPr>
        <p:spPr>
          <a:xfrm>
            <a:off x="8307214" y="-383977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1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1" name="Google Shape;201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2" name="Google Shape;202;p11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" name="Google Shape;204;p11"/>
          <p:cNvSpPr/>
          <p:nvPr/>
        </p:nvSpPr>
        <p:spPr>
          <a:xfrm>
            <a:off x="7582340" y="183453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5" name="Google Shape;205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6" name="Google Shape;206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" name="Google Shape;209;p11"/>
          <p:cNvSpPr/>
          <p:nvPr/>
        </p:nvSpPr>
        <p:spPr>
          <a:xfrm>
            <a:off x="7084804" y="549572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0" name="Google Shape;210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1" name="Google Shape;211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" name="Google Shape;213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4" name="Google Shape;214;p11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/>
          <p:nvPr>
            <p:ph hasCustomPrompt="1" type="title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9" name="Google Shape;219;p12"/>
          <p:cNvSpPr txBox="1"/>
          <p:nvPr>
            <p:ph idx="1" type="body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20" name="Google Shape;220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1" name="Google Shape;221;p12"/>
            <p:cNvSpPr/>
            <p:nvPr/>
          </p:nvSpPr>
          <p:spPr>
            <a:xfrm>
              <a:off x="6067275" y="838825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4703850" y="911275"/>
              <a:ext cx="2580700" cy="613375"/>
            </a:xfrm>
            <a:custGeom>
              <a:rect b="b" l="l" r="r" t="t"/>
              <a:pathLst>
                <a:path extrusionOk="0" h="24535" w="103228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4175" y="930800"/>
              <a:ext cx="2582575" cy="595725"/>
            </a:xfrm>
            <a:custGeom>
              <a:rect b="b" l="l" r="r" t="t"/>
              <a:pathLst>
                <a:path extrusionOk="0" h="23829" w="103303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904225" y="11459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5062350" y="1316075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209475" y="1350400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173875" y="12489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352500" y="938375"/>
              <a:ext cx="46000" cy="39500"/>
            </a:xfrm>
            <a:custGeom>
              <a:rect b="b" l="l" r="r" t="t"/>
              <a:pathLst>
                <a:path extrusionOk="0" h="1580" w="184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722650" y="1358275"/>
              <a:ext cx="46000" cy="39525"/>
            </a:xfrm>
            <a:custGeom>
              <a:rect b="b" l="l" r="r" t="t"/>
              <a:pathLst>
                <a:path extrusionOk="0" h="1581" w="184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859350" y="11573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6131225" y="10609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358050" y="91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510200" y="11283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708025" y="1051150"/>
              <a:ext cx="46025" cy="39425"/>
            </a:xfrm>
            <a:custGeom>
              <a:rect b="b" l="l" r="r" t="t"/>
              <a:pathLst>
                <a:path extrusionOk="0" h="1577" w="1841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7033125" y="12448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4898850" y="131355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5551575" y="12348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887400" y="907725"/>
              <a:ext cx="45075" cy="39575"/>
            </a:xfrm>
            <a:custGeom>
              <a:rect b="b" l="l" r="r" t="t"/>
              <a:pathLst>
                <a:path extrusionOk="0" h="1583" w="1803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6166200" y="1209275"/>
              <a:ext cx="39700" cy="39725"/>
            </a:xfrm>
            <a:custGeom>
              <a:rect b="b" l="l" r="r" t="t"/>
              <a:pathLst>
                <a:path extrusionOk="0" h="1589" w="1588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373800" y="138065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594950" y="134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731025" y="1382850"/>
              <a:ext cx="46025" cy="39475"/>
            </a:xfrm>
            <a:custGeom>
              <a:rect b="b" l="l" r="r" t="t"/>
              <a:pathLst>
                <a:path extrusionOk="0" h="1579" w="1841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891700" y="11163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7059275" y="10354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4708275" y="856450"/>
              <a:ext cx="2575650" cy="667875"/>
            </a:xfrm>
            <a:custGeom>
              <a:rect b="b" l="l" r="r" t="t"/>
              <a:pathLst>
                <a:path extrusionOk="0" h="26715" w="103026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558950" y="1523350"/>
              <a:ext cx="2813800" cy="3825"/>
            </a:xfrm>
            <a:custGeom>
              <a:rect b="b" l="l" r="r" t="t"/>
              <a:pathLst>
                <a:path extrusionOk="0" h="153" w="112552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967225" y="14187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5101172" y="992325"/>
              <a:ext cx="42875" cy="39850"/>
            </a:xfrm>
            <a:custGeom>
              <a:rect b="b" l="l" r="r" t="t"/>
              <a:pathLst>
                <a:path extrusionOk="0" h="1594" w="1715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364775" y="11362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581825" y="976800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838875" y="10360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316150" y="113840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675275" y="123007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863325" y="967025"/>
              <a:ext cx="46350" cy="39350"/>
            </a:xfrm>
            <a:custGeom>
              <a:rect b="b" l="l" r="r" t="t"/>
              <a:pathLst>
                <a:path extrusionOk="0" h="1574" w="1854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956275" y="132300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/>
          <p:nvPr>
            <p:ph idx="1" type="subTitle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3"/>
          <p:cNvSpPr txBox="1"/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69" name="Google Shape;269;p13"/>
          <p:cNvSpPr txBox="1"/>
          <p:nvPr>
            <p:ph idx="2" type="subTitle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0" name="Google Shape;270;p13"/>
          <p:cNvSpPr txBox="1"/>
          <p:nvPr>
            <p:ph hasCustomPrompt="1" idx="3" type="title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/>
          <p:nvPr>
            <p:ph idx="4" type="ctrTitle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2" name="Google Shape;272;p13"/>
          <p:cNvSpPr txBox="1"/>
          <p:nvPr>
            <p:ph idx="5" type="subTitle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3" name="Google Shape;273;p13"/>
          <p:cNvSpPr txBox="1"/>
          <p:nvPr>
            <p:ph hasCustomPrompt="1" idx="6" type="title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275" name="Google Shape;275;p13"/>
          <p:cNvSpPr txBox="1"/>
          <p:nvPr>
            <p:ph idx="8" type="ctrTitle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6" name="Google Shape;276;p13"/>
          <p:cNvSpPr txBox="1"/>
          <p:nvPr>
            <p:ph hasCustomPrompt="1" idx="9" type="title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/>
          <p:nvPr>
            <p:ph idx="13" type="ctrTitle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 txBox="1"/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0" name="Google Shape;280;p14"/>
          <p:cNvSpPr txBox="1"/>
          <p:nvPr>
            <p:ph idx="1" type="subTitle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1" name="Google Shape;281;p14"/>
          <p:cNvSpPr txBox="1"/>
          <p:nvPr>
            <p:ph idx="2" type="ctrTitle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2" name="Google Shape;282;p14"/>
          <p:cNvSpPr txBox="1"/>
          <p:nvPr>
            <p:ph idx="3" type="subTitle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3" name="Google Shape;283;p14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4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7" name="Google Shape;287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8" name="Google Shape;288;p1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0" name="Google Shape;290;p14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4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4"/>
          <p:cNvSpPr txBox="1"/>
          <p:nvPr>
            <p:ph idx="4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8" name="Google Shape;298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99" name="Google Shape;299;p1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1" name="Google Shape;301;p1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5"/>
          <p:cNvSpPr txBox="1"/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4" name="Google Shape;304;p15"/>
          <p:cNvSpPr txBox="1"/>
          <p:nvPr>
            <p:ph idx="1" type="subTitle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5" name="Google Shape;305;p15"/>
          <p:cNvSpPr txBox="1"/>
          <p:nvPr>
            <p:ph idx="2" type="ctrTitle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6" name="Google Shape;306;p15"/>
          <p:cNvSpPr txBox="1"/>
          <p:nvPr>
            <p:ph idx="3" type="subTitle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7" name="Google Shape;307;p15"/>
          <p:cNvSpPr txBox="1"/>
          <p:nvPr>
            <p:ph idx="4" type="ctrTitle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8" name="Google Shape;308;p15"/>
          <p:cNvSpPr txBox="1"/>
          <p:nvPr>
            <p:ph idx="5" type="subTitle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9" name="Google Shape;309;p15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/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2" name="Google Shape;312;p16"/>
          <p:cNvSpPr txBox="1"/>
          <p:nvPr>
            <p:ph idx="1" type="subTitle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3" name="Google Shape;313;p16"/>
          <p:cNvSpPr txBox="1"/>
          <p:nvPr>
            <p:ph idx="2" type="ctrTitle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4" name="Google Shape;314;p16"/>
          <p:cNvSpPr txBox="1"/>
          <p:nvPr>
            <p:ph idx="3" type="subTitle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5" name="Google Shape;315;p16"/>
          <p:cNvSpPr txBox="1"/>
          <p:nvPr>
            <p:ph idx="4" type="ctrTitle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6" name="Google Shape;316;p16"/>
          <p:cNvSpPr txBox="1"/>
          <p:nvPr>
            <p:ph idx="5" type="subTitle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7" name="Google Shape;317;p16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18" name="Google Shape;318;p16"/>
          <p:cNvSpPr txBox="1"/>
          <p:nvPr>
            <p:ph idx="7" type="ctrTitle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9" name="Google Shape;319;p16"/>
          <p:cNvSpPr txBox="1"/>
          <p:nvPr>
            <p:ph idx="8" type="subTitle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0" name="Google Shape;320;p16"/>
          <p:cNvSpPr txBox="1"/>
          <p:nvPr>
            <p:ph idx="9" type="ctrTitle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1" name="Google Shape;321;p16"/>
          <p:cNvSpPr txBox="1"/>
          <p:nvPr>
            <p:ph idx="13" type="subTitle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2" name="Google Shape;322;p16"/>
          <p:cNvSpPr txBox="1"/>
          <p:nvPr>
            <p:ph idx="14" type="ctrTitle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3" name="Google Shape;323;p16"/>
          <p:cNvSpPr txBox="1"/>
          <p:nvPr>
            <p:ph idx="15" type="subTitle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4" name="Google Shape;324;p1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/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5" name="Google Shape;335;p17"/>
          <p:cNvSpPr txBox="1"/>
          <p:nvPr>
            <p:ph idx="1" type="subTitle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6" name="Google Shape;336;p17"/>
          <p:cNvSpPr txBox="1"/>
          <p:nvPr>
            <p:ph idx="2" type="ctrTitle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7" name="Google Shape;337;p17"/>
          <p:cNvSpPr txBox="1"/>
          <p:nvPr>
            <p:ph idx="3" type="subTitle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8" name="Google Shape;338;p17"/>
          <p:cNvSpPr txBox="1"/>
          <p:nvPr>
            <p:ph idx="4" type="ctrTitle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9" name="Google Shape;339;p17"/>
          <p:cNvSpPr txBox="1"/>
          <p:nvPr>
            <p:ph idx="5" type="subTitle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0" name="Google Shape;340;p17"/>
          <p:cNvSpPr txBox="1"/>
          <p:nvPr>
            <p:ph idx="6" type="ctrTitle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41" name="Google Shape;341;p17"/>
          <p:cNvSpPr txBox="1"/>
          <p:nvPr>
            <p:ph idx="7" type="subTitle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2" name="Google Shape;342;p17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2_1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 txBox="1"/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5" name="Google Shape;355;p18"/>
          <p:cNvSpPr txBox="1"/>
          <p:nvPr>
            <p:ph idx="1" type="subTitle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6" name="Google Shape;356;p18"/>
          <p:cNvSpPr txBox="1"/>
          <p:nvPr>
            <p:ph idx="2" type="ctrTitle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7" name="Google Shape;357;p18"/>
          <p:cNvSpPr txBox="1"/>
          <p:nvPr>
            <p:ph idx="3" type="subTitle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8" name="Google Shape;358;p18"/>
          <p:cNvSpPr txBox="1"/>
          <p:nvPr>
            <p:ph idx="4" type="ctrTitle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9" name="Google Shape;359;p18"/>
          <p:cNvSpPr txBox="1"/>
          <p:nvPr>
            <p:ph idx="5" type="subTitle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0" name="Google Shape;360;p18"/>
          <p:cNvSpPr txBox="1"/>
          <p:nvPr>
            <p:ph idx="6" type="ctrTitle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1" name="Google Shape;361;p18"/>
          <p:cNvSpPr txBox="1"/>
          <p:nvPr>
            <p:ph idx="7" type="subTitle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2" name="Google Shape;362;p18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63" name="Google Shape;363;p18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8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8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/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5" name="Google Shape;375;p19"/>
          <p:cNvSpPr txBox="1"/>
          <p:nvPr>
            <p:ph idx="1" type="subTitle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6" name="Google Shape;376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858247" y="1380669"/>
            <a:ext cx="130760" cy="131015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1802448" y="4340187"/>
            <a:ext cx="131015" cy="131015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7196621" y="809541"/>
            <a:ext cx="131015" cy="131015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826485" y="4005523"/>
            <a:ext cx="105796" cy="106050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6669747" y="3108456"/>
            <a:ext cx="62397" cy="62397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2127273" y="2530788"/>
            <a:ext cx="112298" cy="112553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18926" y="3240515"/>
            <a:ext cx="112298" cy="112553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751274" y="1218584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050592" y="3209646"/>
            <a:ext cx="9132" cy="2718457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090326" y="2590809"/>
            <a:ext cx="9132" cy="1822361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6423211" y="3192659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4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/>
          <p:nvPr>
            <p:ph idx="1" type="body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1" name="Google Shape;411;p20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412" name="Google Shape;412;p20"/>
          <p:cNvSpPr txBox="1"/>
          <p:nvPr>
            <p:ph idx="2" type="body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rect b="b" l="l" r="r" t="t"/>
            <a:pathLst>
              <a:path extrusionOk="0" h="4345" w="4346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rect b="b" l="l" r="r" t="t"/>
            <a:pathLst>
              <a:path extrusionOk="0" h="4439" w="4458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rect b="b" l="l" r="r" t="t"/>
            <a:pathLst>
              <a:path extrusionOk="0" h="4345" w="4345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rect b="b" l="l" r="r" t="t"/>
            <a:pathLst>
              <a:path extrusionOk="0" h="1780" w="1799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rect b="b" l="l" r="r" t="t"/>
            <a:pathLst>
              <a:path extrusionOk="0" h="6237" w="6237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rect b="b" l="l" r="r" t="t"/>
            <a:pathLst>
              <a:path extrusionOk="0" h="6256" w="6237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rect b="b" l="l" r="r" t="t"/>
            <a:pathLst>
              <a:path extrusionOk="0" h="6236" w="6237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3"/>
          <p:cNvSpPr txBox="1"/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>
            <p:ph idx="1" type="subTitle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8" name="Google Shape;58;p3"/>
          <p:cNvSpPr txBox="1"/>
          <p:nvPr>
            <p:ph hasCustomPrompt="1"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/>
          <p:nvPr>
            <p:ph idx="1" type="body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4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/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0" name="Google Shape;80;p5"/>
          <p:cNvSpPr txBox="1"/>
          <p:nvPr>
            <p:ph idx="1" type="subTitle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1" name="Google Shape;81;p5"/>
          <p:cNvSpPr txBox="1"/>
          <p:nvPr>
            <p:ph idx="2" type="ctrTitle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2" name="Google Shape;82;p5"/>
          <p:cNvSpPr txBox="1"/>
          <p:nvPr>
            <p:ph idx="3" type="subTitle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3" name="Google Shape;83;p5"/>
          <p:cNvSpPr txBox="1"/>
          <p:nvPr>
            <p:ph idx="4" type="ctrTitle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/>
          <p:nvPr>
            <p:ph idx="1" type="body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7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/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1" name="Google Shape;17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2" name="Google Shape;17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/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3"/>
          <p:cNvSpPr txBox="1"/>
          <p:nvPr>
            <p:ph idx="1" type="subTitle"/>
          </p:nvPr>
        </p:nvSpPr>
        <p:spPr>
          <a:xfrm>
            <a:off x="2396850" y="2340650"/>
            <a:ext cx="4350300" cy="19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Name: Shammo Faiyaz Ahmed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ID: 23241032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Group: 2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CSE 449, Task 2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ST: Farah Binta Haque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RA: Md Sabbir Hossain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431" name="Google Shape;431;p23"/>
          <p:cNvSpPr txBox="1"/>
          <p:nvPr>
            <p:ph type="ctrTitle"/>
          </p:nvPr>
        </p:nvSpPr>
        <p:spPr>
          <a:xfrm>
            <a:off x="1240950" y="-106600"/>
            <a:ext cx="6662100" cy="23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High Performance Computing Based on a Smart Grid Approach</a:t>
            </a:r>
            <a:r>
              <a:rPr lang="en"/>
              <a:t> </a:t>
            </a:r>
            <a:endParaRPr/>
          </a:p>
        </p:txBody>
      </p:sp>
      <p:sp>
        <p:nvSpPr>
          <p:cNvPr id="432" name="Google Shape;432;p23"/>
          <p:cNvSpPr/>
          <p:nvPr/>
        </p:nvSpPr>
        <p:spPr>
          <a:xfrm>
            <a:off x="1917281" y="4715495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3"/>
          <p:cNvSpPr/>
          <p:nvPr/>
        </p:nvSpPr>
        <p:spPr>
          <a:xfrm>
            <a:off x="7047944" y="3537816"/>
            <a:ext cx="57834" cy="57834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3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3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3"/>
          <p:cNvSpPr/>
          <p:nvPr/>
        </p:nvSpPr>
        <p:spPr>
          <a:xfrm>
            <a:off x="2924242" y="4302208"/>
            <a:ext cx="119993" cy="119993"/>
          </a:xfrm>
          <a:custGeom>
            <a:rect b="b" l="l" r="r" t="t"/>
            <a:pathLst>
              <a:path extrusionOk="0" h="4579" w="4579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7" name="Google Shape;437;p23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38" name="Google Shape;438;p23"/>
            <p:cNvSpPr/>
            <p:nvPr/>
          </p:nvSpPr>
          <p:spPr>
            <a:xfrm>
              <a:off x="6232314" y="4648280"/>
              <a:ext cx="121434" cy="121198"/>
            </a:xfrm>
            <a:custGeom>
              <a:rect b="b" l="l" r="r" t="t"/>
              <a:pathLst>
                <a:path extrusionOk="0" h="4625" w="4634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3"/>
            <p:cNvSpPr/>
            <p:nvPr/>
          </p:nvSpPr>
          <p:spPr>
            <a:xfrm>
              <a:off x="6288681" y="3696331"/>
              <a:ext cx="8700" cy="872731"/>
            </a:xfrm>
            <a:custGeom>
              <a:rect b="b" l="l" r="r" t="t"/>
              <a:pathLst>
                <a:path extrusionOk="0" h="33304" w="332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0" name="Google Shape;440;p23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1" name="Google Shape;441;p2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3" name="Google Shape;443;p23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4" name="Google Shape;444;p23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3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7" name="Google Shape;447;p23"/>
          <p:cNvSpPr/>
          <p:nvPr/>
        </p:nvSpPr>
        <p:spPr>
          <a:xfrm>
            <a:off x="2355692" y="3696328"/>
            <a:ext cx="8464" cy="2519663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23"/>
          <p:cNvSpPr/>
          <p:nvPr/>
        </p:nvSpPr>
        <p:spPr>
          <a:xfrm>
            <a:off x="7446601" y="3454956"/>
            <a:ext cx="8464" cy="1689096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9" name="Google Shape;449;p2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0" name="Google Shape;450;p2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2" name="Google Shape;452;p23"/>
          <p:cNvSpPr/>
          <p:nvPr/>
        </p:nvSpPr>
        <p:spPr>
          <a:xfrm>
            <a:off x="82775" y="56000"/>
            <a:ext cx="471600" cy="477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1F7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lbert Sans"/>
                <a:ea typeface="Albert Sans"/>
                <a:cs typeface="Albert Sans"/>
                <a:sym typeface="Albert Sans"/>
              </a:rPr>
              <a:t>1</a:t>
            </a:r>
            <a:endParaRPr b="1"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4"/>
          <p:cNvSpPr/>
          <p:nvPr/>
        </p:nvSpPr>
        <p:spPr>
          <a:xfrm>
            <a:off x="82775" y="56000"/>
            <a:ext cx="471600" cy="477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1F7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lbert Sans"/>
                <a:ea typeface="Albert Sans"/>
                <a:cs typeface="Albert Sans"/>
                <a:sym typeface="Albert Sans"/>
              </a:rPr>
              <a:t>2</a:t>
            </a:r>
            <a:endParaRPr b="1"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58" name="Google Shape;458;p24"/>
          <p:cNvSpPr txBox="1"/>
          <p:nvPr/>
        </p:nvSpPr>
        <p:spPr>
          <a:xfrm>
            <a:off x="1661400" y="1690600"/>
            <a:ext cx="25470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Introduction</a:t>
            </a:r>
            <a:endParaRPr b="1" sz="20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459" name="Google Shape;459;p24"/>
          <p:cNvSpPr txBox="1"/>
          <p:nvPr/>
        </p:nvSpPr>
        <p:spPr>
          <a:xfrm>
            <a:off x="719996" y="1617690"/>
            <a:ext cx="9414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01</a:t>
            </a:r>
            <a:endParaRPr b="1" sz="28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460" name="Google Shape;460;p24"/>
          <p:cNvSpPr txBox="1"/>
          <p:nvPr/>
        </p:nvSpPr>
        <p:spPr>
          <a:xfrm>
            <a:off x="5692875" y="1690600"/>
            <a:ext cx="34275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Previous Works</a:t>
            </a:r>
            <a:endParaRPr b="1" sz="20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461" name="Google Shape;461;p24"/>
          <p:cNvSpPr txBox="1"/>
          <p:nvPr/>
        </p:nvSpPr>
        <p:spPr>
          <a:xfrm>
            <a:off x="4751473" y="1617690"/>
            <a:ext cx="9414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02</a:t>
            </a:r>
            <a:endParaRPr b="1" sz="28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462" name="Google Shape;462;p24"/>
          <p:cNvSpPr txBox="1"/>
          <p:nvPr/>
        </p:nvSpPr>
        <p:spPr>
          <a:xfrm>
            <a:off x="1661400" y="2568900"/>
            <a:ext cx="33258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Proposed Methodology</a:t>
            </a:r>
            <a:endParaRPr b="1" sz="20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463" name="Google Shape;463;p24"/>
          <p:cNvSpPr txBox="1"/>
          <p:nvPr/>
        </p:nvSpPr>
        <p:spPr>
          <a:xfrm>
            <a:off x="719996" y="2495710"/>
            <a:ext cx="9414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03</a:t>
            </a:r>
            <a:endParaRPr b="1" sz="28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464" name="Google Shape;464;p24"/>
          <p:cNvSpPr txBox="1"/>
          <p:nvPr/>
        </p:nvSpPr>
        <p:spPr>
          <a:xfrm>
            <a:off x="5692875" y="2642100"/>
            <a:ext cx="25470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Result Analysis</a:t>
            </a:r>
            <a:endParaRPr b="1" sz="20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465" name="Google Shape;465;p24"/>
          <p:cNvSpPr txBox="1"/>
          <p:nvPr/>
        </p:nvSpPr>
        <p:spPr>
          <a:xfrm>
            <a:off x="4751473" y="2568910"/>
            <a:ext cx="9414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04</a:t>
            </a:r>
            <a:endParaRPr b="1" sz="28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466" name="Google Shape;466;p24"/>
          <p:cNvSpPr txBox="1"/>
          <p:nvPr/>
        </p:nvSpPr>
        <p:spPr>
          <a:xfrm>
            <a:off x="720000" y="496318"/>
            <a:ext cx="7704000" cy="6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Table</a:t>
            </a:r>
            <a:r>
              <a:rPr lang="en" sz="3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 of contents</a:t>
            </a:r>
            <a:endParaRPr sz="30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467" name="Google Shape;467;p24"/>
          <p:cNvSpPr txBox="1"/>
          <p:nvPr/>
        </p:nvSpPr>
        <p:spPr>
          <a:xfrm>
            <a:off x="742923" y="3602790"/>
            <a:ext cx="9414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05</a:t>
            </a:r>
            <a:endParaRPr b="1" sz="28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468" name="Google Shape;468;p24"/>
          <p:cNvSpPr txBox="1"/>
          <p:nvPr/>
        </p:nvSpPr>
        <p:spPr>
          <a:xfrm>
            <a:off x="1661400" y="3675700"/>
            <a:ext cx="39702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Conclusion and Future Work</a:t>
            </a:r>
            <a:endParaRPr b="1" sz="20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5"/>
          <p:cNvSpPr/>
          <p:nvPr/>
        </p:nvSpPr>
        <p:spPr>
          <a:xfrm>
            <a:off x="82775" y="56000"/>
            <a:ext cx="471600" cy="477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F1F7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chemeClr val="lt1"/>
                </a:highlight>
                <a:latin typeface="Albert Sans"/>
                <a:ea typeface="Albert Sans"/>
                <a:cs typeface="Albert Sans"/>
                <a:sym typeface="Albert Sans"/>
              </a:rPr>
              <a:t>3</a:t>
            </a:r>
            <a:endParaRPr b="1">
              <a:highlight>
                <a:schemeClr val="lt1"/>
              </a:highlight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74" name="Google Shape;474;p25"/>
          <p:cNvSpPr txBox="1"/>
          <p:nvPr/>
        </p:nvSpPr>
        <p:spPr>
          <a:xfrm>
            <a:off x="1111675" y="435549"/>
            <a:ext cx="6843000" cy="11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Introduction</a:t>
            </a:r>
            <a:endParaRPr b="1" sz="18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475" name="Google Shape;475;p25"/>
          <p:cNvSpPr txBox="1"/>
          <p:nvPr/>
        </p:nvSpPr>
        <p:spPr>
          <a:xfrm>
            <a:off x="1131744" y="1027967"/>
            <a:ext cx="6963900" cy="24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●"/>
            </a:pPr>
            <a:r>
              <a:rPr lang="en" sz="15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Virtualization</a:t>
            </a:r>
            <a:r>
              <a:rPr lang="en" sz="15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 Techniques (Cloud)</a:t>
            </a:r>
            <a:br>
              <a:rPr lang="en" sz="15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</a:br>
            <a:endParaRPr sz="1500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●"/>
            </a:pPr>
            <a:r>
              <a:rPr lang="en" sz="15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Reduced computation and storage costs</a:t>
            </a:r>
            <a:br>
              <a:rPr lang="en" sz="15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</a:br>
            <a:endParaRPr sz="1500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●"/>
            </a:pPr>
            <a:r>
              <a:rPr lang="en" sz="15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Sharing the resources (GPU) will reduce the energy consumption costs</a:t>
            </a:r>
            <a:br>
              <a:rPr lang="en" sz="15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</a:br>
            <a:endParaRPr sz="1500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●"/>
            </a:pPr>
            <a:r>
              <a:rPr lang="en" sz="15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Smart grid </a:t>
            </a:r>
            <a:r>
              <a:rPr lang="en" sz="15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architecture</a:t>
            </a:r>
            <a:br>
              <a:rPr lang="en" sz="15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</a:br>
            <a:endParaRPr sz="1500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lbert Sans"/>
              <a:buChar char="●"/>
            </a:pPr>
            <a:r>
              <a:rPr lang="en" sz="15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Provides an easy access to HPC computational resources</a:t>
            </a:r>
            <a:br>
              <a:rPr lang="en" sz="15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</a:br>
            <a:endParaRPr sz="1500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lbert Sans"/>
              <a:buChar char="●"/>
            </a:pPr>
            <a:r>
              <a:rPr lang="en" sz="15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Done by linking </a:t>
            </a:r>
            <a:r>
              <a:rPr lang="en" sz="15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powerful computational resources own by domestic user into a smart HPC service with for profit objectives</a:t>
            </a:r>
            <a:endParaRPr sz="1500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6"/>
          <p:cNvSpPr/>
          <p:nvPr/>
        </p:nvSpPr>
        <p:spPr>
          <a:xfrm>
            <a:off x="82775" y="56000"/>
            <a:ext cx="471600" cy="477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1F7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lbert Sans"/>
                <a:ea typeface="Albert Sans"/>
                <a:cs typeface="Albert Sans"/>
                <a:sym typeface="Albert Sans"/>
              </a:rPr>
              <a:t>4</a:t>
            </a:r>
            <a:endParaRPr b="1"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81" name="Google Shape;481;p26"/>
          <p:cNvSpPr txBox="1"/>
          <p:nvPr/>
        </p:nvSpPr>
        <p:spPr>
          <a:xfrm>
            <a:off x="1150500" y="590425"/>
            <a:ext cx="68430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Previous Works</a:t>
            </a:r>
            <a:endParaRPr b="1" sz="18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482" name="Google Shape;482;p26"/>
          <p:cNvSpPr txBox="1"/>
          <p:nvPr/>
        </p:nvSpPr>
        <p:spPr>
          <a:xfrm>
            <a:off x="1150494" y="1417742"/>
            <a:ext cx="6963900" cy="24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●"/>
            </a:pPr>
            <a:r>
              <a:rPr lang="en" sz="15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SETI@home project, utilized large-scale distributed computing to search for radio signals from extraterrestrial civilizations</a:t>
            </a:r>
            <a:br>
              <a:rPr lang="en" sz="15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</a:br>
            <a:endParaRPr sz="1500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●"/>
            </a:pPr>
            <a:r>
              <a:rPr lang="en" sz="15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BOINC project, which uses hosts</a:t>
            </a:r>
            <a:br>
              <a:rPr lang="en" sz="15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</a:br>
            <a:endParaRPr sz="1500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●"/>
            </a:pPr>
            <a:r>
              <a:rPr lang="en" sz="15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Crowdware project, which utilizes auction based price model and considers energy consumption from GPU specifications</a:t>
            </a:r>
            <a:br>
              <a:rPr lang="en" sz="15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</a:br>
            <a:endParaRPr sz="1500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●"/>
            </a:pPr>
            <a:r>
              <a:rPr lang="en" sz="15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Frameworks like OpenCL and CUDA</a:t>
            </a:r>
            <a:br>
              <a:rPr lang="en" sz="15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</a:br>
            <a:endParaRPr sz="1500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7"/>
          <p:cNvSpPr/>
          <p:nvPr/>
        </p:nvSpPr>
        <p:spPr>
          <a:xfrm>
            <a:off x="82775" y="56000"/>
            <a:ext cx="471600" cy="477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F1F7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chemeClr val="lt1"/>
                </a:highlight>
                <a:latin typeface="Albert Sans"/>
                <a:ea typeface="Albert Sans"/>
                <a:cs typeface="Albert Sans"/>
                <a:sym typeface="Albert Sans"/>
              </a:rPr>
              <a:t>5</a:t>
            </a:r>
            <a:endParaRPr b="1">
              <a:highlight>
                <a:schemeClr val="lt1"/>
              </a:highlight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88" name="Google Shape;488;p27"/>
          <p:cNvSpPr txBox="1"/>
          <p:nvPr/>
        </p:nvSpPr>
        <p:spPr>
          <a:xfrm>
            <a:off x="253150" y="802175"/>
            <a:ext cx="4684800" cy="21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●"/>
            </a:pPr>
            <a:r>
              <a:rPr lang="en" sz="1500">
                <a:solidFill>
                  <a:schemeClr val="lt1"/>
                </a:solidFill>
                <a:highlight>
                  <a:schemeClr val="dk2"/>
                </a:highlight>
                <a:latin typeface="Albert Sans"/>
                <a:ea typeface="Albert Sans"/>
                <a:cs typeface="Albert Sans"/>
                <a:sym typeface="Albert Sans"/>
              </a:rPr>
              <a:t>Eliminate the reliance on data centers, clusters, or cloud services</a:t>
            </a:r>
            <a:br>
              <a:rPr lang="en" sz="1500">
                <a:solidFill>
                  <a:schemeClr val="lt1"/>
                </a:solidFill>
                <a:highlight>
                  <a:schemeClr val="dk2"/>
                </a:highlight>
                <a:latin typeface="Albert Sans"/>
                <a:ea typeface="Albert Sans"/>
                <a:cs typeface="Albert Sans"/>
                <a:sym typeface="Albert Sans"/>
              </a:rPr>
            </a:br>
            <a:endParaRPr sz="1500">
              <a:solidFill>
                <a:schemeClr val="lt1"/>
              </a:solidFill>
              <a:highlight>
                <a:schemeClr val="dk2"/>
              </a:highlight>
              <a:latin typeface="Albert Sans"/>
              <a:ea typeface="Albert Sans"/>
              <a:cs typeface="Albert Sans"/>
              <a:sym typeface="Albert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●"/>
            </a:pPr>
            <a:r>
              <a:rPr lang="en" sz="1500">
                <a:solidFill>
                  <a:schemeClr val="lt1"/>
                </a:solidFill>
                <a:highlight>
                  <a:schemeClr val="dk2"/>
                </a:highlight>
                <a:latin typeface="Albert Sans"/>
                <a:ea typeface="Albert Sans"/>
                <a:cs typeface="Albert Sans"/>
                <a:sym typeface="Albert Sans"/>
              </a:rPr>
              <a:t>TCP/IP infrastructure</a:t>
            </a:r>
            <a:br>
              <a:rPr lang="en" sz="1500">
                <a:solidFill>
                  <a:schemeClr val="lt1"/>
                </a:solidFill>
                <a:highlight>
                  <a:schemeClr val="dk2"/>
                </a:highlight>
                <a:latin typeface="Albert Sans"/>
                <a:ea typeface="Albert Sans"/>
                <a:cs typeface="Albert Sans"/>
                <a:sym typeface="Albert Sans"/>
              </a:rPr>
            </a:br>
            <a:endParaRPr sz="1500">
              <a:solidFill>
                <a:schemeClr val="lt1"/>
              </a:solidFill>
              <a:highlight>
                <a:schemeClr val="dk2"/>
              </a:highlight>
              <a:latin typeface="Albert Sans"/>
              <a:ea typeface="Albert Sans"/>
              <a:cs typeface="Albert Sans"/>
              <a:sym typeface="Albert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●"/>
            </a:pPr>
            <a:r>
              <a:rPr lang="en" sz="1500">
                <a:solidFill>
                  <a:schemeClr val="lt1"/>
                </a:solidFill>
                <a:highlight>
                  <a:schemeClr val="dk2"/>
                </a:highlight>
                <a:latin typeface="Albert Sans"/>
                <a:ea typeface="Albert Sans"/>
                <a:cs typeface="Albert Sans"/>
                <a:sym typeface="Albert Sans"/>
              </a:rPr>
              <a:t>Server Engine Application (SEA)</a:t>
            </a:r>
            <a:br>
              <a:rPr lang="en" sz="1500">
                <a:solidFill>
                  <a:schemeClr val="lt1"/>
                </a:solidFill>
                <a:highlight>
                  <a:schemeClr val="dk2"/>
                </a:highlight>
                <a:latin typeface="Albert Sans"/>
                <a:ea typeface="Albert Sans"/>
                <a:cs typeface="Albert Sans"/>
                <a:sym typeface="Albert Sans"/>
              </a:rPr>
            </a:br>
            <a:endParaRPr sz="1500">
              <a:solidFill>
                <a:schemeClr val="lt1"/>
              </a:solidFill>
              <a:highlight>
                <a:schemeClr val="dk2"/>
              </a:highlight>
              <a:latin typeface="Albert Sans"/>
              <a:ea typeface="Albert Sans"/>
              <a:cs typeface="Albert Sans"/>
              <a:sym typeface="Albert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●"/>
            </a:pPr>
            <a:r>
              <a:rPr lang="en" sz="1500">
                <a:solidFill>
                  <a:schemeClr val="lt1"/>
                </a:solidFill>
                <a:highlight>
                  <a:schemeClr val="dk2"/>
                </a:highlight>
                <a:latin typeface="Albert Sans"/>
                <a:ea typeface="Albert Sans"/>
                <a:cs typeface="Albert Sans"/>
                <a:sym typeface="Albert Sans"/>
              </a:rPr>
              <a:t>Client Engine Application (CEA)</a:t>
            </a:r>
            <a:br>
              <a:rPr lang="en" sz="1500">
                <a:solidFill>
                  <a:schemeClr val="lt1"/>
                </a:solidFill>
                <a:highlight>
                  <a:schemeClr val="dk2"/>
                </a:highlight>
                <a:latin typeface="Albert Sans"/>
                <a:ea typeface="Albert Sans"/>
                <a:cs typeface="Albert Sans"/>
                <a:sym typeface="Albert Sans"/>
              </a:rPr>
            </a:br>
            <a:endParaRPr sz="1500">
              <a:solidFill>
                <a:schemeClr val="lt1"/>
              </a:solidFill>
              <a:highlight>
                <a:schemeClr val="dk2"/>
              </a:highlight>
              <a:latin typeface="Albert Sans"/>
              <a:ea typeface="Albert Sans"/>
              <a:cs typeface="Albert Sans"/>
              <a:sym typeface="Albert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●"/>
            </a:pPr>
            <a:r>
              <a:rPr lang="en" sz="1500">
                <a:solidFill>
                  <a:schemeClr val="lt1"/>
                </a:solidFill>
                <a:highlight>
                  <a:schemeClr val="dk2"/>
                </a:highlight>
                <a:latin typeface="Albert Sans"/>
                <a:ea typeface="Albert Sans"/>
                <a:cs typeface="Albert Sans"/>
                <a:sym typeface="Albert Sans"/>
              </a:rPr>
              <a:t>GPU Virtualization</a:t>
            </a:r>
            <a:br>
              <a:rPr lang="en" sz="1500">
                <a:solidFill>
                  <a:schemeClr val="lt1"/>
                </a:solidFill>
                <a:highlight>
                  <a:schemeClr val="dk2"/>
                </a:highlight>
                <a:latin typeface="Albert Sans"/>
                <a:ea typeface="Albert Sans"/>
                <a:cs typeface="Albert Sans"/>
                <a:sym typeface="Albert Sans"/>
              </a:rPr>
            </a:br>
            <a:endParaRPr sz="1500">
              <a:solidFill>
                <a:schemeClr val="lt1"/>
              </a:solidFill>
              <a:highlight>
                <a:schemeClr val="dk2"/>
              </a:highlight>
              <a:latin typeface="Albert Sans"/>
              <a:ea typeface="Albert Sans"/>
              <a:cs typeface="Albert Sans"/>
              <a:sym typeface="Albert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●"/>
            </a:pPr>
            <a:r>
              <a:rPr lang="en" sz="1500">
                <a:solidFill>
                  <a:schemeClr val="lt1"/>
                </a:solidFill>
                <a:highlight>
                  <a:schemeClr val="dk2"/>
                </a:highlight>
                <a:latin typeface="Albert Sans"/>
                <a:ea typeface="Albert Sans"/>
                <a:cs typeface="Albert Sans"/>
                <a:sym typeface="Albert Sans"/>
              </a:rPr>
              <a:t>Algorithm decides between using CPUs/GPUs</a:t>
            </a:r>
            <a:br>
              <a:rPr lang="en" sz="1500">
                <a:solidFill>
                  <a:schemeClr val="lt1"/>
                </a:solidFill>
                <a:highlight>
                  <a:schemeClr val="dk2"/>
                </a:highlight>
                <a:latin typeface="Albert Sans"/>
                <a:ea typeface="Albert Sans"/>
                <a:cs typeface="Albert Sans"/>
                <a:sym typeface="Albert Sans"/>
              </a:rPr>
            </a:br>
            <a:endParaRPr sz="1500">
              <a:solidFill>
                <a:schemeClr val="lt1"/>
              </a:solidFill>
              <a:highlight>
                <a:schemeClr val="dk2"/>
              </a:highlight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89" name="Google Shape;489;p27"/>
          <p:cNvSpPr txBox="1"/>
          <p:nvPr/>
        </p:nvSpPr>
        <p:spPr>
          <a:xfrm>
            <a:off x="2595575" y="156450"/>
            <a:ext cx="3922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highlight>
                  <a:schemeClr val="dk2"/>
                </a:highlight>
                <a:latin typeface="Space Grotesk"/>
                <a:ea typeface="Space Grotesk"/>
                <a:cs typeface="Space Grotesk"/>
                <a:sym typeface="Space Grotesk"/>
              </a:rPr>
              <a:t>Proposed Methodology</a:t>
            </a:r>
            <a:endParaRPr b="1" sz="1800">
              <a:solidFill>
                <a:schemeClr val="lt1"/>
              </a:solidFill>
              <a:highlight>
                <a:schemeClr val="dk2"/>
              </a:highlight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490" name="Google Shape;49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4700" y="802175"/>
            <a:ext cx="2629924" cy="1599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4700" y="2887175"/>
            <a:ext cx="2629923" cy="1882349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27"/>
          <p:cNvSpPr txBox="1"/>
          <p:nvPr/>
        </p:nvSpPr>
        <p:spPr>
          <a:xfrm>
            <a:off x="6628675" y="2346150"/>
            <a:ext cx="2316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Manual Selection</a:t>
            </a:r>
            <a:endParaRPr sz="9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493" name="Google Shape;493;p27"/>
          <p:cNvSpPr txBox="1"/>
          <p:nvPr/>
        </p:nvSpPr>
        <p:spPr>
          <a:xfrm>
            <a:off x="6658725" y="4769525"/>
            <a:ext cx="2316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Auto </a:t>
            </a:r>
            <a:r>
              <a:rPr lang="en" sz="9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Selection</a:t>
            </a:r>
            <a:endParaRPr sz="9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8"/>
          <p:cNvSpPr/>
          <p:nvPr/>
        </p:nvSpPr>
        <p:spPr>
          <a:xfrm>
            <a:off x="82775" y="56000"/>
            <a:ext cx="471600" cy="477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1F7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lbert Sans"/>
                <a:ea typeface="Albert Sans"/>
                <a:cs typeface="Albert Sans"/>
                <a:sym typeface="Albert Sans"/>
              </a:rPr>
              <a:t>6</a:t>
            </a:r>
            <a:endParaRPr b="1"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99" name="Google Shape;499;p28"/>
          <p:cNvSpPr txBox="1"/>
          <p:nvPr/>
        </p:nvSpPr>
        <p:spPr>
          <a:xfrm>
            <a:off x="1150500" y="569174"/>
            <a:ext cx="6843000" cy="11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highlight>
                  <a:schemeClr val="dk2"/>
                </a:highlight>
                <a:latin typeface="Space Grotesk"/>
                <a:ea typeface="Space Grotesk"/>
                <a:cs typeface="Space Grotesk"/>
                <a:sym typeface="Space Grotesk"/>
              </a:rPr>
              <a:t>Result Analysis</a:t>
            </a:r>
            <a:endParaRPr b="1" sz="1800">
              <a:solidFill>
                <a:schemeClr val="lt1"/>
              </a:solidFill>
              <a:highlight>
                <a:schemeClr val="dk2"/>
              </a:highlight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500" name="Google Shape;500;p28"/>
          <p:cNvSpPr txBox="1"/>
          <p:nvPr/>
        </p:nvSpPr>
        <p:spPr>
          <a:xfrm>
            <a:off x="82769" y="1013067"/>
            <a:ext cx="6963900" cy="24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●"/>
            </a:pPr>
            <a:r>
              <a:rPr lang="en" sz="1500">
                <a:solidFill>
                  <a:schemeClr val="lt1"/>
                </a:solidFill>
                <a:highlight>
                  <a:schemeClr val="dk2"/>
                </a:highlight>
                <a:latin typeface="Albert Sans"/>
                <a:ea typeface="Albert Sans"/>
                <a:cs typeface="Albert Sans"/>
                <a:sym typeface="Albert Sans"/>
              </a:rPr>
              <a:t>The proof of concept (POC) comprises three applications: client service, node service, and OpenCL service</a:t>
            </a:r>
            <a:br>
              <a:rPr lang="en" sz="1500">
                <a:solidFill>
                  <a:schemeClr val="lt1"/>
                </a:solidFill>
                <a:highlight>
                  <a:schemeClr val="dk2"/>
                </a:highlight>
                <a:latin typeface="Albert Sans"/>
                <a:ea typeface="Albert Sans"/>
                <a:cs typeface="Albert Sans"/>
                <a:sym typeface="Albert Sans"/>
              </a:rPr>
            </a:br>
            <a:endParaRPr sz="1500">
              <a:solidFill>
                <a:schemeClr val="lt1"/>
              </a:solidFill>
              <a:highlight>
                <a:schemeClr val="dk2"/>
              </a:highlight>
              <a:latin typeface="Albert Sans"/>
              <a:ea typeface="Albert Sans"/>
              <a:cs typeface="Albert Sans"/>
              <a:sym typeface="Albert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●"/>
            </a:pPr>
            <a:r>
              <a:rPr lang="en">
                <a:solidFill>
                  <a:schemeClr val="lt1"/>
                </a:solidFill>
                <a:highlight>
                  <a:schemeClr val="dk2"/>
                </a:highlight>
                <a:latin typeface="Albert Sans"/>
                <a:ea typeface="Albert Sans"/>
                <a:cs typeface="Albert Sans"/>
                <a:sym typeface="Albert Sans"/>
              </a:rPr>
              <a:t>A significant decrease in cost and energy consumption</a:t>
            </a:r>
            <a:br>
              <a:rPr lang="en">
                <a:solidFill>
                  <a:schemeClr val="lt1"/>
                </a:solidFill>
                <a:highlight>
                  <a:schemeClr val="dk2"/>
                </a:highlight>
                <a:latin typeface="Albert Sans"/>
                <a:ea typeface="Albert Sans"/>
                <a:cs typeface="Albert Sans"/>
                <a:sym typeface="Albert Sans"/>
              </a:rPr>
            </a:br>
            <a:endParaRPr>
              <a:solidFill>
                <a:schemeClr val="lt1"/>
              </a:solidFill>
              <a:highlight>
                <a:schemeClr val="dk2"/>
              </a:highlight>
              <a:latin typeface="Albert Sans"/>
              <a:ea typeface="Albert Sans"/>
              <a:cs typeface="Albert Sans"/>
              <a:sym typeface="Albert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●"/>
            </a:pPr>
            <a:r>
              <a:rPr lang="en">
                <a:solidFill>
                  <a:schemeClr val="lt1"/>
                </a:solidFill>
                <a:highlight>
                  <a:schemeClr val="dk2"/>
                </a:highlight>
                <a:latin typeface="Albert Sans"/>
                <a:ea typeface="Albert Sans"/>
                <a:cs typeface="Albert Sans"/>
                <a:sym typeface="Albert Sans"/>
              </a:rPr>
              <a:t>Resource sharing made easy!</a:t>
            </a:r>
            <a:br>
              <a:rPr lang="en">
                <a:solidFill>
                  <a:schemeClr val="lt1"/>
                </a:solidFill>
                <a:highlight>
                  <a:schemeClr val="dk2"/>
                </a:highlight>
                <a:latin typeface="Albert Sans"/>
                <a:ea typeface="Albert Sans"/>
                <a:cs typeface="Albert Sans"/>
                <a:sym typeface="Albert Sans"/>
              </a:rPr>
            </a:br>
            <a:endParaRPr>
              <a:solidFill>
                <a:schemeClr val="lt1"/>
              </a:solidFill>
              <a:highlight>
                <a:schemeClr val="dk2"/>
              </a:highlight>
              <a:latin typeface="Albert Sans"/>
              <a:ea typeface="Albert Sans"/>
              <a:cs typeface="Albert Sans"/>
              <a:sym typeface="Albert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●"/>
            </a:pPr>
            <a:r>
              <a:rPr lang="en">
                <a:solidFill>
                  <a:schemeClr val="lt1"/>
                </a:solidFill>
                <a:highlight>
                  <a:schemeClr val="dk2"/>
                </a:highlight>
                <a:latin typeface="Albert Sans"/>
                <a:ea typeface="Albert Sans"/>
                <a:cs typeface="Albert Sans"/>
                <a:sym typeface="Albert Sans"/>
              </a:rPr>
              <a:t>S</a:t>
            </a:r>
            <a:r>
              <a:rPr lang="en">
                <a:solidFill>
                  <a:schemeClr val="lt1"/>
                </a:solidFill>
                <a:highlight>
                  <a:schemeClr val="dk2"/>
                </a:highlight>
                <a:latin typeface="Albert Sans"/>
                <a:ea typeface="Albert Sans"/>
                <a:cs typeface="Albert Sans"/>
                <a:sym typeface="Albert Sans"/>
              </a:rPr>
              <a:t>ending information across the internet to a powerful node and waiting for the result is quicker than local execution</a:t>
            </a:r>
            <a:br>
              <a:rPr lang="en">
                <a:solidFill>
                  <a:schemeClr val="lt1"/>
                </a:solidFill>
                <a:highlight>
                  <a:schemeClr val="dk2"/>
                </a:highlight>
                <a:latin typeface="Albert Sans"/>
                <a:ea typeface="Albert Sans"/>
                <a:cs typeface="Albert Sans"/>
                <a:sym typeface="Albert Sans"/>
              </a:rPr>
            </a:br>
            <a:endParaRPr>
              <a:solidFill>
                <a:schemeClr val="lt1"/>
              </a:solidFill>
              <a:highlight>
                <a:schemeClr val="dk2"/>
              </a:highlight>
              <a:latin typeface="Albert Sans"/>
              <a:ea typeface="Albert Sans"/>
              <a:cs typeface="Albert Sans"/>
              <a:sym typeface="Albert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●"/>
            </a:pPr>
            <a:r>
              <a:rPr lang="en">
                <a:solidFill>
                  <a:schemeClr val="lt1"/>
                </a:solidFill>
                <a:highlight>
                  <a:schemeClr val="dk2"/>
                </a:highlight>
                <a:latin typeface="Albert Sans"/>
                <a:ea typeface="Albert Sans"/>
                <a:cs typeface="Albert Sans"/>
                <a:sym typeface="Albert Sans"/>
              </a:rPr>
              <a:t>Effectiveness was measured through the execution times for matrix multiplication on local machines and powerful nodes</a:t>
            </a:r>
            <a:endParaRPr>
              <a:solidFill>
                <a:schemeClr val="lt1"/>
              </a:solidFill>
              <a:highlight>
                <a:schemeClr val="dk2"/>
              </a:highlight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501" name="Google Shape;50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8500" y="1765600"/>
            <a:ext cx="2971076" cy="75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9"/>
          <p:cNvSpPr/>
          <p:nvPr/>
        </p:nvSpPr>
        <p:spPr>
          <a:xfrm>
            <a:off x="82775" y="56000"/>
            <a:ext cx="471600" cy="477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1F7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lbert Sans"/>
                <a:ea typeface="Albert Sans"/>
                <a:cs typeface="Albert Sans"/>
                <a:sym typeface="Albert Sans"/>
              </a:rPr>
              <a:t>7</a:t>
            </a:r>
            <a:endParaRPr b="1"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507" name="Google Shape;507;p29"/>
          <p:cNvSpPr txBox="1"/>
          <p:nvPr/>
        </p:nvSpPr>
        <p:spPr>
          <a:xfrm>
            <a:off x="1079325" y="515649"/>
            <a:ext cx="6843000" cy="11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highlight>
                  <a:schemeClr val="dk2"/>
                </a:highlight>
                <a:latin typeface="Space Grotesk"/>
                <a:ea typeface="Space Grotesk"/>
                <a:cs typeface="Space Grotesk"/>
                <a:sym typeface="Space Grotesk"/>
              </a:rPr>
              <a:t>Conclusion &amp; Future Work</a:t>
            </a:r>
            <a:endParaRPr b="1" sz="1800">
              <a:solidFill>
                <a:schemeClr val="lt1"/>
              </a:solidFill>
              <a:highlight>
                <a:schemeClr val="dk2"/>
              </a:highlight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highlight>
                <a:schemeClr val="dk2"/>
              </a:highlight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highlight>
                <a:schemeClr val="dk2"/>
              </a:highlight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highlight>
                <a:schemeClr val="dk2"/>
              </a:highlight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508" name="Google Shape;508;p29"/>
          <p:cNvSpPr txBox="1"/>
          <p:nvPr/>
        </p:nvSpPr>
        <p:spPr>
          <a:xfrm>
            <a:off x="1146694" y="1242092"/>
            <a:ext cx="6963900" cy="24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●"/>
            </a:pPr>
            <a:r>
              <a:rPr lang="en">
                <a:solidFill>
                  <a:schemeClr val="lt1"/>
                </a:solidFill>
                <a:highlight>
                  <a:schemeClr val="dk2"/>
                </a:highlight>
                <a:latin typeface="Albert Sans"/>
                <a:ea typeface="Albert Sans"/>
                <a:cs typeface="Albert Sans"/>
                <a:sym typeface="Albert Sans"/>
              </a:rPr>
              <a:t>Potential of creating a High-Performance Computing (HPC) infrastructure similar to volunteer computing</a:t>
            </a:r>
            <a:br>
              <a:rPr lang="en">
                <a:solidFill>
                  <a:schemeClr val="lt1"/>
                </a:solidFill>
                <a:highlight>
                  <a:schemeClr val="dk2"/>
                </a:highlight>
                <a:latin typeface="Albert Sans"/>
                <a:ea typeface="Albert Sans"/>
                <a:cs typeface="Albert Sans"/>
                <a:sym typeface="Albert Sans"/>
              </a:rPr>
            </a:br>
            <a:endParaRPr>
              <a:solidFill>
                <a:schemeClr val="lt1"/>
              </a:solidFill>
              <a:highlight>
                <a:schemeClr val="dk2"/>
              </a:highlight>
              <a:latin typeface="Albert Sans"/>
              <a:ea typeface="Albert Sans"/>
              <a:cs typeface="Albert Sans"/>
              <a:sym typeface="Albert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●"/>
            </a:pPr>
            <a:r>
              <a:rPr lang="en">
                <a:solidFill>
                  <a:schemeClr val="lt1"/>
                </a:solidFill>
                <a:highlight>
                  <a:schemeClr val="dk2"/>
                </a:highlight>
                <a:latin typeface="Albert Sans"/>
                <a:ea typeface="Albert Sans"/>
                <a:cs typeface="Albert Sans"/>
                <a:sym typeface="Albert Sans"/>
              </a:rPr>
              <a:t>N</a:t>
            </a:r>
            <a:r>
              <a:rPr lang="en">
                <a:solidFill>
                  <a:schemeClr val="lt1"/>
                </a:solidFill>
                <a:highlight>
                  <a:schemeClr val="dk2"/>
                </a:highlight>
                <a:latin typeface="Albert Sans"/>
                <a:ea typeface="Albert Sans"/>
                <a:cs typeface="Albert Sans"/>
                <a:sym typeface="Albert Sans"/>
              </a:rPr>
              <a:t>ew framework from scratch with a proof-of-concept goal</a:t>
            </a:r>
            <a:br>
              <a:rPr lang="en">
                <a:solidFill>
                  <a:schemeClr val="lt1"/>
                </a:solidFill>
                <a:highlight>
                  <a:schemeClr val="dk2"/>
                </a:highlight>
                <a:latin typeface="Albert Sans"/>
                <a:ea typeface="Albert Sans"/>
                <a:cs typeface="Albert Sans"/>
                <a:sym typeface="Albert Sans"/>
              </a:rPr>
            </a:br>
            <a:endParaRPr>
              <a:solidFill>
                <a:schemeClr val="lt1"/>
              </a:solidFill>
              <a:highlight>
                <a:schemeClr val="dk2"/>
              </a:highlight>
              <a:latin typeface="Albert Sans"/>
              <a:ea typeface="Albert Sans"/>
              <a:cs typeface="Albert Sans"/>
              <a:sym typeface="Albert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●"/>
            </a:pPr>
            <a:r>
              <a:rPr lang="en">
                <a:solidFill>
                  <a:schemeClr val="lt1"/>
                </a:solidFill>
                <a:highlight>
                  <a:schemeClr val="dk2"/>
                </a:highlight>
                <a:latin typeface="Albert Sans"/>
                <a:ea typeface="Albert Sans"/>
                <a:cs typeface="Albert Sans"/>
                <a:sym typeface="Albert Sans"/>
              </a:rPr>
              <a:t>Evaluation on energy consumption has been made!</a:t>
            </a:r>
            <a:br>
              <a:rPr lang="en">
                <a:solidFill>
                  <a:schemeClr val="lt1"/>
                </a:solidFill>
                <a:highlight>
                  <a:schemeClr val="dk2"/>
                </a:highlight>
                <a:latin typeface="Albert Sans"/>
                <a:ea typeface="Albert Sans"/>
                <a:cs typeface="Albert Sans"/>
                <a:sym typeface="Albert Sans"/>
              </a:rPr>
            </a:br>
            <a:endParaRPr>
              <a:solidFill>
                <a:schemeClr val="lt1"/>
              </a:solidFill>
              <a:highlight>
                <a:schemeClr val="dk2"/>
              </a:highlight>
              <a:latin typeface="Albert Sans"/>
              <a:ea typeface="Albert Sans"/>
              <a:cs typeface="Albert Sans"/>
              <a:sym typeface="Albert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●"/>
            </a:pPr>
            <a:r>
              <a:rPr lang="en">
                <a:solidFill>
                  <a:schemeClr val="lt1"/>
                </a:solidFill>
                <a:highlight>
                  <a:schemeClr val="dk2"/>
                </a:highlight>
                <a:latin typeface="Albert Sans"/>
                <a:ea typeface="Albert Sans"/>
                <a:cs typeface="Albert Sans"/>
                <a:sym typeface="Albert Sans"/>
              </a:rPr>
              <a:t>In the future, this model can be used to assess the </a:t>
            </a:r>
            <a:r>
              <a:rPr lang="en">
                <a:solidFill>
                  <a:schemeClr val="lt1"/>
                </a:solidFill>
                <a:highlight>
                  <a:schemeClr val="dk2"/>
                </a:highlight>
                <a:latin typeface="Albert Sans"/>
                <a:ea typeface="Albert Sans"/>
                <a:cs typeface="Albert Sans"/>
                <a:sym typeface="Albert Sans"/>
              </a:rPr>
              <a:t>performance</a:t>
            </a:r>
            <a:r>
              <a:rPr lang="en">
                <a:solidFill>
                  <a:schemeClr val="lt1"/>
                </a:solidFill>
                <a:highlight>
                  <a:schemeClr val="dk2"/>
                </a:highlight>
                <a:latin typeface="Albert Sans"/>
                <a:ea typeface="Albert Sans"/>
                <a:cs typeface="Albert Sans"/>
                <a:sym typeface="Albert Sans"/>
              </a:rPr>
              <a:t> of smart grids and create an </a:t>
            </a:r>
            <a:r>
              <a:rPr lang="en">
                <a:solidFill>
                  <a:schemeClr val="lt1"/>
                </a:solidFill>
                <a:highlight>
                  <a:schemeClr val="dk2"/>
                </a:highlight>
                <a:latin typeface="Albert Sans"/>
                <a:ea typeface="Albert Sans"/>
                <a:cs typeface="Albert Sans"/>
                <a:sym typeface="Albert Sans"/>
              </a:rPr>
              <a:t>Application Programming Interface (API) for easy utilization of the grid</a:t>
            </a:r>
            <a:endParaRPr>
              <a:solidFill>
                <a:schemeClr val="lt1"/>
              </a:solidFill>
              <a:highlight>
                <a:schemeClr val="dk2"/>
              </a:highlight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chemeClr val="dk2"/>
              </a:highlight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chemeClr val="dk2"/>
              </a:highlight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highlight>
                <a:schemeClr val="dk2"/>
              </a:highlight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509" name="Google Shape;509;p29"/>
          <p:cNvSpPr txBox="1"/>
          <p:nvPr/>
        </p:nvSpPr>
        <p:spPr>
          <a:xfrm>
            <a:off x="3285794" y="4055017"/>
            <a:ext cx="6963900" cy="24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400">
                <a:solidFill>
                  <a:schemeClr val="lt1"/>
                </a:solidFill>
                <a:highlight>
                  <a:schemeClr val="dk2"/>
                </a:highlight>
                <a:latin typeface="Albert Sans"/>
                <a:ea typeface="Albert Sans"/>
                <a:cs typeface="Albert Sans"/>
                <a:sym typeface="Albert Sans"/>
              </a:rPr>
              <a:t>Thank you!</a:t>
            </a:r>
            <a:endParaRPr b="1" sz="2400">
              <a:solidFill>
                <a:schemeClr val="lt1"/>
              </a:solidFill>
              <a:highlight>
                <a:schemeClr val="dk2"/>
              </a:highlight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