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0"/>
  </p:notesMasterIdLst>
  <p:sldIdLst>
    <p:sldId id="277" r:id="rId2"/>
    <p:sldId id="257" r:id="rId3"/>
    <p:sldId id="258" r:id="rId4"/>
    <p:sldId id="264" r:id="rId5"/>
    <p:sldId id="266" r:id="rId6"/>
    <p:sldId id="267" r:id="rId7"/>
    <p:sldId id="286" r:id="rId8"/>
    <p:sldId id="307" r:id="rId9"/>
    <p:sldId id="287" r:id="rId10"/>
    <p:sldId id="288" r:id="rId11"/>
    <p:sldId id="289" r:id="rId12"/>
    <p:sldId id="308" r:id="rId13"/>
    <p:sldId id="291" r:id="rId14"/>
    <p:sldId id="292" r:id="rId15"/>
    <p:sldId id="293" r:id="rId16"/>
    <p:sldId id="294" r:id="rId17"/>
    <p:sldId id="311" r:id="rId18"/>
    <p:sldId id="269" r:id="rId19"/>
    <p:sldId id="281" r:id="rId20"/>
    <p:sldId id="282" r:id="rId21"/>
    <p:sldId id="283" r:id="rId22"/>
    <p:sldId id="284" r:id="rId23"/>
    <p:sldId id="279" r:id="rId24"/>
    <p:sldId id="285" r:id="rId25"/>
    <p:sldId id="280" r:id="rId26"/>
    <p:sldId id="301" r:id="rId27"/>
    <p:sldId id="302" r:id="rId28"/>
    <p:sldId id="309" r:id="rId29"/>
    <p:sldId id="295" r:id="rId30"/>
    <p:sldId id="296" r:id="rId31"/>
    <p:sldId id="297" r:id="rId32"/>
    <p:sldId id="298" r:id="rId33"/>
    <p:sldId id="299" r:id="rId34"/>
    <p:sldId id="300" r:id="rId35"/>
    <p:sldId id="303" r:id="rId36"/>
    <p:sldId id="304" r:id="rId37"/>
    <p:sldId id="305" r:id="rId38"/>
    <p:sldId id="30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13C96-88BE-4226-99AD-4299812D6072}" type="datetimeFigureOut">
              <a:rPr lang="en-US" smtClean="0"/>
              <a:pPr/>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38D755-595C-44E6-BAED-45E8AB5DCA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38D755-595C-44E6-BAED-45E8AB5DCAB6}"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38D755-595C-44E6-BAED-45E8AB5DCAB6}"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4/10/2018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4/10/2018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4/10/2018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4/10/2018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4/10/2018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WebSocket" TargetMode="External"/><Relationship Id="rId13" Type="http://schemas.openxmlformats.org/officeDocument/2006/relationships/hyperlink" Target="https://en.wikipedia.org/wiki/Open-source_software" TargetMode="External"/><Relationship Id="rId3" Type="http://schemas.openxmlformats.org/officeDocument/2006/relationships/hyperlink" Target="https://en.wikipedia.org/wiki/Apache_Software_Foundation" TargetMode="External"/><Relationship Id="rId7" Type="http://schemas.openxmlformats.org/officeDocument/2006/relationships/hyperlink" Target="https://en.wikipedia.org/wiki/Unified_Expression_Language" TargetMode="External"/><Relationship Id="rId12" Type="http://schemas.openxmlformats.org/officeDocument/2006/relationships/hyperlink" Target="https://en.wikipedia.org/wiki/Apache_License" TargetMode="External"/><Relationship Id="rId2" Type="http://schemas.openxmlformats.org/officeDocument/2006/relationships/hyperlink" Target="https://en.wikipedia.org/wiki/Servlet_container" TargetMode="External"/><Relationship Id="rId1" Type="http://schemas.openxmlformats.org/officeDocument/2006/relationships/slideLayout" Target="../slideLayouts/slideLayout2.xml"/><Relationship Id="rId6" Type="http://schemas.openxmlformats.org/officeDocument/2006/relationships/hyperlink" Target="https://en.wikipedia.org/wiki/JavaServer_Pages" TargetMode="External"/><Relationship Id="rId11" Type="http://schemas.openxmlformats.org/officeDocument/2006/relationships/hyperlink" Target="https://en.wikipedia.org/wiki/Web_server" TargetMode="External"/><Relationship Id="rId5" Type="http://schemas.openxmlformats.org/officeDocument/2006/relationships/hyperlink" Target="https://en.wikipedia.org/wiki/Java_Servlet" TargetMode="External"/><Relationship Id="rId10" Type="http://schemas.openxmlformats.org/officeDocument/2006/relationships/hyperlink" Target="https://en.wikipedia.org/wiki/Hypertext_Transfer_Protocol" TargetMode="External"/><Relationship Id="rId4" Type="http://schemas.openxmlformats.org/officeDocument/2006/relationships/hyperlink" Target="https://en.wikipedia.org/wiki/Java_Platform,_Enterprise_Edition" TargetMode="External"/><Relationship Id="rId9" Type="http://schemas.openxmlformats.org/officeDocument/2006/relationships/hyperlink" Target="https://en.wikipedia.org/wiki/Java_(programming_languag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uru99.com/the-unconventional-guide-to-defect-management.html" TargetMode="External"/><Relationship Id="rId2" Type="http://schemas.openxmlformats.org/officeDocument/2006/relationships/hyperlink" Target="https://www.guru99.com/perl-tutorials.html" TargetMode="External"/><Relationship Id="rId1" Type="http://schemas.openxmlformats.org/officeDocument/2006/relationships/slideLayout" Target="../slideLayouts/slideLayout2.xml"/><Relationship Id="rId4" Type="http://schemas.openxmlformats.org/officeDocument/2006/relationships/hyperlink" Target="https://www.guru99.com/test-cas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HP" TargetMode="External"/><Relationship Id="rId13" Type="http://schemas.openxmlformats.org/officeDocument/2006/relationships/hyperlink" Target="https://en.wikipedia.org/wiki/Jetty_(web_server)" TargetMode="External"/><Relationship Id="rId3" Type="http://schemas.openxmlformats.org/officeDocument/2006/relationships/hyperlink" Target="https://en.wikipedia.org/wiki/Dynamic_web_page" TargetMode="External"/><Relationship Id="rId7" Type="http://schemas.openxmlformats.org/officeDocument/2006/relationships/hyperlink" Target="https://en.wikipedia.org/wiki/JavaServer_Pages" TargetMode="External"/><Relationship Id="rId12" Type="http://schemas.openxmlformats.org/officeDocument/2006/relationships/hyperlink" Target="https://en.wikipedia.org/wiki/Apache_Tomcat" TargetMode="External"/><Relationship Id="rId2" Type="http://schemas.openxmlformats.org/officeDocument/2006/relationships/hyperlink" Target="https://en.wikipedia.org/wiki/Software_developer" TargetMode="External"/><Relationship Id="rId1" Type="http://schemas.openxmlformats.org/officeDocument/2006/relationships/slideLayout" Target="../slideLayouts/slideLayout2.xml"/><Relationship Id="rId6" Type="http://schemas.openxmlformats.org/officeDocument/2006/relationships/hyperlink" Target="https://en.wikipedia.org/wiki/Sun_Microsystems" TargetMode="External"/><Relationship Id="rId11" Type="http://schemas.openxmlformats.org/officeDocument/2006/relationships/hyperlink" Target="https://en.wikipedia.org/wiki/Servlet_container" TargetMode="External"/><Relationship Id="rId5" Type="http://schemas.openxmlformats.org/officeDocument/2006/relationships/hyperlink" Target="https://en.wikipedia.org/wiki/XML" TargetMode="External"/><Relationship Id="rId10" Type="http://schemas.openxmlformats.org/officeDocument/2006/relationships/hyperlink" Target="https://en.wikipedia.org/wiki/Java_(programming_language)" TargetMode="External"/><Relationship Id="rId4" Type="http://schemas.openxmlformats.org/officeDocument/2006/relationships/hyperlink" Target="https://en.wikipedia.org/wiki/HTML" TargetMode="External"/><Relationship Id="rId9" Type="http://schemas.openxmlformats.org/officeDocument/2006/relationships/hyperlink" Target="https://en.wikipedia.org/wiki/Active_Server_Pag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30425"/>
            <a:ext cx="4876800" cy="1470025"/>
          </a:xfrm>
        </p:spPr>
        <p:txBody>
          <a:bodyPr>
            <a:normAutofit/>
          </a:bodyPr>
          <a:lstStyle/>
          <a:p>
            <a:r>
              <a:rPr lang="en-US" sz="5400" b="1" dirty="0" smtClean="0"/>
              <a:t>PATIENT SELF</a:t>
            </a:r>
            <a:endParaRPr lang="en-US" sz="5400" b="1" dirty="0"/>
          </a:p>
        </p:txBody>
      </p:sp>
      <p:sp>
        <p:nvSpPr>
          <p:cNvPr id="3" name="Subtitle 2"/>
          <p:cNvSpPr>
            <a:spLocks noGrp="1"/>
          </p:cNvSpPr>
          <p:nvPr>
            <p:ph type="subTitle" idx="1"/>
          </p:nvPr>
        </p:nvSpPr>
        <p:spPr/>
        <p:txBody>
          <a:bodyPr/>
          <a:lstStyle/>
          <a:p>
            <a:r>
              <a:rPr lang="en-US" dirty="0" smtClean="0">
                <a:solidFill>
                  <a:schemeClr val="tx1"/>
                </a:solidFill>
              </a:rPr>
              <a:t>     </a:t>
            </a:r>
            <a:r>
              <a:rPr lang="en-US" dirty="0" smtClean="0">
                <a:solidFill>
                  <a:schemeClr val="tx1"/>
                </a:solidFill>
              </a:rPr>
              <a:t>Submitted</a:t>
            </a:r>
            <a:r>
              <a:rPr lang="en-US" dirty="0" smtClean="0"/>
              <a:t> </a:t>
            </a:r>
            <a:r>
              <a:rPr lang="en-US" dirty="0" smtClean="0">
                <a:solidFill>
                  <a:schemeClr val="tx1"/>
                </a:solidFill>
              </a:rPr>
              <a:t>by,</a:t>
            </a:r>
          </a:p>
          <a:p>
            <a:r>
              <a:rPr lang="en-US" dirty="0" smtClean="0">
                <a:solidFill>
                  <a:schemeClr val="tx1"/>
                </a:solidFill>
              </a:rPr>
              <a:t>                              Aswathy 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IN" dirty="0" smtClean="0">
                <a:latin typeface="Times New Roman" pitchFamily="18" charset="0"/>
                <a:cs typeface="Times New Roman" pitchFamily="18" charset="0"/>
              </a:rPr>
              <a:t>The IDE provides comprehensive support for JDK 7 technologies and the most recent Java enhancements. It is the first IDE that provides support for JDK 7, Java EE 7, and </a:t>
            </a:r>
            <a:r>
              <a:rPr lang="en-IN" dirty="0" err="1" smtClean="0">
                <a:latin typeface="Times New Roman" pitchFamily="18" charset="0"/>
                <a:cs typeface="Times New Roman" pitchFamily="18" charset="0"/>
              </a:rPr>
              <a:t>JavaFX</a:t>
            </a:r>
            <a:r>
              <a:rPr lang="en-IN" dirty="0" smtClean="0">
                <a:latin typeface="Times New Roman" pitchFamily="18" charset="0"/>
                <a:cs typeface="Times New Roman" pitchFamily="18" charset="0"/>
              </a:rPr>
              <a:t> 2. </a:t>
            </a:r>
          </a:p>
          <a:p>
            <a:r>
              <a:rPr lang="en-IN" dirty="0" smtClean="0">
                <a:latin typeface="Times New Roman" pitchFamily="18" charset="0"/>
                <a:cs typeface="Times New Roman" pitchFamily="18" charset="0"/>
              </a:rPr>
              <a:t>The IDE fully supports Java EE using the latest standards for Java, XML, Web services, and SQL and fully supports the </a:t>
            </a:r>
            <a:r>
              <a:rPr lang="en-IN" dirty="0" err="1" smtClean="0">
                <a:latin typeface="Times New Roman" pitchFamily="18" charset="0"/>
                <a:cs typeface="Times New Roman" pitchFamily="18" charset="0"/>
              </a:rPr>
              <a:t>GlassFish</a:t>
            </a:r>
            <a:r>
              <a:rPr lang="en-IN" dirty="0" smtClean="0">
                <a:latin typeface="Times New Roman" pitchFamily="18" charset="0"/>
                <a:cs typeface="Times New Roman" pitchFamily="18" charset="0"/>
              </a:rPr>
              <a:t> Server, the reference implementation of Java EE.</a:t>
            </a:r>
          </a:p>
          <a:p>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err="1" smtClean="0">
                <a:latin typeface="Times New Roman" pitchFamily="18" charset="0"/>
                <a:cs typeface="Times New Roman" pitchFamily="18" charset="0"/>
              </a:rPr>
              <a:t>GitHub</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305800" cy="5333999"/>
          </a:xfrm>
        </p:spPr>
        <p:txBody>
          <a:bodyPr>
            <a:noAutofit/>
          </a:bodyPr>
          <a:lstStyle/>
          <a:p>
            <a:pPr algn="just">
              <a:lnSpc>
                <a:spcPct val="150000"/>
              </a:lnSpc>
            </a:pPr>
            <a:r>
              <a:rPr lang="en-IN" sz="2400" dirty="0" smtClean="0">
                <a:latin typeface="Times New Roman" pitchFamily="18" charset="0"/>
                <a:cs typeface="Times New Roman" pitchFamily="18" charset="0"/>
              </a:rPr>
              <a:t>Version control is a system that manages changes to a file or files. </a:t>
            </a:r>
          </a:p>
          <a:p>
            <a:pPr algn="just">
              <a:lnSpc>
                <a:spcPct val="150000"/>
              </a:lnSpc>
            </a:pPr>
            <a:r>
              <a:rPr lang="en-IN" sz="2400" dirty="0" smtClean="0">
                <a:latin typeface="Times New Roman" pitchFamily="18" charset="0"/>
                <a:cs typeface="Times New Roman" pitchFamily="18" charset="0"/>
              </a:rPr>
              <a:t>These changes are kept as logs in a history, with detailed information on what file(s) was changed, what was changed within the file, who changed it, and a message on why the change was made. </a:t>
            </a:r>
          </a:p>
          <a:p>
            <a:pPr algn="just">
              <a:lnSpc>
                <a:spcPct val="200000"/>
              </a:lnSpc>
            </a:pPr>
            <a:r>
              <a:rPr lang="en-IN" sz="2400" dirty="0" smtClean="0">
                <a:latin typeface="Times New Roman" pitchFamily="18" charset="0"/>
                <a:cs typeface="Times New Roman" pitchFamily="18" charset="0"/>
              </a:rPr>
              <a:t>This is extremely useful, especially when working in teams .</a:t>
            </a:r>
          </a:p>
          <a:p>
            <a:pPr>
              <a:lnSpc>
                <a:spcPct val="200000"/>
              </a:lnSpc>
            </a:pP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smtClean="0"/>
              <a:t>Apache Tomcat</a:t>
            </a:r>
            <a:endParaRPr lang="en-IN" dirty="0"/>
          </a:p>
        </p:txBody>
      </p:sp>
      <p:sp>
        <p:nvSpPr>
          <p:cNvPr id="3" name="Content Placeholder 2"/>
          <p:cNvSpPr>
            <a:spLocks noGrp="1"/>
          </p:cNvSpPr>
          <p:nvPr>
            <p:ph idx="1"/>
          </p:nvPr>
        </p:nvSpPr>
        <p:spPr>
          <a:xfrm>
            <a:off x="304800" y="1219200"/>
            <a:ext cx="8686800" cy="5486400"/>
          </a:xfrm>
        </p:spPr>
        <p:txBody>
          <a:bodyPr>
            <a:noAutofit/>
          </a:bodyPr>
          <a:lstStyle/>
          <a:p>
            <a:pPr marL="742950" indent="-742950" algn="just"/>
            <a:r>
              <a:rPr lang="en-IN" sz="2400" b="1" dirty="0" smtClean="0">
                <a:latin typeface="Times New Roman" pitchFamily="18" charset="0"/>
                <a:cs typeface="Times New Roman" pitchFamily="18" charset="0"/>
              </a:rPr>
              <a:t>Apache Tomcat</a:t>
            </a:r>
            <a:r>
              <a:rPr lang="en-IN" sz="2400" dirty="0" smtClean="0">
                <a:latin typeface="Times New Roman" pitchFamily="18" charset="0"/>
                <a:cs typeface="Times New Roman" pitchFamily="18" charset="0"/>
              </a:rPr>
              <a:t>, often referred to as </a:t>
            </a:r>
            <a:r>
              <a:rPr lang="en-IN" sz="2400" b="1" dirty="0" smtClean="0">
                <a:latin typeface="Times New Roman" pitchFamily="18" charset="0"/>
                <a:cs typeface="Times New Roman" pitchFamily="18" charset="0"/>
              </a:rPr>
              <a:t>Tomcat Server</a:t>
            </a:r>
            <a:r>
              <a:rPr lang="en-IN" sz="2400" dirty="0" smtClean="0">
                <a:latin typeface="Times New Roman" pitchFamily="18" charset="0"/>
                <a:cs typeface="Times New Roman" pitchFamily="18" charset="0"/>
              </a:rPr>
              <a:t>, is an open-source </a:t>
            </a:r>
            <a:r>
              <a:rPr lang="en-IN" sz="2400" dirty="0" smtClean="0">
                <a:latin typeface="Times New Roman" pitchFamily="18" charset="0"/>
                <a:cs typeface="Times New Roman" pitchFamily="18" charset="0"/>
                <a:hlinkClick r:id="rId2" tooltip="Servlet container"/>
              </a:rPr>
              <a:t>Java </a:t>
            </a:r>
            <a:r>
              <a:rPr lang="en-IN" sz="2400" dirty="0" err="1" smtClean="0">
                <a:latin typeface="Times New Roman" pitchFamily="18" charset="0"/>
                <a:cs typeface="Times New Roman" pitchFamily="18" charset="0"/>
                <a:hlinkClick r:id="rId2" tooltip="Servlet container"/>
              </a:rPr>
              <a:t>Servlet</a:t>
            </a:r>
            <a:r>
              <a:rPr lang="en-IN" sz="2400" dirty="0" smtClean="0">
                <a:latin typeface="Times New Roman" pitchFamily="18" charset="0"/>
                <a:cs typeface="Times New Roman" pitchFamily="18" charset="0"/>
                <a:hlinkClick r:id="rId2" tooltip="Servlet container"/>
              </a:rPr>
              <a:t> Container</a:t>
            </a:r>
            <a:r>
              <a:rPr lang="en-IN" sz="2400" dirty="0" smtClean="0">
                <a:latin typeface="Times New Roman" pitchFamily="18" charset="0"/>
                <a:cs typeface="Times New Roman" pitchFamily="18" charset="0"/>
              </a:rPr>
              <a:t> developed by the </a:t>
            </a:r>
            <a:r>
              <a:rPr lang="en-IN" sz="2400" dirty="0" smtClean="0">
                <a:latin typeface="Times New Roman" pitchFamily="18" charset="0"/>
                <a:cs typeface="Times New Roman" pitchFamily="18" charset="0"/>
                <a:hlinkClick r:id="rId3" tooltip="Apache Software Foundation"/>
              </a:rPr>
              <a:t>Apache Software Foundation</a:t>
            </a:r>
            <a:r>
              <a:rPr lang="en-IN" sz="2400" dirty="0" smtClean="0">
                <a:latin typeface="Times New Roman" pitchFamily="18" charset="0"/>
                <a:cs typeface="Times New Roman" pitchFamily="18" charset="0"/>
              </a:rPr>
              <a:t> (ASF).</a:t>
            </a:r>
          </a:p>
          <a:p>
            <a:pPr marL="742950" indent="-742950" algn="just"/>
            <a:endParaRPr lang="en-IN" sz="2400" dirty="0" smtClean="0">
              <a:latin typeface="Times New Roman" pitchFamily="18" charset="0"/>
              <a:cs typeface="Times New Roman" pitchFamily="18" charset="0"/>
            </a:endParaRPr>
          </a:p>
          <a:p>
            <a:pPr marL="742950" indent="-742950" algn="just"/>
            <a:r>
              <a:rPr lang="en-IN" sz="2400" dirty="0" smtClean="0">
                <a:latin typeface="Times New Roman" pitchFamily="18" charset="0"/>
                <a:cs typeface="Times New Roman" pitchFamily="18" charset="0"/>
              </a:rPr>
              <a:t>Tomcat implements several </a:t>
            </a:r>
            <a:r>
              <a:rPr lang="en-IN" sz="2400" dirty="0" smtClean="0">
                <a:latin typeface="Times New Roman" pitchFamily="18" charset="0"/>
                <a:cs typeface="Times New Roman" pitchFamily="18" charset="0"/>
                <a:hlinkClick r:id="rId4" tooltip="Java Platform, Enterprise Edition"/>
              </a:rPr>
              <a:t>Java EE</a:t>
            </a:r>
            <a:r>
              <a:rPr lang="en-IN" sz="2400" dirty="0" smtClean="0">
                <a:latin typeface="Times New Roman" pitchFamily="18" charset="0"/>
                <a:cs typeface="Times New Roman" pitchFamily="18" charset="0"/>
              </a:rPr>
              <a:t> specifications including </a:t>
            </a:r>
            <a:r>
              <a:rPr lang="en-IN" sz="2400" dirty="0" smtClean="0">
                <a:latin typeface="Times New Roman" pitchFamily="18" charset="0"/>
                <a:cs typeface="Times New Roman" pitchFamily="18" charset="0"/>
                <a:hlinkClick r:id="rId5" tooltip="Java Servlet"/>
              </a:rPr>
              <a:t>Java </a:t>
            </a:r>
            <a:r>
              <a:rPr lang="en-IN" sz="2400" dirty="0" err="1" smtClean="0">
                <a:latin typeface="Times New Roman" pitchFamily="18" charset="0"/>
                <a:cs typeface="Times New Roman" pitchFamily="18" charset="0"/>
                <a:hlinkClick r:id="rId5" tooltip="Java Servlet"/>
              </a:rPr>
              <a:t>Servlet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hlinkClick r:id="rId6" tooltip="JavaServer Pages"/>
              </a:rPr>
              <a:t>JavaServer</a:t>
            </a:r>
            <a:r>
              <a:rPr lang="en-IN" sz="2400" dirty="0" smtClean="0">
                <a:latin typeface="Times New Roman" pitchFamily="18" charset="0"/>
                <a:cs typeface="Times New Roman" pitchFamily="18" charset="0"/>
                <a:hlinkClick r:id="rId6" tooltip="JavaServer Pages"/>
              </a:rPr>
              <a:t> Pages</a:t>
            </a:r>
            <a:r>
              <a:rPr lang="en-IN" sz="2400" dirty="0" smtClean="0">
                <a:latin typeface="Times New Roman" pitchFamily="18" charset="0"/>
                <a:cs typeface="Times New Roman" pitchFamily="18" charset="0"/>
              </a:rPr>
              <a:t> (JSP), </a:t>
            </a:r>
            <a:r>
              <a:rPr lang="en-IN" sz="2400" dirty="0" smtClean="0">
                <a:latin typeface="Times New Roman" pitchFamily="18" charset="0"/>
                <a:cs typeface="Times New Roman" pitchFamily="18" charset="0"/>
                <a:hlinkClick r:id="rId7" tooltip="Unified Expression Language"/>
              </a:rPr>
              <a:t>Java EL</a:t>
            </a:r>
            <a:r>
              <a:rPr lang="en-IN" sz="2400" dirty="0" smtClean="0">
                <a:latin typeface="Times New Roman" pitchFamily="18" charset="0"/>
                <a:cs typeface="Times New Roman" pitchFamily="18" charset="0"/>
              </a:rPr>
              <a:t>, and </a:t>
            </a:r>
            <a:r>
              <a:rPr lang="en-IN" sz="2400" dirty="0" err="1" smtClean="0">
                <a:latin typeface="Times New Roman" pitchFamily="18" charset="0"/>
                <a:cs typeface="Times New Roman" pitchFamily="18" charset="0"/>
                <a:hlinkClick r:id="rId8" tooltip="WebSocket"/>
              </a:rPr>
              <a:t>WebSocket</a:t>
            </a:r>
            <a:r>
              <a:rPr lang="en-IN" sz="2400" dirty="0" smtClean="0">
                <a:latin typeface="Times New Roman" pitchFamily="18" charset="0"/>
                <a:cs typeface="Times New Roman" pitchFamily="18" charset="0"/>
              </a:rPr>
              <a:t>, and provides a "pure </a:t>
            </a:r>
            <a:r>
              <a:rPr lang="en-IN" sz="2400" dirty="0" smtClean="0">
                <a:latin typeface="Times New Roman" pitchFamily="18" charset="0"/>
                <a:cs typeface="Times New Roman" pitchFamily="18" charset="0"/>
                <a:hlinkClick r:id="rId9" tooltip="Java (programming language)"/>
              </a:rPr>
              <a:t>Java</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hlinkClick r:id="rId10" tooltip="Hypertext Transfer Protocol"/>
              </a:rPr>
              <a:t>HTTP</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hlinkClick r:id="rId11" tooltip="Web server"/>
              </a:rPr>
              <a:t>web server</a:t>
            </a:r>
            <a:r>
              <a:rPr lang="en-IN" sz="2400" dirty="0" smtClean="0">
                <a:latin typeface="Times New Roman" pitchFamily="18" charset="0"/>
                <a:cs typeface="Times New Roman" pitchFamily="18" charset="0"/>
              </a:rPr>
              <a:t> environment in which </a:t>
            </a:r>
            <a:r>
              <a:rPr lang="en-IN" sz="2400" dirty="0" smtClean="0">
                <a:latin typeface="Times New Roman" pitchFamily="18" charset="0"/>
                <a:cs typeface="Times New Roman" pitchFamily="18" charset="0"/>
                <a:hlinkClick r:id="rId9" tooltip="Java (programming language)"/>
              </a:rPr>
              <a:t>Java</a:t>
            </a:r>
            <a:r>
              <a:rPr lang="en-IN" sz="2400" dirty="0" smtClean="0">
                <a:latin typeface="Times New Roman" pitchFamily="18" charset="0"/>
                <a:cs typeface="Times New Roman" pitchFamily="18" charset="0"/>
              </a:rPr>
              <a:t> code can run.</a:t>
            </a:r>
          </a:p>
          <a:p>
            <a:pPr marL="742950" indent="-742950" algn="just"/>
            <a:endParaRPr lang="en-IN" sz="2400" dirty="0" smtClean="0">
              <a:latin typeface="Times New Roman" pitchFamily="18" charset="0"/>
              <a:cs typeface="Times New Roman" pitchFamily="18" charset="0"/>
            </a:endParaRPr>
          </a:p>
          <a:p>
            <a:pPr marL="742950" indent="-742950" algn="just"/>
            <a:r>
              <a:rPr lang="en-IN" sz="2400" dirty="0" smtClean="0">
                <a:latin typeface="Times New Roman" pitchFamily="18" charset="0"/>
                <a:cs typeface="Times New Roman" pitchFamily="18" charset="0"/>
              </a:rPr>
              <a:t>Tomcat is developed and maintained by an open community of developers under the auspices of the Apache Software Foundation, released under the </a:t>
            </a:r>
            <a:r>
              <a:rPr lang="en-IN" sz="2400" dirty="0" smtClean="0">
                <a:latin typeface="Times New Roman" pitchFamily="18" charset="0"/>
                <a:cs typeface="Times New Roman" pitchFamily="18" charset="0"/>
                <a:hlinkClick r:id="rId12" tooltip="Apache License"/>
              </a:rPr>
              <a:t>Apache License</a:t>
            </a:r>
            <a:r>
              <a:rPr lang="en-IN" sz="2400" dirty="0" smtClean="0">
                <a:latin typeface="Times New Roman" pitchFamily="18" charset="0"/>
                <a:cs typeface="Times New Roman" pitchFamily="18" charset="0"/>
              </a:rPr>
              <a:t> 2.0 license, and is </a:t>
            </a:r>
            <a:r>
              <a:rPr lang="en-IN" sz="2400" dirty="0" smtClean="0">
                <a:latin typeface="Times New Roman" pitchFamily="18" charset="0"/>
                <a:cs typeface="Times New Roman" pitchFamily="18" charset="0"/>
                <a:hlinkClick r:id="rId13" tooltip="Open-source software"/>
              </a:rPr>
              <a:t>open-source software</a:t>
            </a:r>
            <a:r>
              <a:rPr lang="en-IN" sz="2400" dirty="0" smtClean="0">
                <a:latin typeface="Times New Roman" pitchFamily="18" charset="0"/>
                <a:cs typeface="Times New Roman" pitchFamily="18" charset="0"/>
              </a:rPr>
              <a:t>.</a:t>
            </a:r>
          </a:p>
          <a:p>
            <a:pPr algn="just">
              <a:buNone/>
            </a:pPr>
            <a:endParaRPr lang="en-IN"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915400" cy="6096000"/>
          </a:xfrm>
        </p:spPr>
        <p:txBody>
          <a:bodyPr>
            <a:normAutofit lnSpcReduction="10000"/>
          </a:bodyPr>
          <a:lstStyle/>
          <a:p>
            <a:pPr>
              <a:buNone/>
            </a:pPr>
            <a:r>
              <a:rPr lang="en-IN" dirty="0" smtClean="0">
                <a:latin typeface="Times New Roman" pitchFamily="18" charset="0"/>
                <a:cs typeface="Times New Roman" pitchFamily="18" charset="0"/>
              </a:rPr>
              <a:t>                              </a:t>
            </a:r>
            <a:r>
              <a:rPr lang="en-IN" sz="3900" u="sng" dirty="0" smtClean="0">
                <a:latin typeface="Times New Roman" pitchFamily="18" charset="0"/>
                <a:cs typeface="Times New Roman" pitchFamily="18" charset="0"/>
              </a:rPr>
              <a:t>BUGZILLA</a:t>
            </a:r>
          </a:p>
          <a:p>
            <a:r>
              <a:rPr lang="en-IN" sz="3000" dirty="0" err="1" smtClean="0">
                <a:latin typeface="Times New Roman" pitchFamily="18" charset="0"/>
                <a:cs typeface="Times New Roman" pitchFamily="18" charset="0"/>
              </a:rPr>
              <a:t>Bugzilla</a:t>
            </a:r>
            <a:r>
              <a:rPr lang="en-IN" sz="3000" dirty="0" smtClean="0">
                <a:latin typeface="Times New Roman" pitchFamily="18" charset="0"/>
                <a:cs typeface="Times New Roman" pitchFamily="18" charset="0"/>
              </a:rPr>
              <a:t> is an open-source issue/bug tracking system that allows developers effectively to keep track of outstanding problems with their product. It is written in</a:t>
            </a:r>
            <a:r>
              <a:rPr lang="en-IN" sz="3000" dirty="0" smtClean="0">
                <a:latin typeface="Times New Roman" pitchFamily="18" charset="0"/>
                <a:cs typeface="Times New Roman" pitchFamily="18" charset="0"/>
                <a:hlinkClick r:id="rId2"/>
              </a:rPr>
              <a:t> Perl </a:t>
            </a:r>
            <a:r>
              <a:rPr lang="en-IN" sz="3000" dirty="0" smtClean="0">
                <a:latin typeface="Times New Roman" pitchFamily="18" charset="0"/>
                <a:cs typeface="Times New Roman" pitchFamily="18" charset="0"/>
              </a:rPr>
              <a:t>and uses MYSQL database. </a:t>
            </a:r>
          </a:p>
          <a:p>
            <a:r>
              <a:rPr lang="en-IN" sz="3000" dirty="0" err="1" smtClean="0">
                <a:latin typeface="Times New Roman" pitchFamily="18" charset="0"/>
                <a:cs typeface="Times New Roman" pitchFamily="18" charset="0"/>
              </a:rPr>
              <a:t>Bugzilla</a:t>
            </a:r>
            <a:r>
              <a:rPr lang="en-IN" sz="3000" dirty="0" smtClean="0">
                <a:latin typeface="Times New Roman" pitchFamily="18" charset="0"/>
                <a:cs typeface="Times New Roman" pitchFamily="18" charset="0"/>
              </a:rPr>
              <a:t> is a</a:t>
            </a:r>
            <a:r>
              <a:rPr lang="en-IN" sz="3000" dirty="0" smtClean="0">
                <a:latin typeface="Times New Roman" pitchFamily="18" charset="0"/>
                <a:cs typeface="Times New Roman" pitchFamily="18" charset="0"/>
                <a:hlinkClick r:id="rId3"/>
              </a:rPr>
              <a:t> Defect </a:t>
            </a:r>
            <a:r>
              <a:rPr lang="en-IN" sz="3000" dirty="0" smtClean="0">
                <a:latin typeface="Times New Roman" pitchFamily="18" charset="0"/>
                <a:cs typeface="Times New Roman" pitchFamily="18" charset="0"/>
              </a:rPr>
              <a:t>tracking tool, however it can be used as a test management tool as such it can be easily linked with other</a:t>
            </a:r>
            <a:r>
              <a:rPr lang="en-IN" sz="3000" dirty="0" smtClean="0">
                <a:latin typeface="Times New Roman" pitchFamily="18" charset="0"/>
                <a:cs typeface="Times New Roman" pitchFamily="18" charset="0"/>
                <a:hlinkClick r:id="rId4"/>
              </a:rPr>
              <a:t> Test Case </a:t>
            </a:r>
            <a:r>
              <a:rPr lang="en-IN" sz="3000" dirty="0" smtClean="0">
                <a:latin typeface="Times New Roman" pitchFamily="18" charset="0"/>
                <a:cs typeface="Times New Roman" pitchFamily="18" charset="0"/>
              </a:rPr>
              <a:t>management tools like Quality </a:t>
            </a:r>
            <a:r>
              <a:rPr lang="en-IN" sz="3000" dirty="0" err="1" smtClean="0">
                <a:latin typeface="Times New Roman" pitchFamily="18" charset="0"/>
                <a:cs typeface="Times New Roman" pitchFamily="18" charset="0"/>
              </a:rPr>
              <a:t>Center</a:t>
            </a:r>
            <a:r>
              <a:rPr lang="en-IN" sz="3000"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Testlink</a:t>
            </a:r>
            <a:r>
              <a:rPr lang="en-IN" sz="3000" dirty="0" smtClean="0">
                <a:latin typeface="Times New Roman" pitchFamily="18" charset="0"/>
                <a:cs typeface="Times New Roman" pitchFamily="18" charset="0"/>
              </a:rPr>
              <a:t> etc. </a:t>
            </a:r>
          </a:p>
          <a:p>
            <a:r>
              <a:rPr lang="en-IN" sz="3000" dirty="0" smtClean="0">
                <a:latin typeface="Times New Roman" pitchFamily="18" charset="0"/>
                <a:cs typeface="Times New Roman" pitchFamily="18" charset="0"/>
              </a:rPr>
              <a:t>This open bug-tracker enables users to stay connected with their clients or employees, to communicate about problems effectively throughout the data-management </a:t>
            </a:r>
            <a:r>
              <a:rPr lang="en-IN" sz="3000" dirty="0" smtClean="0">
                <a:latin typeface="Times New Roman" pitchFamily="18" charset="0"/>
                <a:cs typeface="Times New Roman" pitchFamily="18" charset="0"/>
              </a:rPr>
              <a:t>      chain</a:t>
            </a:r>
            <a:r>
              <a:rPr lang="en-IN" sz="30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IN" dirty="0" smtClean="0">
                <a:latin typeface="Times New Roman" pitchFamily="18" charset="0"/>
                <a:cs typeface="Times New Roman" pitchFamily="18" charset="0"/>
              </a:rPr>
              <a:t>Key features of </a:t>
            </a:r>
            <a:r>
              <a:rPr lang="en-IN" dirty="0" err="1" smtClean="0">
                <a:latin typeface="Times New Roman" pitchFamily="18" charset="0"/>
                <a:cs typeface="Times New Roman" pitchFamily="18" charset="0"/>
              </a:rPr>
              <a:t>Bugzilla</a:t>
            </a:r>
            <a:r>
              <a:rPr lang="en-IN" dirty="0" smtClean="0">
                <a:latin typeface="Times New Roman" pitchFamily="18" charset="0"/>
                <a:cs typeface="Times New Roman" pitchFamily="18" charset="0"/>
              </a:rPr>
              <a:t> includes: </a:t>
            </a:r>
          </a:p>
          <a:p>
            <a:pPr>
              <a:buNone/>
            </a:pP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Advanced search capabilities </a:t>
            </a:r>
          </a:p>
          <a:p>
            <a:r>
              <a:rPr lang="en-IN" dirty="0" smtClean="0">
                <a:latin typeface="Times New Roman" pitchFamily="18" charset="0"/>
                <a:cs typeface="Times New Roman" pitchFamily="18" charset="0"/>
              </a:rPr>
              <a:t>E-mail Notifications </a:t>
            </a:r>
          </a:p>
          <a:p>
            <a:r>
              <a:rPr lang="en-IN" dirty="0" smtClean="0">
                <a:latin typeface="Times New Roman" pitchFamily="18" charset="0"/>
                <a:cs typeface="Times New Roman" pitchFamily="18" charset="0"/>
              </a:rPr>
              <a:t>Modify/file Bugs by e-mail </a:t>
            </a:r>
          </a:p>
          <a:p>
            <a:r>
              <a:rPr lang="en-IN" dirty="0" smtClean="0">
                <a:latin typeface="Times New Roman" pitchFamily="18" charset="0"/>
                <a:cs typeface="Times New Roman" pitchFamily="18" charset="0"/>
              </a:rPr>
              <a:t>Time tracking </a:t>
            </a:r>
          </a:p>
          <a:p>
            <a:r>
              <a:rPr lang="en-IN" dirty="0" smtClean="0">
                <a:latin typeface="Times New Roman" pitchFamily="18" charset="0"/>
                <a:cs typeface="Times New Roman" pitchFamily="18" charset="0"/>
              </a:rPr>
              <a:t>Strong security </a:t>
            </a:r>
          </a:p>
          <a:p>
            <a:r>
              <a:rPr lang="en-IN" dirty="0" smtClean="0">
                <a:latin typeface="Times New Roman" pitchFamily="18" charset="0"/>
                <a:cs typeface="Times New Roman" pitchFamily="18" charset="0"/>
              </a:rPr>
              <a:t>Customization </a:t>
            </a:r>
          </a:p>
          <a:p>
            <a:r>
              <a:rPr lang="en-IN" dirty="0" smtClean="0">
                <a:latin typeface="Times New Roman" pitchFamily="18" charset="0"/>
                <a:cs typeface="Times New Roman" pitchFamily="18" charset="0"/>
              </a:rPr>
              <a:t>Localization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buNone/>
            </a:pPr>
            <a:r>
              <a:rPr lang="en-US" dirty="0" smtClean="0">
                <a:latin typeface="Times New Roman" pitchFamily="18" charset="0"/>
                <a:cs typeface="Times New Roman" pitchFamily="18" charset="0"/>
              </a:rPr>
              <a:t>    In a m-healthcare system data confidentiality is much important but in existing system framework it is not enough for to only guarantee the data confidentiality of the patient’s personal health information in the honest-but-curious cloud server model since the frequent communication between a patient and a professional physician can lead the adversary to conclude that the patient is suffering from a specific disease with a high probability. Unfortunately, the problem of how to protect both the patients’ data confidentiality and identity privacy in the distributed m-healthcare cloud computing scenario under the malicious model was left untouched.</a:t>
            </a:r>
          </a:p>
          <a:p>
            <a:pPr>
              <a:buNone/>
            </a:pPr>
            <a:endParaRPr lang="en-US" dirty="0"/>
          </a:p>
        </p:txBody>
      </p:sp>
      <p:sp>
        <p:nvSpPr>
          <p:cNvPr id="2" name="Title 1"/>
          <p:cNvSpPr>
            <a:spLocks noGrp="1"/>
          </p:cNvSpPr>
          <p:nvPr>
            <p:ph type="title"/>
          </p:nvPr>
        </p:nvSpPr>
        <p:spPr/>
        <p:txBody>
          <a:bodyPr/>
          <a:lstStyle/>
          <a:p>
            <a:r>
              <a:rPr lang="en-US" b="1" dirty="0" smtClean="0"/>
              <a:t>           </a:t>
            </a:r>
            <a:r>
              <a:rPr lang="en-US" b="1" dirty="0" smtClean="0">
                <a:latin typeface="Times New Roman" pitchFamily="18" charset="0"/>
                <a:cs typeface="Times New Roman" pitchFamily="18" charset="0"/>
              </a:rPr>
              <a:t>Existing</a:t>
            </a:r>
            <a:r>
              <a:rPr lang="en-US" b="1" dirty="0" smtClean="0"/>
              <a:t> System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None/>
            </a:pPr>
            <a:r>
              <a:rPr lang="en-US" dirty="0" smtClean="0">
                <a:latin typeface="Times New Roman" pitchFamily="18" charset="0"/>
                <a:cs typeface="Times New Roman" pitchFamily="18" charset="0"/>
              </a:rPr>
              <a:t>   Our proposed m-healthcare system mainly focuses on the central cloud computing system which is not sufficient for efficiently processing the increasing volume of personal health information in m-healthcare cloud computing system. in distributed m-healthcare cloud computing systems, all the members can be classified into three categories: the directly authorized physicians with green labels in the local healthcare provider who are authorized by the patients and can both access the patient’s personal health information and verify the patient’s identity.</a:t>
            </a:r>
          </a:p>
          <a:p>
            <a:pPr>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t>          </a:t>
            </a:r>
            <a:r>
              <a:rPr lang="en-US" b="1" dirty="0" smtClean="0">
                <a:latin typeface="Times New Roman" pitchFamily="18" charset="0"/>
                <a:cs typeface="Times New Roman" pitchFamily="18" charset="0"/>
              </a:rPr>
              <a:t>Proposed</a:t>
            </a:r>
            <a:r>
              <a:rPr lang="en-US" b="1" dirty="0" smtClean="0"/>
              <a:t>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   And the indirectly authorized physicians with yellow labels in the remote healthcare providers who are authorized by the directly authorized physicians for medical consultant or some research purposes. They can only access the personal health information, but not the patient’s identity. For the unauthorized persons with red labels, nothing could be obtained.</a:t>
            </a:r>
            <a:endParaRPr lang="en-US" dirty="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514350" indent="-514350">
              <a:buAutoNum type="arabicPeriod"/>
            </a:pPr>
            <a:r>
              <a:rPr lang="en-US" dirty="0" smtClean="0">
                <a:latin typeface="Times New Roman" pitchFamily="18" charset="0"/>
                <a:cs typeface="Times New Roman" pitchFamily="18" charset="0"/>
              </a:rPr>
              <a:t>tbl_adminlog</a:t>
            </a:r>
          </a:p>
          <a:p>
            <a:pPr marL="514350" indent="-514350">
              <a:buNone/>
            </a:pPr>
            <a:endParaRPr lang="en-US" dirty="0" smtClean="0">
              <a:latin typeface="Times New Roman" pitchFamily="18" charset="0"/>
              <a:cs typeface="Times New Roman" pitchFamily="18" charset="0"/>
            </a:endParaRPr>
          </a:p>
          <a:p>
            <a:pPr marL="514350" indent="-514350">
              <a:buNone/>
            </a:pPr>
            <a:r>
              <a:rPr lang="en-US" sz="2000" dirty="0" smtClean="0">
                <a:latin typeface="Times New Roman" pitchFamily="18" charset="0"/>
                <a:cs typeface="Times New Roman" pitchFamily="18" charset="0"/>
              </a:rPr>
              <a:t>            Primary key: id</a:t>
            </a:r>
          </a:p>
          <a:p>
            <a:pPr marL="514350" indent="-514350">
              <a:buNone/>
            </a:pPr>
            <a:r>
              <a:rPr lang="en-US" dirty="0" smtClean="0">
                <a:latin typeface="Times New Roman" pitchFamily="18" charset="0"/>
                <a:cs typeface="Times New Roman" pitchFamily="18" charset="0"/>
              </a:rPr>
              <a:t>     </a:t>
            </a:r>
          </a:p>
        </p:txBody>
      </p:sp>
      <p:sp>
        <p:nvSpPr>
          <p:cNvPr id="2" name="Title 1"/>
          <p:cNvSpPr>
            <a:spLocks noGrp="1"/>
          </p:cNvSpPr>
          <p:nvPr>
            <p:ph type="title"/>
          </p:nvPr>
        </p:nvSpPr>
        <p:spPr/>
        <p:txBody>
          <a:bodyPr/>
          <a:lstStyle/>
          <a:p>
            <a:r>
              <a:rPr lang="en-US" dirty="0" smtClean="0"/>
              <a:t>                    </a:t>
            </a:r>
            <a:r>
              <a:rPr lang="en-US" dirty="0" smtClean="0">
                <a:latin typeface="Times New Roman" pitchFamily="18" charset="0"/>
                <a:cs typeface="Times New Roman" pitchFamily="18" charset="0"/>
              </a:rPr>
              <a:t>Tables</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914400" y="3200400"/>
          <a:ext cx="6858000" cy="2458720"/>
        </p:xfrm>
        <a:graphic>
          <a:graphicData uri="http://schemas.openxmlformats.org/drawingml/2006/table">
            <a:tbl>
              <a:tblPr firstRow="1" bandRow="1">
                <a:tableStyleId>{5C22544A-7EE6-4342-B048-85BDC9FD1C3A}</a:tableStyleId>
              </a:tblPr>
              <a:tblGrid>
                <a:gridCol w="1714500"/>
                <a:gridCol w="1885950"/>
                <a:gridCol w="1628775"/>
                <a:gridCol w="1628775"/>
              </a:tblGrid>
              <a:tr h="685800">
                <a:tc>
                  <a:txBody>
                    <a:bodyPr/>
                    <a:lstStyle/>
                    <a:p>
                      <a:pPr marL="0" marR="0">
                        <a:lnSpc>
                          <a:spcPct val="115000"/>
                        </a:lnSpc>
                        <a:spcBef>
                          <a:spcPts val="0"/>
                        </a:spcBef>
                        <a:spcAft>
                          <a:spcPts val="0"/>
                        </a:spcAft>
                      </a:pPr>
                      <a:r>
                        <a:rPr lang="en-US" sz="2000" dirty="0" smtClean="0"/>
                        <a:t>Field </a:t>
                      </a:r>
                      <a:r>
                        <a:rPr lang="en-US" sz="2000" dirty="0"/>
                        <a:t>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Datatype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Constrains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Description</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smtClean="0"/>
                        <a:t>id</a:t>
                      </a:r>
                      <a:endParaRPr lang="en-US" sz="2000" dirty="0">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000" dirty="0" smtClean="0"/>
                        <a:t>Int(10)</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t>Primary key</a:t>
                      </a:r>
                      <a:endParaRPr lang="en-US" sz="2000" dirty="0">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000" dirty="0" smtClean="0"/>
                        <a:t>Login id</a:t>
                      </a:r>
                      <a:endParaRPr lang="en-US" sz="2000" dirty="0">
                        <a:latin typeface="Times New Roman" pitchFamily="18" charset="0"/>
                        <a:ea typeface="Times New Roman"/>
                        <a:cs typeface="Times New Roman" pitchFamily="18" charset="0"/>
                      </a:endParaRPr>
                    </a:p>
                  </a:txBody>
                  <a:tcPr marL="68580" marR="68580" marT="0" marB="0"/>
                </a:tc>
              </a:tr>
              <a:tr h="370840">
                <a:tc>
                  <a:txBody>
                    <a:bodyPr/>
                    <a:lstStyle/>
                    <a:p>
                      <a:pPr marL="0" marR="0">
                        <a:lnSpc>
                          <a:spcPct val="115000"/>
                        </a:lnSpc>
                        <a:spcBef>
                          <a:spcPts val="0"/>
                        </a:spcBef>
                        <a:spcAft>
                          <a:spcPts val="0"/>
                        </a:spcAft>
                      </a:pPr>
                      <a:r>
                        <a:rPr lang="en-US" sz="2000" dirty="0"/>
                        <a:t>Username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t>Varchar(50)</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t>Login username</a:t>
                      </a:r>
                      <a:endParaRPr lang="en-US" sz="2000" dirty="0">
                        <a:latin typeface="Times New Roman"/>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password</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t>Varchar(50)</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t>Login password</a:t>
                      </a:r>
                      <a:endParaRPr lang="en-US" sz="2000" dirty="0">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304800"/>
            <a:ext cx="1947969" cy="523220"/>
          </a:xfrm>
          <a:prstGeom prst="rect">
            <a:avLst/>
          </a:prstGeom>
        </p:spPr>
        <p:txBody>
          <a:bodyPr wrap="none">
            <a:spAutoFit/>
          </a:bodyPr>
          <a:lstStyle/>
          <a:p>
            <a:r>
              <a:rPr lang="en-US" sz="28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tbl_docreg</a:t>
            </a:r>
            <a:endParaRPr lang="en-US" sz="2400" dirty="0">
              <a:latin typeface="Times New Roman" pitchFamily="18" charset="0"/>
              <a:cs typeface="Times New Roman" pitchFamily="18" charset="0"/>
            </a:endParaRPr>
          </a:p>
        </p:txBody>
      </p:sp>
      <p:sp>
        <p:nvSpPr>
          <p:cNvPr id="4" name="Rectangle 3"/>
          <p:cNvSpPr/>
          <p:nvPr/>
        </p:nvSpPr>
        <p:spPr>
          <a:xfrm>
            <a:off x="533400" y="914400"/>
            <a:ext cx="2066591" cy="400110"/>
          </a:xfrm>
          <a:prstGeom prst="rect">
            <a:avLst/>
          </a:prstGeom>
        </p:spPr>
        <p:txBody>
          <a:bodyPr wrap="square">
            <a:spAutoFit/>
          </a:bodyPr>
          <a:lstStyle/>
          <a:p>
            <a:r>
              <a:rPr lang="en-US" sz="2000" dirty="0" smtClean="0">
                <a:latin typeface="Times New Roman" pitchFamily="18" charset="0"/>
                <a:cs typeface="Times New Roman" pitchFamily="18" charset="0"/>
              </a:rPr>
              <a:t>Primary key : drid</a:t>
            </a:r>
            <a:endParaRPr lang="en-US" sz="20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685800" y="1397000"/>
          <a:ext cx="8077200" cy="5375184"/>
        </p:xfrm>
        <a:graphic>
          <a:graphicData uri="http://schemas.openxmlformats.org/drawingml/2006/table">
            <a:tbl>
              <a:tblPr firstRow="1" bandRow="1">
                <a:tableStyleId>{5C22544A-7EE6-4342-B048-85BDC9FD1C3A}</a:tableStyleId>
              </a:tblPr>
              <a:tblGrid>
                <a:gridCol w="2019300"/>
                <a:gridCol w="2019300"/>
                <a:gridCol w="2019300"/>
                <a:gridCol w="2019300"/>
              </a:tblGrid>
              <a:tr h="370084">
                <a:tc>
                  <a:txBody>
                    <a:bodyPr/>
                    <a:lstStyle/>
                    <a:p>
                      <a:pPr marL="0" marR="0">
                        <a:lnSpc>
                          <a:spcPct val="115000"/>
                        </a:lnSpc>
                        <a:spcBef>
                          <a:spcPts val="0"/>
                        </a:spcBef>
                        <a:spcAft>
                          <a:spcPts val="0"/>
                        </a:spcAft>
                      </a:pPr>
                      <a:r>
                        <a:rPr lang="en-US" sz="2000" dirty="0"/>
                        <a:t>Column Name</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Datatype</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Constrains</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Description</a:t>
                      </a:r>
                      <a:endParaRPr lang="en-US" sz="2000" dirty="0">
                        <a:latin typeface="Calibri"/>
                        <a:ea typeface="Times New Roman"/>
                        <a:cs typeface="Times New Roman"/>
                      </a:endParaRPr>
                    </a:p>
                  </a:txBody>
                  <a:tcPr marL="66261" marR="66261" marT="0" marB="0"/>
                </a:tc>
              </a:tr>
              <a:tr h="370084">
                <a:tc>
                  <a:txBody>
                    <a:bodyPr/>
                    <a:lstStyle/>
                    <a:p>
                      <a:pPr marL="0" marR="0">
                        <a:lnSpc>
                          <a:spcPct val="115000"/>
                        </a:lnSpc>
                        <a:spcBef>
                          <a:spcPts val="0"/>
                        </a:spcBef>
                        <a:spcAft>
                          <a:spcPts val="0"/>
                        </a:spcAft>
                      </a:pPr>
                      <a:r>
                        <a:rPr lang="en-US" sz="2000" dirty="0"/>
                        <a:t>drid</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int</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Primary key</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Doctorshift id</a:t>
                      </a:r>
                      <a:endParaRPr lang="en-US" sz="2000" dirty="0">
                        <a:latin typeface="Calibri"/>
                        <a:ea typeface="Times New Roman"/>
                        <a:cs typeface="Times New Roman"/>
                      </a:endParaRPr>
                    </a:p>
                  </a:txBody>
                  <a:tcPr marL="66261" marR="66261" marT="0" marB="0"/>
                </a:tc>
              </a:tr>
              <a:tr h="370084">
                <a:tc>
                  <a:txBody>
                    <a:bodyPr/>
                    <a:lstStyle/>
                    <a:p>
                      <a:pPr marL="0" marR="0">
                        <a:lnSpc>
                          <a:spcPct val="115000"/>
                        </a:lnSpc>
                        <a:spcBef>
                          <a:spcPts val="0"/>
                        </a:spcBef>
                        <a:spcAft>
                          <a:spcPts val="0"/>
                        </a:spcAft>
                      </a:pPr>
                      <a:r>
                        <a:rPr lang="en-US" sz="2000" dirty="0"/>
                        <a:t>name</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 Doctor Name</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photo</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photo</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address</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address</a:t>
                      </a:r>
                      <a:endParaRPr lang="en-US" sz="2000" dirty="0">
                        <a:latin typeface="Calibri"/>
                        <a:ea typeface="Times New Roman"/>
                        <a:cs typeface="Times New Roman"/>
                      </a:endParaRPr>
                    </a:p>
                  </a:txBody>
                  <a:tcPr marL="66261" marR="66261" marT="0" marB="0"/>
                </a:tc>
              </a:tr>
              <a:tr h="370084">
                <a:tc>
                  <a:txBody>
                    <a:bodyPr/>
                    <a:lstStyle/>
                    <a:p>
                      <a:pPr marL="0" marR="0">
                        <a:lnSpc>
                          <a:spcPct val="115000"/>
                        </a:lnSpc>
                        <a:spcBef>
                          <a:spcPts val="0"/>
                        </a:spcBef>
                        <a:spcAft>
                          <a:spcPts val="0"/>
                        </a:spcAft>
                      </a:pPr>
                      <a:r>
                        <a:rPr lang="en-US" sz="2000" dirty="0"/>
                        <a:t>specialization</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specialization</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gender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gender</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religion</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religion</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cast</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cast</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e_mail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e_mail id</a:t>
                      </a:r>
                      <a:endParaRPr lang="en-US" sz="2000" dirty="0">
                        <a:latin typeface="Calibri"/>
                        <a:ea typeface="Times New Roman"/>
                        <a:cs typeface="Times New Roman"/>
                      </a:endParaRPr>
                    </a:p>
                  </a:txBody>
                  <a:tcPr marL="66261" marR="66261" marT="0" marB="0"/>
                </a:tc>
              </a:tr>
              <a:tr h="370084">
                <a:tc>
                  <a:txBody>
                    <a:bodyPr/>
                    <a:lstStyle/>
                    <a:p>
                      <a:pPr marL="0" marR="0">
                        <a:lnSpc>
                          <a:spcPct val="115000"/>
                        </a:lnSpc>
                        <a:spcBef>
                          <a:spcPts val="0"/>
                        </a:spcBef>
                        <a:spcAft>
                          <a:spcPts val="0"/>
                        </a:spcAft>
                      </a:pPr>
                      <a:r>
                        <a:rPr lang="en-US" sz="2000" dirty="0"/>
                        <a:t>qualification</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qualification</a:t>
                      </a:r>
                      <a:endParaRPr lang="en-US" sz="2000" dirty="0">
                        <a:latin typeface="Calibri"/>
                        <a:ea typeface="Times New Roman"/>
                        <a:cs typeface="Times New Roman"/>
                      </a:endParaRPr>
                    </a:p>
                  </a:txBody>
                  <a:tcPr marL="66261" marR="66261" marT="0" marB="0"/>
                </a:tc>
              </a:tr>
              <a:tr h="370084">
                <a:tc>
                  <a:txBody>
                    <a:bodyPr/>
                    <a:lstStyle/>
                    <a:p>
                      <a:pPr marL="0" marR="0">
                        <a:lnSpc>
                          <a:spcPct val="115000"/>
                        </a:lnSpc>
                        <a:spcBef>
                          <a:spcPts val="0"/>
                        </a:spcBef>
                        <a:spcAft>
                          <a:spcPts val="0"/>
                        </a:spcAft>
                      </a:pPr>
                      <a:r>
                        <a:rPr lang="en-US" sz="2000" dirty="0"/>
                        <a:t>phone_no</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Phone number</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username</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username</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password</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password</a:t>
                      </a:r>
                      <a:endParaRPr lang="en-US" sz="2000" dirty="0">
                        <a:latin typeface="Calibri"/>
                        <a:ea typeface="Times New Roman"/>
                        <a:cs typeface="Times New Roman"/>
                      </a:endParaRPr>
                    </a:p>
                  </a:txBody>
                  <a:tcPr marL="66261" marR="66261" marT="0" marB="0"/>
                </a:tc>
              </a:tr>
              <a:tr h="300789">
                <a:tc>
                  <a:txBody>
                    <a:bodyPr/>
                    <a:lstStyle/>
                    <a:p>
                      <a:pPr marL="0" marR="0">
                        <a:lnSpc>
                          <a:spcPct val="115000"/>
                        </a:lnSpc>
                        <a:spcBef>
                          <a:spcPts val="0"/>
                        </a:spcBef>
                        <a:spcAft>
                          <a:spcPts val="0"/>
                        </a:spcAft>
                      </a:pPr>
                      <a:r>
                        <a:rPr lang="en-US" sz="2000" dirty="0"/>
                        <a:t>exp</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int</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6261" marR="66261" marT="0" marB="0"/>
                </a:tc>
                <a:tc>
                  <a:txBody>
                    <a:bodyPr/>
                    <a:lstStyle/>
                    <a:p>
                      <a:pPr marL="0" marR="0">
                        <a:lnSpc>
                          <a:spcPct val="115000"/>
                        </a:lnSpc>
                        <a:spcBef>
                          <a:spcPts val="0"/>
                        </a:spcBef>
                        <a:spcAft>
                          <a:spcPts val="0"/>
                        </a:spcAft>
                      </a:pPr>
                      <a:r>
                        <a:rPr lang="en-US" sz="2000" dirty="0"/>
                        <a:t>experience</a:t>
                      </a:r>
                      <a:endParaRPr lang="en-US" sz="2000" dirty="0">
                        <a:latin typeface="Calibri"/>
                        <a:ea typeface="Times New Roman"/>
                        <a:cs typeface="Times New Roman"/>
                      </a:endParaRPr>
                    </a:p>
                  </a:txBody>
                  <a:tcPr marL="66261" marR="66261"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dirty="0" smtClean="0"/>
              <a:t>   </a:t>
            </a:r>
            <a:r>
              <a:rPr lang="en-US" dirty="0" smtClean="0">
                <a:latin typeface="Times New Roman" pitchFamily="18" charset="0"/>
                <a:cs typeface="Times New Roman" pitchFamily="18" charset="0"/>
              </a:rPr>
              <a:t>The Distributed m-healthcare cloud computing system considerably facilitates secure and efficient patient treatment for medical consultation by sharing personal health information among the healthcare providers.This system should bring about the challenge of keeping both the data confidentiality and patients’ identity privacy simultaneously. </a:t>
            </a:r>
          </a:p>
          <a:p>
            <a:pPr>
              <a:buNone/>
            </a:pPr>
            <a:endParaRPr lang="en-US" dirty="0"/>
          </a:p>
        </p:txBody>
      </p:sp>
      <p:sp>
        <p:nvSpPr>
          <p:cNvPr id="2" name="Title 1"/>
          <p:cNvSpPr>
            <a:spLocks noGrp="1"/>
          </p:cNvSpPr>
          <p:nvPr>
            <p:ph type="title"/>
          </p:nvPr>
        </p:nvSpPr>
        <p:spPr/>
        <p:txBody>
          <a:bodyPr/>
          <a:lstStyle/>
          <a:p>
            <a:r>
              <a:rPr lang="en-US" dirty="0" smtClean="0"/>
              <a:t>                 </a:t>
            </a:r>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1923155" cy="461665"/>
          </a:xfrm>
          <a:prstGeom prst="rect">
            <a:avLst/>
          </a:prstGeom>
        </p:spPr>
        <p:txBody>
          <a:bodyPr wrap="none">
            <a:spAutoFit/>
          </a:bodyPr>
          <a:lstStyle/>
          <a:p>
            <a:r>
              <a:rPr lang="en-US" sz="24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tbl_staffreg</a:t>
            </a:r>
            <a:endParaRPr lang="en-US" sz="2400" dirty="0">
              <a:latin typeface="Times New Roman" pitchFamily="18" charset="0"/>
              <a:cs typeface="Times New Roman" pitchFamily="18" charset="0"/>
            </a:endParaRPr>
          </a:p>
        </p:txBody>
      </p:sp>
      <p:sp>
        <p:nvSpPr>
          <p:cNvPr id="3" name="Rectangle 2"/>
          <p:cNvSpPr/>
          <p:nvPr/>
        </p:nvSpPr>
        <p:spPr>
          <a:xfrm>
            <a:off x="762000" y="838200"/>
            <a:ext cx="2614818" cy="369332"/>
          </a:xfrm>
          <a:prstGeom prst="rect">
            <a:avLst/>
          </a:prstGeom>
        </p:spPr>
        <p:txBody>
          <a:bodyPr wrap="square">
            <a:spAutoFit/>
          </a:bodyPr>
          <a:lstStyle/>
          <a:p>
            <a:r>
              <a:rPr lang="en-US" dirty="0" smtClean="0"/>
              <a:t>Primary key : staff_id</a:t>
            </a:r>
            <a:endParaRPr lang="en-US" dirty="0"/>
          </a:p>
        </p:txBody>
      </p:sp>
      <p:graphicFrame>
        <p:nvGraphicFramePr>
          <p:cNvPr id="4" name="Table 3"/>
          <p:cNvGraphicFramePr>
            <a:graphicFrameLocks noGrp="1"/>
          </p:cNvGraphicFramePr>
          <p:nvPr/>
        </p:nvGraphicFramePr>
        <p:xfrm>
          <a:off x="685800" y="1295400"/>
          <a:ext cx="7924800" cy="5420142"/>
        </p:xfrm>
        <a:graphic>
          <a:graphicData uri="http://schemas.openxmlformats.org/drawingml/2006/table">
            <a:tbl>
              <a:tblPr firstRow="1" bandRow="1">
                <a:tableStyleId>{5C22544A-7EE6-4342-B048-85BDC9FD1C3A}</a:tableStyleId>
              </a:tblPr>
              <a:tblGrid>
                <a:gridCol w="1981200"/>
                <a:gridCol w="1981200"/>
                <a:gridCol w="1981200"/>
                <a:gridCol w="1981200"/>
              </a:tblGrid>
              <a:tr h="424313">
                <a:tc>
                  <a:txBody>
                    <a:bodyPr/>
                    <a:lstStyle/>
                    <a:p>
                      <a:pPr marL="0" marR="0">
                        <a:lnSpc>
                          <a:spcPct val="115000"/>
                        </a:lnSpc>
                        <a:spcBef>
                          <a:spcPts val="0"/>
                        </a:spcBef>
                        <a:spcAft>
                          <a:spcPts val="0"/>
                        </a:spcAft>
                      </a:pPr>
                      <a:r>
                        <a:rPr lang="en-US" sz="2000" dirty="0"/>
                        <a:t>Column 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Datatype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Constrains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Description</a:t>
                      </a:r>
                      <a:endParaRPr lang="en-US" sz="2000" dirty="0">
                        <a:latin typeface="Calibri"/>
                        <a:ea typeface="Times New Roman"/>
                        <a:cs typeface="Times New Roman"/>
                      </a:endParaRPr>
                    </a:p>
                  </a:txBody>
                  <a:tcPr marL="68580" marR="68580" marT="0" marB="0"/>
                </a:tc>
              </a:tr>
              <a:tr h="424313">
                <a:tc>
                  <a:txBody>
                    <a:bodyPr/>
                    <a:lstStyle/>
                    <a:p>
                      <a:pPr marL="0" marR="0">
                        <a:lnSpc>
                          <a:spcPct val="115000"/>
                        </a:lnSpc>
                        <a:spcBef>
                          <a:spcPts val="0"/>
                        </a:spcBef>
                        <a:spcAft>
                          <a:spcPts val="0"/>
                        </a:spcAft>
                      </a:pPr>
                      <a:r>
                        <a:rPr lang="en-US" sz="2000" dirty="0" smtClean="0"/>
                        <a:t>Staff_Id</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int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Primary key</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Staff Id</a:t>
                      </a:r>
                      <a:endParaRPr lang="en-US" sz="2000" dirty="0">
                        <a:latin typeface="Calibri"/>
                        <a:ea typeface="Times New Roman"/>
                        <a:cs typeface="Times New Roman"/>
                      </a:endParaRPr>
                    </a:p>
                  </a:txBody>
                  <a:tcPr marL="68580" marR="68580" marT="0" marB="0"/>
                </a:tc>
              </a:tr>
              <a:tr h="424313">
                <a:tc>
                  <a:txBody>
                    <a:bodyPr/>
                    <a:lstStyle/>
                    <a:p>
                      <a:pPr marL="0" marR="0">
                        <a:lnSpc>
                          <a:spcPct val="115000"/>
                        </a:lnSpc>
                        <a:spcBef>
                          <a:spcPts val="0"/>
                        </a:spcBef>
                        <a:spcAft>
                          <a:spcPts val="0"/>
                        </a:spcAft>
                      </a:pPr>
                      <a:r>
                        <a:rPr lang="en-US" sz="2000" dirty="0"/>
                        <a:t>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Name of staff</a:t>
                      </a:r>
                      <a:endParaRPr lang="en-US" sz="2000" dirty="0">
                        <a:latin typeface="Calibri"/>
                        <a:ea typeface="Times New Roman"/>
                        <a:cs typeface="Times New Roman"/>
                      </a:endParaRPr>
                    </a:p>
                  </a:txBody>
                  <a:tcPr marL="68580" marR="68580" marT="0" marB="0"/>
                </a:tc>
              </a:tr>
              <a:tr h="424313">
                <a:tc>
                  <a:txBody>
                    <a:bodyPr/>
                    <a:lstStyle/>
                    <a:p>
                      <a:pPr marL="0" marR="0">
                        <a:lnSpc>
                          <a:spcPct val="115000"/>
                        </a:lnSpc>
                        <a:spcBef>
                          <a:spcPts val="0"/>
                        </a:spcBef>
                        <a:spcAft>
                          <a:spcPts val="0"/>
                        </a:spcAft>
                      </a:pPr>
                      <a:r>
                        <a:rPr lang="en-US" sz="2000" dirty="0"/>
                        <a:t>department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department</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gender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gender</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relegion</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relegion</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cast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cast</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e_mail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a:latin typeface="Times New Roman" pitchFamily="18" charset="0"/>
                          <a:cs typeface="Times New Roman" pitchFamily="18" charset="0"/>
                        </a:rPr>
                        <a:t>varchar</a:t>
                      </a:r>
                      <a:endParaRPr lang="en-US" sz="2400" dirty="0">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Email id</a:t>
                      </a:r>
                      <a:endParaRPr lang="en-US" sz="2000" dirty="0">
                        <a:latin typeface="Calibri"/>
                        <a:ea typeface="Times New Roman"/>
                        <a:cs typeface="Times New Roman"/>
                      </a:endParaRPr>
                    </a:p>
                  </a:txBody>
                  <a:tcPr marL="68580" marR="68580" marT="0" marB="0"/>
                </a:tc>
              </a:tr>
              <a:tr h="424313">
                <a:tc>
                  <a:txBody>
                    <a:bodyPr/>
                    <a:lstStyle/>
                    <a:p>
                      <a:pPr marL="0" marR="0">
                        <a:lnSpc>
                          <a:spcPct val="115000"/>
                        </a:lnSpc>
                        <a:spcBef>
                          <a:spcPts val="0"/>
                        </a:spcBef>
                        <a:spcAft>
                          <a:spcPts val="0"/>
                        </a:spcAft>
                      </a:pPr>
                      <a:r>
                        <a:rPr lang="en-US" sz="2000" dirty="0"/>
                        <a:t>ph_no</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Phone number</a:t>
                      </a:r>
                      <a:endParaRPr lang="en-US" sz="2000" dirty="0">
                        <a:latin typeface="Calibri"/>
                        <a:ea typeface="Times New Roman"/>
                        <a:cs typeface="Times New Roman"/>
                      </a:endParaRPr>
                    </a:p>
                  </a:txBody>
                  <a:tcPr marL="68580" marR="68580" marT="0" marB="0"/>
                </a:tc>
              </a:tr>
              <a:tr h="424313">
                <a:tc>
                  <a:txBody>
                    <a:bodyPr/>
                    <a:lstStyle/>
                    <a:p>
                      <a:pPr marL="0" marR="0">
                        <a:lnSpc>
                          <a:spcPct val="115000"/>
                        </a:lnSpc>
                        <a:spcBef>
                          <a:spcPts val="0"/>
                        </a:spcBef>
                        <a:spcAft>
                          <a:spcPts val="0"/>
                        </a:spcAft>
                      </a:pPr>
                      <a:r>
                        <a:rPr lang="en-US" sz="2000" dirty="0"/>
                        <a:t>blood_group</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Blood group</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username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username</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password</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password</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address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address</a:t>
                      </a:r>
                      <a:endParaRPr lang="en-US" sz="2000" dirty="0">
                        <a:latin typeface="Calibri"/>
                        <a:ea typeface="Times New Roman"/>
                        <a:cs typeface="Times New Roman"/>
                      </a:endParaRPr>
                    </a:p>
                  </a:txBody>
                  <a:tcPr marL="68580" marR="68580" marT="0" marB="0"/>
                </a:tc>
              </a:tr>
              <a:tr h="278665">
                <a:tc>
                  <a:txBody>
                    <a:bodyPr/>
                    <a:lstStyle/>
                    <a:p>
                      <a:pPr marL="0" marR="0">
                        <a:lnSpc>
                          <a:spcPct val="115000"/>
                        </a:lnSpc>
                        <a:spcBef>
                          <a:spcPts val="0"/>
                        </a:spcBef>
                        <a:spcAft>
                          <a:spcPts val="0"/>
                        </a:spcAft>
                      </a:pPr>
                      <a:r>
                        <a:rPr lang="en-US" sz="2000" dirty="0"/>
                        <a:t>photo</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photo</a:t>
                      </a:r>
                      <a:endParaRPr lang="en-US" sz="20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2514600" cy="461665"/>
          </a:xfrm>
          <a:prstGeom prst="rect">
            <a:avLst/>
          </a:prstGeom>
          <a:noFill/>
        </p:spPr>
        <p:txBody>
          <a:bodyPr wrap="square" rtlCol="0">
            <a:spAutoFit/>
          </a:bodyPr>
          <a:lstStyle/>
          <a:p>
            <a:pPr lvl="0"/>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tbl_patreg</a:t>
            </a:r>
            <a:endParaRPr lang="en-US" sz="2400" dirty="0" smtClean="0">
              <a:latin typeface="Times New Roman" pitchFamily="18" charset="0"/>
              <a:cs typeface="Times New Roman" pitchFamily="18" charset="0"/>
            </a:endParaRPr>
          </a:p>
        </p:txBody>
      </p:sp>
      <p:sp>
        <p:nvSpPr>
          <p:cNvPr id="3" name="Rectangle 2"/>
          <p:cNvSpPr/>
          <p:nvPr/>
        </p:nvSpPr>
        <p:spPr>
          <a:xfrm>
            <a:off x="381000" y="1066800"/>
            <a:ext cx="2355132" cy="369332"/>
          </a:xfrm>
          <a:prstGeom prst="rect">
            <a:avLst/>
          </a:prstGeom>
        </p:spPr>
        <p:txBody>
          <a:bodyPr wrap="none">
            <a:spAutoFit/>
          </a:bodyPr>
          <a:lstStyle/>
          <a:p>
            <a:r>
              <a:rPr lang="en-US" dirty="0" smtClean="0"/>
              <a:t>Primary key : patno</a:t>
            </a:r>
            <a:endParaRPr lang="en-US" dirty="0"/>
          </a:p>
        </p:txBody>
      </p:sp>
      <p:graphicFrame>
        <p:nvGraphicFramePr>
          <p:cNvPr id="4" name="Table 3"/>
          <p:cNvGraphicFramePr>
            <a:graphicFrameLocks noGrp="1"/>
          </p:cNvGraphicFramePr>
          <p:nvPr/>
        </p:nvGraphicFramePr>
        <p:xfrm>
          <a:off x="381000" y="1752600"/>
          <a:ext cx="8305800" cy="4343405"/>
        </p:xfrm>
        <a:graphic>
          <a:graphicData uri="http://schemas.openxmlformats.org/drawingml/2006/table">
            <a:tbl>
              <a:tblPr firstRow="1" bandRow="1">
                <a:tableStyleId>{5C22544A-7EE6-4342-B048-85BDC9FD1C3A}</a:tableStyleId>
              </a:tblPr>
              <a:tblGrid>
                <a:gridCol w="2076450"/>
                <a:gridCol w="2076450"/>
                <a:gridCol w="2076450"/>
                <a:gridCol w="2076450"/>
              </a:tblGrid>
              <a:tr h="394855">
                <a:tc>
                  <a:txBody>
                    <a:bodyPr/>
                    <a:lstStyle/>
                    <a:p>
                      <a:pPr marL="0" marR="0">
                        <a:lnSpc>
                          <a:spcPct val="115000"/>
                        </a:lnSpc>
                        <a:spcBef>
                          <a:spcPts val="0"/>
                        </a:spcBef>
                        <a:spcAft>
                          <a:spcPts val="0"/>
                        </a:spcAft>
                      </a:pPr>
                      <a:r>
                        <a:rPr lang="en-US" sz="1800" dirty="0"/>
                        <a:t>Column Name</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Datatype</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Constrains</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Description</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patno</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int</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Primary key</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Patient number</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name</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Patient name</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address</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address</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ph_no</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Phone number</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gender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gender</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dob</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Date of birth</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username</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username</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password</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password</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photo</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photo</a:t>
                      </a:r>
                      <a:endParaRPr lang="en-US" sz="1800" dirty="0">
                        <a:latin typeface="Calibri"/>
                        <a:ea typeface="Times New Roman"/>
                        <a:cs typeface="Times New Roman"/>
                      </a:endParaRPr>
                    </a:p>
                  </a:txBody>
                  <a:tcPr marL="68580" marR="68580" marT="0" marB="0"/>
                </a:tc>
              </a:tr>
              <a:tr h="394855">
                <a:tc>
                  <a:txBody>
                    <a:bodyPr/>
                    <a:lstStyle/>
                    <a:p>
                      <a:pPr marL="0" marR="0">
                        <a:lnSpc>
                          <a:spcPct val="115000"/>
                        </a:lnSpc>
                        <a:spcBef>
                          <a:spcPts val="0"/>
                        </a:spcBef>
                        <a:spcAft>
                          <a:spcPts val="0"/>
                        </a:spcAft>
                      </a:pPr>
                      <a:r>
                        <a:rPr lang="en-US" sz="1800" dirty="0"/>
                        <a:t>cases</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varchar</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Not null</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t>cases</a:t>
                      </a:r>
                      <a:endParaRPr lang="en-US" sz="18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2037737" cy="461665"/>
          </a:xfrm>
          <a:prstGeom prst="rect">
            <a:avLst/>
          </a:prstGeom>
        </p:spPr>
        <p:txBody>
          <a:bodyPr wrap="none">
            <a:spAutoFit/>
          </a:bodyPr>
          <a:lstStyle/>
          <a:p>
            <a:pPr lvl="0"/>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tbl_docshift</a:t>
            </a:r>
            <a:endParaRPr lang="en-US" sz="2400" dirty="0" smtClean="0">
              <a:latin typeface="Times New Roman" pitchFamily="18" charset="0"/>
              <a:cs typeface="Times New Roman" pitchFamily="18" charset="0"/>
            </a:endParaRPr>
          </a:p>
        </p:txBody>
      </p:sp>
      <p:sp>
        <p:nvSpPr>
          <p:cNvPr id="3" name="Rectangle 2"/>
          <p:cNvSpPr/>
          <p:nvPr/>
        </p:nvSpPr>
        <p:spPr>
          <a:xfrm>
            <a:off x="609600" y="1371600"/>
            <a:ext cx="1923925" cy="369332"/>
          </a:xfrm>
          <a:prstGeom prst="rect">
            <a:avLst/>
          </a:prstGeom>
        </p:spPr>
        <p:txBody>
          <a:bodyPr wrap="none">
            <a:spAutoFit/>
          </a:bodyPr>
          <a:lstStyle/>
          <a:p>
            <a:r>
              <a:rPr lang="en-US" dirty="0" smtClean="0"/>
              <a:t>Primary key : id</a:t>
            </a:r>
            <a:endParaRPr lang="en-US" dirty="0"/>
          </a:p>
        </p:txBody>
      </p:sp>
      <p:graphicFrame>
        <p:nvGraphicFramePr>
          <p:cNvPr id="4" name="Table 3"/>
          <p:cNvGraphicFramePr>
            <a:graphicFrameLocks noGrp="1"/>
          </p:cNvGraphicFramePr>
          <p:nvPr/>
        </p:nvGraphicFramePr>
        <p:xfrm>
          <a:off x="838200" y="2590800"/>
          <a:ext cx="7010400" cy="2555240"/>
        </p:xfrm>
        <a:graphic>
          <a:graphicData uri="http://schemas.openxmlformats.org/drawingml/2006/table">
            <a:tbl>
              <a:tblPr firstRow="1" bandRow="1">
                <a:tableStyleId>{5C22544A-7EE6-4342-B048-85BDC9FD1C3A}</a:tableStyleId>
              </a:tblPr>
              <a:tblGrid>
                <a:gridCol w="1828800"/>
                <a:gridCol w="1676400"/>
                <a:gridCol w="1752600"/>
                <a:gridCol w="1752600"/>
              </a:tblGrid>
              <a:tr h="370840">
                <a:tc>
                  <a:txBody>
                    <a:bodyPr/>
                    <a:lstStyle/>
                    <a:p>
                      <a:pPr marL="0" marR="0">
                        <a:lnSpc>
                          <a:spcPct val="115000"/>
                        </a:lnSpc>
                        <a:spcBef>
                          <a:spcPts val="0"/>
                        </a:spcBef>
                        <a:spcAft>
                          <a:spcPts val="0"/>
                        </a:spcAft>
                      </a:pPr>
                      <a:r>
                        <a:rPr lang="en-US" sz="2000" dirty="0"/>
                        <a:t>Column 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Datatype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Constrains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Description</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id</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int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Primary key</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Doctor id</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Doctor_name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Doctor name</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Shift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Shift</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From_date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From date</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To_date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To date</a:t>
                      </a:r>
                      <a:endParaRPr lang="en-US" sz="20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2514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6.  tbl_staffshift</a:t>
            </a:r>
            <a:endParaRPr lang="en-US" sz="24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762000" y="2590800"/>
          <a:ext cx="7391400" cy="2645664"/>
        </p:xfrm>
        <a:graphic>
          <a:graphicData uri="http://schemas.openxmlformats.org/drawingml/2006/table">
            <a:tbl>
              <a:tblPr firstRow="1" bandRow="1">
                <a:tableStyleId>{5C22544A-7EE6-4342-B048-85BDC9FD1C3A}</a:tableStyleId>
              </a:tblPr>
              <a:tblGrid>
                <a:gridCol w="1847850"/>
                <a:gridCol w="1847850"/>
                <a:gridCol w="1847850"/>
                <a:gridCol w="1847850"/>
              </a:tblGrid>
              <a:tr h="370840">
                <a:tc>
                  <a:txBody>
                    <a:bodyPr/>
                    <a:lstStyle/>
                    <a:p>
                      <a:pPr marL="0" marR="0">
                        <a:lnSpc>
                          <a:spcPct val="115000"/>
                        </a:lnSpc>
                        <a:spcBef>
                          <a:spcPts val="0"/>
                        </a:spcBef>
                        <a:spcAft>
                          <a:spcPts val="0"/>
                        </a:spcAft>
                      </a:pPr>
                      <a:r>
                        <a:rPr lang="en-US" sz="2000" dirty="0">
                          <a:latin typeface="Times New Roman" pitchFamily="18" charset="0"/>
                          <a:cs typeface="Times New Roman" pitchFamily="18" charset="0"/>
                        </a:rPr>
                        <a:t>Column Name</a:t>
                      </a:r>
                      <a:endParaRPr lang="en-US" sz="2000" dirty="0">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000" dirty="0">
                          <a:latin typeface="Times New Roman" pitchFamily="18" charset="0"/>
                          <a:cs typeface="Times New Roman" pitchFamily="18" charset="0"/>
                        </a:rPr>
                        <a:t>Datatype</a:t>
                      </a:r>
                      <a:endParaRPr lang="en-US" sz="2000" dirty="0">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000" dirty="0"/>
                        <a:t>Constrains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latin typeface="Times New Roman" pitchFamily="18" charset="0"/>
                          <a:cs typeface="Times New Roman" pitchFamily="18" charset="0"/>
                        </a:rPr>
                        <a:t>Description</a:t>
                      </a:r>
                      <a:endParaRPr lang="en-US" sz="2000" dirty="0">
                        <a:latin typeface="Times New Roman" pitchFamily="18" charset="0"/>
                        <a:ea typeface="Times New Roman"/>
                        <a:cs typeface="Times New Roman" pitchFamily="18" charset="0"/>
                      </a:endParaRPr>
                    </a:p>
                  </a:txBody>
                  <a:tcPr marL="68580" marR="68580" marT="0" marB="0"/>
                </a:tc>
              </a:tr>
              <a:tr h="370840">
                <a:tc>
                  <a:txBody>
                    <a:bodyPr/>
                    <a:lstStyle/>
                    <a:p>
                      <a:r>
                        <a:rPr lang="en-US" dirty="0" smtClean="0"/>
                        <a:t>id</a:t>
                      </a:r>
                      <a:endParaRPr lang="en-US" dirty="0"/>
                    </a:p>
                  </a:txBody>
                  <a:tcPr/>
                </a:tc>
                <a:tc>
                  <a:txBody>
                    <a:bodyPr/>
                    <a:lstStyle/>
                    <a:p>
                      <a:pPr marL="0" marR="0">
                        <a:lnSpc>
                          <a:spcPct val="115000"/>
                        </a:lnSpc>
                        <a:spcBef>
                          <a:spcPts val="0"/>
                        </a:spcBef>
                        <a:spcAft>
                          <a:spcPts val="0"/>
                        </a:spcAft>
                      </a:pPr>
                      <a:r>
                        <a:rPr lang="en-US" sz="2000" dirty="0"/>
                        <a:t>int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Primary key</a:t>
                      </a:r>
                      <a:endParaRPr lang="en-US" sz="2000" dirty="0">
                        <a:latin typeface="Calibri"/>
                        <a:ea typeface="Times New Roman"/>
                        <a:cs typeface="Times New Roman"/>
                      </a:endParaRPr>
                    </a:p>
                  </a:txBody>
                  <a:tcPr marL="68580" marR="68580" marT="0" marB="0"/>
                </a:tc>
                <a:tc>
                  <a:txBody>
                    <a:bodyPr/>
                    <a:lstStyle/>
                    <a:p>
                      <a:endParaRPr lang="en-US" dirty="0"/>
                    </a:p>
                  </a:txBody>
                  <a:tcPr/>
                </a:tc>
              </a:tr>
              <a:tr h="370840">
                <a:tc>
                  <a:txBody>
                    <a:bodyPr/>
                    <a:lstStyle/>
                    <a:p>
                      <a:r>
                        <a:rPr lang="en-US" dirty="0" smtClean="0"/>
                        <a:t>staff_id</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Staff</a:t>
                      </a:r>
                      <a:r>
                        <a:rPr lang="en-US" baseline="0" dirty="0" smtClean="0"/>
                        <a:t> id</a:t>
                      </a:r>
                      <a:endParaRPr lang="en-US" dirty="0"/>
                    </a:p>
                  </a:txBody>
                  <a:tcPr/>
                </a:tc>
              </a:tr>
              <a:tr h="370840">
                <a:tc>
                  <a:txBody>
                    <a:bodyPr/>
                    <a:lstStyle/>
                    <a:p>
                      <a:r>
                        <a:rPr lang="en-US" dirty="0" smtClean="0"/>
                        <a:t>staff_name</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Staff</a:t>
                      </a:r>
                      <a:r>
                        <a:rPr lang="en-US" baseline="0" dirty="0" smtClean="0"/>
                        <a:t> name</a:t>
                      </a:r>
                      <a:endParaRPr lang="en-US" dirty="0"/>
                    </a:p>
                  </a:txBody>
                  <a:tcPr/>
                </a:tc>
              </a:tr>
              <a:tr h="370840">
                <a:tc>
                  <a:txBody>
                    <a:bodyPr/>
                    <a:lstStyle/>
                    <a:p>
                      <a:r>
                        <a:rPr lang="en-US" dirty="0" smtClean="0"/>
                        <a:t>shift</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shift</a:t>
                      </a:r>
                      <a:endParaRPr lang="en-US" dirty="0"/>
                    </a:p>
                  </a:txBody>
                  <a:tcPr/>
                </a:tc>
              </a:tr>
              <a:tr h="370840">
                <a:tc>
                  <a:txBody>
                    <a:bodyPr/>
                    <a:lstStyle/>
                    <a:p>
                      <a:r>
                        <a:rPr lang="en-US" dirty="0" smtClean="0"/>
                        <a:t>from_date</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From date</a:t>
                      </a:r>
                      <a:endParaRPr lang="en-US" dirty="0"/>
                    </a:p>
                  </a:txBody>
                  <a:tcPr/>
                </a:tc>
              </a:tr>
              <a:tr h="370840">
                <a:tc>
                  <a:txBody>
                    <a:bodyPr/>
                    <a:lstStyle/>
                    <a:p>
                      <a:r>
                        <a:rPr lang="en-US" dirty="0" smtClean="0"/>
                        <a:t>to_date</a:t>
                      </a:r>
                      <a:endParaRPr lang="en-US" dirty="0"/>
                    </a:p>
                  </a:txBody>
                  <a:tcPr/>
                </a:tc>
                <a:tc>
                  <a:txBody>
                    <a:bodyPr/>
                    <a:lstStyle/>
                    <a:p>
                      <a:pPr marL="0" marR="0">
                        <a:lnSpc>
                          <a:spcPct val="115000"/>
                        </a:lnSpc>
                        <a:spcBef>
                          <a:spcPts val="0"/>
                        </a:spcBef>
                        <a:spcAft>
                          <a:spcPts val="0"/>
                        </a:spcAft>
                      </a:pPr>
                      <a:r>
                        <a:rPr lang="en-US" sz="2400" dirty="0" smtClean="0">
                          <a:latin typeface="Times New Roman" pitchFamily="18" charset="0"/>
                          <a:ea typeface="Times New Roman"/>
                          <a:cs typeface="Times New Roman" pitchFamily="18" charset="0"/>
                        </a:rPr>
                        <a:t>varchar</a:t>
                      </a:r>
                      <a:endParaRPr lang="en-US" sz="2400" dirty="0">
                        <a:latin typeface="Times New Roman" pitchFamily="18" charset="0"/>
                        <a:ea typeface="Times New Roman"/>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400" dirty="0" smtClean="0">
                          <a:latin typeface="Times New Roman" pitchFamily="18" charset="0"/>
                          <a:ea typeface="Times New Roman"/>
                          <a:cs typeface="Times New Roman" pitchFamily="18" charset="0"/>
                        </a:rPr>
                        <a:t>Not</a:t>
                      </a:r>
                      <a:r>
                        <a:rPr lang="en-US" sz="2400" baseline="0" dirty="0" smtClean="0">
                          <a:latin typeface="Times New Roman" pitchFamily="18" charset="0"/>
                          <a:ea typeface="Times New Roman"/>
                          <a:cs typeface="Times New Roman" pitchFamily="18" charset="0"/>
                        </a:rPr>
                        <a:t> null</a:t>
                      </a:r>
                      <a:endParaRPr lang="en-US" sz="2400" dirty="0">
                        <a:latin typeface="Times New Roman" pitchFamily="18" charset="0"/>
                        <a:ea typeface="Times New Roman"/>
                        <a:cs typeface="Times New Roman" pitchFamily="18" charset="0"/>
                      </a:endParaRPr>
                    </a:p>
                  </a:txBody>
                  <a:tcPr marL="68580" marR="68580" marT="0" marB="0"/>
                </a:tc>
                <a:tc>
                  <a:txBody>
                    <a:bodyPr/>
                    <a:lstStyle/>
                    <a:p>
                      <a:r>
                        <a:rPr lang="en-US" dirty="0" smtClean="0"/>
                        <a:t>To date</a:t>
                      </a:r>
                      <a:endParaRPr lang="en-US" dirty="0"/>
                    </a:p>
                  </a:txBody>
                  <a:tcPr/>
                </a:tc>
              </a:tr>
            </a:tbl>
          </a:graphicData>
        </a:graphic>
      </p:graphicFrame>
      <p:sp>
        <p:nvSpPr>
          <p:cNvPr id="5" name="TextBox 4"/>
          <p:cNvSpPr txBox="1"/>
          <p:nvPr/>
        </p:nvSpPr>
        <p:spPr>
          <a:xfrm>
            <a:off x="838200" y="1752600"/>
            <a:ext cx="2895600" cy="369332"/>
          </a:xfrm>
          <a:prstGeom prst="rect">
            <a:avLst/>
          </a:prstGeom>
          <a:noFill/>
        </p:spPr>
        <p:txBody>
          <a:bodyPr wrap="square" rtlCol="0">
            <a:spAutoFit/>
          </a:bodyPr>
          <a:lstStyle/>
          <a:p>
            <a:r>
              <a:rPr lang="en-US" dirty="0" smtClean="0"/>
              <a:t>Primary key : id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1866217" cy="461665"/>
          </a:xfrm>
          <a:prstGeom prst="rect">
            <a:avLst/>
          </a:prstGeom>
        </p:spPr>
        <p:txBody>
          <a:bodyPr wrap="none">
            <a:spAutoFit/>
          </a:bodyPr>
          <a:lstStyle/>
          <a:p>
            <a:r>
              <a:rPr lang="en-US" sz="2400" dirty="0" smtClean="0">
                <a:latin typeface="Times New Roman" pitchFamily="18" charset="0"/>
                <a:cs typeface="Times New Roman" pitchFamily="18" charset="0"/>
              </a:rPr>
              <a:t>7.  tbl_patapp</a:t>
            </a:r>
            <a:endParaRPr lang="en-US" sz="2400" dirty="0">
              <a:latin typeface="Times New Roman" pitchFamily="18" charset="0"/>
              <a:cs typeface="Times New Roman" pitchFamily="18" charset="0"/>
            </a:endParaRPr>
          </a:p>
        </p:txBody>
      </p:sp>
      <p:sp>
        <p:nvSpPr>
          <p:cNvPr id="3" name="Rectangle 2"/>
          <p:cNvSpPr/>
          <p:nvPr/>
        </p:nvSpPr>
        <p:spPr>
          <a:xfrm>
            <a:off x="609600" y="1447800"/>
            <a:ext cx="2355132" cy="369332"/>
          </a:xfrm>
          <a:prstGeom prst="rect">
            <a:avLst/>
          </a:prstGeom>
        </p:spPr>
        <p:txBody>
          <a:bodyPr wrap="none">
            <a:spAutoFit/>
          </a:bodyPr>
          <a:lstStyle/>
          <a:p>
            <a:r>
              <a:rPr lang="en-US" dirty="0" smtClean="0"/>
              <a:t>Primary key : patno</a:t>
            </a:r>
          </a:p>
        </p:txBody>
      </p:sp>
      <p:graphicFrame>
        <p:nvGraphicFramePr>
          <p:cNvPr id="4" name="Table 3"/>
          <p:cNvGraphicFramePr>
            <a:graphicFrameLocks noGrp="1"/>
          </p:cNvGraphicFramePr>
          <p:nvPr/>
        </p:nvGraphicFramePr>
        <p:xfrm>
          <a:off x="533400" y="2133600"/>
          <a:ext cx="8153400" cy="366776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marL="0" marR="0">
                        <a:lnSpc>
                          <a:spcPct val="115000"/>
                        </a:lnSpc>
                        <a:spcBef>
                          <a:spcPts val="0"/>
                        </a:spcBef>
                        <a:spcAft>
                          <a:spcPts val="0"/>
                        </a:spcAft>
                      </a:pPr>
                      <a:r>
                        <a:rPr lang="en-US" sz="2000" dirty="0"/>
                        <a:t>Column 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Datatype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Constrains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Description</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Patno</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int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Primary key</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Patient number</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Patient name</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Address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Address</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Age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Age</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Department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Department</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Doctor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Doctor name</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date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Date of appointment</a:t>
                      </a:r>
                      <a:endParaRPr lang="en-US" sz="20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dirty="0"/>
                        <a:t>disease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disease</a:t>
                      </a:r>
                      <a:endParaRPr lang="en-US" sz="20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2286000"/>
          <a:ext cx="7239000" cy="2595880"/>
        </p:xfrm>
        <a:graphic>
          <a:graphicData uri="http://schemas.openxmlformats.org/drawingml/2006/table">
            <a:tbl>
              <a:tblPr firstRow="1" bandRow="1">
                <a:tableStyleId>{5C22544A-7EE6-4342-B048-85BDC9FD1C3A}</a:tableStyleId>
              </a:tblPr>
              <a:tblGrid>
                <a:gridCol w="1981200"/>
                <a:gridCol w="1371600"/>
                <a:gridCol w="1600200"/>
                <a:gridCol w="2286000"/>
              </a:tblGrid>
              <a:tr h="370840">
                <a:tc>
                  <a:txBody>
                    <a:bodyPr/>
                    <a:lstStyle/>
                    <a:p>
                      <a:pPr marL="0" marR="0">
                        <a:lnSpc>
                          <a:spcPct val="115000"/>
                        </a:lnSpc>
                        <a:spcBef>
                          <a:spcPts val="0"/>
                        </a:spcBef>
                        <a:spcAft>
                          <a:spcPts val="0"/>
                        </a:spcAft>
                      </a:pPr>
                      <a:r>
                        <a:rPr lang="en-US" sz="2000" dirty="0"/>
                        <a:t>Column Name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Datatype</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Constrains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Description</a:t>
                      </a:r>
                      <a:endParaRPr lang="en-US" sz="2000" dirty="0">
                        <a:latin typeface="Calibri"/>
                        <a:ea typeface="Times New Roman"/>
                        <a:cs typeface="Times New Roman"/>
                      </a:endParaRPr>
                    </a:p>
                  </a:txBody>
                  <a:tcPr marL="68580" marR="68580" marT="0" marB="0"/>
                </a:tc>
              </a:tr>
              <a:tr h="370840">
                <a:tc>
                  <a:txBody>
                    <a:bodyPr/>
                    <a:lstStyle/>
                    <a:p>
                      <a:r>
                        <a:rPr lang="en-US" dirty="0" smtClean="0"/>
                        <a:t>leave_id</a:t>
                      </a:r>
                      <a:endParaRPr lang="en-US" dirty="0"/>
                    </a:p>
                  </a:txBody>
                  <a:tcPr/>
                </a:tc>
                <a:tc>
                  <a:txBody>
                    <a:bodyPr/>
                    <a:lstStyle/>
                    <a:p>
                      <a:pPr marL="0" marR="0">
                        <a:lnSpc>
                          <a:spcPct val="115000"/>
                        </a:lnSpc>
                        <a:spcBef>
                          <a:spcPts val="0"/>
                        </a:spcBef>
                        <a:spcAft>
                          <a:spcPts val="0"/>
                        </a:spcAft>
                      </a:pPr>
                      <a:r>
                        <a:rPr lang="en-US" sz="2000" dirty="0"/>
                        <a:t>int</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Primary key</a:t>
                      </a:r>
                      <a:endParaRPr lang="en-US" sz="2000" dirty="0">
                        <a:latin typeface="Calibri"/>
                        <a:ea typeface="Times New Roman"/>
                        <a:cs typeface="Times New Roman"/>
                      </a:endParaRPr>
                    </a:p>
                  </a:txBody>
                  <a:tcPr marL="68580" marR="68580" marT="0" marB="0"/>
                </a:tc>
                <a:tc>
                  <a:txBody>
                    <a:bodyPr/>
                    <a:lstStyle/>
                    <a:p>
                      <a:r>
                        <a:rPr lang="en-US" dirty="0" smtClean="0"/>
                        <a:t>Leave</a:t>
                      </a:r>
                      <a:r>
                        <a:rPr lang="en-US" baseline="0" dirty="0" smtClean="0"/>
                        <a:t> id</a:t>
                      </a:r>
                      <a:endParaRPr lang="en-US" dirty="0"/>
                    </a:p>
                  </a:txBody>
                  <a:tcPr/>
                </a:tc>
              </a:tr>
              <a:tr h="370840">
                <a:tc>
                  <a:txBody>
                    <a:bodyPr/>
                    <a:lstStyle/>
                    <a:p>
                      <a:r>
                        <a:rPr lang="en-US" dirty="0" smtClean="0"/>
                        <a:t>department</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Department name</a:t>
                      </a:r>
                      <a:endParaRPr lang="en-US" dirty="0"/>
                    </a:p>
                  </a:txBody>
                  <a:tcPr/>
                </a:tc>
              </a:tr>
              <a:tr h="370840">
                <a:tc>
                  <a:txBody>
                    <a:bodyPr/>
                    <a:lstStyle/>
                    <a:p>
                      <a:r>
                        <a:rPr lang="en-US" dirty="0" smtClean="0"/>
                        <a:t>name</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Name of person</a:t>
                      </a:r>
                      <a:endParaRPr lang="en-US" dirty="0"/>
                    </a:p>
                  </a:txBody>
                  <a:tcPr/>
                </a:tc>
              </a:tr>
              <a:tr h="370840">
                <a:tc>
                  <a:txBody>
                    <a:bodyPr/>
                    <a:lstStyle/>
                    <a:p>
                      <a:r>
                        <a:rPr lang="en-US" dirty="0" smtClean="0"/>
                        <a:t>leave_date</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Date of leave</a:t>
                      </a:r>
                      <a:endParaRPr lang="en-US" dirty="0"/>
                    </a:p>
                  </a:txBody>
                  <a:tcPr/>
                </a:tc>
              </a:tr>
              <a:tr h="370840">
                <a:tc>
                  <a:txBody>
                    <a:bodyPr/>
                    <a:lstStyle/>
                    <a:p>
                      <a:r>
                        <a:rPr lang="en-US" dirty="0" smtClean="0"/>
                        <a:t>reason</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Reason for leave</a:t>
                      </a:r>
                      <a:endParaRPr lang="en-US" dirty="0"/>
                    </a:p>
                  </a:txBody>
                  <a:tcPr/>
                </a:tc>
              </a:tr>
              <a:tr h="370840">
                <a:tc>
                  <a:txBody>
                    <a:bodyPr/>
                    <a:lstStyle/>
                    <a:p>
                      <a:r>
                        <a:rPr lang="en-US" dirty="0" smtClean="0"/>
                        <a:t>status</a:t>
                      </a:r>
                      <a:endParaRPr lang="en-US" dirty="0"/>
                    </a:p>
                  </a:txBody>
                  <a:tcPr/>
                </a:tc>
                <a:tc>
                  <a:txBody>
                    <a:bodyPr/>
                    <a:lstStyle/>
                    <a:p>
                      <a:pPr marL="0" marR="0">
                        <a:lnSpc>
                          <a:spcPct val="115000"/>
                        </a:lnSpc>
                        <a:spcBef>
                          <a:spcPts val="0"/>
                        </a:spcBef>
                        <a:spcAft>
                          <a:spcPts val="0"/>
                        </a:spcAft>
                      </a:pPr>
                      <a:r>
                        <a:rPr lang="en-US" sz="2000" dirty="0"/>
                        <a:t>varchar</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t>Not null</a:t>
                      </a:r>
                      <a:endParaRPr lang="en-US" sz="2000" dirty="0">
                        <a:latin typeface="Calibri"/>
                        <a:ea typeface="Times New Roman"/>
                        <a:cs typeface="Times New Roman"/>
                      </a:endParaRPr>
                    </a:p>
                  </a:txBody>
                  <a:tcPr marL="68580" marR="68580" marT="0" marB="0"/>
                </a:tc>
                <a:tc>
                  <a:txBody>
                    <a:bodyPr/>
                    <a:lstStyle/>
                    <a:p>
                      <a:r>
                        <a:rPr lang="en-US" dirty="0" smtClean="0"/>
                        <a:t>Status of leave</a:t>
                      </a:r>
                      <a:endParaRPr lang="en-US" dirty="0"/>
                    </a:p>
                  </a:txBody>
                  <a:tcPr/>
                </a:tc>
              </a:tr>
            </a:tbl>
          </a:graphicData>
        </a:graphic>
      </p:graphicFrame>
      <p:sp>
        <p:nvSpPr>
          <p:cNvPr id="5" name="TextBox 4"/>
          <p:cNvSpPr txBox="1"/>
          <p:nvPr/>
        </p:nvSpPr>
        <p:spPr>
          <a:xfrm>
            <a:off x="533400" y="533400"/>
            <a:ext cx="3048000" cy="400110"/>
          </a:xfrm>
          <a:prstGeom prst="rect">
            <a:avLst/>
          </a:prstGeom>
          <a:noFill/>
        </p:spPr>
        <p:txBody>
          <a:bodyPr wrap="square" rtlCol="0">
            <a:spAutoFit/>
          </a:bodyPr>
          <a:lstStyle/>
          <a:p>
            <a:r>
              <a:rPr lang="en-US" sz="2000" dirty="0" smtClean="0"/>
              <a:t>8. </a:t>
            </a:r>
            <a:r>
              <a:rPr lang="en-US" sz="2000" dirty="0" err="1" smtClean="0"/>
              <a:t>tbl_leave</a:t>
            </a:r>
            <a:endParaRPr lang="en-US" sz="2000" dirty="0"/>
          </a:p>
        </p:txBody>
      </p:sp>
      <p:sp>
        <p:nvSpPr>
          <p:cNvPr id="6" name="TextBox 5"/>
          <p:cNvSpPr txBox="1"/>
          <p:nvPr/>
        </p:nvSpPr>
        <p:spPr>
          <a:xfrm>
            <a:off x="533400" y="1295400"/>
            <a:ext cx="2971800" cy="381000"/>
          </a:xfrm>
          <a:prstGeom prst="rect">
            <a:avLst/>
          </a:prstGeom>
          <a:noFill/>
        </p:spPr>
        <p:txBody>
          <a:bodyPr wrap="square" rtlCol="0">
            <a:spAutoFit/>
          </a:bodyPr>
          <a:lstStyle/>
          <a:p>
            <a:r>
              <a:rPr lang="en-US" dirty="0" smtClean="0"/>
              <a:t>Primary key : leave_id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438400"/>
            <a:ext cx="5943600" cy="923330"/>
          </a:xfrm>
          <a:prstGeom prst="rect">
            <a:avLst/>
          </a:prstGeom>
          <a:noFill/>
        </p:spPr>
        <p:txBody>
          <a:bodyPr wrap="square" rtlCol="0">
            <a:spAutoFit/>
          </a:bodyPr>
          <a:lstStyle/>
          <a:p>
            <a:r>
              <a:rPr lang="en-US" sz="5400" b="1" dirty="0" smtClean="0">
                <a:latin typeface="Times New Roman" pitchFamily="18" charset="0"/>
                <a:cs typeface="Times New Roman" pitchFamily="18" charset="0"/>
              </a:rPr>
              <a:t>UML DIAGRAMS</a:t>
            </a:r>
            <a:endParaRPr lang="en-US" sz="5400"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66294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                 USECASE DIAGRAM</a:t>
            </a:r>
            <a:endParaRPr lang="en-US" sz="28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533400" y="1152524"/>
            <a:ext cx="8305800" cy="51720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1390650"/>
            <a:ext cx="8458200" cy="4552950"/>
          </a:xfrm>
          <a:prstGeom prst="rect">
            <a:avLst/>
          </a:prstGeom>
          <a:noFill/>
          <a:ln w="9525">
            <a:noFill/>
            <a:miter lim="800000"/>
            <a:headEnd/>
            <a:tailEnd/>
          </a:ln>
          <a:effectLst/>
        </p:spPr>
      </p:pic>
      <p:sp>
        <p:nvSpPr>
          <p:cNvPr id="3" name="TextBox 2"/>
          <p:cNvSpPr txBox="1"/>
          <p:nvPr/>
        </p:nvSpPr>
        <p:spPr>
          <a:xfrm>
            <a:off x="1905000" y="457200"/>
            <a:ext cx="57912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Activity Diagram</a:t>
            </a:r>
            <a:endParaRPr lang="en-US" sz="3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1371600"/>
            <a:ext cx="8610599" cy="5219700"/>
          </a:xfrm>
          <a:prstGeom prst="rect">
            <a:avLst/>
          </a:prstGeom>
          <a:noFill/>
          <a:ln w="9525">
            <a:noFill/>
            <a:miter lim="800000"/>
            <a:headEnd/>
            <a:tailEnd/>
          </a:ln>
          <a:effectLst/>
        </p:spPr>
      </p:pic>
      <p:sp>
        <p:nvSpPr>
          <p:cNvPr id="3" name="TextBox 2"/>
          <p:cNvSpPr txBox="1"/>
          <p:nvPr/>
        </p:nvSpPr>
        <p:spPr>
          <a:xfrm>
            <a:off x="533400" y="457200"/>
            <a:ext cx="8001000" cy="707886"/>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                   FORMS</a:t>
            </a:r>
            <a:endParaRPr lang="en-US" sz="4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Font typeface="Wingdings" pitchFamily="2" charset="2"/>
              <a:buChar char="Ø"/>
            </a:pPr>
            <a:r>
              <a:rPr lang="en-US" sz="2400" dirty="0" smtClean="0">
                <a:latin typeface="Times New Roman" pitchFamily="18" charset="0"/>
                <a:cs typeface="Times New Roman" pitchFamily="18" charset="0"/>
              </a:rPr>
              <a:t>In practice, most patients are concerned about the confidentiality of their personal health information since it is likely to make them in trouble for each kind of unauthorized collection and disclosure. </a:t>
            </a:r>
          </a:p>
          <a:p>
            <a:pPr algn="just">
              <a:buFont typeface="Wingdings" pitchFamily="2" charset="2"/>
              <a:buChar char="Ø"/>
            </a:pPr>
            <a:r>
              <a:rPr lang="en-US" sz="2400" dirty="0" smtClean="0">
                <a:latin typeface="Times New Roman" pitchFamily="18" charset="0"/>
                <a:cs typeface="Times New Roman" pitchFamily="18" charset="0"/>
              </a:rPr>
              <a:t>In distributed m-healthcare cloud computing systems, patients’ personal health information should be shared among the appropriate  physicians .</a:t>
            </a:r>
          </a:p>
          <a:p>
            <a:pPr algn="just">
              <a:buFont typeface="Wingdings" pitchFamily="2" charset="2"/>
              <a:buChar char="Ø"/>
            </a:pPr>
            <a:r>
              <a:rPr lang="en-US" sz="2400" dirty="0" smtClean="0">
                <a:latin typeface="Times New Roman" pitchFamily="18" charset="0"/>
                <a:cs typeface="Times New Roman" pitchFamily="18" charset="0"/>
              </a:rPr>
              <a:t>we can use the system without using internet.</a:t>
            </a:r>
          </a:p>
          <a:p>
            <a:pPr algn="just">
              <a:buFont typeface="Wingdings" pitchFamily="2" charset="2"/>
              <a:buChar char="Ø"/>
            </a:pPr>
            <a:r>
              <a:rPr lang="en-US" sz="2400" dirty="0" smtClean="0">
                <a:latin typeface="Times New Roman" pitchFamily="18" charset="0"/>
                <a:cs typeface="Times New Roman" pitchFamily="18" charset="0"/>
              </a:rPr>
              <a:t> we can connect the server machine and client  machines using hotspot.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304800"/>
            <a:ext cx="8305800" cy="5638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228600"/>
            <a:ext cx="8629650" cy="5486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304800"/>
            <a:ext cx="8763000" cy="55054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304800"/>
            <a:ext cx="8382000" cy="55626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52400" y="0"/>
            <a:ext cx="8686799" cy="58007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685800" y="457200"/>
            <a:ext cx="7848599" cy="4572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81000" y="457200"/>
            <a:ext cx="8305800" cy="4953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81000" y="381000"/>
            <a:ext cx="8305800" cy="548639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209800"/>
            <a:ext cx="6553200"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    THANK YOU…</a:t>
            </a:r>
            <a:endParaRPr lang="en-US" sz="4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Clr>
                <a:schemeClr val="tx1"/>
              </a:buClr>
              <a:buNone/>
            </a:pPr>
            <a:r>
              <a:rPr lang="en-US" sz="2800" b="1" dirty="0" smtClean="0">
                <a:latin typeface="Times New Roman" pitchFamily="18" charset="0"/>
                <a:cs typeface="Times New Roman" pitchFamily="18" charset="0"/>
              </a:rPr>
              <a:t>1.  </a:t>
            </a:r>
            <a:r>
              <a:rPr lang="en-US" sz="2800" b="1" u="sng" dirty="0" smtClean="0">
                <a:latin typeface="Times New Roman" pitchFamily="18" charset="0"/>
                <a:cs typeface="Times New Roman" pitchFamily="18" charset="0"/>
              </a:rPr>
              <a:t>Admin:</a:t>
            </a:r>
          </a:p>
          <a:p>
            <a:pPr marL="514350" indent="-514350">
              <a:buClr>
                <a:schemeClr val="tx1"/>
              </a:buClr>
              <a:buFont typeface="+mj-lt"/>
              <a:buAutoNum type="arabicPeriod"/>
            </a:pPr>
            <a:endParaRPr lang="en-US" sz="2800" dirty="0" smtClean="0">
              <a:latin typeface="Times New Roman" pitchFamily="18" charset="0"/>
              <a:cs typeface="Times New Roman" pitchFamily="18" charset="0"/>
            </a:endParaRPr>
          </a:p>
          <a:p>
            <a:pPr algn="just">
              <a:buNone/>
            </a:pPr>
            <a:r>
              <a:rPr lang="en-US" sz="2800" dirty="0" smtClean="0">
                <a:latin typeface="Times New Roman" pitchFamily="18" charset="0"/>
                <a:cs typeface="Times New Roman" pitchFamily="18" charset="0"/>
              </a:rPr>
              <a:t>    Admin has the control of the website.Admin can view all details of doctor and staff and add shift for doctors and staffs.Also admin can add facilities of the hospital and permit leave for doctor.</a:t>
            </a:r>
          </a:p>
          <a:p>
            <a:pPr algn="just">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t>                  </a:t>
            </a:r>
            <a:r>
              <a:rPr lang="en-US" b="1" dirty="0" smtClean="0">
                <a:latin typeface="Times New Roman" pitchFamily="18" charset="0"/>
                <a:cs typeface="Times New Roman" pitchFamily="18" charset="0"/>
              </a:rPr>
              <a:t>Modules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711891"/>
          </a:xfrm>
        </p:spPr>
        <p:txBody>
          <a:bodyPr>
            <a:normAutofit/>
          </a:bodyPr>
          <a:lstStyle/>
          <a:p>
            <a:pPr marL="514350" indent="-514350">
              <a:buClr>
                <a:schemeClr val="tx1"/>
              </a:buClr>
              <a:buNone/>
            </a:pPr>
            <a:r>
              <a:rPr lang="en-US" b="1" dirty="0" smtClean="0">
                <a:latin typeface="Times New Roman" pitchFamily="18" charset="0"/>
                <a:cs typeface="Times New Roman" pitchFamily="18" charset="0"/>
              </a:rPr>
              <a:t>2.  </a:t>
            </a:r>
            <a:r>
              <a:rPr lang="en-US" b="1" u="sng" dirty="0" smtClean="0">
                <a:latin typeface="Times New Roman" pitchFamily="18" charset="0"/>
                <a:cs typeface="Times New Roman" pitchFamily="18" charset="0"/>
              </a:rPr>
              <a:t>Doctor :</a:t>
            </a:r>
          </a:p>
          <a:p>
            <a:pPr marL="514350" indent="-514350">
              <a:buClr>
                <a:schemeClr val="tx1"/>
              </a:buClr>
              <a:buFont typeface="+mj-lt"/>
              <a:buAutoNum type="arabicPeriod" startAt="2"/>
            </a:pPr>
            <a:endParaRPr lang="en-US" u="sng"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Doctors can view the appointments of patients and also view the shift details.Doctors can apply leave and view the status of leave.And also add operation details.</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3. </a:t>
            </a:r>
            <a:r>
              <a:rPr lang="en-US" b="1" u="sng" dirty="0" smtClean="0">
                <a:latin typeface="Times New Roman" pitchFamily="18" charset="0"/>
                <a:cs typeface="Times New Roman" pitchFamily="18" charset="0"/>
              </a:rPr>
              <a:t>Staff :</a:t>
            </a:r>
          </a:p>
          <a:p>
            <a:pPr algn="just">
              <a:buNone/>
            </a:pPr>
            <a:r>
              <a:rPr lang="en-US" dirty="0" smtClean="0">
                <a:latin typeface="Times New Roman" pitchFamily="18" charset="0"/>
                <a:cs typeface="Times New Roman" pitchFamily="18" charset="0"/>
              </a:rPr>
              <a:t>   staff can see their shift and patients appointments and edit their profile.</a:t>
            </a:r>
            <a:endParaRPr lang="en-US" b="1" dirty="0" smtClean="0">
              <a:latin typeface="Times New Roman" pitchFamily="18" charset="0"/>
              <a:cs typeface="Times New Roman" pitchFamily="18" charset="0"/>
            </a:endParaRPr>
          </a:p>
          <a:p>
            <a:pPr algn="just">
              <a:buNone/>
            </a:pPr>
            <a:r>
              <a:rPr lang="en-US" b="1" u="sng" dirty="0" smtClean="0">
                <a:latin typeface="Times New Roman" pitchFamily="18" charset="0"/>
                <a:cs typeface="Times New Roman" pitchFamily="18" charset="0"/>
              </a:rPr>
              <a:t>    </a:t>
            </a:r>
            <a:endParaRPr lang="en-US" b="1" u="sng" dirty="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rmAutofit/>
          </a:bodyPr>
          <a:lstStyle/>
          <a:p>
            <a:pPr marL="514350" indent="-514350" algn="just">
              <a:buClr>
                <a:schemeClr val="tx1"/>
              </a:buClr>
              <a:buNone/>
            </a:pPr>
            <a:r>
              <a:rPr lang="en-US" b="1" dirty="0" smtClean="0">
                <a:latin typeface="Times New Roman" pitchFamily="18" charset="0"/>
                <a:cs typeface="Times New Roman" pitchFamily="18" charset="0"/>
              </a:rPr>
              <a:t> 4.     </a:t>
            </a:r>
            <a:r>
              <a:rPr lang="en-US" b="1" u="sng" dirty="0" smtClean="0">
                <a:latin typeface="Times New Roman" pitchFamily="18" charset="0"/>
                <a:cs typeface="Times New Roman" pitchFamily="18" charset="0"/>
              </a:rPr>
              <a:t>patient:</a:t>
            </a:r>
          </a:p>
          <a:p>
            <a:pPr marL="514350" indent="-514350" algn="just">
              <a:buClr>
                <a:schemeClr val="tx1"/>
              </a:buClr>
              <a:buFont typeface="+mj-lt"/>
              <a:buAutoNum type="arabicPeriod" startAt="3"/>
            </a:pPr>
            <a:endParaRPr lang="en-US" dirty="0" smtClean="0">
              <a:latin typeface="Times New Roman" pitchFamily="18" charset="0"/>
              <a:cs typeface="Times New Roman" pitchFamily="18" charset="0"/>
            </a:endParaRPr>
          </a:p>
          <a:p>
            <a:pPr marL="514350" indent="-514350" algn="just">
              <a:buClr>
                <a:schemeClr val="tx1"/>
              </a:buClr>
              <a:buNone/>
            </a:pPr>
            <a:r>
              <a:rPr lang="en-US" dirty="0" smtClean="0">
                <a:latin typeface="Times New Roman" pitchFamily="18" charset="0"/>
                <a:cs typeface="Times New Roman" pitchFamily="18" charset="0"/>
              </a:rPr>
              <a:t>        Patient can register and get a login.After login patient can view the details of doctors and facilities of the hospital.Then he can make appointment with appropriate doctor.Also he can view the messages and operations.   </a:t>
            </a:r>
          </a:p>
          <a:p>
            <a:pPr>
              <a:buNone/>
            </a:pPr>
            <a:endParaRPr lang="en-US" dirty="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Familiarization </a:t>
            </a:r>
            <a:r>
              <a:rPr lang="en-IN" dirty="0" smtClean="0"/>
              <a:t>with build tools</a:t>
            </a:r>
            <a:endParaRPr lang="en-IN" dirty="0"/>
          </a:p>
        </p:txBody>
      </p:sp>
      <p:sp>
        <p:nvSpPr>
          <p:cNvPr id="3" name="Content Placeholder 2"/>
          <p:cNvSpPr>
            <a:spLocks noGrp="1"/>
          </p:cNvSpPr>
          <p:nvPr>
            <p:ph idx="1"/>
          </p:nvPr>
        </p:nvSpPr>
        <p:spPr>
          <a:xfrm>
            <a:off x="228600" y="1219200"/>
            <a:ext cx="8686800" cy="5257800"/>
          </a:xfrm>
        </p:spPr>
        <p:txBody>
          <a:bodyPr>
            <a:normAutofit/>
          </a:bodyPr>
          <a:lstStyle/>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I am  doing </a:t>
            </a:r>
            <a:r>
              <a:rPr lang="en-US" dirty="0" smtClean="0">
                <a:latin typeface="Times New Roman" pitchFamily="18" charset="0"/>
                <a:cs typeface="Times New Roman" pitchFamily="18" charset="0"/>
              </a:rPr>
              <a:t>my</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project in JSP. </a:t>
            </a: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Building tools are :</a:t>
            </a:r>
          </a:p>
          <a:p>
            <a:pPr marL="0" indent="0" algn="just">
              <a:buNone/>
            </a:pP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Netbeans</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GITHub</a:t>
            </a:r>
            <a:endParaRPr lang="en-US" dirty="0" smtClean="0">
              <a:latin typeface="Times New Roman" pitchFamily="18" charset="0"/>
              <a:cs typeface="Times New Roman" pitchFamily="18" charset="0"/>
            </a:endParaRPr>
          </a:p>
          <a:p>
            <a:r>
              <a:rPr lang="en-US" dirty="0" smtClean="0"/>
              <a:t>Apache Tomcat 7.0.34.0</a:t>
            </a: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JSP</a:t>
            </a:r>
            <a:endParaRPr lang="en-IN" dirty="0"/>
          </a:p>
        </p:txBody>
      </p:sp>
      <p:sp>
        <p:nvSpPr>
          <p:cNvPr id="3" name="Content Placeholder 2"/>
          <p:cNvSpPr>
            <a:spLocks noGrp="1"/>
          </p:cNvSpPr>
          <p:nvPr>
            <p:ph idx="1"/>
          </p:nvPr>
        </p:nvSpPr>
        <p:spPr/>
        <p:txBody>
          <a:bodyPr>
            <a:normAutofit/>
          </a:bodyPr>
          <a:lstStyle/>
          <a:p>
            <a:r>
              <a:rPr lang="en-IN" b="1" dirty="0" smtClean="0">
                <a:latin typeface="Times New Roman" pitchFamily="18" charset="0"/>
                <a:cs typeface="Times New Roman" pitchFamily="18" charset="0"/>
              </a:rPr>
              <a:t>Java Server </a:t>
            </a:r>
            <a:r>
              <a:rPr lang="en-IN" b="1" dirty="0" smtClean="0">
                <a:latin typeface="Times New Roman" pitchFamily="18" charset="0"/>
                <a:cs typeface="Times New Roman" pitchFamily="18" charset="0"/>
              </a:rPr>
              <a:t>Pages</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JSP</a:t>
            </a:r>
            <a:r>
              <a:rPr lang="en-IN" dirty="0" smtClean="0">
                <a:latin typeface="Times New Roman" pitchFamily="18" charset="0"/>
                <a:cs typeface="Times New Roman" pitchFamily="18" charset="0"/>
              </a:rPr>
              <a:t>) is a technology that helps </a:t>
            </a:r>
            <a:r>
              <a:rPr lang="en-IN" dirty="0" smtClean="0">
                <a:latin typeface="Times New Roman" pitchFamily="18" charset="0"/>
                <a:cs typeface="Times New Roman" pitchFamily="18" charset="0"/>
                <a:hlinkClick r:id="rId2" tooltip="Software developer"/>
              </a:rPr>
              <a:t>software developers</a:t>
            </a:r>
            <a:r>
              <a:rPr lang="en-IN" dirty="0" smtClean="0">
                <a:latin typeface="Times New Roman" pitchFamily="18" charset="0"/>
                <a:cs typeface="Times New Roman" pitchFamily="18" charset="0"/>
              </a:rPr>
              <a:t> create </a:t>
            </a:r>
            <a:r>
              <a:rPr lang="en-IN" dirty="0" smtClean="0">
                <a:latin typeface="Times New Roman" pitchFamily="18" charset="0"/>
                <a:cs typeface="Times New Roman" pitchFamily="18" charset="0"/>
                <a:hlinkClick r:id="rId3" tooltip="Dynamic web page"/>
              </a:rPr>
              <a:t>dynamically generated web pages</a:t>
            </a:r>
            <a:r>
              <a:rPr lang="en-IN" dirty="0" smtClean="0">
                <a:latin typeface="Times New Roman" pitchFamily="18" charset="0"/>
                <a:cs typeface="Times New Roman" pitchFamily="18" charset="0"/>
              </a:rPr>
              <a:t> based on </a:t>
            </a:r>
            <a:r>
              <a:rPr lang="en-IN" dirty="0" smtClean="0">
                <a:latin typeface="Times New Roman" pitchFamily="18" charset="0"/>
                <a:cs typeface="Times New Roman" pitchFamily="18" charset="0"/>
                <a:hlinkClick r:id="rId4" tooltip="HTML"/>
              </a:rPr>
              <a:t>HTML</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hlinkClick r:id="rId5" tooltip="XML"/>
              </a:rPr>
              <a:t>XML</a:t>
            </a:r>
            <a:r>
              <a:rPr lang="en-IN" dirty="0" smtClean="0">
                <a:latin typeface="Times New Roman" pitchFamily="18" charset="0"/>
                <a:cs typeface="Times New Roman" pitchFamily="18" charset="0"/>
              </a:rPr>
              <a:t>, or other document types. Released in 1999 by </a:t>
            </a:r>
            <a:r>
              <a:rPr lang="en-IN" dirty="0" smtClean="0">
                <a:latin typeface="Times New Roman" pitchFamily="18" charset="0"/>
                <a:cs typeface="Times New Roman" pitchFamily="18" charset="0"/>
                <a:hlinkClick r:id="rId6" tooltip="Sun Microsystems"/>
              </a:rPr>
              <a:t>Sun Microsystems</a:t>
            </a:r>
            <a:r>
              <a:rPr lang="en-IN" dirty="0" smtClean="0">
                <a:latin typeface="Times New Roman" pitchFamily="18" charset="0"/>
                <a:cs typeface="Times New Roman" pitchFamily="18" charset="0"/>
              </a:rPr>
              <a:t>,</a:t>
            </a:r>
            <a:r>
              <a:rPr lang="en-IN" baseline="30000" dirty="0" smtClean="0">
                <a:latin typeface="Times New Roman" pitchFamily="18" charset="0"/>
                <a:cs typeface="Times New Roman" pitchFamily="18" charset="0"/>
                <a:hlinkClick r:id="rId7"/>
              </a:rPr>
              <a:t>[1]</a:t>
            </a:r>
            <a:r>
              <a:rPr lang="en-IN" dirty="0" smtClean="0">
                <a:latin typeface="Times New Roman" pitchFamily="18" charset="0"/>
                <a:cs typeface="Times New Roman" pitchFamily="18" charset="0"/>
              </a:rPr>
              <a:t> JSP is similar to </a:t>
            </a:r>
            <a:r>
              <a:rPr lang="en-IN" dirty="0" smtClean="0">
                <a:latin typeface="Times New Roman" pitchFamily="18" charset="0"/>
                <a:cs typeface="Times New Roman" pitchFamily="18" charset="0"/>
                <a:hlinkClick r:id="rId8" tooltip="PHP"/>
              </a:rPr>
              <a:t>PHP</a:t>
            </a:r>
            <a:r>
              <a:rPr lang="en-IN" dirty="0" smtClean="0">
                <a:latin typeface="Times New Roman" pitchFamily="18" charset="0"/>
                <a:cs typeface="Times New Roman" pitchFamily="18" charset="0"/>
              </a:rPr>
              <a:t> and </a:t>
            </a:r>
            <a:r>
              <a:rPr lang="en-IN" dirty="0" smtClean="0">
                <a:latin typeface="Times New Roman" pitchFamily="18" charset="0"/>
                <a:cs typeface="Times New Roman" pitchFamily="18" charset="0"/>
                <a:hlinkClick r:id="rId9" tooltip="Active Server Pages"/>
              </a:rPr>
              <a:t>ASP</a:t>
            </a:r>
            <a:r>
              <a:rPr lang="en-IN" dirty="0" smtClean="0">
                <a:latin typeface="Times New Roman" pitchFamily="18" charset="0"/>
                <a:cs typeface="Times New Roman" pitchFamily="18" charset="0"/>
              </a:rPr>
              <a:t>, but it uses the </a:t>
            </a:r>
            <a:r>
              <a:rPr lang="en-IN" dirty="0" smtClean="0">
                <a:latin typeface="Times New Roman" pitchFamily="18" charset="0"/>
                <a:cs typeface="Times New Roman" pitchFamily="18" charset="0"/>
                <a:hlinkClick r:id="rId10" tooltip="Java (programming language)"/>
              </a:rPr>
              <a:t>Java programming language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To deploy and run </a:t>
            </a:r>
            <a:r>
              <a:rPr lang="en-IN" dirty="0" err="1" smtClean="0">
                <a:latin typeface="Times New Roman" pitchFamily="18" charset="0"/>
                <a:cs typeface="Times New Roman" pitchFamily="18" charset="0"/>
              </a:rPr>
              <a:t>JavaServer</a:t>
            </a:r>
            <a:r>
              <a:rPr lang="en-IN" dirty="0" smtClean="0">
                <a:latin typeface="Times New Roman" pitchFamily="18" charset="0"/>
                <a:cs typeface="Times New Roman" pitchFamily="18" charset="0"/>
              </a:rPr>
              <a:t> Pages, a compatible web server with a </a:t>
            </a:r>
            <a:r>
              <a:rPr lang="en-IN" dirty="0" err="1" smtClean="0">
                <a:latin typeface="Times New Roman" pitchFamily="18" charset="0"/>
                <a:cs typeface="Times New Roman" pitchFamily="18" charset="0"/>
                <a:hlinkClick r:id="rId11" tooltip="Servlet container"/>
              </a:rPr>
              <a:t>servlet</a:t>
            </a:r>
            <a:r>
              <a:rPr lang="en-IN" dirty="0" smtClean="0">
                <a:latin typeface="Times New Roman" pitchFamily="18" charset="0"/>
                <a:cs typeface="Times New Roman" pitchFamily="18" charset="0"/>
                <a:hlinkClick r:id="rId11" tooltip="Servlet container"/>
              </a:rPr>
              <a:t> container</a:t>
            </a:r>
            <a:r>
              <a:rPr lang="en-IN" dirty="0" smtClean="0">
                <a:latin typeface="Times New Roman" pitchFamily="18" charset="0"/>
                <a:cs typeface="Times New Roman" pitchFamily="18" charset="0"/>
              </a:rPr>
              <a:t>, such as </a:t>
            </a:r>
            <a:r>
              <a:rPr lang="en-IN" dirty="0" smtClean="0">
                <a:latin typeface="Times New Roman" pitchFamily="18" charset="0"/>
                <a:cs typeface="Times New Roman" pitchFamily="18" charset="0"/>
                <a:hlinkClick r:id="rId12" tooltip="Apache Tomcat"/>
              </a:rPr>
              <a:t>Apache Tomcat</a:t>
            </a:r>
            <a:r>
              <a:rPr lang="en-IN" dirty="0" smtClean="0">
                <a:latin typeface="Times New Roman" pitchFamily="18" charset="0"/>
                <a:cs typeface="Times New Roman" pitchFamily="18" charset="0"/>
              </a:rPr>
              <a:t> or </a:t>
            </a:r>
            <a:r>
              <a:rPr lang="en-IN" dirty="0" smtClean="0">
                <a:latin typeface="Times New Roman" pitchFamily="18" charset="0"/>
                <a:cs typeface="Times New Roman" pitchFamily="18" charset="0"/>
                <a:hlinkClick r:id="rId13" tooltip="Jetty (web server)"/>
              </a:rPr>
              <a:t>Jetty</a:t>
            </a:r>
            <a:r>
              <a:rPr lang="en-IN" dirty="0" smtClean="0">
                <a:latin typeface="Times New Roman" pitchFamily="18" charset="0"/>
                <a:cs typeface="Times New Roman" pitchFamily="18" charset="0"/>
              </a:rPr>
              <a:t>, is require</a:t>
            </a:r>
          </a:p>
          <a:p>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err="1" smtClean="0"/>
              <a:t>Netbeans</a:t>
            </a:r>
            <a:r>
              <a:rPr lang="en-US" dirty="0" smtClean="0"/>
              <a:t/>
            </a:r>
            <a:br>
              <a:rPr lang="en-US" dirty="0" smtClean="0"/>
            </a:br>
            <a:endParaRPr lang="en-IN" dirty="0"/>
          </a:p>
        </p:txBody>
      </p:sp>
      <p:sp>
        <p:nvSpPr>
          <p:cNvPr id="3" name="Content Placeholder 2"/>
          <p:cNvSpPr>
            <a:spLocks noGrp="1"/>
          </p:cNvSpPr>
          <p:nvPr>
            <p:ph idx="1"/>
          </p:nvPr>
        </p:nvSpPr>
        <p:spPr>
          <a:xfrm>
            <a:off x="381000" y="1295400"/>
            <a:ext cx="8382000" cy="5334000"/>
          </a:xfrm>
        </p:spPr>
        <p:txBody>
          <a:bodyPr>
            <a:normAutofit/>
          </a:bodyPr>
          <a:lstStyle/>
          <a:p>
            <a:r>
              <a:rPr lang="en-IN" dirty="0" smtClean="0">
                <a:latin typeface="Times New Roman" pitchFamily="18" charset="0"/>
                <a:cs typeface="Times New Roman" pitchFamily="18" charset="0"/>
              </a:rPr>
              <a:t>NetBeans IDE is a free, open source, integrated development environment (IDE) that enables you to develop desktop, mobile and web applications. </a:t>
            </a:r>
          </a:p>
          <a:p>
            <a:r>
              <a:rPr lang="en-IN" dirty="0" smtClean="0">
                <a:latin typeface="Times New Roman" pitchFamily="18" charset="0"/>
                <a:cs typeface="Times New Roman" pitchFamily="18" charset="0"/>
              </a:rPr>
              <a:t>The IDE supports application development in various languages, including Java, HTML5, PHP and C++. The IDE provides integrated support for the complete development cycle, from project creation through debugging, profiling and deployment. </a:t>
            </a:r>
          </a:p>
          <a:p>
            <a:r>
              <a:rPr lang="en-IN" dirty="0" smtClean="0">
                <a:latin typeface="Times New Roman" pitchFamily="18" charset="0"/>
                <a:cs typeface="Times New Roman" pitchFamily="18" charset="0"/>
              </a:rPr>
              <a:t>The IDE runs on Windows, Linux, Mac OS X, and other UNIX-based systems.</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883</TotalTime>
  <Words>1541</Words>
  <Application>Microsoft Office PowerPoint</Application>
  <PresentationFormat>On-screen Show (4:3)</PresentationFormat>
  <Paragraphs>391</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PATIENT SELF</vt:lpstr>
      <vt:lpstr>                 ABSTRACT</vt:lpstr>
      <vt:lpstr>Cont...</vt:lpstr>
      <vt:lpstr>                  Modules</vt:lpstr>
      <vt:lpstr>Cont…</vt:lpstr>
      <vt:lpstr>Cont…</vt:lpstr>
      <vt:lpstr>Familiarization with build tools</vt:lpstr>
      <vt:lpstr>                    JSP</vt:lpstr>
      <vt:lpstr>Netbeans </vt:lpstr>
      <vt:lpstr>Slide 10</vt:lpstr>
      <vt:lpstr>GitHub</vt:lpstr>
      <vt:lpstr>Apache Tomcat</vt:lpstr>
      <vt:lpstr>Slide 13</vt:lpstr>
      <vt:lpstr>Slide 14</vt:lpstr>
      <vt:lpstr>           Existing System</vt:lpstr>
      <vt:lpstr>          Proposed System</vt:lpstr>
      <vt:lpstr>Cont…</vt:lpstr>
      <vt:lpstr>                    Tables</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Patient Self</dc:title>
  <dc:creator/>
  <cp:lastModifiedBy>Windows User</cp:lastModifiedBy>
  <cp:revision>97</cp:revision>
  <dcterms:created xsi:type="dcterms:W3CDTF">2006-08-16T00:00:00Z</dcterms:created>
  <dcterms:modified xsi:type="dcterms:W3CDTF">2018-04-10T16:54:31Z</dcterms:modified>
</cp:coreProperties>
</file>