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A75960-1BD0-4C40-A991-7CCD72CD2C22}" type="datetimeFigureOut">
              <a:rPr lang="en-IN" smtClean="0"/>
              <a:t>23-03-2022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A7514F-076A-44E1-8D1A-CD2F944F431B}" type="slidenum">
              <a:rPr lang="en-IN" smtClean="0"/>
              <a:t>‹#›</a:t>
            </a:fld>
            <a:endParaRPr lang="en-IN"/>
          </a:p>
        </p:txBody>
      </p:sp>
    </p:spTree>
    <p:extLst>
      <p:ext uri="{BB962C8B-B14F-4D97-AF65-F5344CB8AC3E}">
        <p14:creationId xmlns:p14="http://schemas.microsoft.com/office/powerpoint/2010/main" val="13725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B3C130A-44AF-417A-BAEE-5F445A780321}" type="slidenum">
              <a:rPr lang="en-US"/>
              <a:pPr>
                <a:defRPr/>
              </a:pPr>
              <a:t>3</a:t>
            </a:fld>
            <a:endParaRPr lang="en-US"/>
          </a:p>
        </p:txBody>
      </p:sp>
      <p:sp>
        <p:nvSpPr>
          <p:cNvPr id="5632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6324"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smtClean="0"/>
          </a:p>
        </p:txBody>
      </p:sp>
    </p:spTree>
    <p:extLst>
      <p:ext uri="{BB962C8B-B14F-4D97-AF65-F5344CB8AC3E}">
        <p14:creationId xmlns:p14="http://schemas.microsoft.com/office/powerpoint/2010/main" val="2612725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BFE08D27-5382-4C6A-B520-19AC1E1563E9}" type="slidenum">
              <a:rPr lang="en-US"/>
              <a:pPr>
                <a:defRPr/>
              </a:pPr>
              <a:t>11</a:t>
            </a:fld>
            <a:endParaRPr lang="en-US"/>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595419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F1736FC4-1B52-4FA9-8867-671384533BC5}" type="slidenum">
              <a:rPr lang="en-US"/>
              <a:pPr>
                <a:defRPr/>
              </a:pPr>
              <a:t>12</a:t>
            </a:fld>
            <a:endParaRPr lang="en-US"/>
          </a:p>
        </p:txBody>
      </p:sp>
      <p:sp>
        <p:nvSpPr>
          <p:cNvPr id="5837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837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latin typeface="Arial" pitchFamily="34" charset="0"/>
                <a:ea typeface="ＭＳ Ｐゴシック" charset="-128"/>
              </a:rPr>
              <a:t>Before describing the problems with current middlebox deployment approaches, let me first describe the commonly used 3-tier data center network topology.  At the top is the core-tier, whose layer-3 routers connect the data center to the Internet or to the rest of the campus network.  At the bottom is the access tier, containing the layer-2 switches into which servers are plugged in.</a:t>
            </a:r>
          </a:p>
          <a:p>
            <a:pPr eaLnBrk="1" hangingPunct="1"/>
            <a:r>
              <a:rPr lang="en-US" smtClean="0">
                <a:latin typeface="Arial" pitchFamily="34" charset="0"/>
                <a:ea typeface="ＭＳ Ｐゴシック" charset="-128"/>
              </a:rPr>
              <a:t>In between the access and core tiers are the layer 2/3 switches of the aggregation tier.  Middleboxes are commonly deployed at the aggregation tier.</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Multiple redundant links connect together the various switches and servers.  To prevent forwarding loops, we use mechanisms like spanning tree construction to block out some of the links.  For example, the topology as shown here.</a:t>
            </a:r>
          </a:p>
          <a:p>
            <a:pPr eaLnBrk="1" hangingPunct="1"/>
            <a:endParaRPr lang="en-US" smtClean="0">
              <a:latin typeface="Arial" pitchFamily="34" charset="0"/>
              <a:ea typeface="ＭＳ Ｐゴシック" charset="-128"/>
            </a:endParaRPr>
          </a:p>
          <a:p>
            <a:pPr eaLnBrk="1" hangingPunct="1"/>
            <a:r>
              <a:rPr lang="en-US" smtClean="0">
                <a:latin typeface="Arial" pitchFamily="34" charset="0"/>
                <a:ea typeface="ＭＳ Ｐゴシック" charset="-128"/>
              </a:rPr>
              <a:t> </a:t>
            </a:r>
          </a:p>
        </p:txBody>
      </p:sp>
    </p:spTree>
    <p:extLst>
      <p:ext uri="{BB962C8B-B14F-4D97-AF65-F5344CB8AC3E}">
        <p14:creationId xmlns:p14="http://schemas.microsoft.com/office/powerpoint/2010/main" val="55849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슬라이드 이미지 개체 틀 1"/>
          <p:cNvSpPr>
            <a:spLocks noGrp="1" noRot="1" noChangeAspect="1" noTextEdit="1"/>
          </p:cNvSpPr>
          <p:nvPr>
            <p:ph type="sldImg"/>
          </p:nvPr>
        </p:nvSpPr>
        <p:spPr bwMode="auto">
          <a:noFill/>
          <a:ln>
            <a:solidFill>
              <a:srgbClr val="000000"/>
            </a:solidFill>
            <a:miter lim="800000"/>
            <a:headEnd/>
            <a:tailEnd/>
          </a:ln>
        </p:spPr>
      </p:sp>
      <p:sp>
        <p:nvSpPr>
          <p:cNvPr id="59395" name="슬라이드 노트 개체 틀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ko-KR" smtClean="0"/>
          </a:p>
        </p:txBody>
      </p:sp>
      <p:sp>
        <p:nvSpPr>
          <p:cNvPr id="59396" name="슬라이드 번호 개체 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A37A868-87E3-49FC-873B-F7A48F75F840}" type="slidenum">
              <a:rPr lang="en-US" altLang="ko-KR" smtClean="0">
                <a:ea typeface="굴림" charset="-127"/>
              </a:rPr>
              <a:pPr fontAlgn="base">
                <a:spcBef>
                  <a:spcPct val="0"/>
                </a:spcBef>
                <a:spcAft>
                  <a:spcPct val="0"/>
                </a:spcAft>
              </a:pPr>
              <a:t>14</a:t>
            </a:fld>
            <a:endParaRPr lang="en-US" altLang="ko-KR" smtClean="0">
              <a:ea typeface="굴림" charset="-127"/>
            </a:endParaRPr>
          </a:p>
        </p:txBody>
      </p:sp>
    </p:spTree>
    <p:extLst>
      <p:ext uri="{BB962C8B-B14F-4D97-AF65-F5344CB8AC3E}">
        <p14:creationId xmlns:p14="http://schemas.microsoft.com/office/powerpoint/2010/main" val="402055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FE4B8F00-471A-4F4A-AC7C-D685EB4B0A9F}" type="slidenum">
              <a:rPr lang="en-US"/>
              <a:pPr>
                <a:defRPr/>
              </a:pPr>
              <a:t>15</a:t>
            </a:fld>
            <a:endParaRPr lang="en-US"/>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2959429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08632BC9-3703-457C-92B5-73ED09146AD6}" type="slidenum">
              <a:rPr lang="en-US"/>
              <a:pPr>
                <a:defRPr/>
              </a:pPr>
              <a:t>17</a:t>
            </a:fld>
            <a:endParaRPr lang="en-US"/>
          </a:p>
        </p:txBody>
      </p:sp>
      <p:sp>
        <p:nvSpPr>
          <p:cNvPr id="6144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144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Tree>
    <p:extLst>
      <p:ext uri="{BB962C8B-B14F-4D97-AF65-F5344CB8AC3E}">
        <p14:creationId xmlns:p14="http://schemas.microsoft.com/office/powerpoint/2010/main" val="195748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FAA26D3D-D897-4be2-8F04-BA451C77F1D7}"/>
          </a:extLst>
        </p:spPr>
        <p:txBody>
          <a:bodyPr/>
          <a:lstStyle/>
          <a:p>
            <a:pPr>
              <a:defRPr/>
            </a:pPr>
            <a:fld id="{DF369FF8-5D08-4C71-AD89-533F3593666F}" type="slidenum">
              <a:rPr lang="en-US"/>
              <a:pPr>
                <a:defRPr/>
              </a:pPr>
              <a:t>18</a:t>
            </a:fld>
            <a:endParaRPr lang="en-US"/>
          </a:p>
        </p:txBody>
      </p:sp>
      <p:sp>
        <p:nvSpPr>
          <p:cNvPr id="624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24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r>
              <a:rPr lang="en-US" smtClean="0"/>
              <a:t>In this talk, I shall next explain the problems with current middlebox deployment mechanisms.</a:t>
            </a:r>
          </a:p>
          <a:p>
            <a:pPr eaLnBrk="1" hangingPunct="1"/>
            <a:endParaRPr lang="en-US" smtClean="0"/>
          </a:p>
          <a:p>
            <a:pPr eaLnBrk="1" hangingPunct="1"/>
            <a:r>
              <a:rPr lang="en-US" smtClean="0"/>
              <a:t>I shall then describe how our solution, the policy-aware switching layer simplifies middlebox deployment and achieves the properties I mentioned earlier.</a:t>
            </a:r>
          </a:p>
          <a:p>
            <a:pPr eaLnBrk="1" hangingPunct="1"/>
            <a:endParaRPr lang="en-US" smtClean="0"/>
          </a:p>
          <a:p>
            <a:pPr eaLnBrk="1" hangingPunct="1"/>
            <a:r>
              <a:rPr lang="en-US" smtClean="0"/>
              <a:t>I shall briefly discuss related work, and our prototype implementation and evaluation of the policy-aware switching layer.</a:t>
            </a:r>
          </a:p>
        </p:txBody>
      </p:sp>
    </p:spTree>
    <p:extLst>
      <p:ext uri="{BB962C8B-B14F-4D97-AF65-F5344CB8AC3E}">
        <p14:creationId xmlns:p14="http://schemas.microsoft.com/office/powerpoint/2010/main" val="3845037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C6DF8E5-C527-42F6-9E35-C4F24A47CDA5}"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3509318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6DF8E5-C527-42F6-9E35-C4F24A47CDA5}"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3897966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6DF8E5-C527-42F6-9E35-C4F24A47CDA5}"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3814439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lipArt Placeholder 3"/>
          <p:cNvSpPr>
            <a:spLocks noGrp="1"/>
          </p:cNvSpPr>
          <p:nvPr>
            <p:ph type="clipArt" sz="half" idx="2"/>
          </p:nvPr>
        </p:nvSpPr>
        <p:spPr>
          <a:xfrm>
            <a:off x="6860117" y="2017713"/>
            <a:ext cx="5080000" cy="4114800"/>
          </a:xfrm>
        </p:spPr>
        <p:txBody>
          <a:bodyPr rtlCol="0">
            <a:normAutofit/>
          </a:bodyPr>
          <a:lstStyle/>
          <a:p>
            <a:pPr lvl="0"/>
            <a:endParaRPr lang="en-IN" noProof="0"/>
          </a:p>
        </p:txBody>
      </p:sp>
      <p:sp>
        <p:nvSpPr>
          <p:cNvPr id="5" name="Date Placeholder 3"/>
          <p:cNvSpPr>
            <a:spLocks noGrp="1"/>
          </p:cNvSpPr>
          <p:nvPr>
            <p:ph type="dt" sz="half" idx="10"/>
          </p:nvPr>
        </p:nvSpPr>
        <p:spPr/>
        <p:txBody>
          <a:bodyPr/>
          <a:lstStyle>
            <a:lvl1pPr>
              <a:defRPr/>
            </a:lvl1pPr>
          </a:lstStyle>
          <a:p>
            <a:pPr>
              <a:defRPr/>
            </a:pPr>
            <a:fld id="{5995C54C-B9F7-4B07-8916-56F14053BA75}" type="datetimeFigureOut">
              <a:rPr lang="en-US"/>
              <a:pPr>
                <a:defRPr/>
              </a:pPr>
              <a:t>3/23/2022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6114E1F-AE92-4665-B516-FDEA5BD62609}" type="slidenum">
              <a:rPr lang="en-US"/>
              <a:pPr>
                <a:defRPr/>
              </a:pPr>
              <a:t>‹#›</a:t>
            </a:fld>
            <a:endParaRPr lang="en-US"/>
          </a:p>
        </p:txBody>
      </p:sp>
    </p:spTree>
    <p:extLst>
      <p:ext uri="{BB962C8B-B14F-4D97-AF65-F5344CB8AC3E}">
        <p14:creationId xmlns:p14="http://schemas.microsoft.com/office/powerpoint/2010/main" val="2378505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1576917" y="2017713"/>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quarter" idx="2"/>
          </p:nvPr>
        </p:nvSpPr>
        <p:spPr>
          <a:xfrm>
            <a:off x="6860117" y="20177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Content Placeholder 4"/>
          <p:cNvSpPr>
            <a:spLocks noGrp="1"/>
          </p:cNvSpPr>
          <p:nvPr>
            <p:ph sz="quarter" idx="3"/>
          </p:nvPr>
        </p:nvSpPr>
        <p:spPr>
          <a:xfrm>
            <a:off x="6860117" y="415131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Date Placeholder 3"/>
          <p:cNvSpPr>
            <a:spLocks noGrp="1"/>
          </p:cNvSpPr>
          <p:nvPr>
            <p:ph type="dt" sz="half" idx="10"/>
          </p:nvPr>
        </p:nvSpPr>
        <p:spPr/>
        <p:txBody>
          <a:bodyPr/>
          <a:lstStyle>
            <a:lvl1pPr>
              <a:defRPr/>
            </a:lvl1pPr>
          </a:lstStyle>
          <a:p>
            <a:pPr>
              <a:defRPr/>
            </a:pPr>
            <a:fld id="{99F05D9F-851E-4327-B1EB-98E4CC7D0CC2}" type="datetimeFigureOut">
              <a:rPr lang="en-US"/>
              <a:pPr>
                <a:defRPr/>
              </a:pPr>
              <a:t>3/23/2022</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8F5768A-E9B3-4ABB-AC02-4D4382DB011F}" type="slidenum">
              <a:rPr lang="en-US"/>
              <a:pPr>
                <a:defRPr/>
              </a:pPr>
              <a:t>‹#›</a:t>
            </a:fld>
            <a:endParaRPr lang="en-US"/>
          </a:p>
        </p:txBody>
      </p:sp>
    </p:spTree>
    <p:extLst>
      <p:ext uri="{BB962C8B-B14F-4D97-AF65-F5344CB8AC3E}">
        <p14:creationId xmlns:p14="http://schemas.microsoft.com/office/powerpoint/2010/main" val="59871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C6DF8E5-C527-42F6-9E35-C4F24A47CDA5}"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65047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6DF8E5-C527-42F6-9E35-C4F24A47CDA5}" type="datetimeFigureOut">
              <a:rPr lang="en-IN" smtClean="0"/>
              <a:t>23-03-2022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168025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6DF8E5-C527-42F6-9E35-C4F24A47CDA5}"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1144356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C6DF8E5-C527-42F6-9E35-C4F24A47CDA5}" type="datetimeFigureOut">
              <a:rPr lang="en-IN" smtClean="0"/>
              <a:t>23-03-2022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79750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C6DF8E5-C527-42F6-9E35-C4F24A47CDA5}" type="datetimeFigureOut">
              <a:rPr lang="en-IN" smtClean="0"/>
              <a:t>23-03-2022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59811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6DF8E5-C527-42F6-9E35-C4F24A47CDA5}" type="datetimeFigureOut">
              <a:rPr lang="en-IN" smtClean="0"/>
              <a:t>23-03-2022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352756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DF8E5-C527-42F6-9E35-C4F24A47CDA5}"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3898451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6DF8E5-C527-42F6-9E35-C4F24A47CDA5}" type="datetimeFigureOut">
              <a:rPr lang="en-IN" smtClean="0"/>
              <a:t>23-03-2022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3A2221-48D9-4AD0-BDEE-62EC32E6FD0C}" type="slidenum">
              <a:rPr lang="en-IN" smtClean="0"/>
              <a:t>‹#›</a:t>
            </a:fld>
            <a:endParaRPr lang="en-IN"/>
          </a:p>
        </p:txBody>
      </p:sp>
    </p:spTree>
    <p:extLst>
      <p:ext uri="{BB962C8B-B14F-4D97-AF65-F5344CB8AC3E}">
        <p14:creationId xmlns:p14="http://schemas.microsoft.com/office/powerpoint/2010/main" val="387315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DF8E5-C527-42F6-9E35-C4F24A47CDA5}" type="datetimeFigureOut">
              <a:rPr lang="en-IN" smtClean="0"/>
              <a:t>23-03-2022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3A2221-48D9-4AD0-BDEE-62EC32E6FD0C}" type="slidenum">
              <a:rPr lang="en-IN" smtClean="0"/>
              <a:t>‹#›</a:t>
            </a:fld>
            <a:endParaRPr lang="en-IN"/>
          </a:p>
        </p:txBody>
      </p:sp>
    </p:spTree>
    <p:extLst>
      <p:ext uri="{BB962C8B-B14F-4D97-AF65-F5344CB8AC3E}">
        <p14:creationId xmlns:p14="http://schemas.microsoft.com/office/powerpoint/2010/main" val="9599350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notesSlide" Target="../notesSlides/notesSlide3.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wmf"/><Relationship Id="rId5" Type="http://schemas.openxmlformats.org/officeDocument/2006/relationships/image" Target="../media/image4.wmf"/><Relationship Id="rId4" Type="http://schemas.openxmlformats.org/officeDocument/2006/relationships/image" Target="../media/image3.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3.bin"/><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panchayat.nic.i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E-Governance Infrastructure – Data </a:t>
            </a:r>
            <a:r>
              <a:rPr lang="en-IN" dirty="0" err="1" smtClean="0"/>
              <a:t>Centers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3461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mtClean="0"/>
              <a:t>Data Center Design Criteria</a:t>
            </a:r>
          </a:p>
        </p:txBody>
      </p:sp>
      <p:sp>
        <p:nvSpPr>
          <p:cNvPr id="27651" name="Content Placeholder 2"/>
          <p:cNvSpPr>
            <a:spLocks noGrp="1"/>
          </p:cNvSpPr>
          <p:nvPr>
            <p:ph idx="1"/>
          </p:nvPr>
        </p:nvSpPr>
        <p:spPr/>
        <p:txBody>
          <a:bodyPr/>
          <a:lstStyle/>
          <a:p>
            <a:r>
              <a:rPr lang="en-US" b="1" smtClean="0"/>
              <a:t>One Room or Several?</a:t>
            </a:r>
          </a:p>
          <a:p>
            <a:pPr lvl="1"/>
            <a:r>
              <a:rPr lang="en-US" smtClean="0"/>
              <a:t>One large Data Center is simpler to manage than several smaller ones.</a:t>
            </a:r>
          </a:p>
          <a:p>
            <a:pPr lvl="1"/>
            <a:r>
              <a:rPr lang="en-US" smtClean="0"/>
              <a:t>Having only one server environment puts all of your eggs in one basket.</a:t>
            </a:r>
          </a:p>
        </p:txBody>
      </p:sp>
    </p:spTree>
    <p:extLst>
      <p:ext uri="{BB962C8B-B14F-4D97-AF65-F5344CB8AC3E}">
        <p14:creationId xmlns:p14="http://schemas.microsoft.com/office/powerpoint/2010/main" val="3271371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77F3B631-703C-4C9E-A63C-9EDCCBB73540}" type="slidenum">
              <a:rPr lang="en-US"/>
              <a:pPr>
                <a:defRPr/>
              </a:pPr>
              <a:t>11</a:t>
            </a:fld>
            <a:endParaRPr lang="en-US"/>
          </a:p>
        </p:txBody>
      </p:sp>
      <p:sp>
        <p:nvSpPr>
          <p:cNvPr id="28675" name="Rectangle 2"/>
          <p:cNvSpPr>
            <a:spLocks noGrp="1" noChangeArrowheads="1"/>
          </p:cNvSpPr>
          <p:nvPr>
            <p:ph type="title"/>
          </p:nvPr>
        </p:nvSpPr>
        <p:spPr/>
        <p:txBody>
          <a:bodyPr/>
          <a:lstStyle/>
          <a:p>
            <a:pPr eaLnBrk="1" hangingPunct="1"/>
            <a:r>
              <a:rPr lang="en-US" smtClean="0"/>
              <a:t>Data Center Challenges</a:t>
            </a:r>
          </a:p>
        </p:txBody>
      </p:sp>
      <p:sp>
        <p:nvSpPr>
          <p:cNvPr id="28676" name="Rectangle 3"/>
          <p:cNvSpPr>
            <a:spLocks noGrp="1" noChangeArrowheads="1"/>
          </p:cNvSpPr>
          <p:nvPr>
            <p:ph type="body" idx="1"/>
          </p:nvPr>
        </p:nvSpPr>
        <p:spPr/>
        <p:txBody>
          <a:bodyPr/>
          <a:lstStyle/>
          <a:p>
            <a:pPr eaLnBrk="1" hangingPunct="1"/>
            <a:r>
              <a:rPr lang="en-US" smtClean="0"/>
              <a:t>Traffic load balance</a:t>
            </a:r>
          </a:p>
          <a:p>
            <a:pPr eaLnBrk="1" hangingPunct="1"/>
            <a:r>
              <a:rPr lang="en-US" smtClean="0"/>
              <a:t>Support for virtual machine (VM) migration</a:t>
            </a:r>
          </a:p>
          <a:p>
            <a:pPr eaLnBrk="1" hangingPunct="1"/>
            <a:r>
              <a:rPr lang="en-US" smtClean="0"/>
              <a:t>Achieving bisection bandwidth</a:t>
            </a:r>
          </a:p>
          <a:p>
            <a:pPr eaLnBrk="1" hangingPunct="1"/>
            <a:r>
              <a:rPr lang="en-US" smtClean="0"/>
              <a:t>Power savings / Cooling</a:t>
            </a:r>
          </a:p>
          <a:p>
            <a:pPr eaLnBrk="1" hangingPunct="1"/>
            <a:r>
              <a:rPr lang="en-US" smtClean="0"/>
              <a:t>Network management (provisioning)</a:t>
            </a:r>
          </a:p>
          <a:p>
            <a:pPr eaLnBrk="1" hangingPunct="1"/>
            <a:r>
              <a:rPr lang="en-US" smtClean="0"/>
              <a:t>Security (dealing with multiple tenants)</a:t>
            </a:r>
          </a:p>
        </p:txBody>
      </p:sp>
    </p:spTree>
    <p:extLst>
      <p:ext uri="{BB962C8B-B14F-4D97-AF65-F5344CB8AC3E}">
        <p14:creationId xmlns:p14="http://schemas.microsoft.com/office/powerpoint/2010/main" val="25185624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lide Number Placeholder 5"/>
          <p:cNvSpPr>
            <a:spLocks noGrp="1"/>
          </p:cNvSpPr>
          <p:nvPr>
            <p:ph type="sldNum" sz="quarter" idx="12"/>
          </p:nvPr>
        </p:nvSpPr>
        <p:spPr>
          <a:extLst>
            <a:ext uri="{FAA26D3D-D897-4be2-8F04-BA451C77F1D7}"/>
          </a:extLst>
        </p:spPr>
        <p:txBody>
          <a:bodyPr/>
          <a:lstStyle/>
          <a:p>
            <a:pPr>
              <a:defRPr/>
            </a:pPr>
            <a:fld id="{17B1CCE6-3749-4CAA-B1A7-D49DA9FAB2F5}" type="slidenum">
              <a:rPr lang="en-US"/>
              <a:pPr>
                <a:defRPr/>
              </a:pPr>
              <a:t>12</a:t>
            </a:fld>
            <a:endParaRPr lang="en-US"/>
          </a:p>
        </p:txBody>
      </p:sp>
      <p:sp>
        <p:nvSpPr>
          <p:cNvPr id="29699" name="Rectangle 165"/>
          <p:cNvSpPr>
            <a:spLocks noChangeArrowheads="1"/>
          </p:cNvSpPr>
          <p:nvPr/>
        </p:nvSpPr>
        <p:spPr bwMode="auto">
          <a:xfrm>
            <a:off x="1905000" y="2209800"/>
            <a:ext cx="8534400" cy="3886200"/>
          </a:xfrm>
          <a:prstGeom prst="rect">
            <a:avLst/>
          </a:prstGeom>
          <a:noFill/>
          <a:ln w="38100">
            <a:solidFill>
              <a:srgbClr val="0080FF"/>
            </a:solidFill>
            <a:miter lim="800000"/>
            <a:headEnd/>
            <a:tailEnd/>
          </a:ln>
        </p:spPr>
        <p:txBody>
          <a:bodyPr wrap="none" anchor="ctr"/>
          <a:lstStyle/>
          <a:p>
            <a:endParaRPr lang="en-US">
              <a:ea typeface="ＭＳ Ｐゴシック" charset="-128"/>
            </a:endParaRPr>
          </a:p>
        </p:txBody>
      </p:sp>
      <p:sp>
        <p:nvSpPr>
          <p:cNvPr id="29700" name="Rectangle 2"/>
          <p:cNvSpPr>
            <a:spLocks noGrp="1" noChangeArrowheads="1"/>
          </p:cNvSpPr>
          <p:nvPr>
            <p:ph type="title"/>
          </p:nvPr>
        </p:nvSpPr>
        <p:spPr/>
        <p:txBody>
          <a:bodyPr/>
          <a:lstStyle/>
          <a:p>
            <a:pPr eaLnBrk="1" hangingPunct="1"/>
            <a:r>
              <a:rPr lang="en-US" smtClean="0"/>
              <a:t>Common Data Center Topology</a:t>
            </a:r>
          </a:p>
        </p:txBody>
      </p:sp>
      <p:grpSp>
        <p:nvGrpSpPr>
          <p:cNvPr id="29701" name="Group 124"/>
          <p:cNvGrpSpPr>
            <a:grpSpLocks/>
          </p:cNvGrpSpPr>
          <p:nvPr/>
        </p:nvGrpSpPr>
        <p:grpSpPr bwMode="auto">
          <a:xfrm>
            <a:off x="4648200" y="1447800"/>
            <a:ext cx="2209800" cy="685800"/>
            <a:chOff x="1968" y="720"/>
            <a:chExt cx="1392" cy="432"/>
          </a:xfrm>
        </p:grpSpPr>
        <p:pic>
          <p:nvPicPr>
            <p:cNvPr id="29752" name="Picture 66"/>
            <p:cNvPicPr>
              <a:picLocks noChangeArrowheads="1"/>
            </p:cNvPicPr>
            <p:nvPr/>
          </p:nvPicPr>
          <p:blipFill>
            <a:blip r:embed="rId4" cstate="print"/>
            <a:srcRect/>
            <a:stretch>
              <a:fillRect/>
            </a:stretch>
          </p:blipFill>
          <p:spPr bwMode="auto">
            <a:xfrm>
              <a:off x="1968" y="720"/>
              <a:ext cx="1392" cy="432"/>
            </a:xfrm>
            <a:prstGeom prst="rect">
              <a:avLst/>
            </a:prstGeom>
            <a:noFill/>
            <a:ln w="9525">
              <a:noFill/>
              <a:miter lim="800000"/>
              <a:headEnd/>
              <a:tailEnd/>
            </a:ln>
          </p:spPr>
        </p:pic>
        <p:sp>
          <p:nvSpPr>
            <p:cNvPr id="29753" name="Text Box 76"/>
            <p:cNvSpPr txBox="1">
              <a:spLocks noChangeArrowheads="1"/>
            </p:cNvSpPr>
            <p:nvPr/>
          </p:nvSpPr>
          <p:spPr bwMode="auto">
            <a:xfrm>
              <a:off x="2256" y="816"/>
              <a:ext cx="767" cy="288"/>
            </a:xfrm>
            <a:prstGeom prst="rect">
              <a:avLst/>
            </a:prstGeom>
            <a:noFill/>
            <a:ln w="9525">
              <a:noFill/>
              <a:miter lim="800000"/>
              <a:headEnd/>
              <a:tailEnd/>
            </a:ln>
          </p:spPr>
          <p:txBody>
            <a:bodyPr wrap="none">
              <a:spAutoFit/>
            </a:bodyPr>
            <a:lstStyle/>
            <a:p>
              <a:r>
                <a:rPr lang="en-US" sz="2400">
                  <a:ea typeface="ＭＳ Ｐゴシック" charset="-128"/>
                  <a:cs typeface="Arial" pitchFamily="34" charset="0"/>
                </a:rPr>
                <a:t>Internet</a:t>
              </a:r>
            </a:p>
          </p:txBody>
        </p:sp>
      </p:grpSp>
      <p:grpSp>
        <p:nvGrpSpPr>
          <p:cNvPr id="3" name="Group 181"/>
          <p:cNvGrpSpPr>
            <a:grpSpLocks/>
          </p:cNvGrpSpPr>
          <p:nvPr/>
        </p:nvGrpSpPr>
        <p:grpSpPr bwMode="auto">
          <a:xfrm>
            <a:off x="3657601" y="4800600"/>
            <a:ext cx="5675313" cy="1131888"/>
            <a:chOff x="1344" y="2832"/>
            <a:chExt cx="3575" cy="713"/>
          </a:xfrm>
        </p:grpSpPr>
        <p:sp>
          <p:nvSpPr>
            <p:cNvPr id="29739" name="Line 145"/>
            <p:cNvSpPr>
              <a:spLocks noChangeShapeType="1"/>
            </p:cNvSpPr>
            <p:nvPr/>
          </p:nvSpPr>
          <p:spPr bwMode="auto">
            <a:xfrm>
              <a:off x="3936" y="2832"/>
              <a:ext cx="240" cy="576"/>
            </a:xfrm>
            <a:prstGeom prst="line">
              <a:avLst/>
            </a:prstGeom>
            <a:noFill/>
            <a:ln w="19050">
              <a:solidFill>
                <a:schemeClr val="tx1"/>
              </a:solidFill>
              <a:round/>
              <a:headEnd/>
              <a:tailEnd/>
            </a:ln>
          </p:spPr>
          <p:txBody>
            <a:bodyPr/>
            <a:lstStyle/>
            <a:p>
              <a:endParaRPr lang="en-US"/>
            </a:p>
          </p:txBody>
        </p:sp>
        <p:sp>
          <p:nvSpPr>
            <p:cNvPr id="29740" name="Line 144"/>
            <p:cNvSpPr>
              <a:spLocks noChangeShapeType="1"/>
            </p:cNvSpPr>
            <p:nvPr/>
          </p:nvSpPr>
          <p:spPr bwMode="auto">
            <a:xfrm flipH="1">
              <a:off x="3696" y="2880"/>
              <a:ext cx="192" cy="480"/>
            </a:xfrm>
            <a:prstGeom prst="line">
              <a:avLst/>
            </a:prstGeom>
            <a:noFill/>
            <a:ln w="19050">
              <a:solidFill>
                <a:schemeClr val="tx1"/>
              </a:solidFill>
              <a:round/>
              <a:headEnd/>
              <a:tailEnd/>
            </a:ln>
          </p:spPr>
          <p:txBody>
            <a:bodyPr/>
            <a:lstStyle/>
            <a:p>
              <a:endParaRPr lang="en-US"/>
            </a:p>
          </p:txBody>
        </p:sp>
        <p:sp>
          <p:nvSpPr>
            <p:cNvPr id="29741" name="Line 142"/>
            <p:cNvSpPr>
              <a:spLocks noChangeShapeType="1"/>
            </p:cNvSpPr>
            <p:nvPr/>
          </p:nvSpPr>
          <p:spPr bwMode="auto">
            <a:xfrm>
              <a:off x="2544" y="2880"/>
              <a:ext cx="96" cy="480"/>
            </a:xfrm>
            <a:prstGeom prst="line">
              <a:avLst/>
            </a:prstGeom>
            <a:noFill/>
            <a:ln w="19050">
              <a:solidFill>
                <a:schemeClr val="tx1"/>
              </a:solidFill>
              <a:round/>
              <a:headEnd/>
              <a:tailEnd/>
            </a:ln>
          </p:spPr>
          <p:txBody>
            <a:bodyPr/>
            <a:lstStyle/>
            <a:p>
              <a:endParaRPr lang="en-US"/>
            </a:p>
          </p:txBody>
        </p:sp>
        <p:sp>
          <p:nvSpPr>
            <p:cNvPr id="29742" name="Line 143"/>
            <p:cNvSpPr>
              <a:spLocks noChangeShapeType="1"/>
            </p:cNvSpPr>
            <p:nvPr/>
          </p:nvSpPr>
          <p:spPr bwMode="auto">
            <a:xfrm flipH="1">
              <a:off x="2304" y="2880"/>
              <a:ext cx="192" cy="480"/>
            </a:xfrm>
            <a:prstGeom prst="line">
              <a:avLst/>
            </a:prstGeom>
            <a:noFill/>
            <a:ln w="19050">
              <a:solidFill>
                <a:schemeClr val="tx1"/>
              </a:solidFill>
              <a:round/>
              <a:headEnd/>
              <a:tailEnd/>
            </a:ln>
          </p:spPr>
          <p:txBody>
            <a:bodyPr/>
            <a:lstStyle/>
            <a:p>
              <a:endParaRPr lang="en-US"/>
            </a:p>
          </p:txBody>
        </p:sp>
        <p:sp>
          <p:nvSpPr>
            <p:cNvPr id="29743" name="Line 140"/>
            <p:cNvSpPr>
              <a:spLocks noChangeShapeType="1"/>
            </p:cNvSpPr>
            <p:nvPr/>
          </p:nvSpPr>
          <p:spPr bwMode="auto">
            <a:xfrm flipH="1">
              <a:off x="1440" y="2880"/>
              <a:ext cx="144" cy="528"/>
            </a:xfrm>
            <a:prstGeom prst="line">
              <a:avLst/>
            </a:prstGeom>
            <a:noFill/>
            <a:ln w="19050">
              <a:solidFill>
                <a:schemeClr val="tx1"/>
              </a:solidFill>
              <a:round/>
              <a:headEnd/>
              <a:tailEnd/>
            </a:ln>
          </p:spPr>
          <p:txBody>
            <a:bodyPr/>
            <a:lstStyle/>
            <a:p>
              <a:endParaRPr lang="en-US"/>
            </a:p>
          </p:txBody>
        </p:sp>
        <p:sp>
          <p:nvSpPr>
            <p:cNvPr id="29744" name="Line 141"/>
            <p:cNvSpPr>
              <a:spLocks noChangeShapeType="1"/>
            </p:cNvSpPr>
            <p:nvPr/>
          </p:nvSpPr>
          <p:spPr bwMode="auto">
            <a:xfrm>
              <a:off x="1680" y="2880"/>
              <a:ext cx="144" cy="528"/>
            </a:xfrm>
            <a:prstGeom prst="line">
              <a:avLst/>
            </a:prstGeom>
            <a:noFill/>
            <a:ln w="19050">
              <a:solidFill>
                <a:schemeClr val="tx1"/>
              </a:solidFill>
              <a:round/>
              <a:headEnd/>
              <a:tailEnd/>
            </a:ln>
          </p:spPr>
          <p:txBody>
            <a:bodyPr/>
            <a:lstStyle/>
            <a:p>
              <a:endParaRPr lang="en-US"/>
            </a:p>
          </p:txBody>
        </p:sp>
        <p:pic>
          <p:nvPicPr>
            <p:cNvPr id="29745" name="Picture 90" descr="File Server_Updated2005"/>
            <p:cNvPicPr>
              <a:picLocks noChangeAspect="1" noChangeArrowheads="1"/>
            </p:cNvPicPr>
            <p:nvPr/>
          </p:nvPicPr>
          <p:blipFill>
            <a:blip r:embed="rId5" cstate="print"/>
            <a:srcRect/>
            <a:stretch>
              <a:fillRect/>
            </a:stretch>
          </p:blipFill>
          <p:spPr bwMode="auto">
            <a:xfrm>
              <a:off x="3600" y="3216"/>
              <a:ext cx="247" cy="329"/>
            </a:xfrm>
            <a:prstGeom prst="rect">
              <a:avLst/>
            </a:prstGeom>
            <a:noFill/>
            <a:ln w="9525">
              <a:noFill/>
              <a:miter lim="800000"/>
              <a:headEnd/>
              <a:tailEnd/>
            </a:ln>
          </p:spPr>
        </p:pic>
        <p:pic>
          <p:nvPicPr>
            <p:cNvPr id="29746" name="Picture 117" descr="File Server_Updated2005"/>
            <p:cNvPicPr>
              <a:picLocks noChangeAspect="1" noChangeArrowheads="1"/>
            </p:cNvPicPr>
            <p:nvPr/>
          </p:nvPicPr>
          <p:blipFill>
            <a:blip r:embed="rId5" cstate="print"/>
            <a:srcRect/>
            <a:stretch>
              <a:fillRect/>
            </a:stretch>
          </p:blipFill>
          <p:spPr bwMode="auto">
            <a:xfrm>
              <a:off x="4032" y="3216"/>
              <a:ext cx="247" cy="329"/>
            </a:xfrm>
            <a:prstGeom prst="rect">
              <a:avLst/>
            </a:prstGeom>
            <a:noFill/>
            <a:ln w="9525">
              <a:noFill/>
              <a:miter lim="800000"/>
              <a:headEnd/>
              <a:tailEnd/>
            </a:ln>
          </p:spPr>
        </p:pic>
        <p:pic>
          <p:nvPicPr>
            <p:cNvPr id="29747" name="Picture 118" descr="File Server_Updated2005"/>
            <p:cNvPicPr>
              <a:picLocks noChangeAspect="1" noChangeArrowheads="1"/>
            </p:cNvPicPr>
            <p:nvPr/>
          </p:nvPicPr>
          <p:blipFill>
            <a:blip r:embed="rId5" cstate="print"/>
            <a:srcRect/>
            <a:stretch>
              <a:fillRect/>
            </a:stretch>
          </p:blipFill>
          <p:spPr bwMode="auto">
            <a:xfrm>
              <a:off x="2544" y="3216"/>
              <a:ext cx="247" cy="329"/>
            </a:xfrm>
            <a:prstGeom prst="rect">
              <a:avLst/>
            </a:prstGeom>
            <a:noFill/>
            <a:ln w="9525">
              <a:noFill/>
              <a:miter lim="800000"/>
              <a:headEnd/>
              <a:tailEnd/>
            </a:ln>
          </p:spPr>
        </p:pic>
        <p:pic>
          <p:nvPicPr>
            <p:cNvPr id="29748" name="Picture 119" descr="File Server_Updated2005"/>
            <p:cNvPicPr>
              <a:picLocks noChangeAspect="1" noChangeArrowheads="1"/>
            </p:cNvPicPr>
            <p:nvPr/>
          </p:nvPicPr>
          <p:blipFill>
            <a:blip r:embed="rId5" cstate="print"/>
            <a:srcRect/>
            <a:stretch>
              <a:fillRect/>
            </a:stretch>
          </p:blipFill>
          <p:spPr bwMode="auto">
            <a:xfrm>
              <a:off x="2208" y="3216"/>
              <a:ext cx="247" cy="329"/>
            </a:xfrm>
            <a:prstGeom prst="rect">
              <a:avLst/>
            </a:prstGeom>
            <a:noFill/>
            <a:ln w="9525">
              <a:noFill/>
              <a:miter lim="800000"/>
              <a:headEnd/>
              <a:tailEnd/>
            </a:ln>
          </p:spPr>
        </p:pic>
        <p:pic>
          <p:nvPicPr>
            <p:cNvPr id="29749" name="Picture 120" descr="File Server_Updated2005"/>
            <p:cNvPicPr>
              <a:picLocks noChangeAspect="1" noChangeArrowheads="1"/>
            </p:cNvPicPr>
            <p:nvPr/>
          </p:nvPicPr>
          <p:blipFill>
            <a:blip r:embed="rId5" cstate="print"/>
            <a:srcRect/>
            <a:stretch>
              <a:fillRect/>
            </a:stretch>
          </p:blipFill>
          <p:spPr bwMode="auto">
            <a:xfrm>
              <a:off x="1680" y="3216"/>
              <a:ext cx="247" cy="329"/>
            </a:xfrm>
            <a:prstGeom prst="rect">
              <a:avLst/>
            </a:prstGeom>
            <a:noFill/>
            <a:ln w="9525">
              <a:noFill/>
              <a:miter lim="800000"/>
              <a:headEnd/>
              <a:tailEnd/>
            </a:ln>
          </p:spPr>
        </p:pic>
        <p:pic>
          <p:nvPicPr>
            <p:cNvPr id="29750" name="Picture 121" descr="File Server_Updated2005"/>
            <p:cNvPicPr>
              <a:picLocks noChangeAspect="1" noChangeArrowheads="1"/>
            </p:cNvPicPr>
            <p:nvPr/>
          </p:nvPicPr>
          <p:blipFill>
            <a:blip r:embed="rId5" cstate="print"/>
            <a:srcRect/>
            <a:stretch>
              <a:fillRect/>
            </a:stretch>
          </p:blipFill>
          <p:spPr bwMode="auto">
            <a:xfrm>
              <a:off x="1344" y="3216"/>
              <a:ext cx="247" cy="329"/>
            </a:xfrm>
            <a:prstGeom prst="rect">
              <a:avLst/>
            </a:prstGeom>
            <a:noFill/>
            <a:ln w="9525">
              <a:noFill/>
              <a:miter lim="800000"/>
              <a:headEnd/>
              <a:tailEnd/>
            </a:ln>
          </p:spPr>
        </p:pic>
        <p:sp>
          <p:nvSpPr>
            <p:cNvPr id="29751" name="Text Box 146"/>
            <p:cNvSpPr txBox="1">
              <a:spLocks noChangeArrowheads="1"/>
            </p:cNvSpPr>
            <p:nvPr/>
          </p:nvSpPr>
          <p:spPr bwMode="auto">
            <a:xfrm>
              <a:off x="4320" y="3254"/>
              <a:ext cx="599" cy="252"/>
            </a:xfrm>
            <a:prstGeom prst="rect">
              <a:avLst/>
            </a:prstGeom>
            <a:noFill/>
            <a:ln w="9525">
              <a:noFill/>
              <a:miter lim="800000"/>
              <a:headEnd/>
              <a:tailEnd/>
            </a:ln>
          </p:spPr>
          <p:txBody>
            <a:bodyPr wrap="none">
              <a:spAutoFit/>
            </a:bodyPr>
            <a:lstStyle/>
            <a:p>
              <a:r>
                <a:rPr lang="en-US" sz="2000">
                  <a:ea typeface="ＭＳ Ｐゴシック" charset="-128"/>
                </a:rPr>
                <a:t>Servers</a:t>
              </a:r>
            </a:p>
          </p:txBody>
        </p:sp>
      </p:grpSp>
      <p:sp>
        <p:nvSpPr>
          <p:cNvPr id="413846" name="Line 150"/>
          <p:cNvSpPr>
            <a:spLocks noChangeShapeType="1"/>
          </p:cNvSpPr>
          <p:nvPr/>
        </p:nvSpPr>
        <p:spPr bwMode="auto">
          <a:xfrm>
            <a:off x="1981200" y="2743200"/>
            <a:ext cx="8229600" cy="0"/>
          </a:xfrm>
          <a:prstGeom prst="line">
            <a:avLst/>
          </a:prstGeom>
          <a:noFill/>
          <a:ln w="9525">
            <a:solidFill>
              <a:srgbClr val="174880"/>
            </a:solidFill>
            <a:prstDash val="dash"/>
            <a:round/>
            <a:headEnd/>
            <a:tailEnd/>
          </a:ln>
        </p:spPr>
        <p:txBody>
          <a:bodyPr/>
          <a:lstStyle/>
          <a:p>
            <a:endParaRPr lang="en-US"/>
          </a:p>
        </p:txBody>
      </p:sp>
      <p:sp>
        <p:nvSpPr>
          <p:cNvPr id="413847" name="Line 151"/>
          <p:cNvSpPr>
            <a:spLocks noChangeShapeType="1"/>
          </p:cNvSpPr>
          <p:nvPr/>
        </p:nvSpPr>
        <p:spPr bwMode="auto">
          <a:xfrm>
            <a:off x="1981200" y="4267200"/>
            <a:ext cx="8229600" cy="0"/>
          </a:xfrm>
          <a:prstGeom prst="line">
            <a:avLst/>
          </a:prstGeom>
          <a:noFill/>
          <a:ln w="9525">
            <a:solidFill>
              <a:srgbClr val="174880"/>
            </a:solidFill>
            <a:prstDash val="dash"/>
            <a:round/>
            <a:headEnd/>
            <a:tailEnd/>
          </a:ln>
        </p:spPr>
        <p:txBody>
          <a:bodyPr/>
          <a:lstStyle/>
          <a:p>
            <a:endParaRPr lang="en-US"/>
          </a:p>
        </p:txBody>
      </p:sp>
      <p:grpSp>
        <p:nvGrpSpPr>
          <p:cNvPr id="4" name="Group 187"/>
          <p:cNvGrpSpPr>
            <a:grpSpLocks/>
          </p:cNvGrpSpPr>
          <p:nvPr/>
        </p:nvGrpSpPr>
        <p:grpSpPr bwMode="auto">
          <a:xfrm>
            <a:off x="4114800" y="3505200"/>
            <a:ext cx="3810000" cy="1295400"/>
            <a:chOff x="1632" y="2064"/>
            <a:chExt cx="2400" cy="816"/>
          </a:xfrm>
        </p:grpSpPr>
        <p:sp>
          <p:nvSpPr>
            <p:cNvPr id="29736" name="Line 133"/>
            <p:cNvSpPr>
              <a:spLocks noChangeShapeType="1"/>
            </p:cNvSpPr>
            <p:nvPr/>
          </p:nvSpPr>
          <p:spPr bwMode="auto">
            <a:xfrm flipH="1">
              <a:off x="1632" y="2112"/>
              <a:ext cx="432" cy="768"/>
            </a:xfrm>
            <a:prstGeom prst="line">
              <a:avLst/>
            </a:prstGeom>
            <a:noFill/>
            <a:ln w="19050">
              <a:solidFill>
                <a:schemeClr val="tx1"/>
              </a:solidFill>
              <a:round/>
              <a:headEnd/>
              <a:tailEnd/>
            </a:ln>
          </p:spPr>
          <p:txBody>
            <a:bodyPr/>
            <a:lstStyle/>
            <a:p>
              <a:endParaRPr lang="en-US"/>
            </a:p>
          </p:txBody>
        </p:sp>
        <p:sp>
          <p:nvSpPr>
            <p:cNvPr id="29737" name="Line 135"/>
            <p:cNvSpPr>
              <a:spLocks noChangeShapeType="1"/>
            </p:cNvSpPr>
            <p:nvPr/>
          </p:nvSpPr>
          <p:spPr bwMode="auto">
            <a:xfrm>
              <a:off x="3264" y="2064"/>
              <a:ext cx="768" cy="768"/>
            </a:xfrm>
            <a:prstGeom prst="line">
              <a:avLst/>
            </a:prstGeom>
            <a:noFill/>
            <a:ln w="19050">
              <a:solidFill>
                <a:schemeClr val="tx1"/>
              </a:solidFill>
              <a:round/>
              <a:headEnd/>
              <a:tailEnd/>
            </a:ln>
          </p:spPr>
          <p:txBody>
            <a:bodyPr/>
            <a:lstStyle/>
            <a:p>
              <a:endParaRPr lang="en-US"/>
            </a:p>
          </p:txBody>
        </p:sp>
        <p:sp>
          <p:nvSpPr>
            <p:cNvPr id="29738" name="Line 134"/>
            <p:cNvSpPr>
              <a:spLocks noChangeShapeType="1"/>
            </p:cNvSpPr>
            <p:nvPr/>
          </p:nvSpPr>
          <p:spPr bwMode="auto">
            <a:xfrm>
              <a:off x="2064" y="2064"/>
              <a:ext cx="480" cy="816"/>
            </a:xfrm>
            <a:prstGeom prst="line">
              <a:avLst/>
            </a:prstGeom>
            <a:noFill/>
            <a:ln w="19050">
              <a:solidFill>
                <a:schemeClr val="tx1"/>
              </a:solidFill>
              <a:round/>
              <a:headEnd/>
              <a:tailEnd/>
            </a:ln>
          </p:spPr>
          <p:txBody>
            <a:bodyPr/>
            <a:lstStyle/>
            <a:p>
              <a:endParaRPr lang="en-US"/>
            </a:p>
          </p:txBody>
        </p:sp>
      </p:grpSp>
      <p:grpSp>
        <p:nvGrpSpPr>
          <p:cNvPr id="5" name="Group 186"/>
          <p:cNvGrpSpPr>
            <a:grpSpLocks/>
          </p:cNvGrpSpPr>
          <p:nvPr/>
        </p:nvGrpSpPr>
        <p:grpSpPr bwMode="auto">
          <a:xfrm>
            <a:off x="4038600" y="3581400"/>
            <a:ext cx="3886200" cy="1295400"/>
            <a:chOff x="1632" y="2064"/>
            <a:chExt cx="2448" cy="816"/>
          </a:xfrm>
        </p:grpSpPr>
        <p:sp>
          <p:nvSpPr>
            <p:cNvPr id="29732" name="Line 139"/>
            <p:cNvSpPr>
              <a:spLocks noChangeShapeType="1"/>
            </p:cNvSpPr>
            <p:nvPr/>
          </p:nvSpPr>
          <p:spPr bwMode="auto">
            <a:xfrm flipH="1">
              <a:off x="1632" y="2064"/>
              <a:ext cx="1632" cy="816"/>
            </a:xfrm>
            <a:prstGeom prst="line">
              <a:avLst/>
            </a:prstGeom>
            <a:noFill/>
            <a:ln w="19050">
              <a:solidFill>
                <a:schemeClr val="tx1"/>
              </a:solidFill>
              <a:round/>
              <a:headEnd/>
              <a:tailEnd/>
            </a:ln>
          </p:spPr>
          <p:txBody>
            <a:bodyPr/>
            <a:lstStyle/>
            <a:p>
              <a:endParaRPr lang="en-US"/>
            </a:p>
          </p:txBody>
        </p:sp>
        <p:sp>
          <p:nvSpPr>
            <p:cNvPr id="29733" name="Line 137"/>
            <p:cNvSpPr>
              <a:spLocks noChangeShapeType="1"/>
            </p:cNvSpPr>
            <p:nvPr/>
          </p:nvSpPr>
          <p:spPr bwMode="auto">
            <a:xfrm>
              <a:off x="2064" y="2064"/>
              <a:ext cx="2016" cy="816"/>
            </a:xfrm>
            <a:prstGeom prst="line">
              <a:avLst/>
            </a:prstGeom>
            <a:noFill/>
            <a:ln w="19050">
              <a:solidFill>
                <a:schemeClr val="tx1"/>
              </a:solidFill>
              <a:round/>
              <a:headEnd/>
              <a:tailEnd/>
            </a:ln>
          </p:spPr>
          <p:txBody>
            <a:bodyPr/>
            <a:lstStyle/>
            <a:p>
              <a:endParaRPr lang="en-US"/>
            </a:p>
          </p:txBody>
        </p:sp>
        <p:sp>
          <p:nvSpPr>
            <p:cNvPr id="29734" name="Line 136"/>
            <p:cNvSpPr>
              <a:spLocks noChangeShapeType="1"/>
            </p:cNvSpPr>
            <p:nvPr/>
          </p:nvSpPr>
          <p:spPr bwMode="auto">
            <a:xfrm flipH="1">
              <a:off x="2592" y="2064"/>
              <a:ext cx="720" cy="816"/>
            </a:xfrm>
            <a:prstGeom prst="line">
              <a:avLst/>
            </a:prstGeom>
            <a:noFill/>
            <a:ln w="19050">
              <a:solidFill>
                <a:schemeClr val="tx1"/>
              </a:solidFill>
              <a:round/>
              <a:headEnd/>
              <a:tailEnd/>
            </a:ln>
          </p:spPr>
          <p:txBody>
            <a:bodyPr/>
            <a:lstStyle/>
            <a:p>
              <a:endParaRPr lang="en-US"/>
            </a:p>
          </p:txBody>
        </p:sp>
        <p:sp>
          <p:nvSpPr>
            <p:cNvPr id="29735" name="Line 155"/>
            <p:cNvSpPr>
              <a:spLocks noChangeShapeType="1"/>
            </p:cNvSpPr>
            <p:nvPr/>
          </p:nvSpPr>
          <p:spPr bwMode="auto">
            <a:xfrm>
              <a:off x="1680" y="2880"/>
              <a:ext cx="912" cy="0"/>
            </a:xfrm>
            <a:prstGeom prst="line">
              <a:avLst/>
            </a:prstGeom>
            <a:noFill/>
            <a:ln w="19050">
              <a:solidFill>
                <a:schemeClr val="tx1"/>
              </a:solidFill>
              <a:round/>
              <a:headEnd/>
              <a:tailEnd/>
            </a:ln>
          </p:spPr>
          <p:txBody>
            <a:bodyPr/>
            <a:lstStyle/>
            <a:p>
              <a:endParaRPr lang="en-US"/>
            </a:p>
          </p:txBody>
        </p:sp>
      </p:grpSp>
      <p:grpSp>
        <p:nvGrpSpPr>
          <p:cNvPr id="6" name="Group 185"/>
          <p:cNvGrpSpPr>
            <a:grpSpLocks/>
          </p:cNvGrpSpPr>
          <p:nvPr/>
        </p:nvGrpSpPr>
        <p:grpSpPr bwMode="auto">
          <a:xfrm>
            <a:off x="1903414" y="4648201"/>
            <a:ext cx="8086725" cy="468313"/>
            <a:chOff x="239" y="2736"/>
            <a:chExt cx="5094" cy="295"/>
          </a:xfrm>
        </p:grpSpPr>
        <p:pic>
          <p:nvPicPr>
            <p:cNvPr id="29727" name="Picture 91"/>
            <p:cNvPicPr>
              <a:picLocks noChangeAspect="1" noChangeArrowheads="1"/>
            </p:cNvPicPr>
            <p:nvPr/>
          </p:nvPicPr>
          <p:blipFill>
            <a:blip r:embed="rId6" cstate="print"/>
            <a:srcRect/>
            <a:stretch>
              <a:fillRect/>
            </a:stretch>
          </p:blipFill>
          <p:spPr bwMode="auto">
            <a:xfrm>
              <a:off x="1392" y="2784"/>
              <a:ext cx="576" cy="247"/>
            </a:xfrm>
            <a:prstGeom prst="rect">
              <a:avLst/>
            </a:prstGeom>
            <a:noFill/>
            <a:ln w="9525">
              <a:noFill/>
              <a:miter lim="800000"/>
              <a:headEnd/>
              <a:tailEnd/>
            </a:ln>
          </p:spPr>
        </p:pic>
        <p:pic>
          <p:nvPicPr>
            <p:cNvPr id="29728" name="Picture 122"/>
            <p:cNvPicPr>
              <a:picLocks noChangeAspect="1" noChangeArrowheads="1"/>
            </p:cNvPicPr>
            <p:nvPr/>
          </p:nvPicPr>
          <p:blipFill>
            <a:blip r:embed="rId6" cstate="print"/>
            <a:srcRect/>
            <a:stretch>
              <a:fillRect/>
            </a:stretch>
          </p:blipFill>
          <p:spPr bwMode="auto">
            <a:xfrm>
              <a:off x="2256" y="2784"/>
              <a:ext cx="576" cy="247"/>
            </a:xfrm>
            <a:prstGeom prst="rect">
              <a:avLst/>
            </a:prstGeom>
            <a:noFill/>
            <a:ln w="9525">
              <a:noFill/>
              <a:miter lim="800000"/>
              <a:headEnd/>
              <a:tailEnd/>
            </a:ln>
          </p:spPr>
        </p:pic>
        <p:pic>
          <p:nvPicPr>
            <p:cNvPr id="29729" name="Picture 123"/>
            <p:cNvPicPr>
              <a:picLocks noChangeAspect="1" noChangeArrowheads="1"/>
            </p:cNvPicPr>
            <p:nvPr/>
          </p:nvPicPr>
          <p:blipFill>
            <a:blip r:embed="rId6" cstate="print"/>
            <a:srcRect/>
            <a:stretch>
              <a:fillRect/>
            </a:stretch>
          </p:blipFill>
          <p:spPr bwMode="auto">
            <a:xfrm>
              <a:off x="3648" y="2777"/>
              <a:ext cx="576" cy="247"/>
            </a:xfrm>
            <a:prstGeom prst="rect">
              <a:avLst/>
            </a:prstGeom>
            <a:noFill/>
            <a:ln w="9525">
              <a:noFill/>
              <a:miter lim="800000"/>
              <a:headEnd/>
              <a:tailEnd/>
            </a:ln>
          </p:spPr>
        </p:pic>
        <p:sp>
          <p:nvSpPr>
            <p:cNvPr id="29730" name="Text Box 147"/>
            <p:cNvSpPr txBox="1">
              <a:spLocks noChangeArrowheads="1"/>
            </p:cNvSpPr>
            <p:nvPr/>
          </p:nvSpPr>
          <p:spPr bwMode="auto">
            <a:xfrm>
              <a:off x="4277" y="2736"/>
              <a:ext cx="1056" cy="252"/>
            </a:xfrm>
            <a:prstGeom prst="rect">
              <a:avLst/>
            </a:prstGeom>
            <a:noFill/>
            <a:ln w="9525">
              <a:noFill/>
              <a:miter lim="800000"/>
              <a:headEnd/>
              <a:tailEnd/>
            </a:ln>
          </p:spPr>
          <p:txBody>
            <a:bodyPr wrap="none">
              <a:spAutoFit/>
            </a:bodyPr>
            <a:lstStyle/>
            <a:p>
              <a:r>
                <a:rPr lang="en-US" sz="2000">
                  <a:ea typeface="ＭＳ Ｐゴシック" charset="-128"/>
                </a:rPr>
                <a:t>Layer-2 switch</a:t>
              </a:r>
            </a:p>
          </p:txBody>
        </p:sp>
        <p:sp>
          <p:nvSpPr>
            <p:cNvPr id="29731" name="Text Box 154"/>
            <p:cNvSpPr txBox="1">
              <a:spLocks noChangeArrowheads="1"/>
            </p:cNvSpPr>
            <p:nvPr/>
          </p:nvSpPr>
          <p:spPr bwMode="auto">
            <a:xfrm>
              <a:off x="239" y="2736"/>
              <a:ext cx="640" cy="291"/>
            </a:xfrm>
            <a:prstGeom prst="rect">
              <a:avLst/>
            </a:prstGeom>
            <a:noFill/>
            <a:ln w="9525">
              <a:noFill/>
              <a:miter lim="800000"/>
              <a:headEnd/>
              <a:tailEnd/>
            </a:ln>
          </p:spPr>
          <p:txBody>
            <a:bodyPr wrap="none">
              <a:spAutoFit/>
            </a:bodyPr>
            <a:lstStyle/>
            <a:p>
              <a:r>
                <a:rPr lang="en-US" sz="2400">
                  <a:ea typeface="ＭＳ Ｐゴシック" charset="-128"/>
                </a:rPr>
                <a:t>Access</a:t>
              </a:r>
            </a:p>
          </p:txBody>
        </p:sp>
      </p:grpSp>
      <p:sp>
        <p:nvSpPr>
          <p:cNvPr id="29708" name="Text Box 166"/>
          <p:cNvSpPr txBox="1">
            <a:spLocks noChangeArrowheads="1"/>
          </p:cNvSpPr>
          <p:nvPr/>
        </p:nvSpPr>
        <p:spPr bwMode="auto">
          <a:xfrm>
            <a:off x="9220201" y="1873250"/>
            <a:ext cx="1302023" cy="369332"/>
          </a:xfrm>
          <a:prstGeom prst="rect">
            <a:avLst/>
          </a:prstGeom>
          <a:noFill/>
          <a:ln w="9525">
            <a:noFill/>
            <a:miter lim="800000"/>
            <a:headEnd/>
            <a:tailEnd/>
          </a:ln>
        </p:spPr>
        <p:txBody>
          <a:bodyPr wrap="none">
            <a:spAutoFit/>
          </a:bodyPr>
          <a:lstStyle/>
          <a:p>
            <a:r>
              <a:rPr lang="en-US">
                <a:ea typeface="ＭＳ Ｐゴシック" charset="-128"/>
              </a:rPr>
              <a:t>Data Center</a:t>
            </a:r>
          </a:p>
        </p:txBody>
      </p:sp>
      <p:grpSp>
        <p:nvGrpSpPr>
          <p:cNvPr id="7" name="Group 178"/>
          <p:cNvGrpSpPr>
            <a:grpSpLocks/>
          </p:cNvGrpSpPr>
          <p:nvPr/>
        </p:nvGrpSpPr>
        <p:grpSpPr bwMode="auto">
          <a:xfrm>
            <a:off x="1905000" y="2133600"/>
            <a:ext cx="7086600" cy="1752600"/>
            <a:chOff x="240" y="1152"/>
            <a:chExt cx="4464" cy="1104"/>
          </a:xfrm>
        </p:grpSpPr>
        <p:grpSp>
          <p:nvGrpSpPr>
            <p:cNvPr id="29716" name="Group 177"/>
            <p:cNvGrpSpPr>
              <a:grpSpLocks/>
            </p:cNvGrpSpPr>
            <p:nvPr/>
          </p:nvGrpSpPr>
          <p:grpSpPr bwMode="auto">
            <a:xfrm>
              <a:off x="2064" y="1152"/>
              <a:ext cx="1200" cy="912"/>
              <a:chOff x="2064" y="1152"/>
              <a:chExt cx="1200" cy="912"/>
            </a:xfrm>
          </p:grpSpPr>
          <p:sp>
            <p:nvSpPr>
              <p:cNvPr id="29723" name="Line 130"/>
              <p:cNvSpPr>
                <a:spLocks noChangeShapeType="1"/>
              </p:cNvSpPr>
              <p:nvPr/>
            </p:nvSpPr>
            <p:spPr bwMode="auto">
              <a:xfrm>
                <a:off x="2112" y="1152"/>
                <a:ext cx="1152" cy="912"/>
              </a:xfrm>
              <a:prstGeom prst="line">
                <a:avLst/>
              </a:prstGeom>
              <a:noFill/>
              <a:ln w="19050">
                <a:solidFill>
                  <a:schemeClr val="tx1"/>
                </a:solidFill>
                <a:round/>
                <a:headEnd/>
                <a:tailEnd/>
              </a:ln>
            </p:spPr>
            <p:txBody>
              <a:bodyPr/>
              <a:lstStyle/>
              <a:p>
                <a:endParaRPr lang="en-US"/>
              </a:p>
            </p:txBody>
          </p:sp>
          <p:sp>
            <p:nvSpPr>
              <p:cNvPr id="29724" name="Line 131"/>
              <p:cNvSpPr>
                <a:spLocks noChangeShapeType="1"/>
              </p:cNvSpPr>
              <p:nvPr/>
            </p:nvSpPr>
            <p:spPr bwMode="auto">
              <a:xfrm flipH="1">
                <a:off x="2064" y="1152"/>
                <a:ext cx="1152" cy="912"/>
              </a:xfrm>
              <a:prstGeom prst="line">
                <a:avLst/>
              </a:prstGeom>
              <a:noFill/>
              <a:ln w="19050">
                <a:solidFill>
                  <a:schemeClr val="tx1"/>
                </a:solidFill>
                <a:round/>
                <a:headEnd/>
                <a:tailEnd/>
              </a:ln>
            </p:spPr>
            <p:txBody>
              <a:bodyPr/>
              <a:lstStyle/>
              <a:p>
                <a:endParaRPr lang="en-US"/>
              </a:p>
            </p:txBody>
          </p:sp>
          <p:sp>
            <p:nvSpPr>
              <p:cNvPr id="29725" name="Line 128"/>
              <p:cNvSpPr>
                <a:spLocks noChangeShapeType="1"/>
              </p:cNvSpPr>
              <p:nvPr/>
            </p:nvSpPr>
            <p:spPr bwMode="auto">
              <a:xfrm>
                <a:off x="3264" y="1152"/>
                <a:ext cx="0" cy="912"/>
              </a:xfrm>
              <a:prstGeom prst="line">
                <a:avLst/>
              </a:prstGeom>
              <a:noFill/>
              <a:ln w="19050">
                <a:solidFill>
                  <a:schemeClr val="tx1"/>
                </a:solidFill>
                <a:round/>
                <a:headEnd/>
                <a:tailEnd/>
              </a:ln>
            </p:spPr>
            <p:txBody>
              <a:bodyPr/>
              <a:lstStyle/>
              <a:p>
                <a:endParaRPr lang="en-US"/>
              </a:p>
            </p:txBody>
          </p:sp>
          <p:sp>
            <p:nvSpPr>
              <p:cNvPr id="29726" name="Line 127"/>
              <p:cNvSpPr>
                <a:spLocks noChangeShapeType="1"/>
              </p:cNvSpPr>
              <p:nvPr/>
            </p:nvSpPr>
            <p:spPr bwMode="auto">
              <a:xfrm>
                <a:off x="2112" y="1152"/>
                <a:ext cx="0" cy="912"/>
              </a:xfrm>
              <a:prstGeom prst="line">
                <a:avLst/>
              </a:prstGeom>
              <a:noFill/>
              <a:ln w="19050">
                <a:solidFill>
                  <a:schemeClr val="tx1"/>
                </a:solidFill>
                <a:round/>
                <a:headEnd/>
                <a:tailEnd/>
              </a:ln>
            </p:spPr>
            <p:txBody>
              <a:bodyPr/>
              <a:lstStyle/>
              <a:p>
                <a:endParaRPr lang="en-US"/>
              </a:p>
            </p:txBody>
          </p:sp>
        </p:grpSp>
        <p:grpSp>
          <p:nvGrpSpPr>
            <p:cNvPr id="29717" name="Group 176"/>
            <p:cNvGrpSpPr>
              <a:grpSpLocks/>
            </p:cNvGrpSpPr>
            <p:nvPr/>
          </p:nvGrpSpPr>
          <p:grpSpPr bwMode="auto">
            <a:xfrm>
              <a:off x="240" y="1872"/>
              <a:ext cx="4464" cy="384"/>
              <a:chOff x="240" y="1872"/>
              <a:chExt cx="4464" cy="384"/>
            </a:xfrm>
          </p:grpSpPr>
          <p:sp>
            <p:nvSpPr>
              <p:cNvPr id="29718" name="Line 132"/>
              <p:cNvSpPr>
                <a:spLocks noChangeShapeType="1"/>
              </p:cNvSpPr>
              <p:nvPr/>
            </p:nvSpPr>
            <p:spPr bwMode="auto">
              <a:xfrm>
                <a:off x="2064" y="2064"/>
                <a:ext cx="1200" cy="0"/>
              </a:xfrm>
              <a:prstGeom prst="line">
                <a:avLst/>
              </a:prstGeom>
              <a:noFill/>
              <a:ln w="19050">
                <a:solidFill>
                  <a:schemeClr val="tx1"/>
                </a:solidFill>
                <a:round/>
                <a:headEnd/>
                <a:tailEnd/>
              </a:ln>
            </p:spPr>
            <p:txBody>
              <a:bodyPr/>
              <a:lstStyle/>
              <a:p>
                <a:endParaRPr lang="en-US"/>
              </a:p>
            </p:txBody>
          </p:sp>
          <p:sp>
            <p:nvSpPr>
              <p:cNvPr id="29719" name="Text Box 148"/>
              <p:cNvSpPr txBox="1">
                <a:spLocks noChangeArrowheads="1"/>
              </p:cNvSpPr>
              <p:nvPr/>
            </p:nvSpPr>
            <p:spPr bwMode="auto">
              <a:xfrm>
                <a:off x="3504" y="1920"/>
                <a:ext cx="1200" cy="252"/>
              </a:xfrm>
              <a:prstGeom prst="rect">
                <a:avLst/>
              </a:prstGeom>
              <a:noFill/>
              <a:ln w="9525">
                <a:noFill/>
                <a:miter lim="800000"/>
                <a:headEnd/>
                <a:tailEnd/>
              </a:ln>
            </p:spPr>
            <p:txBody>
              <a:bodyPr wrap="none">
                <a:spAutoFit/>
              </a:bodyPr>
              <a:lstStyle/>
              <a:p>
                <a:r>
                  <a:rPr lang="en-US" sz="2000">
                    <a:ea typeface="ＭＳ Ｐゴシック" charset="-128"/>
                  </a:rPr>
                  <a:t>Layer-2/3 switch</a:t>
                </a:r>
              </a:p>
            </p:txBody>
          </p:sp>
          <p:sp>
            <p:nvSpPr>
              <p:cNvPr id="29720" name="Text Box 153"/>
              <p:cNvSpPr txBox="1">
                <a:spLocks noChangeArrowheads="1"/>
              </p:cNvSpPr>
              <p:nvPr/>
            </p:nvSpPr>
            <p:spPr bwMode="auto">
              <a:xfrm>
                <a:off x="240" y="1872"/>
                <a:ext cx="1065" cy="291"/>
              </a:xfrm>
              <a:prstGeom prst="rect">
                <a:avLst/>
              </a:prstGeom>
              <a:noFill/>
              <a:ln w="9525">
                <a:noFill/>
                <a:miter lim="800000"/>
                <a:headEnd/>
                <a:tailEnd/>
              </a:ln>
            </p:spPr>
            <p:txBody>
              <a:bodyPr wrap="none">
                <a:spAutoFit/>
              </a:bodyPr>
              <a:lstStyle/>
              <a:p>
                <a:r>
                  <a:rPr lang="en-US" sz="2400">
                    <a:ea typeface="ＭＳ Ｐゴシック" charset="-128"/>
                  </a:rPr>
                  <a:t>Aggregation</a:t>
                </a:r>
              </a:p>
            </p:txBody>
          </p:sp>
          <p:pic>
            <p:nvPicPr>
              <p:cNvPr id="29721" name="Picture 106"/>
              <p:cNvPicPr>
                <a:picLocks noChangeArrowheads="1"/>
              </p:cNvPicPr>
              <p:nvPr/>
            </p:nvPicPr>
            <p:blipFill>
              <a:blip r:embed="rId7" cstate="print"/>
              <a:srcRect/>
              <a:stretch>
                <a:fillRect/>
              </a:stretch>
            </p:blipFill>
            <p:spPr bwMode="auto">
              <a:xfrm>
                <a:off x="3090" y="1872"/>
                <a:ext cx="366" cy="384"/>
              </a:xfrm>
              <a:prstGeom prst="rect">
                <a:avLst/>
              </a:prstGeom>
              <a:noFill/>
              <a:ln w="9525">
                <a:noFill/>
                <a:miter lim="800000"/>
                <a:headEnd/>
                <a:tailEnd/>
              </a:ln>
            </p:spPr>
          </p:pic>
          <p:pic>
            <p:nvPicPr>
              <p:cNvPr id="29722" name="Picture 126"/>
              <p:cNvPicPr>
                <a:picLocks noChangeArrowheads="1"/>
              </p:cNvPicPr>
              <p:nvPr/>
            </p:nvPicPr>
            <p:blipFill>
              <a:blip r:embed="rId7" cstate="print"/>
              <a:srcRect/>
              <a:stretch>
                <a:fillRect/>
              </a:stretch>
            </p:blipFill>
            <p:spPr bwMode="auto">
              <a:xfrm>
                <a:off x="1920" y="1872"/>
                <a:ext cx="366" cy="384"/>
              </a:xfrm>
              <a:prstGeom prst="rect">
                <a:avLst/>
              </a:prstGeom>
              <a:noFill/>
              <a:ln w="9525">
                <a:noFill/>
                <a:miter lim="800000"/>
                <a:headEnd/>
                <a:tailEnd/>
              </a:ln>
            </p:spPr>
          </p:pic>
        </p:grpSp>
      </p:grpSp>
      <p:grpSp>
        <p:nvGrpSpPr>
          <p:cNvPr id="10" name="Group 174"/>
          <p:cNvGrpSpPr>
            <a:grpSpLocks/>
          </p:cNvGrpSpPr>
          <p:nvPr/>
        </p:nvGrpSpPr>
        <p:grpSpPr bwMode="auto">
          <a:xfrm>
            <a:off x="1905000" y="1981201"/>
            <a:ext cx="6997700" cy="693738"/>
            <a:chOff x="240" y="1054"/>
            <a:chExt cx="4408" cy="437"/>
          </a:xfrm>
        </p:grpSpPr>
        <p:sp>
          <p:nvSpPr>
            <p:cNvPr id="29711" name="Line 129"/>
            <p:cNvSpPr>
              <a:spLocks noChangeShapeType="1"/>
            </p:cNvSpPr>
            <p:nvPr/>
          </p:nvSpPr>
          <p:spPr bwMode="auto">
            <a:xfrm>
              <a:off x="2160" y="1296"/>
              <a:ext cx="1056" cy="0"/>
            </a:xfrm>
            <a:prstGeom prst="line">
              <a:avLst/>
            </a:prstGeom>
            <a:noFill/>
            <a:ln w="9525">
              <a:solidFill>
                <a:schemeClr val="tx1"/>
              </a:solidFill>
              <a:round/>
              <a:headEnd/>
              <a:tailEnd/>
            </a:ln>
          </p:spPr>
          <p:txBody>
            <a:bodyPr/>
            <a:lstStyle/>
            <a:p>
              <a:endParaRPr lang="en-US"/>
            </a:p>
          </p:txBody>
        </p:sp>
        <p:pic>
          <p:nvPicPr>
            <p:cNvPr id="29712" name="Picture 105"/>
            <p:cNvPicPr>
              <a:picLocks noChangeArrowheads="1"/>
            </p:cNvPicPr>
            <p:nvPr/>
          </p:nvPicPr>
          <p:blipFill>
            <a:blip r:embed="rId8" cstate="print"/>
            <a:srcRect/>
            <a:stretch>
              <a:fillRect/>
            </a:stretch>
          </p:blipFill>
          <p:spPr bwMode="auto">
            <a:xfrm>
              <a:off x="2928" y="1056"/>
              <a:ext cx="624" cy="338"/>
            </a:xfrm>
            <a:prstGeom prst="rect">
              <a:avLst/>
            </a:prstGeom>
            <a:noFill/>
            <a:ln w="9525">
              <a:noFill/>
              <a:miter lim="800000"/>
              <a:headEnd/>
              <a:tailEnd/>
            </a:ln>
          </p:spPr>
        </p:pic>
        <p:pic>
          <p:nvPicPr>
            <p:cNvPr id="29713" name="Picture 125"/>
            <p:cNvPicPr>
              <a:picLocks noChangeArrowheads="1"/>
            </p:cNvPicPr>
            <p:nvPr/>
          </p:nvPicPr>
          <p:blipFill>
            <a:blip r:embed="rId8" cstate="print"/>
            <a:srcRect/>
            <a:stretch>
              <a:fillRect/>
            </a:stretch>
          </p:blipFill>
          <p:spPr bwMode="auto">
            <a:xfrm>
              <a:off x="1824" y="1054"/>
              <a:ext cx="624" cy="338"/>
            </a:xfrm>
            <a:prstGeom prst="rect">
              <a:avLst/>
            </a:prstGeom>
            <a:noFill/>
            <a:ln w="9525">
              <a:noFill/>
              <a:miter lim="800000"/>
              <a:headEnd/>
              <a:tailEnd/>
            </a:ln>
          </p:spPr>
        </p:pic>
        <p:sp>
          <p:nvSpPr>
            <p:cNvPr id="29714" name="Text Box 149"/>
            <p:cNvSpPr txBox="1">
              <a:spLocks noChangeArrowheads="1"/>
            </p:cNvSpPr>
            <p:nvPr/>
          </p:nvSpPr>
          <p:spPr bwMode="auto">
            <a:xfrm>
              <a:off x="3600" y="1190"/>
              <a:ext cx="1048" cy="252"/>
            </a:xfrm>
            <a:prstGeom prst="rect">
              <a:avLst/>
            </a:prstGeom>
            <a:noFill/>
            <a:ln w="9525">
              <a:noFill/>
              <a:miter lim="800000"/>
              <a:headEnd/>
              <a:tailEnd/>
            </a:ln>
          </p:spPr>
          <p:txBody>
            <a:bodyPr wrap="none">
              <a:spAutoFit/>
            </a:bodyPr>
            <a:lstStyle/>
            <a:p>
              <a:r>
                <a:rPr lang="en-US" sz="2000">
                  <a:ea typeface="ＭＳ Ｐゴシック" charset="-128"/>
                </a:rPr>
                <a:t>Layer-3 router</a:t>
              </a:r>
            </a:p>
          </p:txBody>
        </p:sp>
        <p:sp>
          <p:nvSpPr>
            <p:cNvPr id="29715" name="Text Box 152"/>
            <p:cNvSpPr txBox="1">
              <a:spLocks noChangeArrowheads="1"/>
            </p:cNvSpPr>
            <p:nvPr/>
          </p:nvSpPr>
          <p:spPr bwMode="auto">
            <a:xfrm>
              <a:off x="240" y="1200"/>
              <a:ext cx="483" cy="291"/>
            </a:xfrm>
            <a:prstGeom prst="rect">
              <a:avLst/>
            </a:prstGeom>
            <a:noFill/>
            <a:ln w="9525">
              <a:noFill/>
              <a:miter lim="800000"/>
              <a:headEnd/>
              <a:tailEnd/>
            </a:ln>
          </p:spPr>
          <p:txBody>
            <a:bodyPr wrap="none">
              <a:spAutoFit/>
            </a:bodyPr>
            <a:lstStyle/>
            <a:p>
              <a:r>
                <a:rPr lang="en-US" sz="2400">
                  <a:ea typeface="ＭＳ Ｐゴシック" charset="-128"/>
                </a:rPr>
                <a:t>Core</a:t>
              </a:r>
            </a:p>
          </p:txBody>
        </p:sp>
      </p:grpSp>
    </p:spTree>
    <p:custDataLst>
      <p:tags r:id="rId1"/>
    </p:custDataLst>
    <p:extLst>
      <p:ext uri="{BB962C8B-B14F-4D97-AF65-F5344CB8AC3E}">
        <p14:creationId xmlns:p14="http://schemas.microsoft.com/office/powerpoint/2010/main" val="421022847"/>
      </p:ext>
    </p:extLst>
  </p:cSld>
  <p:clrMapOvr>
    <a:masterClrMapping/>
  </p:clrMapOvr>
  <p:transition advTm="72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38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38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mph" presetSubtype="0" nodeType="clickEffect">
                                  <p:stCondLst>
                                    <p:cond delay="0"/>
                                  </p:stCondLst>
                                  <p:childTnLst>
                                    <p:set>
                                      <p:cBhvr rctx="PPT">
                                        <p:cTn id="28" dur="indefinite"/>
                                        <p:tgtEl>
                                          <p:spTgt spid="5"/>
                                        </p:tgtEl>
                                        <p:attrNameLst>
                                          <p:attrName>style.opacity</p:attrName>
                                        </p:attrNameLst>
                                      </p:cBhvr>
                                      <p:to>
                                        <p:strVal val="0.1"/>
                                      </p:to>
                                    </p:set>
                                    <p:animEffect filter="image" prLst="opacity: 0.1">
                                      <p:cBhvr rctx="IE">
                                        <p:cTn id="29" dur="indefinite"/>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846" grpId="0" animBg="1"/>
      <p:bldP spid="4138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smtClean="0">
                <a:latin typeface="Helvetica" charset="0"/>
              </a:rPr>
              <a:t>Data Center Network Topology</a:t>
            </a:r>
          </a:p>
        </p:txBody>
      </p:sp>
      <p:sp>
        <p:nvSpPr>
          <p:cNvPr id="28675" name="Slide Number Placeholder 3"/>
          <p:cNvSpPr>
            <a:spLocks noGrp="1"/>
          </p:cNvSpPr>
          <p:nvPr>
            <p:ph type="sldNum" sz="quarter" idx="12"/>
          </p:nvPr>
        </p:nvSpPr>
        <p:spPr>
          <a:xfrm>
            <a:off x="1981200" y="6245225"/>
            <a:ext cx="2133600" cy="476250"/>
          </a:xfrm>
          <a:extLst>
            <a:ext uri="{FAA26D3D-D897-4be2-8F04-BA451C77F1D7}"/>
          </a:extLst>
        </p:spPr>
        <p:txBody>
          <a:bodyPr/>
          <a:lstStyle/>
          <a:p>
            <a:pPr algn="l">
              <a:defRPr/>
            </a:pPr>
            <a:fld id="{AB0E5A03-9759-471A-9B41-7E2CC499ACEE}" type="slidenum">
              <a:rPr lang="en-US">
                <a:latin typeface="Times New Roman" pitchFamily="18" charset="0"/>
                <a:cs typeface="Arial" pitchFamily="34" charset="0"/>
              </a:rPr>
              <a:pPr algn="l">
                <a:defRPr/>
              </a:pPr>
              <a:t>13</a:t>
            </a:fld>
            <a:endParaRPr lang="en-US">
              <a:latin typeface="Times New Roman" pitchFamily="18" charset="0"/>
              <a:cs typeface="Arial" pitchFamily="34" charset="0"/>
            </a:endParaRPr>
          </a:p>
        </p:txBody>
      </p:sp>
      <p:sp>
        <p:nvSpPr>
          <p:cNvPr id="5" name="Rectangle 4"/>
          <p:cNvSpPr>
            <a:spLocks noChangeArrowheads="1"/>
          </p:cNvSpPr>
          <p:nvPr/>
        </p:nvSpPr>
        <p:spPr bwMode="auto">
          <a:xfrm>
            <a:off x="3524250" y="3035300"/>
            <a:ext cx="3384550" cy="2425700"/>
          </a:xfrm>
          <a:prstGeom prst="rect">
            <a:avLst/>
          </a:prstGeom>
          <a:gradFill rotWithShape="1">
            <a:gsLst>
              <a:gs pos="0">
                <a:srgbClr val="F6FFFF"/>
              </a:gs>
              <a:gs pos="64999">
                <a:srgbClr val="EBFEFF"/>
              </a:gs>
              <a:gs pos="100000">
                <a:srgbClr val="E4FEFF"/>
              </a:gs>
            </a:gsLst>
            <a:lin ang="5400000" scaled="1"/>
          </a:gradFill>
          <a:ln w="9525">
            <a:noFill/>
            <a:miter lim="800000"/>
            <a:headEnd/>
            <a:tailEnd/>
          </a:ln>
          <a:effectLst>
            <a:outerShdw dist="20000" dir="7199958" rotWithShape="0">
              <a:schemeClr val="tx1">
                <a:alpha val="68999"/>
              </a:schemeClr>
            </a:outerShdw>
          </a:effectLst>
        </p:spPr>
        <p:txBody>
          <a:bodyPr wrap="none"/>
          <a:lstStyle/>
          <a:p>
            <a:pPr>
              <a:defRPr/>
            </a:pPr>
            <a:endParaRPr lang="en-US" sz="3000">
              <a:solidFill>
                <a:schemeClr val="tx1">
                  <a:alpha val="100000"/>
                </a:schemeClr>
              </a:solidFill>
              <a:cs typeface="Times New Roman"/>
            </a:endParaRPr>
          </a:p>
        </p:txBody>
      </p:sp>
      <p:cxnSp>
        <p:nvCxnSpPr>
          <p:cNvPr id="6" name="Straight Connector 57"/>
          <p:cNvCxnSpPr>
            <a:cxnSpLocks noChangeShapeType="1"/>
          </p:cNvCxnSpPr>
          <p:nvPr/>
        </p:nvCxnSpPr>
        <p:spPr bwMode="auto">
          <a:xfrm>
            <a:off x="2209801" y="1954213"/>
            <a:ext cx="7554913" cy="11112"/>
          </a:xfrm>
          <a:prstGeom prst="line">
            <a:avLst/>
          </a:prstGeom>
          <a:noFill/>
          <a:ln w="9525">
            <a:solidFill>
              <a:srgbClr val="7F7F7F"/>
            </a:solidFill>
            <a:prstDash val="dash"/>
            <a:round/>
            <a:headEnd/>
            <a:tailEnd/>
          </a:ln>
          <a:effectLst>
            <a:outerShdw dist="20000" dir="5400000" rotWithShape="0">
              <a:srgbClr val="808080">
                <a:alpha val="37999"/>
              </a:srgbClr>
            </a:outerShdw>
          </a:effectLst>
        </p:spPr>
      </p:cxnSp>
      <p:sp>
        <p:nvSpPr>
          <p:cNvPr id="9" name="Oval 7"/>
          <p:cNvSpPr>
            <a:spLocks noChangeArrowheads="1"/>
          </p:cNvSpPr>
          <p:nvPr/>
        </p:nvSpPr>
        <p:spPr bwMode="auto">
          <a:xfrm>
            <a:off x="5540879" y="182436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a:solidFill>
                  <a:srgbClr val="FFFFFF"/>
                </a:solidFill>
              </a:rPr>
              <a:t>CR</a:t>
            </a:r>
          </a:p>
        </p:txBody>
      </p:sp>
      <p:sp>
        <p:nvSpPr>
          <p:cNvPr id="10" name="Oval 8"/>
          <p:cNvSpPr>
            <a:spLocks noChangeArrowheads="1"/>
          </p:cNvSpPr>
          <p:nvPr/>
        </p:nvSpPr>
        <p:spPr bwMode="auto">
          <a:xfrm>
            <a:off x="6964313" y="1824362"/>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lvl1pPr eaLnBrk="0" hangingPunct="0">
              <a:defRPr sz="2000" b="1">
                <a:solidFill>
                  <a:schemeClr val="tx1"/>
                </a:solidFill>
                <a:latin typeface="Helvetica" charset="0"/>
                <a:ea typeface="ＭＳ Ｐゴシック" charset="0"/>
                <a:cs typeface="Arial" charset="0"/>
              </a:defRPr>
            </a:lvl1pPr>
            <a:lvl2pPr marL="37931725" indent="-37474525" eaLnBrk="0" hangingPunct="0">
              <a:defRPr sz="2000" b="1">
                <a:solidFill>
                  <a:schemeClr val="tx1"/>
                </a:solidFill>
                <a:latin typeface="Helvetica" charset="0"/>
                <a:ea typeface="Arial" charset="0"/>
                <a:cs typeface="Arial" charset="0"/>
              </a:defRPr>
            </a:lvl2pPr>
            <a:lvl3pPr eaLnBrk="0" hangingPunct="0">
              <a:defRPr sz="2000" b="1">
                <a:solidFill>
                  <a:schemeClr val="tx1"/>
                </a:solidFill>
                <a:latin typeface="Helvetica" charset="0"/>
                <a:ea typeface="Arial" charset="0"/>
                <a:cs typeface="Arial" charset="0"/>
              </a:defRPr>
            </a:lvl3pPr>
            <a:lvl4pPr eaLnBrk="0" hangingPunct="0">
              <a:defRPr sz="2000" b="1">
                <a:solidFill>
                  <a:schemeClr val="tx1"/>
                </a:solidFill>
                <a:latin typeface="Helvetica" charset="0"/>
                <a:ea typeface="Arial" charset="0"/>
                <a:cs typeface="Arial" charset="0"/>
              </a:defRPr>
            </a:lvl4pPr>
            <a:lvl5pPr eaLnBrk="0" hangingPunct="0">
              <a:defRPr sz="2000" b="1">
                <a:solidFill>
                  <a:schemeClr val="tx1"/>
                </a:solidFill>
                <a:latin typeface="Helvetica" charset="0"/>
                <a:ea typeface="Arial" charset="0"/>
                <a:cs typeface="Arial" charset="0"/>
              </a:defRPr>
            </a:lvl5pPr>
            <a:lvl6pPr marL="457200" eaLnBrk="0" fontAlgn="base" hangingPunct="0">
              <a:spcBef>
                <a:spcPct val="0"/>
              </a:spcBef>
              <a:spcAft>
                <a:spcPct val="0"/>
              </a:spcAft>
              <a:defRPr sz="2000" b="1">
                <a:solidFill>
                  <a:schemeClr val="tx1"/>
                </a:solidFill>
                <a:latin typeface="Helvetica" charset="0"/>
                <a:ea typeface="Arial" charset="0"/>
                <a:cs typeface="Arial" charset="0"/>
              </a:defRPr>
            </a:lvl6pPr>
            <a:lvl7pPr marL="914400" eaLnBrk="0" fontAlgn="base" hangingPunct="0">
              <a:spcBef>
                <a:spcPct val="0"/>
              </a:spcBef>
              <a:spcAft>
                <a:spcPct val="0"/>
              </a:spcAft>
              <a:defRPr sz="2000" b="1">
                <a:solidFill>
                  <a:schemeClr val="tx1"/>
                </a:solidFill>
                <a:latin typeface="Helvetica" charset="0"/>
                <a:ea typeface="Arial" charset="0"/>
                <a:cs typeface="Arial" charset="0"/>
              </a:defRPr>
            </a:lvl7pPr>
            <a:lvl8pPr marL="1371600" eaLnBrk="0" fontAlgn="base" hangingPunct="0">
              <a:spcBef>
                <a:spcPct val="0"/>
              </a:spcBef>
              <a:spcAft>
                <a:spcPct val="0"/>
              </a:spcAft>
              <a:defRPr sz="2000" b="1">
                <a:solidFill>
                  <a:schemeClr val="tx1"/>
                </a:solidFill>
                <a:latin typeface="Helvetica" charset="0"/>
                <a:ea typeface="Arial" charset="0"/>
                <a:cs typeface="Arial" charset="0"/>
              </a:defRPr>
            </a:lvl8pPr>
            <a:lvl9pPr marL="1828800" eaLnBrk="0" fontAlgn="base" hangingPunct="0">
              <a:spcBef>
                <a:spcPct val="0"/>
              </a:spcBef>
              <a:spcAft>
                <a:spcPct val="0"/>
              </a:spcAft>
              <a:defRPr sz="2000" b="1">
                <a:solidFill>
                  <a:schemeClr val="tx1"/>
                </a:solidFill>
                <a:latin typeface="Helvetica" charset="0"/>
                <a:ea typeface="Arial" charset="0"/>
                <a:cs typeface="Arial" charset="0"/>
              </a:defRPr>
            </a:lvl9pPr>
          </a:lstStyle>
          <a:p>
            <a:pPr eaLnBrk="1" hangingPunct="1">
              <a:defRPr/>
            </a:pPr>
            <a:r>
              <a:rPr lang="en-US" sz="1600">
                <a:solidFill>
                  <a:srgbClr val="FFFFFF"/>
                </a:solidFill>
                <a:latin typeface="Arial" charset="0"/>
              </a:rPr>
              <a:t>CR</a:t>
            </a:r>
            <a:endParaRPr lang="en-US">
              <a:solidFill>
                <a:srgbClr val="FFFFFF"/>
              </a:solidFill>
              <a:latin typeface="Arial" charset="0"/>
            </a:endParaRPr>
          </a:p>
        </p:txBody>
      </p:sp>
      <p:sp>
        <p:nvSpPr>
          <p:cNvPr id="11" name="Oval 9"/>
          <p:cNvSpPr>
            <a:spLocks noChangeArrowheads="1"/>
          </p:cNvSpPr>
          <p:nvPr/>
        </p:nvSpPr>
        <p:spPr bwMode="auto">
          <a:xfrm>
            <a:off x="4565668"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a:t>AR</a:t>
            </a:r>
          </a:p>
        </p:txBody>
      </p:sp>
      <p:sp>
        <p:nvSpPr>
          <p:cNvPr id="12" name="Oval 10"/>
          <p:cNvSpPr>
            <a:spLocks noChangeArrowheads="1"/>
          </p:cNvSpPr>
          <p:nvPr/>
        </p:nvSpPr>
        <p:spPr bwMode="auto">
          <a:xfrm>
            <a:off x="5464680"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dirty="0"/>
              <a:t>AR</a:t>
            </a:r>
          </a:p>
        </p:txBody>
      </p:sp>
      <p:sp>
        <p:nvSpPr>
          <p:cNvPr id="13" name="Oval 11"/>
          <p:cNvSpPr>
            <a:spLocks noChangeArrowheads="1"/>
          </p:cNvSpPr>
          <p:nvPr/>
        </p:nvSpPr>
        <p:spPr bwMode="auto">
          <a:xfrm>
            <a:off x="7121058"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dirty="0"/>
              <a:t>AR</a:t>
            </a:r>
          </a:p>
        </p:txBody>
      </p:sp>
      <p:sp>
        <p:nvSpPr>
          <p:cNvPr id="14" name="Oval 12"/>
          <p:cNvSpPr>
            <a:spLocks noChangeArrowheads="1"/>
          </p:cNvSpPr>
          <p:nvPr/>
        </p:nvSpPr>
        <p:spPr bwMode="auto">
          <a:xfrm>
            <a:off x="8078737" y="2586225"/>
            <a:ext cx="376040" cy="263590"/>
          </a:xfrm>
          <a:prstGeom prst="ellipse">
            <a:avLst/>
          </a:prstGeom>
          <a:ln>
            <a:headEnd/>
            <a:tailEnd/>
          </a:ln>
        </p:spPr>
        <p:style>
          <a:lnRef idx="0">
            <a:schemeClr val="accent1"/>
          </a:lnRef>
          <a:fillRef idx="3">
            <a:schemeClr val="accent1"/>
          </a:fillRef>
          <a:effectRef idx="3">
            <a:schemeClr val="accent1"/>
          </a:effectRef>
          <a:fontRef idx="minor">
            <a:schemeClr val="lt1"/>
          </a:fontRef>
        </p:style>
        <p:txBody>
          <a:bodyPr wrap="none" lIns="0" tIns="0" rIns="0" bIns="0" anchor="ctr"/>
          <a:lstStyle/>
          <a:p>
            <a:pPr>
              <a:defRPr/>
            </a:pPr>
            <a:r>
              <a:rPr lang="en-US" dirty="0"/>
              <a:t>AR</a:t>
            </a:r>
          </a:p>
        </p:txBody>
      </p:sp>
      <p:cxnSp>
        <p:nvCxnSpPr>
          <p:cNvPr id="30744" name="AutoShape 13"/>
          <p:cNvCxnSpPr>
            <a:cxnSpLocks noChangeShapeType="1"/>
          </p:cNvCxnSpPr>
          <p:nvPr/>
        </p:nvCxnSpPr>
        <p:spPr bwMode="auto">
          <a:xfrm rot="5400000">
            <a:off x="4991895" y="1848645"/>
            <a:ext cx="498475" cy="976313"/>
          </a:xfrm>
          <a:prstGeom prst="straightConnector1">
            <a:avLst/>
          </a:prstGeom>
          <a:noFill/>
          <a:ln w="9525">
            <a:solidFill>
              <a:schemeClr val="tx1"/>
            </a:solidFill>
            <a:round/>
            <a:headEnd/>
            <a:tailEnd/>
          </a:ln>
        </p:spPr>
      </p:cxnSp>
      <p:cxnSp>
        <p:nvCxnSpPr>
          <p:cNvPr id="30745" name="AutoShape 14"/>
          <p:cNvCxnSpPr>
            <a:cxnSpLocks noChangeShapeType="1"/>
          </p:cNvCxnSpPr>
          <p:nvPr/>
        </p:nvCxnSpPr>
        <p:spPr bwMode="auto">
          <a:xfrm rot="5400000" flipH="1" flipV="1">
            <a:off x="5703095" y="1137445"/>
            <a:ext cx="498475" cy="2398713"/>
          </a:xfrm>
          <a:prstGeom prst="straightConnector1">
            <a:avLst/>
          </a:prstGeom>
          <a:noFill/>
          <a:ln w="9525">
            <a:solidFill>
              <a:schemeClr val="tx1"/>
            </a:solidFill>
            <a:round/>
            <a:headEnd/>
            <a:tailEnd/>
          </a:ln>
        </p:spPr>
      </p:cxnSp>
      <p:cxnSp>
        <p:nvCxnSpPr>
          <p:cNvPr id="30746" name="AutoShape 15"/>
          <p:cNvCxnSpPr>
            <a:cxnSpLocks noChangeShapeType="1"/>
          </p:cNvCxnSpPr>
          <p:nvPr/>
        </p:nvCxnSpPr>
        <p:spPr bwMode="auto">
          <a:xfrm rot="5400000">
            <a:off x="6153151" y="1587501"/>
            <a:ext cx="498475" cy="1498600"/>
          </a:xfrm>
          <a:prstGeom prst="straightConnector1">
            <a:avLst/>
          </a:prstGeom>
          <a:noFill/>
          <a:ln w="9525">
            <a:solidFill>
              <a:schemeClr val="tx1"/>
            </a:solidFill>
            <a:round/>
            <a:headEnd/>
            <a:tailEnd/>
          </a:ln>
        </p:spPr>
      </p:cxnSp>
      <p:cxnSp>
        <p:nvCxnSpPr>
          <p:cNvPr id="30747" name="AutoShape 16"/>
          <p:cNvCxnSpPr>
            <a:cxnSpLocks noChangeShapeType="1"/>
          </p:cNvCxnSpPr>
          <p:nvPr/>
        </p:nvCxnSpPr>
        <p:spPr bwMode="auto">
          <a:xfrm rot="16200000" flipH="1">
            <a:off x="6981032" y="2258220"/>
            <a:ext cx="498475" cy="157162"/>
          </a:xfrm>
          <a:prstGeom prst="straightConnector1">
            <a:avLst/>
          </a:prstGeom>
          <a:noFill/>
          <a:ln w="9525">
            <a:solidFill>
              <a:schemeClr val="tx1"/>
            </a:solidFill>
            <a:round/>
            <a:headEnd/>
            <a:tailEnd/>
          </a:ln>
        </p:spPr>
      </p:cxnSp>
      <p:cxnSp>
        <p:nvCxnSpPr>
          <p:cNvPr id="30748" name="AutoShape 17"/>
          <p:cNvCxnSpPr>
            <a:cxnSpLocks noChangeShapeType="1"/>
          </p:cNvCxnSpPr>
          <p:nvPr/>
        </p:nvCxnSpPr>
        <p:spPr bwMode="auto">
          <a:xfrm rot="16200000" flipH="1">
            <a:off x="7459664" y="1779589"/>
            <a:ext cx="498475" cy="1114425"/>
          </a:xfrm>
          <a:prstGeom prst="straightConnector1">
            <a:avLst/>
          </a:prstGeom>
          <a:noFill/>
          <a:ln w="9525">
            <a:solidFill>
              <a:schemeClr val="tx1"/>
            </a:solidFill>
            <a:round/>
            <a:headEnd/>
            <a:tailEnd/>
          </a:ln>
        </p:spPr>
      </p:cxnSp>
      <p:cxnSp>
        <p:nvCxnSpPr>
          <p:cNvPr id="30749" name="AutoShape 18"/>
          <p:cNvCxnSpPr>
            <a:cxnSpLocks noChangeShapeType="1"/>
          </p:cNvCxnSpPr>
          <p:nvPr/>
        </p:nvCxnSpPr>
        <p:spPr bwMode="auto">
          <a:xfrm rot="16200000" flipH="1">
            <a:off x="6748464" y="1068389"/>
            <a:ext cx="498475" cy="2536825"/>
          </a:xfrm>
          <a:prstGeom prst="straightConnector1">
            <a:avLst/>
          </a:prstGeom>
          <a:noFill/>
          <a:ln w="9525">
            <a:solidFill>
              <a:schemeClr val="tx1"/>
            </a:solidFill>
            <a:round/>
            <a:headEnd/>
            <a:tailEnd/>
          </a:ln>
        </p:spPr>
      </p:cxnSp>
      <p:cxnSp>
        <p:nvCxnSpPr>
          <p:cNvPr id="30750" name="AutoShape 19"/>
          <p:cNvCxnSpPr>
            <a:cxnSpLocks noChangeShapeType="1"/>
          </p:cNvCxnSpPr>
          <p:nvPr/>
        </p:nvCxnSpPr>
        <p:spPr bwMode="auto">
          <a:xfrm rot="5400000">
            <a:off x="5441951" y="2298701"/>
            <a:ext cx="498475" cy="76200"/>
          </a:xfrm>
          <a:prstGeom prst="straightConnector1">
            <a:avLst/>
          </a:prstGeom>
          <a:noFill/>
          <a:ln w="9525">
            <a:solidFill>
              <a:schemeClr val="tx1"/>
            </a:solidFill>
            <a:round/>
            <a:headEnd/>
            <a:tailEnd/>
          </a:ln>
        </p:spPr>
      </p:cxnSp>
      <p:cxnSp>
        <p:nvCxnSpPr>
          <p:cNvPr id="30751" name="AutoShape 20"/>
          <p:cNvCxnSpPr>
            <a:cxnSpLocks noChangeShapeType="1"/>
          </p:cNvCxnSpPr>
          <p:nvPr/>
        </p:nvCxnSpPr>
        <p:spPr bwMode="auto">
          <a:xfrm rot="16200000" flipH="1">
            <a:off x="6269832" y="1547020"/>
            <a:ext cx="498475" cy="1579562"/>
          </a:xfrm>
          <a:prstGeom prst="straightConnector1">
            <a:avLst/>
          </a:prstGeom>
          <a:noFill/>
          <a:ln w="9525">
            <a:solidFill>
              <a:schemeClr val="tx1"/>
            </a:solidFill>
            <a:round/>
            <a:headEnd/>
            <a:tailEnd/>
          </a:ln>
        </p:spPr>
      </p:cxnSp>
      <p:sp>
        <p:nvSpPr>
          <p:cNvPr id="30752" name="Rectangle 21"/>
          <p:cNvSpPr>
            <a:spLocks noChangeArrowheads="1"/>
          </p:cNvSpPr>
          <p:nvPr/>
        </p:nvSpPr>
        <p:spPr bwMode="auto">
          <a:xfrm>
            <a:off x="6096000" y="2305051"/>
            <a:ext cx="622300" cy="523875"/>
          </a:xfrm>
          <a:prstGeom prst="rect">
            <a:avLst/>
          </a:prstGeom>
          <a:noFill/>
          <a:ln w="9525">
            <a:noFill/>
            <a:miter lim="800000"/>
            <a:headEnd/>
            <a:tailEnd/>
          </a:ln>
        </p:spPr>
        <p:txBody>
          <a:bodyPr wrap="none">
            <a:spAutoFit/>
          </a:bodyPr>
          <a:lstStyle/>
          <a:p>
            <a:r>
              <a:rPr lang="en-US" sz="2800"/>
              <a:t>. . .</a:t>
            </a:r>
          </a:p>
        </p:txBody>
      </p:sp>
      <p:sp>
        <p:nvSpPr>
          <p:cNvPr id="24" name="Rectangle 25"/>
          <p:cNvSpPr>
            <a:spLocks noChangeArrowheads="1"/>
          </p:cNvSpPr>
          <p:nvPr/>
        </p:nvSpPr>
        <p:spPr bwMode="auto">
          <a:xfrm>
            <a:off x="5476042" y="322333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dirty="0"/>
              <a:t>S</a:t>
            </a:r>
          </a:p>
        </p:txBody>
      </p:sp>
      <p:sp>
        <p:nvSpPr>
          <p:cNvPr id="25" name="Rectangle 26"/>
          <p:cNvSpPr>
            <a:spLocks noChangeArrowheads="1"/>
          </p:cNvSpPr>
          <p:nvPr/>
        </p:nvSpPr>
        <p:spPr bwMode="auto">
          <a:xfrm>
            <a:off x="4577032" y="3223334"/>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a:t>S</a:t>
            </a:r>
          </a:p>
        </p:txBody>
      </p:sp>
      <p:cxnSp>
        <p:nvCxnSpPr>
          <p:cNvPr id="30759" name="AutoShape 59"/>
          <p:cNvCxnSpPr>
            <a:cxnSpLocks noChangeShapeType="1"/>
          </p:cNvCxnSpPr>
          <p:nvPr/>
        </p:nvCxnSpPr>
        <p:spPr bwMode="auto">
          <a:xfrm rot="5400000" flipH="1" flipV="1">
            <a:off x="4566444" y="3036094"/>
            <a:ext cx="373062" cy="0"/>
          </a:xfrm>
          <a:prstGeom prst="straightConnector1">
            <a:avLst/>
          </a:prstGeom>
          <a:noFill/>
          <a:ln w="9525">
            <a:solidFill>
              <a:schemeClr val="tx1"/>
            </a:solidFill>
            <a:round/>
            <a:headEnd/>
            <a:tailEnd/>
          </a:ln>
        </p:spPr>
      </p:cxnSp>
      <p:cxnSp>
        <p:nvCxnSpPr>
          <p:cNvPr id="30760" name="AutoShape 60"/>
          <p:cNvCxnSpPr>
            <a:cxnSpLocks noChangeShapeType="1"/>
          </p:cNvCxnSpPr>
          <p:nvPr/>
        </p:nvCxnSpPr>
        <p:spPr bwMode="auto">
          <a:xfrm rot="16200000" flipV="1">
            <a:off x="5016501" y="2586038"/>
            <a:ext cx="373062" cy="900113"/>
          </a:xfrm>
          <a:prstGeom prst="straightConnector1">
            <a:avLst/>
          </a:prstGeom>
          <a:noFill/>
          <a:ln w="9525">
            <a:solidFill>
              <a:schemeClr val="tx1"/>
            </a:solidFill>
            <a:round/>
            <a:headEnd/>
            <a:tailEnd/>
          </a:ln>
        </p:spPr>
      </p:cxnSp>
      <p:cxnSp>
        <p:nvCxnSpPr>
          <p:cNvPr id="30761" name="AutoShape 61"/>
          <p:cNvCxnSpPr>
            <a:cxnSpLocks noChangeShapeType="1"/>
          </p:cNvCxnSpPr>
          <p:nvPr/>
        </p:nvCxnSpPr>
        <p:spPr bwMode="auto">
          <a:xfrm rot="5400000" flipH="1" flipV="1">
            <a:off x="5466557" y="3036094"/>
            <a:ext cx="373062" cy="0"/>
          </a:xfrm>
          <a:prstGeom prst="straightConnector1">
            <a:avLst/>
          </a:prstGeom>
          <a:noFill/>
          <a:ln w="9525">
            <a:solidFill>
              <a:schemeClr val="tx1"/>
            </a:solidFill>
            <a:round/>
            <a:headEnd/>
            <a:tailEnd/>
          </a:ln>
        </p:spPr>
      </p:cxnSp>
      <p:cxnSp>
        <p:nvCxnSpPr>
          <p:cNvPr id="30762" name="AutoShape 62"/>
          <p:cNvCxnSpPr>
            <a:cxnSpLocks noChangeShapeType="1"/>
          </p:cNvCxnSpPr>
          <p:nvPr/>
        </p:nvCxnSpPr>
        <p:spPr bwMode="auto">
          <a:xfrm rot="5400000" flipH="1" flipV="1">
            <a:off x="5016501" y="2586038"/>
            <a:ext cx="373062" cy="900113"/>
          </a:xfrm>
          <a:prstGeom prst="straightConnector1">
            <a:avLst/>
          </a:prstGeom>
          <a:noFill/>
          <a:ln w="9525">
            <a:solidFill>
              <a:schemeClr val="tx1"/>
            </a:solidFill>
            <a:round/>
            <a:headEnd/>
            <a:tailEnd/>
          </a:ln>
        </p:spPr>
      </p:cxnSp>
      <p:cxnSp>
        <p:nvCxnSpPr>
          <p:cNvPr id="30763" name="AutoShape 63"/>
          <p:cNvCxnSpPr>
            <a:cxnSpLocks noChangeShapeType="1"/>
          </p:cNvCxnSpPr>
          <p:nvPr/>
        </p:nvCxnSpPr>
        <p:spPr bwMode="auto">
          <a:xfrm>
            <a:off x="4929188" y="3344864"/>
            <a:ext cx="546100" cy="1587"/>
          </a:xfrm>
          <a:prstGeom prst="straightConnector1">
            <a:avLst/>
          </a:prstGeom>
          <a:noFill/>
          <a:ln w="9525">
            <a:solidFill>
              <a:schemeClr val="tx1"/>
            </a:solidFill>
            <a:round/>
            <a:headEnd/>
            <a:tailEnd/>
          </a:ln>
        </p:spPr>
      </p:cxnSp>
      <p:cxnSp>
        <p:nvCxnSpPr>
          <p:cNvPr id="30764" name="AutoShape 64"/>
          <p:cNvCxnSpPr>
            <a:cxnSpLocks noChangeShapeType="1"/>
          </p:cNvCxnSpPr>
          <p:nvPr/>
        </p:nvCxnSpPr>
        <p:spPr bwMode="auto">
          <a:xfrm rot="5400000" flipH="1" flipV="1">
            <a:off x="4533107" y="2831307"/>
            <a:ext cx="485775" cy="1754188"/>
          </a:xfrm>
          <a:prstGeom prst="straightConnector1">
            <a:avLst/>
          </a:prstGeom>
          <a:noFill/>
          <a:ln w="9525">
            <a:solidFill>
              <a:schemeClr val="tx1"/>
            </a:solidFill>
            <a:round/>
            <a:headEnd/>
            <a:tailEnd/>
          </a:ln>
        </p:spPr>
      </p:cxnSp>
      <p:cxnSp>
        <p:nvCxnSpPr>
          <p:cNvPr id="30765" name="AutoShape 65"/>
          <p:cNvCxnSpPr>
            <a:cxnSpLocks noChangeShapeType="1"/>
          </p:cNvCxnSpPr>
          <p:nvPr/>
        </p:nvCxnSpPr>
        <p:spPr bwMode="auto">
          <a:xfrm rot="5400000" flipH="1" flipV="1">
            <a:off x="4083051" y="3281364"/>
            <a:ext cx="485775" cy="854075"/>
          </a:xfrm>
          <a:prstGeom prst="straightConnector1">
            <a:avLst/>
          </a:prstGeom>
          <a:noFill/>
          <a:ln w="9525">
            <a:solidFill>
              <a:schemeClr val="tx1"/>
            </a:solidFill>
            <a:round/>
            <a:headEnd/>
            <a:tailEnd/>
          </a:ln>
        </p:spPr>
      </p:cxnSp>
      <p:cxnSp>
        <p:nvCxnSpPr>
          <p:cNvPr id="30766" name="AutoShape 66"/>
          <p:cNvCxnSpPr>
            <a:cxnSpLocks noChangeShapeType="1"/>
          </p:cNvCxnSpPr>
          <p:nvPr/>
        </p:nvCxnSpPr>
        <p:spPr bwMode="auto">
          <a:xfrm rot="16200000" flipV="1">
            <a:off x="4533107" y="3685382"/>
            <a:ext cx="485775" cy="46038"/>
          </a:xfrm>
          <a:prstGeom prst="straightConnector1">
            <a:avLst/>
          </a:prstGeom>
          <a:noFill/>
          <a:ln w="9525">
            <a:solidFill>
              <a:schemeClr val="tx1"/>
            </a:solidFill>
            <a:round/>
            <a:headEnd/>
            <a:tailEnd/>
          </a:ln>
        </p:spPr>
      </p:cxnSp>
      <p:cxnSp>
        <p:nvCxnSpPr>
          <p:cNvPr id="30767" name="AutoShape 67"/>
          <p:cNvCxnSpPr>
            <a:cxnSpLocks noChangeShapeType="1"/>
          </p:cNvCxnSpPr>
          <p:nvPr/>
        </p:nvCxnSpPr>
        <p:spPr bwMode="auto">
          <a:xfrm rot="5400000" flipH="1" flipV="1">
            <a:off x="4983164" y="3281364"/>
            <a:ext cx="485775" cy="854075"/>
          </a:xfrm>
          <a:prstGeom prst="straightConnector1">
            <a:avLst/>
          </a:prstGeom>
          <a:noFill/>
          <a:ln w="9525">
            <a:solidFill>
              <a:schemeClr val="tx1"/>
            </a:solidFill>
            <a:round/>
            <a:headEnd/>
            <a:tailEnd/>
          </a:ln>
        </p:spPr>
      </p:cxnSp>
      <p:sp>
        <p:nvSpPr>
          <p:cNvPr id="36" name="TextBox 59"/>
          <p:cNvSpPr txBox="1">
            <a:spLocks noChangeArrowheads="1"/>
          </p:cNvSpPr>
          <p:nvPr/>
        </p:nvSpPr>
        <p:spPr bwMode="auto">
          <a:xfrm>
            <a:off x="2064203" y="1447800"/>
            <a:ext cx="1212397" cy="369332"/>
          </a:xfrm>
          <a:prstGeom prst="rect">
            <a:avLst/>
          </a:prstGeom>
          <a:solidFill>
            <a:schemeClr val="bg1">
              <a:lumMod val="75000"/>
            </a:schemeClr>
          </a:solidFill>
          <a:ln w="9525">
            <a:noFill/>
            <a:miter lim="800000"/>
            <a:headEnd/>
            <a:tailEnd/>
          </a:ln>
          <a:effectLst>
            <a:outerShdw blurRad="50800" dist="38100" dir="2700000" algn="tl" rotWithShape="0">
              <a:prstClr val="black">
                <a:alpha val="40000"/>
              </a:prstClr>
            </a:outerShdw>
            <a:softEdge rad="12700"/>
          </a:effectLst>
        </p:spPr>
        <p:txBody>
          <a:bodyPr>
            <a:spAutoFit/>
          </a:bodyPr>
          <a:lstStyle/>
          <a:p>
            <a:pPr>
              <a:defRPr/>
            </a:pPr>
            <a:r>
              <a:rPr lang="en-US" i="1" dirty="0">
                <a:ea typeface="Arial" charset="0"/>
              </a:rPr>
              <a:t>Internet</a:t>
            </a:r>
          </a:p>
        </p:txBody>
      </p:sp>
      <p:sp>
        <p:nvSpPr>
          <p:cNvPr id="37" name="Rectangle 38"/>
          <p:cNvSpPr>
            <a:spLocks noChangeArrowheads="1"/>
          </p:cNvSpPr>
          <p:nvPr/>
        </p:nvSpPr>
        <p:spPr bwMode="auto">
          <a:xfrm>
            <a:off x="4622295" y="395146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a:t>S</a:t>
            </a:r>
          </a:p>
        </p:txBody>
      </p:sp>
      <p:sp>
        <p:nvSpPr>
          <p:cNvPr id="38" name="Rectangle 39"/>
          <p:cNvSpPr>
            <a:spLocks noChangeArrowheads="1"/>
          </p:cNvSpPr>
          <p:nvPr/>
        </p:nvSpPr>
        <p:spPr bwMode="auto">
          <a:xfrm>
            <a:off x="3723285" y="395146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a:t>S</a:t>
            </a:r>
          </a:p>
        </p:txBody>
      </p:sp>
      <p:cxnSp>
        <p:nvCxnSpPr>
          <p:cNvPr id="30777" name="AutoShape 69"/>
          <p:cNvCxnSpPr>
            <a:cxnSpLocks noChangeShapeType="1"/>
          </p:cNvCxnSpPr>
          <p:nvPr/>
        </p:nvCxnSpPr>
        <p:spPr bwMode="auto">
          <a:xfrm rot="5400000" flipH="1" flipV="1">
            <a:off x="4139407" y="3956844"/>
            <a:ext cx="422275" cy="896938"/>
          </a:xfrm>
          <a:prstGeom prst="straightConnector1">
            <a:avLst/>
          </a:prstGeom>
          <a:noFill/>
          <a:ln w="9525">
            <a:solidFill>
              <a:schemeClr val="tx1"/>
            </a:solidFill>
            <a:round/>
            <a:headEnd/>
            <a:tailEnd/>
          </a:ln>
        </p:spPr>
      </p:cxnSp>
      <p:cxnSp>
        <p:nvCxnSpPr>
          <p:cNvPr id="30778" name="AutoShape 70"/>
          <p:cNvCxnSpPr>
            <a:cxnSpLocks noChangeShapeType="1"/>
          </p:cNvCxnSpPr>
          <p:nvPr/>
        </p:nvCxnSpPr>
        <p:spPr bwMode="auto">
          <a:xfrm rot="16200000" flipV="1">
            <a:off x="3689351" y="4403726"/>
            <a:ext cx="422275" cy="3175"/>
          </a:xfrm>
          <a:prstGeom prst="straightConnector1">
            <a:avLst/>
          </a:prstGeom>
          <a:noFill/>
          <a:ln w="9525">
            <a:solidFill>
              <a:schemeClr val="tx1"/>
            </a:solidFill>
            <a:round/>
            <a:headEnd/>
            <a:tailEnd/>
          </a:ln>
        </p:spPr>
      </p:cxnSp>
      <p:cxnSp>
        <p:nvCxnSpPr>
          <p:cNvPr id="30779" name="AutoShape 71"/>
          <p:cNvCxnSpPr>
            <a:cxnSpLocks noChangeShapeType="1"/>
          </p:cNvCxnSpPr>
          <p:nvPr/>
        </p:nvCxnSpPr>
        <p:spPr bwMode="auto">
          <a:xfrm rot="16200000" flipV="1">
            <a:off x="4138613" y="3954463"/>
            <a:ext cx="422275" cy="901700"/>
          </a:xfrm>
          <a:prstGeom prst="straightConnector1">
            <a:avLst/>
          </a:prstGeom>
          <a:noFill/>
          <a:ln w="9525">
            <a:solidFill>
              <a:schemeClr val="tx1"/>
            </a:solidFill>
            <a:round/>
            <a:headEnd/>
            <a:tailEnd/>
          </a:ln>
        </p:spPr>
      </p:cxnSp>
      <p:cxnSp>
        <p:nvCxnSpPr>
          <p:cNvPr id="30780" name="AutoShape 72"/>
          <p:cNvCxnSpPr>
            <a:cxnSpLocks noChangeShapeType="1"/>
          </p:cNvCxnSpPr>
          <p:nvPr/>
        </p:nvCxnSpPr>
        <p:spPr bwMode="auto">
          <a:xfrm rot="16200000" flipV="1">
            <a:off x="4588670" y="4404520"/>
            <a:ext cx="422275" cy="1587"/>
          </a:xfrm>
          <a:prstGeom prst="straightConnector1">
            <a:avLst/>
          </a:prstGeom>
          <a:noFill/>
          <a:ln w="9525">
            <a:solidFill>
              <a:schemeClr val="tx1"/>
            </a:solidFill>
            <a:round/>
            <a:headEnd/>
            <a:tailEnd/>
          </a:ln>
        </p:spPr>
      </p:cxnSp>
      <p:sp>
        <p:nvSpPr>
          <p:cNvPr id="43" name="AutoShape 80"/>
          <p:cNvSpPr>
            <a:spLocks noChangeArrowheads="1"/>
          </p:cNvSpPr>
          <p:nvPr/>
        </p:nvSpPr>
        <p:spPr bwMode="auto">
          <a:xfrm rot="16171351">
            <a:off x="3667955"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a:t>A</a:t>
            </a:r>
          </a:p>
        </p:txBody>
      </p:sp>
      <p:sp>
        <p:nvSpPr>
          <p:cNvPr id="44" name="AutoShape 82"/>
          <p:cNvSpPr>
            <a:spLocks noChangeArrowheads="1"/>
          </p:cNvSpPr>
          <p:nvPr/>
        </p:nvSpPr>
        <p:spPr bwMode="auto">
          <a:xfrm rot="16171351">
            <a:off x="4566965"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dirty="0"/>
              <a:t>A</a:t>
            </a:r>
          </a:p>
        </p:txBody>
      </p:sp>
      <p:sp>
        <p:nvSpPr>
          <p:cNvPr id="45" name="AutoShape 82"/>
          <p:cNvSpPr>
            <a:spLocks noChangeArrowheads="1"/>
          </p:cNvSpPr>
          <p:nvPr/>
        </p:nvSpPr>
        <p:spPr bwMode="auto">
          <a:xfrm rot="16171351">
            <a:off x="4013820"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a:t>A</a:t>
            </a:r>
          </a:p>
        </p:txBody>
      </p:sp>
      <p:sp>
        <p:nvSpPr>
          <p:cNvPr id="30790" name="Rectangle 21"/>
          <p:cNvSpPr>
            <a:spLocks noChangeArrowheads="1"/>
          </p:cNvSpPr>
          <p:nvPr/>
        </p:nvSpPr>
        <p:spPr bwMode="auto">
          <a:xfrm>
            <a:off x="4365625" y="4667250"/>
            <a:ext cx="344488" cy="369888"/>
          </a:xfrm>
          <a:prstGeom prst="rect">
            <a:avLst/>
          </a:prstGeom>
          <a:noFill/>
          <a:ln w="9525">
            <a:noFill/>
            <a:miter lim="800000"/>
            <a:headEnd/>
            <a:tailEnd/>
          </a:ln>
        </p:spPr>
        <p:txBody>
          <a:bodyPr wrap="none">
            <a:spAutoFit/>
          </a:bodyPr>
          <a:lstStyle/>
          <a:p>
            <a:r>
              <a:rPr lang="en-US"/>
              <a:t>…</a:t>
            </a:r>
          </a:p>
        </p:txBody>
      </p:sp>
      <p:cxnSp>
        <p:nvCxnSpPr>
          <p:cNvPr id="30791" name="AutoShape 69"/>
          <p:cNvCxnSpPr>
            <a:cxnSpLocks noChangeShapeType="1"/>
          </p:cNvCxnSpPr>
          <p:nvPr/>
        </p:nvCxnSpPr>
        <p:spPr bwMode="auto">
          <a:xfrm rot="5400000" flipH="1" flipV="1">
            <a:off x="4312445" y="4129882"/>
            <a:ext cx="422275" cy="550863"/>
          </a:xfrm>
          <a:prstGeom prst="straightConnector1">
            <a:avLst/>
          </a:prstGeom>
          <a:noFill/>
          <a:ln w="9525">
            <a:solidFill>
              <a:schemeClr val="tx1"/>
            </a:solidFill>
            <a:round/>
            <a:headEnd/>
            <a:tailEnd/>
          </a:ln>
        </p:spPr>
      </p:cxnSp>
      <p:cxnSp>
        <p:nvCxnSpPr>
          <p:cNvPr id="30792" name="AutoShape 69"/>
          <p:cNvCxnSpPr>
            <a:cxnSpLocks noChangeShapeType="1"/>
          </p:cNvCxnSpPr>
          <p:nvPr/>
        </p:nvCxnSpPr>
        <p:spPr bwMode="auto">
          <a:xfrm rot="16200000" flipV="1">
            <a:off x="3862388" y="4230688"/>
            <a:ext cx="422275" cy="349250"/>
          </a:xfrm>
          <a:prstGeom prst="straightConnector1">
            <a:avLst/>
          </a:prstGeom>
          <a:noFill/>
          <a:ln w="9525">
            <a:solidFill>
              <a:schemeClr val="tx1"/>
            </a:solidFill>
            <a:round/>
            <a:headEnd/>
            <a:tailEnd/>
          </a:ln>
        </p:spPr>
      </p:cxnSp>
      <p:sp>
        <p:nvSpPr>
          <p:cNvPr id="49" name="Rectangle 38"/>
          <p:cNvSpPr>
            <a:spLocks noChangeArrowheads="1"/>
          </p:cNvSpPr>
          <p:nvPr/>
        </p:nvSpPr>
        <p:spPr bwMode="auto">
          <a:xfrm>
            <a:off x="6328231" y="3951467"/>
            <a:ext cx="352680" cy="242724"/>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dirty="0"/>
              <a:t>S</a:t>
            </a:r>
          </a:p>
        </p:txBody>
      </p:sp>
      <p:sp>
        <p:nvSpPr>
          <p:cNvPr id="50" name="Rectangle 39"/>
          <p:cNvSpPr>
            <a:spLocks noChangeArrowheads="1"/>
          </p:cNvSpPr>
          <p:nvPr/>
        </p:nvSpPr>
        <p:spPr bwMode="auto">
          <a:xfrm>
            <a:off x="5429221" y="3951465"/>
            <a:ext cx="352680" cy="242726"/>
          </a:xfrm>
          <a:prstGeom prst="rect">
            <a:avLst/>
          </a:prstGeom>
          <a:ln>
            <a:headEnd/>
            <a:tailEnd/>
          </a:ln>
          <a:scene3d>
            <a:camera prst="orthographicFront">
              <a:rot lat="0" lon="0" rev="0"/>
            </a:camera>
            <a:lightRig rig="threePt" dir="t">
              <a:rot lat="0" lon="0" rev="1200000"/>
            </a:lightRig>
          </a:scene3d>
          <a:sp3d prstMaterial="plastic">
            <a:bevelT w="63500" h="25400"/>
          </a:sp3d>
        </p:spPr>
        <p:style>
          <a:lnRef idx="0">
            <a:schemeClr val="accent3"/>
          </a:lnRef>
          <a:fillRef idx="3">
            <a:schemeClr val="accent3"/>
          </a:fillRef>
          <a:effectRef idx="3">
            <a:schemeClr val="accent3"/>
          </a:effectRef>
          <a:fontRef idx="minor">
            <a:schemeClr val="lt1"/>
          </a:fontRef>
        </p:style>
        <p:txBody>
          <a:bodyPr wrap="none" anchor="ctr"/>
          <a:lstStyle/>
          <a:p>
            <a:pPr>
              <a:defRPr/>
            </a:pPr>
            <a:r>
              <a:rPr lang="en-US" dirty="0"/>
              <a:t>S</a:t>
            </a:r>
          </a:p>
        </p:txBody>
      </p:sp>
      <p:cxnSp>
        <p:nvCxnSpPr>
          <p:cNvPr id="30799" name="AutoShape 69"/>
          <p:cNvCxnSpPr>
            <a:cxnSpLocks noChangeShapeType="1"/>
          </p:cNvCxnSpPr>
          <p:nvPr/>
        </p:nvCxnSpPr>
        <p:spPr bwMode="auto">
          <a:xfrm rot="5400000" flipH="1" flipV="1">
            <a:off x="5845176" y="3957638"/>
            <a:ext cx="422275" cy="895350"/>
          </a:xfrm>
          <a:prstGeom prst="straightConnector1">
            <a:avLst/>
          </a:prstGeom>
          <a:noFill/>
          <a:ln w="9525">
            <a:solidFill>
              <a:schemeClr val="tx1"/>
            </a:solidFill>
            <a:round/>
            <a:headEnd/>
            <a:tailEnd/>
          </a:ln>
        </p:spPr>
      </p:cxnSp>
      <p:cxnSp>
        <p:nvCxnSpPr>
          <p:cNvPr id="30800" name="AutoShape 70"/>
          <p:cNvCxnSpPr>
            <a:cxnSpLocks noChangeShapeType="1"/>
          </p:cNvCxnSpPr>
          <p:nvPr/>
        </p:nvCxnSpPr>
        <p:spPr bwMode="auto">
          <a:xfrm rot="16200000" flipV="1">
            <a:off x="5395914" y="4403726"/>
            <a:ext cx="422275" cy="3175"/>
          </a:xfrm>
          <a:prstGeom prst="straightConnector1">
            <a:avLst/>
          </a:prstGeom>
          <a:noFill/>
          <a:ln w="9525">
            <a:solidFill>
              <a:schemeClr val="tx1"/>
            </a:solidFill>
            <a:round/>
            <a:headEnd/>
            <a:tailEnd/>
          </a:ln>
        </p:spPr>
      </p:cxnSp>
      <p:cxnSp>
        <p:nvCxnSpPr>
          <p:cNvPr id="30801" name="AutoShape 71"/>
          <p:cNvCxnSpPr>
            <a:cxnSpLocks noChangeShapeType="1"/>
          </p:cNvCxnSpPr>
          <p:nvPr/>
        </p:nvCxnSpPr>
        <p:spPr bwMode="auto">
          <a:xfrm rot="16200000" flipV="1">
            <a:off x="5845176" y="3954463"/>
            <a:ext cx="422275" cy="901700"/>
          </a:xfrm>
          <a:prstGeom prst="straightConnector1">
            <a:avLst/>
          </a:prstGeom>
          <a:noFill/>
          <a:ln w="9525">
            <a:solidFill>
              <a:schemeClr val="tx1"/>
            </a:solidFill>
            <a:round/>
            <a:headEnd/>
            <a:tailEnd/>
          </a:ln>
        </p:spPr>
      </p:cxnSp>
      <p:cxnSp>
        <p:nvCxnSpPr>
          <p:cNvPr id="30802" name="AutoShape 72"/>
          <p:cNvCxnSpPr>
            <a:cxnSpLocks noChangeShapeType="1"/>
          </p:cNvCxnSpPr>
          <p:nvPr/>
        </p:nvCxnSpPr>
        <p:spPr bwMode="auto">
          <a:xfrm rot="16200000" flipV="1">
            <a:off x="6294439" y="4403726"/>
            <a:ext cx="422275" cy="3175"/>
          </a:xfrm>
          <a:prstGeom prst="straightConnector1">
            <a:avLst/>
          </a:prstGeom>
          <a:noFill/>
          <a:ln w="9525">
            <a:solidFill>
              <a:schemeClr val="tx1"/>
            </a:solidFill>
            <a:round/>
            <a:headEnd/>
            <a:tailEnd/>
          </a:ln>
        </p:spPr>
      </p:cxnSp>
      <p:sp>
        <p:nvSpPr>
          <p:cNvPr id="55" name="AutoShape 80"/>
          <p:cNvSpPr>
            <a:spLocks noChangeArrowheads="1"/>
          </p:cNvSpPr>
          <p:nvPr/>
        </p:nvSpPr>
        <p:spPr bwMode="auto">
          <a:xfrm rot="16171351">
            <a:off x="5373891"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dirty="0"/>
              <a:t>A</a:t>
            </a:r>
          </a:p>
        </p:txBody>
      </p:sp>
      <p:sp>
        <p:nvSpPr>
          <p:cNvPr id="56" name="AutoShape 82"/>
          <p:cNvSpPr>
            <a:spLocks noChangeArrowheads="1"/>
          </p:cNvSpPr>
          <p:nvPr/>
        </p:nvSpPr>
        <p:spPr bwMode="auto">
          <a:xfrm rot="16171351">
            <a:off x="6272900"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dirty="0"/>
              <a:t>A</a:t>
            </a:r>
          </a:p>
        </p:txBody>
      </p:sp>
      <p:sp>
        <p:nvSpPr>
          <p:cNvPr id="57" name="AutoShape 82"/>
          <p:cNvSpPr>
            <a:spLocks noChangeArrowheads="1"/>
          </p:cNvSpPr>
          <p:nvPr/>
        </p:nvSpPr>
        <p:spPr bwMode="auto">
          <a:xfrm rot="16171351">
            <a:off x="5719755" y="4702211"/>
            <a:ext cx="472701" cy="299670"/>
          </a:xfrm>
          <a:prstGeom prst="flowChartPredefinedProcess">
            <a:avLst/>
          </a:prstGeom>
          <a:gradFill>
            <a:gsLst>
              <a:gs pos="0">
                <a:schemeClr val="tx1">
                  <a:lumMod val="65000"/>
                  <a:lumOff val="35000"/>
                </a:schemeClr>
              </a:gs>
              <a:gs pos="80000">
                <a:schemeClr val="dk1">
                  <a:shade val="93000"/>
                  <a:satMod val="130000"/>
                </a:schemeClr>
              </a:gs>
              <a:gs pos="100000">
                <a:schemeClr val="dk1">
                  <a:shade val="94000"/>
                  <a:satMod val="135000"/>
                </a:schemeClr>
              </a:gs>
            </a:gsLst>
          </a:gradFill>
          <a:ln>
            <a:headEnd/>
            <a:tailEnd/>
          </a:ln>
          <a:scene3d>
            <a:camera prst="orthographicFront">
              <a:rot lat="0" lon="0" rev="0"/>
            </a:camera>
            <a:lightRig rig="threePt" dir="t"/>
          </a:scene3d>
          <a:sp3d prstMaterial="powder">
            <a:bevelT w="63500" h="25400"/>
          </a:sp3d>
        </p:spPr>
        <p:style>
          <a:lnRef idx="0">
            <a:schemeClr val="dk1"/>
          </a:lnRef>
          <a:fillRef idx="3">
            <a:schemeClr val="dk1"/>
          </a:fillRef>
          <a:effectRef idx="3">
            <a:schemeClr val="dk1"/>
          </a:effectRef>
          <a:fontRef idx="minor">
            <a:schemeClr val="lt1"/>
          </a:fontRef>
        </p:style>
        <p:txBody>
          <a:bodyPr vert="eaVert" wrap="none" anchor="ctr"/>
          <a:lstStyle/>
          <a:p>
            <a:pPr>
              <a:defRPr/>
            </a:pPr>
            <a:r>
              <a:rPr lang="en-US"/>
              <a:t>A</a:t>
            </a:r>
          </a:p>
        </p:txBody>
      </p:sp>
      <p:sp>
        <p:nvSpPr>
          <p:cNvPr id="30812" name="Rectangle 21"/>
          <p:cNvSpPr>
            <a:spLocks noChangeArrowheads="1"/>
          </p:cNvSpPr>
          <p:nvPr/>
        </p:nvSpPr>
        <p:spPr bwMode="auto">
          <a:xfrm>
            <a:off x="6057900" y="4667250"/>
            <a:ext cx="342900" cy="369888"/>
          </a:xfrm>
          <a:prstGeom prst="rect">
            <a:avLst/>
          </a:prstGeom>
          <a:noFill/>
          <a:ln w="9525">
            <a:noFill/>
            <a:miter lim="800000"/>
            <a:headEnd/>
            <a:tailEnd/>
          </a:ln>
        </p:spPr>
        <p:txBody>
          <a:bodyPr wrap="none">
            <a:spAutoFit/>
          </a:bodyPr>
          <a:lstStyle/>
          <a:p>
            <a:r>
              <a:rPr lang="en-US"/>
              <a:t>…</a:t>
            </a:r>
          </a:p>
        </p:txBody>
      </p:sp>
      <p:cxnSp>
        <p:nvCxnSpPr>
          <p:cNvPr id="30813" name="AutoShape 69"/>
          <p:cNvCxnSpPr>
            <a:cxnSpLocks noChangeShapeType="1"/>
          </p:cNvCxnSpPr>
          <p:nvPr/>
        </p:nvCxnSpPr>
        <p:spPr bwMode="auto">
          <a:xfrm rot="5400000" flipH="1" flipV="1">
            <a:off x="6018214" y="4130676"/>
            <a:ext cx="422275" cy="549275"/>
          </a:xfrm>
          <a:prstGeom prst="straightConnector1">
            <a:avLst/>
          </a:prstGeom>
          <a:noFill/>
          <a:ln w="9525">
            <a:solidFill>
              <a:schemeClr val="tx1"/>
            </a:solidFill>
            <a:round/>
            <a:headEnd/>
            <a:tailEnd/>
          </a:ln>
        </p:spPr>
      </p:cxnSp>
      <p:cxnSp>
        <p:nvCxnSpPr>
          <p:cNvPr id="30814" name="AutoShape 69"/>
          <p:cNvCxnSpPr>
            <a:cxnSpLocks noChangeShapeType="1"/>
          </p:cNvCxnSpPr>
          <p:nvPr/>
        </p:nvCxnSpPr>
        <p:spPr bwMode="auto">
          <a:xfrm rot="16200000" flipV="1">
            <a:off x="5568951" y="4230688"/>
            <a:ext cx="422275" cy="349250"/>
          </a:xfrm>
          <a:prstGeom prst="straightConnector1">
            <a:avLst/>
          </a:prstGeom>
          <a:noFill/>
          <a:ln w="9525">
            <a:solidFill>
              <a:schemeClr val="tx1"/>
            </a:solidFill>
            <a:round/>
            <a:headEnd/>
            <a:tailEnd/>
          </a:ln>
        </p:spPr>
      </p:cxnSp>
      <p:cxnSp>
        <p:nvCxnSpPr>
          <p:cNvPr id="30815" name="AutoShape 64"/>
          <p:cNvCxnSpPr>
            <a:cxnSpLocks noChangeShapeType="1"/>
          </p:cNvCxnSpPr>
          <p:nvPr/>
        </p:nvCxnSpPr>
        <p:spPr bwMode="auto">
          <a:xfrm rot="16200000" flipV="1">
            <a:off x="5385595" y="2832895"/>
            <a:ext cx="485775" cy="1751013"/>
          </a:xfrm>
          <a:prstGeom prst="straightConnector1">
            <a:avLst/>
          </a:prstGeom>
          <a:noFill/>
          <a:ln w="9525">
            <a:solidFill>
              <a:schemeClr val="tx1"/>
            </a:solidFill>
            <a:round/>
            <a:headEnd/>
            <a:tailEnd/>
          </a:ln>
        </p:spPr>
      </p:cxnSp>
      <p:cxnSp>
        <p:nvCxnSpPr>
          <p:cNvPr id="30816" name="AutoShape 65"/>
          <p:cNvCxnSpPr>
            <a:cxnSpLocks noChangeShapeType="1"/>
          </p:cNvCxnSpPr>
          <p:nvPr/>
        </p:nvCxnSpPr>
        <p:spPr bwMode="auto">
          <a:xfrm rot="16200000" flipV="1">
            <a:off x="4936332" y="3282157"/>
            <a:ext cx="485775" cy="852488"/>
          </a:xfrm>
          <a:prstGeom prst="straightConnector1">
            <a:avLst/>
          </a:prstGeom>
          <a:noFill/>
          <a:ln w="9525">
            <a:solidFill>
              <a:schemeClr val="tx1"/>
            </a:solidFill>
            <a:round/>
            <a:headEnd/>
            <a:tailEnd/>
          </a:ln>
        </p:spPr>
      </p:cxnSp>
      <p:cxnSp>
        <p:nvCxnSpPr>
          <p:cNvPr id="30817" name="AutoShape 66"/>
          <p:cNvCxnSpPr>
            <a:cxnSpLocks noChangeShapeType="1"/>
          </p:cNvCxnSpPr>
          <p:nvPr/>
        </p:nvCxnSpPr>
        <p:spPr bwMode="auto">
          <a:xfrm rot="5400000" flipH="1" flipV="1">
            <a:off x="5386389" y="3684589"/>
            <a:ext cx="485775" cy="47625"/>
          </a:xfrm>
          <a:prstGeom prst="straightConnector1">
            <a:avLst/>
          </a:prstGeom>
          <a:noFill/>
          <a:ln w="9525">
            <a:solidFill>
              <a:schemeClr val="tx1"/>
            </a:solidFill>
            <a:round/>
            <a:headEnd/>
            <a:tailEnd/>
          </a:ln>
        </p:spPr>
      </p:cxnSp>
      <p:cxnSp>
        <p:nvCxnSpPr>
          <p:cNvPr id="30818" name="AutoShape 67"/>
          <p:cNvCxnSpPr>
            <a:cxnSpLocks noChangeShapeType="1"/>
          </p:cNvCxnSpPr>
          <p:nvPr/>
        </p:nvCxnSpPr>
        <p:spPr bwMode="auto">
          <a:xfrm rot="16200000" flipV="1">
            <a:off x="5835651" y="3282951"/>
            <a:ext cx="485775" cy="850900"/>
          </a:xfrm>
          <a:prstGeom prst="straightConnector1">
            <a:avLst/>
          </a:prstGeom>
          <a:noFill/>
          <a:ln w="9525">
            <a:solidFill>
              <a:schemeClr val="tx1"/>
            </a:solidFill>
            <a:round/>
            <a:headEnd/>
            <a:tailEnd/>
          </a:ln>
        </p:spPr>
      </p:cxnSp>
      <p:sp>
        <p:nvSpPr>
          <p:cNvPr id="30819" name="Rectangle 21"/>
          <p:cNvSpPr>
            <a:spLocks noChangeArrowheads="1"/>
          </p:cNvSpPr>
          <p:nvPr/>
        </p:nvSpPr>
        <p:spPr bwMode="auto">
          <a:xfrm>
            <a:off x="6921500" y="3870326"/>
            <a:ext cx="622300" cy="523875"/>
          </a:xfrm>
          <a:prstGeom prst="rect">
            <a:avLst/>
          </a:prstGeom>
          <a:noFill/>
          <a:ln w="9525">
            <a:noFill/>
            <a:miter lim="800000"/>
            <a:headEnd/>
            <a:tailEnd/>
          </a:ln>
        </p:spPr>
        <p:txBody>
          <a:bodyPr wrap="none">
            <a:spAutoFit/>
          </a:bodyPr>
          <a:lstStyle/>
          <a:p>
            <a:r>
              <a:rPr lang="en-US" sz="2800"/>
              <a:t>. . .</a:t>
            </a:r>
          </a:p>
        </p:txBody>
      </p:sp>
      <p:sp>
        <p:nvSpPr>
          <p:cNvPr id="67" name="TextBox 66"/>
          <p:cNvSpPr txBox="1"/>
          <p:nvPr/>
        </p:nvSpPr>
        <p:spPr>
          <a:xfrm>
            <a:off x="7543800" y="4572000"/>
            <a:ext cx="2743200" cy="1169988"/>
          </a:xfrm>
          <a:prstGeom prst="rect">
            <a:avLst/>
          </a:prstGeom>
          <a:solidFill>
            <a:schemeClr val="bg2"/>
          </a:solidFill>
          <a:ln>
            <a:solidFill>
              <a:srgbClr val="000000"/>
            </a:solidFill>
          </a:ln>
        </p:spPr>
        <p:txBody>
          <a:bodyPr>
            <a:spAutoFit/>
          </a:bodyPr>
          <a:lstStyle/>
          <a:p>
            <a:pPr>
              <a:defRPr/>
            </a:pPr>
            <a:r>
              <a:rPr lang="en-US" sz="1400" dirty="0">
                <a:ea typeface="Arial" charset="0"/>
              </a:rPr>
              <a:t>Key</a:t>
            </a:r>
          </a:p>
          <a:p>
            <a:pPr marL="228600" indent="-174625">
              <a:buFont typeface="Arial" pitchFamily="34" charset="0"/>
              <a:buChar char="•"/>
              <a:defRPr/>
            </a:pPr>
            <a:r>
              <a:rPr lang="en-US" sz="1400" dirty="0">
                <a:ea typeface="Arial" charset="0"/>
              </a:rPr>
              <a:t>CR = Core Router</a:t>
            </a:r>
          </a:p>
          <a:p>
            <a:pPr marL="228600" indent="-174625">
              <a:buFont typeface="Arial" pitchFamily="34" charset="0"/>
              <a:buChar char="•"/>
              <a:defRPr/>
            </a:pPr>
            <a:r>
              <a:rPr lang="en-US" sz="1400" dirty="0">
                <a:ea typeface="Arial" charset="0"/>
              </a:rPr>
              <a:t>AR = Access Router</a:t>
            </a:r>
          </a:p>
          <a:p>
            <a:pPr marL="228600" indent="-174625">
              <a:buFont typeface="Arial" pitchFamily="34" charset="0"/>
              <a:buChar char="•"/>
              <a:defRPr/>
            </a:pPr>
            <a:r>
              <a:rPr lang="en-US" sz="1400" dirty="0">
                <a:ea typeface="Arial" charset="0"/>
              </a:rPr>
              <a:t>S = Ethernet Switch</a:t>
            </a:r>
          </a:p>
          <a:p>
            <a:pPr marL="228600" indent="-174625">
              <a:buFont typeface="Arial" pitchFamily="34" charset="0"/>
              <a:buChar char="•"/>
              <a:defRPr/>
            </a:pPr>
            <a:r>
              <a:rPr lang="en-US" sz="1400" dirty="0">
                <a:ea typeface="Arial" charset="0"/>
              </a:rPr>
              <a:t>A = Rack of app. servers          </a:t>
            </a:r>
          </a:p>
        </p:txBody>
      </p:sp>
      <p:sp>
        <p:nvSpPr>
          <p:cNvPr id="68" name="TextBox 67"/>
          <p:cNvSpPr txBox="1"/>
          <p:nvPr/>
        </p:nvSpPr>
        <p:spPr>
          <a:xfrm>
            <a:off x="3527426" y="5103813"/>
            <a:ext cx="3349625" cy="369332"/>
          </a:xfrm>
          <a:prstGeom prst="rect">
            <a:avLst/>
          </a:prstGeom>
          <a:noFill/>
          <a:ln>
            <a:noFill/>
          </a:ln>
        </p:spPr>
        <p:style>
          <a:lnRef idx="2">
            <a:schemeClr val="dk1"/>
          </a:lnRef>
          <a:fillRef idx="1">
            <a:schemeClr val="lt1"/>
          </a:fillRef>
          <a:effectRef idx="0">
            <a:schemeClr val="dk1"/>
          </a:effectRef>
          <a:fontRef idx="minor">
            <a:schemeClr val="dk1"/>
          </a:fontRef>
        </p:style>
        <p:txBody>
          <a:bodyPr>
            <a:spAutoFit/>
          </a:bodyPr>
          <a:lstStyle/>
          <a:p>
            <a:pPr>
              <a:defRPr/>
            </a:pPr>
            <a:r>
              <a:rPr lang="en-US" dirty="0"/>
              <a:t>~ 1,000 servers/pod</a:t>
            </a:r>
          </a:p>
        </p:txBody>
      </p:sp>
      <p:cxnSp>
        <p:nvCxnSpPr>
          <p:cNvPr id="30822" name="AutoShape 17"/>
          <p:cNvCxnSpPr>
            <a:cxnSpLocks noChangeShapeType="1"/>
          </p:cNvCxnSpPr>
          <p:nvPr/>
        </p:nvCxnSpPr>
        <p:spPr bwMode="auto">
          <a:xfrm rot="5400000" flipH="1" flipV="1">
            <a:off x="7077075" y="1585913"/>
            <a:ext cx="312738" cy="163512"/>
          </a:xfrm>
          <a:prstGeom prst="straightConnector1">
            <a:avLst/>
          </a:prstGeom>
          <a:noFill/>
          <a:ln w="9525">
            <a:solidFill>
              <a:schemeClr val="tx1"/>
            </a:solidFill>
            <a:round/>
            <a:headEnd/>
            <a:tailEnd/>
          </a:ln>
        </p:spPr>
      </p:cxnSp>
      <p:cxnSp>
        <p:nvCxnSpPr>
          <p:cNvPr id="30823" name="AutoShape 17"/>
          <p:cNvCxnSpPr>
            <a:cxnSpLocks noChangeShapeType="1"/>
          </p:cNvCxnSpPr>
          <p:nvPr/>
        </p:nvCxnSpPr>
        <p:spPr bwMode="auto">
          <a:xfrm rot="16200000" flipV="1">
            <a:off x="6924675" y="1597025"/>
            <a:ext cx="312738" cy="141288"/>
          </a:xfrm>
          <a:prstGeom prst="straightConnector1">
            <a:avLst/>
          </a:prstGeom>
          <a:noFill/>
          <a:ln w="9525">
            <a:solidFill>
              <a:schemeClr val="tx1"/>
            </a:solidFill>
            <a:round/>
            <a:headEnd/>
            <a:tailEnd/>
          </a:ln>
        </p:spPr>
      </p:cxnSp>
      <p:cxnSp>
        <p:nvCxnSpPr>
          <p:cNvPr id="30824" name="AutoShape 17"/>
          <p:cNvCxnSpPr>
            <a:cxnSpLocks noChangeShapeType="1"/>
          </p:cNvCxnSpPr>
          <p:nvPr/>
        </p:nvCxnSpPr>
        <p:spPr bwMode="auto">
          <a:xfrm rot="5400000">
            <a:off x="6991351" y="1662114"/>
            <a:ext cx="322263" cy="1587"/>
          </a:xfrm>
          <a:prstGeom prst="straightConnector1">
            <a:avLst/>
          </a:prstGeom>
          <a:noFill/>
          <a:ln w="9525">
            <a:solidFill>
              <a:schemeClr val="tx1"/>
            </a:solidFill>
            <a:round/>
            <a:headEnd/>
            <a:tailEnd/>
          </a:ln>
        </p:spPr>
      </p:cxnSp>
      <p:cxnSp>
        <p:nvCxnSpPr>
          <p:cNvPr id="30825" name="AutoShape 17"/>
          <p:cNvCxnSpPr>
            <a:cxnSpLocks noChangeShapeType="1"/>
          </p:cNvCxnSpPr>
          <p:nvPr/>
        </p:nvCxnSpPr>
        <p:spPr bwMode="auto">
          <a:xfrm rot="5400000" flipH="1" flipV="1">
            <a:off x="5642769" y="1580357"/>
            <a:ext cx="330200" cy="157162"/>
          </a:xfrm>
          <a:prstGeom prst="straightConnector1">
            <a:avLst/>
          </a:prstGeom>
          <a:noFill/>
          <a:ln w="9525">
            <a:solidFill>
              <a:schemeClr val="tx1"/>
            </a:solidFill>
            <a:round/>
            <a:headEnd/>
            <a:tailEnd/>
          </a:ln>
        </p:spPr>
      </p:cxnSp>
      <p:cxnSp>
        <p:nvCxnSpPr>
          <p:cNvPr id="30826" name="AutoShape 17"/>
          <p:cNvCxnSpPr>
            <a:cxnSpLocks noChangeShapeType="1"/>
          </p:cNvCxnSpPr>
          <p:nvPr/>
        </p:nvCxnSpPr>
        <p:spPr bwMode="auto">
          <a:xfrm rot="16200000" flipV="1">
            <a:off x="5490369" y="1585119"/>
            <a:ext cx="330200" cy="147638"/>
          </a:xfrm>
          <a:prstGeom prst="straightConnector1">
            <a:avLst/>
          </a:prstGeom>
          <a:noFill/>
          <a:ln w="9525">
            <a:solidFill>
              <a:schemeClr val="tx1"/>
            </a:solidFill>
            <a:round/>
            <a:headEnd/>
            <a:tailEnd/>
          </a:ln>
        </p:spPr>
      </p:cxnSp>
      <p:cxnSp>
        <p:nvCxnSpPr>
          <p:cNvPr id="30827" name="AutoShape 17"/>
          <p:cNvCxnSpPr>
            <a:cxnSpLocks noChangeShapeType="1"/>
          </p:cNvCxnSpPr>
          <p:nvPr/>
        </p:nvCxnSpPr>
        <p:spPr bwMode="auto">
          <a:xfrm rot="5400000">
            <a:off x="5561013" y="1655763"/>
            <a:ext cx="336550" cy="0"/>
          </a:xfrm>
          <a:prstGeom prst="straightConnector1">
            <a:avLst/>
          </a:prstGeom>
          <a:noFill/>
          <a:ln w="9525">
            <a:solidFill>
              <a:schemeClr val="tx1"/>
            </a:solidFill>
            <a:round/>
            <a:headEnd/>
            <a:tailEnd/>
          </a:ln>
        </p:spPr>
      </p:cxnSp>
    </p:spTree>
    <p:extLst>
      <p:ext uri="{BB962C8B-B14F-4D97-AF65-F5344CB8AC3E}">
        <p14:creationId xmlns:p14="http://schemas.microsoft.com/office/powerpoint/2010/main" val="2843685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676400" y="152400"/>
            <a:ext cx="8839200" cy="685800"/>
          </a:xfrm>
        </p:spPr>
        <p:txBody>
          <a:bodyPr/>
          <a:lstStyle/>
          <a:p>
            <a:pPr eaLnBrk="1" hangingPunct="1"/>
            <a:r>
              <a:rPr lang="en-US" altLang="ko-KR" sz="3200">
                <a:ea typeface="바탕" charset="-127"/>
              </a:rPr>
              <a:t>Requirements for future data center</a:t>
            </a:r>
          </a:p>
        </p:txBody>
      </p:sp>
      <p:sp>
        <p:nvSpPr>
          <p:cNvPr id="31747" name="Content Placeholder 2"/>
          <p:cNvSpPr>
            <a:spLocks noGrp="1"/>
          </p:cNvSpPr>
          <p:nvPr>
            <p:ph sz="quarter" idx="1"/>
          </p:nvPr>
        </p:nvSpPr>
        <p:spPr>
          <a:xfrm>
            <a:off x="1981200" y="838200"/>
            <a:ext cx="8001000" cy="5410200"/>
          </a:xfrm>
        </p:spPr>
        <p:txBody>
          <a:bodyPr/>
          <a:lstStyle/>
          <a:p>
            <a:pPr eaLnBrk="1" hangingPunct="1">
              <a:spcBef>
                <a:spcPct val="0"/>
              </a:spcBef>
            </a:pPr>
            <a:r>
              <a:rPr lang="en-US" altLang="ko-KR"/>
              <a:t>To catch up with the trend of mega data center, DCN technology should meet the requirements as below</a:t>
            </a:r>
          </a:p>
          <a:p>
            <a:pPr lvl="1" eaLnBrk="1" hangingPunct="1">
              <a:spcBef>
                <a:spcPct val="0"/>
              </a:spcBef>
            </a:pPr>
            <a:r>
              <a:rPr lang="en-US" altLang="ko-KR"/>
              <a:t>High Scalability</a:t>
            </a:r>
          </a:p>
          <a:p>
            <a:pPr lvl="1" eaLnBrk="1" hangingPunct="1">
              <a:spcBef>
                <a:spcPct val="0"/>
              </a:spcBef>
            </a:pPr>
            <a:r>
              <a:rPr lang="en-US" altLang="ko-KR"/>
              <a:t>Transparent VM migration (high agility)</a:t>
            </a:r>
          </a:p>
          <a:p>
            <a:pPr lvl="1" eaLnBrk="1" hangingPunct="1">
              <a:spcBef>
                <a:spcPct val="0"/>
              </a:spcBef>
            </a:pPr>
            <a:r>
              <a:rPr lang="en-US" altLang="ko-KR"/>
              <a:t>Easy deployment requiring less human administration</a:t>
            </a:r>
          </a:p>
          <a:p>
            <a:pPr lvl="1" eaLnBrk="1" hangingPunct="1">
              <a:spcBef>
                <a:spcPct val="0"/>
              </a:spcBef>
            </a:pPr>
            <a:r>
              <a:rPr lang="en-US" altLang="ko-KR"/>
              <a:t>Efficient communication</a:t>
            </a:r>
          </a:p>
          <a:p>
            <a:pPr lvl="1" eaLnBrk="1" hangingPunct="1">
              <a:spcBef>
                <a:spcPct val="0"/>
              </a:spcBef>
            </a:pPr>
            <a:r>
              <a:rPr lang="en-US" altLang="ko-KR"/>
              <a:t>Loop free forwarding</a:t>
            </a:r>
          </a:p>
          <a:p>
            <a:pPr lvl="1" eaLnBrk="1" hangingPunct="1">
              <a:spcBef>
                <a:spcPct val="0"/>
              </a:spcBef>
            </a:pPr>
            <a:r>
              <a:rPr lang="en-US" altLang="ko-KR"/>
              <a:t>Fault Tolerance</a:t>
            </a:r>
          </a:p>
          <a:p>
            <a:pPr eaLnBrk="1" hangingPunct="1">
              <a:spcBef>
                <a:spcPct val="0"/>
              </a:spcBef>
            </a:pPr>
            <a:r>
              <a:rPr lang="en-US" altLang="ko-KR"/>
              <a:t>Current DCN technology can’t meet requirements.</a:t>
            </a:r>
          </a:p>
          <a:p>
            <a:pPr lvl="1" eaLnBrk="1" hangingPunct="1">
              <a:spcBef>
                <a:spcPct val="0"/>
              </a:spcBef>
            </a:pPr>
            <a:r>
              <a:rPr lang="en-US" altLang="ko-KR"/>
              <a:t>Layer 3 protocol can not support the transparent VM migration.</a:t>
            </a:r>
          </a:p>
          <a:p>
            <a:pPr lvl="1" eaLnBrk="1" hangingPunct="1">
              <a:spcBef>
                <a:spcPct val="0"/>
              </a:spcBef>
            </a:pPr>
            <a:r>
              <a:rPr lang="en-US" altLang="ko-KR"/>
              <a:t>Current Layer 2 protocol is not scalable due to the size of forwarding table </a:t>
            </a:r>
            <a:br>
              <a:rPr lang="en-US" altLang="ko-KR"/>
            </a:br>
            <a:r>
              <a:rPr lang="en-US" altLang="ko-KR"/>
              <a:t>and native broadcasting for address resolution.</a:t>
            </a:r>
          </a:p>
        </p:txBody>
      </p:sp>
    </p:spTree>
    <p:extLst>
      <p:ext uri="{BB962C8B-B14F-4D97-AF65-F5344CB8AC3E}">
        <p14:creationId xmlns:p14="http://schemas.microsoft.com/office/powerpoint/2010/main" val="3204313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49AA8398-2D93-4A1D-AB03-93D4B7B9E77A}" type="slidenum">
              <a:rPr lang="en-US"/>
              <a:pPr>
                <a:defRPr/>
              </a:pPr>
              <a:t>15</a:t>
            </a:fld>
            <a:endParaRPr lang="en-US"/>
          </a:p>
        </p:txBody>
      </p:sp>
      <p:sp>
        <p:nvSpPr>
          <p:cNvPr id="32771" name="Rectangle 2"/>
          <p:cNvSpPr>
            <a:spLocks noGrp="1" noChangeArrowheads="1"/>
          </p:cNvSpPr>
          <p:nvPr>
            <p:ph type="title"/>
          </p:nvPr>
        </p:nvSpPr>
        <p:spPr>
          <a:xfrm>
            <a:off x="1676400" y="290513"/>
            <a:ext cx="8991600" cy="1143000"/>
          </a:xfrm>
        </p:spPr>
        <p:txBody>
          <a:bodyPr/>
          <a:lstStyle/>
          <a:p>
            <a:pPr eaLnBrk="1" hangingPunct="1"/>
            <a:r>
              <a:rPr lang="en-US" smtClean="0"/>
              <a:t>Problems with Common Topologies</a:t>
            </a:r>
          </a:p>
        </p:txBody>
      </p:sp>
      <p:sp>
        <p:nvSpPr>
          <p:cNvPr id="32772" name="Rectangle 3"/>
          <p:cNvSpPr>
            <a:spLocks noGrp="1" noChangeArrowheads="1"/>
          </p:cNvSpPr>
          <p:nvPr>
            <p:ph type="body" idx="1"/>
          </p:nvPr>
        </p:nvSpPr>
        <p:spPr/>
        <p:txBody>
          <a:bodyPr/>
          <a:lstStyle/>
          <a:p>
            <a:pPr eaLnBrk="1" hangingPunct="1"/>
            <a:r>
              <a:rPr lang="en-US" smtClean="0"/>
              <a:t>Single point of failure</a:t>
            </a:r>
            <a:br>
              <a:rPr lang="en-US" smtClean="0"/>
            </a:br>
            <a:endParaRPr lang="en-US" smtClean="0"/>
          </a:p>
          <a:p>
            <a:pPr eaLnBrk="1" hangingPunct="1"/>
            <a:r>
              <a:rPr lang="en-US" smtClean="0"/>
              <a:t>Over subscription of links higher up in the topology</a:t>
            </a:r>
          </a:p>
          <a:p>
            <a:pPr eaLnBrk="1" hangingPunct="1"/>
            <a:endParaRPr lang="en-US" smtClean="0"/>
          </a:p>
          <a:p>
            <a:pPr eaLnBrk="1" hangingPunct="1"/>
            <a:r>
              <a:rPr lang="en-US" smtClean="0"/>
              <a:t>Tradeoff between cost and provisioning</a:t>
            </a:r>
          </a:p>
        </p:txBody>
      </p:sp>
    </p:spTree>
    <p:extLst>
      <p:ext uri="{BB962C8B-B14F-4D97-AF65-F5344CB8AC3E}">
        <p14:creationId xmlns:p14="http://schemas.microsoft.com/office/powerpoint/2010/main" val="13846657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mtClean="0">
                <a:latin typeface="Helvetica" charset="0"/>
              </a:rPr>
              <a:t>Reminder: Layer 2 vs. Layer 3</a:t>
            </a:r>
          </a:p>
        </p:txBody>
      </p:sp>
      <p:sp>
        <p:nvSpPr>
          <p:cNvPr id="33795" name="Content Placeholder 2"/>
          <p:cNvSpPr>
            <a:spLocks noGrp="1"/>
          </p:cNvSpPr>
          <p:nvPr>
            <p:ph idx="1"/>
          </p:nvPr>
        </p:nvSpPr>
        <p:spPr>
          <a:xfrm>
            <a:off x="1981200" y="1265238"/>
            <a:ext cx="8229600" cy="4906962"/>
          </a:xfrm>
        </p:spPr>
        <p:txBody>
          <a:bodyPr/>
          <a:lstStyle/>
          <a:p>
            <a:pPr eaLnBrk="1" hangingPunct="1">
              <a:spcBef>
                <a:spcPct val="0"/>
              </a:spcBef>
            </a:pPr>
            <a:r>
              <a:rPr lang="en-US" smtClean="0">
                <a:cs typeface="Arial" pitchFamily="34" charset="0"/>
              </a:rPr>
              <a:t>Ethernet switching (layer 2)</a:t>
            </a:r>
          </a:p>
          <a:p>
            <a:pPr lvl="1" eaLnBrk="1" hangingPunct="1">
              <a:spcBef>
                <a:spcPct val="0"/>
              </a:spcBef>
            </a:pPr>
            <a:r>
              <a:rPr lang="en-US" smtClean="0">
                <a:cs typeface="Arial" pitchFamily="34" charset="0"/>
              </a:rPr>
              <a:t>Cheaper switch equipment</a:t>
            </a:r>
          </a:p>
          <a:p>
            <a:pPr lvl="1" eaLnBrk="1" hangingPunct="1">
              <a:spcBef>
                <a:spcPct val="0"/>
              </a:spcBef>
            </a:pPr>
            <a:r>
              <a:rPr lang="en-US" smtClean="0">
                <a:cs typeface="Arial" pitchFamily="34" charset="0"/>
              </a:rPr>
              <a:t>Fixed addresses and auto-configuration</a:t>
            </a:r>
          </a:p>
          <a:p>
            <a:pPr lvl="1" eaLnBrk="1" hangingPunct="1">
              <a:spcBef>
                <a:spcPct val="0"/>
              </a:spcBef>
            </a:pPr>
            <a:r>
              <a:rPr lang="en-US" smtClean="0">
                <a:cs typeface="Arial" pitchFamily="34" charset="0"/>
              </a:rPr>
              <a:t>Seamless mobility, migration, and failover</a:t>
            </a:r>
          </a:p>
          <a:p>
            <a:pPr eaLnBrk="1" hangingPunct="1">
              <a:spcBef>
                <a:spcPct val="0"/>
              </a:spcBef>
            </a:pPr>
            <a:r>
              <a:rPr lang="en-US" smtClean="0">
                <a:cs typeface="Arial" pitchFamily="34" charset="0"/>
              </a:rPr>
              <a:t>IP routing (layer 3)</a:t>
            </a:r>
          </a:p>
          <a:p>
            <a:pPr lvl="1" eaLnBrk="1" hangingPunct="1">
              <a:spcBef>
                <a:spcPct val="0"/>
              </a:spcBef>
            </a:pPr>
            <a:r>
              <a:rPr lang="en-US" smtClean="0">
                <a:cs typeface="Arial" pitchFamily="34" charset="0"/>
              </a:rPr>
              <a:t>Scalability through hierarchical addressing</a:t>
            </a:r>
          </a:p>
          <a:p>
            <a:pPr lvl="1" eaLnBrk="1" hangingPunct="1">
              <a:spcBef>
                <a:spcPct val="0"/>
              </a:spcBef>
            </a:pPr>
            <a:r>
              <a:rPr lang="en-US" smtClean="0">
                <a:cs typeface="Arial" pitchFamily="34" charset="0"/>
              </a:rPr>
              <a:t>Efficiency through shortest-path routing</a:t>
            </a:r>
          </a:p>
          <a:p>
            <a:pPr lvl="1" eaLnBrk="1" hangingPunct="1">
              <a:spcBef>
                <a:spcPct val="0"/>
              </a:spcBef>
            </a:pPr>
            <a:r>
              <a:rPr lang="en-US" smtClean="0">
                <a:cs typeface="Arial" pitchFamily="34" charset="0"/>
              </a:rPr>
              <a:t>Multipath routing through equal-cost multipath</a:t>
            </a:r>
          </a:p>
          <a:p>
            <a:pPr eaLnBrk="1" hangingPunct="1">
              <a:spcBef>
                <a:spcPct val="0"/>
              </a:spcBef>
            </a:pPr>
            <a:r>
              <a:rPr lang="en-US" smtClean="0">
                <a:cs typeface="Arial" pitchFamily="34" charset="0"/>
              </a:rPr>
              <a:t>So, like in enterprises…</a:t>
            </a:r>
          </a:p>
          <a:p>
            <a:pPr lvl="1" eaLnBrk="1" hangingPunct="1">
              <a:spcBef>
                <a:spcPct val="0"/>
              </a:spcBef>
            </a:pPr>
            <a:r>
              <a:rPr lang="en-US" smtClean="0">
                <a:cs typeface="Arial" pitchFamily="34" charset="0"/>
              </a:rPr>
              <a:t>Data centers often connect layer-2 islands by IP routers</a:t>
            </a:r>
          </a:p>
        </p:txBody>
      </p:sp>
      <p:sp>
        <p:nvSpPr>
          <p:cNvPr id="31748" name="Slide Number Placeholder 3"/>
          <p:cNvSpPr>
            <a:spLocks noGrp="1"/>
          </p:cNvSpPr>
          <p:nvPr>
            <p:ph type="sldNum" sz="quarter" idx="12"/>
          </p:nvPr>
        </p:nvSpPr>
        <p:spPr>
          <a:xfrm>
            <a:off x="1981200" y="6245225"/>
            <a:ext cx="2133600" cy="476250"/>
          </a:xfrm>
          <a:extLst>
            <a:ext uri="{FAA26D3D-D897-4be2-8F04-BA451C77F1D7}"/>
          </a:extLst>
        </p:spPr>
        <p:txBody>
          <a:bodyPr/>
          <a:lstStyle/>
          <a:p>
            <a:pPr algn="l">
              <a:defRPr/>
            </a:pPr>
            <a:fld id="{98A39014-4B42-4915-8DEC-B16E3D214C81}" type="slidenum">
              <a:rPr lang="en-US">
                <a:latin typeface="Times New Roman" pitchFamily="18" charset="0"/>
                <a:cs typeface="Arial" pitchFamily="34" charset="0"/>
              </a:rPr>
              <a:pPr algn="l">
                <a:defRPr/>
              </a:pPr>
              <a:t>16</a:t>
            </a:fld>
            <a:endParaRPr lang="en-US">
              <a:latin typeface="Times New Roman" pitchFamily="18" charset="0"/>
              <a:cs typeface="Arial" pitchFamily="34" charset="0"/>
            </a:endParaRPr>
          </a:p>
        </p:txBody>
      </p:sp>
    </p:spTree>
    <p:extLst>
      <p:ext uri="{BB962C8B-B14F-4D97-AF65-F5344CB8AC3E}">
        <p14:creationId xmlns:p14="http://schemas.microsoft.com/office/powerpoint/2010/main" val="42516090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00D1154C-E9A8-4D8B-9235-1C3F0D206826}" type="slidenum">
              <a:rPr lang="en-US"/>
              <a:pPr>
                <a:defRPr/>
              </a:pPr>
              <a:t>17</a:t>
            </a:fld>
            <a:endParaRPr lang="en-US"/>
          </a:p>
        </p:txBody>
      </p:sp>
      <p:sp>
        <p:nvSpPr>
          <p:cNvPr id="34819" name="Rectangle 2"/>
          <p:cNvSpPr>
            <a:spLocks noGrp="1" noChangeArrowheads="1"/>
          </p:cNvSpPr>
          <p:nvPr>
            <p:ph type="title"/>
          </p:nvPr>
        </p:nvSpPr>
        <p:spPr/>
        <p:txBody>
          <a:bodyPr/>
          <a:lstStyle/>
          <a:p>
            <a:pPr eaLnBrk="1" hangingPunct="1"/>
            <a:r>
              <a:rPr lang="en-US" smtClean="0"/>
              <a:t>Need for Layer 2</a:t>
            </a:r>
          </a:p>
        </p:txBody>
      </p:sp>
      <p:sp>
        <p:nvSpPr>
          <p:cNvPr id="34820" name="Rectangle 3"/>
          <p:cNvSpPr>
            <a:spLocks noGrp="1" noChangeArrowheads="1"/>
          </p:cNvSpPr>
          <p:nvPr>
            <p:ph type="body" idx="1"/>
          </p:nvPr>
        </p:nvSpPr>
        <p:spPr/>
        <p:txBody>
          <a:bodyPr/>
          <a:lstStyle/>
          <a:p>
            <a:pPr eaLnBrk="1" hangingPunct="1"/>
            <a:r>
              <a:rPr lang="en-US" smtClean="0"/>
              <a:t>Certain monitoring apps require server with same role to be on the same VLAN</a:t>
            </a:r>
          </a:p>
          <a:p>
            <a:pPr eaLnBrk="1" hangingPunct="1"/>
            <a:endParaRPr lang="en-US" smtClean="0"/>
          </a:p>
          <a:p>
            <a:pPr eaLnBrk="1" hangingPunct="1"/>
            <a:r>
              <a:rPr lang="en-US" smtClean="0"/>
              <a:t>Using same IP on dual homed servers</a:t>
            </a:r>
          </a:p>
          <a:p>
            <a:pPr eaLnBrk="1" hangingPunct="1"/>
            <a:endParaRPr lang="en-US" smtClean="0"/>
          </a:p>
          <a:p>
            <a:pPr eaLnBrk="1" hangingPunct="1"/>
            <a:r>
              <a:rPr lang="en-US" smtClean="0"/>
              <a:t>Allows organic growth of server farms</a:t>
            </a:r>
          </a:p>
          <a:p>
            <a:pPr eaLnBrk="1" hangingPunct="1"/>
            <a:endParaRPr lang="en-US" smtClean="0"/>
          </a:p>
          <a:p>
            <a:pPr eaLnBrk="1" hangingPunct="1"/>
            <a:r>
              <a:rPr lang="en-US" smtClean="0"/>
              <a:t>Migration is easier</a:t>
            </a:r>
          </a:p>
        </p:txBody>
      </p:sp>
    </p:spTree>
    <p:extLst>
      <p:ext uri="{BB962C8B-B14F-4D97-AF65-F5344CB8AC3E}">
        <p14:creationId xmlns:p14="http://schemas.microsoft.com/office/powerpoint/2010/main" val="15960755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extLst>
            <a:ext uri="{FAA26D3D-D897-4be2-8F04-BA451C77F1D7}"/>
          </a:extLst>
        </p:spPr>
        <p:txBody>
          <a:bodyPr/>
          <a:lstStyle/>
          <a:p>
            <a:pPr>
              <a:defRPr/>
            </a:pPr>
            <a:fld id="{214D0CAF-F712-45E7-99B5-7D2419F5CB34}" type="slidenum">
              <a:rPr lang="en-US"/>
              <a:pPr>
                <a:defRPr/>
              </a:pPr>
              <a:t>18</a:t>
            </a:fld>
            <a:endParaRPr lang="en-US"/>
          </a:p>
        </p:txBody>
      </p:sp>
      <p:sp>
        <p:nvSpPr>
          <p:cNvPr id="35843" name="Rectangle 2"/>
          <p:cNvSpPr>
            <a:spLocks noGrp="1" noChangeArrowheads="1"/>
          </p:cNvSpPr>
          <p:nvPr>
            <p:ph type="title"/>
          </p:nvPr>
        </p:nvSpPr>
        <p:spPr/>
        <p:txBody>
          <a:bodyPr/>
          <a:lstStyle/>
          <a:p>
            <a:pPr eaLnBrk="1" hangingPunct="1"/>
            <a:r>
              <a:rPr lang="en-US" smtClean="0"/>
              <a:t>Review of Layer 2 &amp; Layer 3</a:t>
            </a:r>
          </a:p>
        </p:txBody>
      </p:sp>
      <p:sp>
        <p:nvSpPr>
          <p:cNvPr id="35844" name="Rectangle 3"/>
          <p:cNvSpPr>
            <a:spLocks noGrp="1" noChangeArrowheads="1"/>
          </p:cNvSpPr>
          <p:nvPr>
            <p:ph type="body" idx="1"/>
          </p:nvPr>
        </p:nvSpPr>
        <p:spPr>
          <a:xfrm>
            <a:off x="1905000" y="1371600"/>
            <a:ext cx="8305800" cy="5257800"/>
          </a:xfrm>
        </p:spPr>
        <p:txBody>
          <a:bodyPr/>
          <a:lstStyle/>
          <a:p>
            <a:pPr eaLnBrk="1" hangingPunct="1"/>
            <a:r>
              <a:rPr lang="en-US" smtClean="0"/>
              <a:t>Layer 2</a:t>
            </a:r>
          </a:p>
          <a:p>
            <a:pPr lvl="1" eaLnBrk="1" hangingPunct="1"/>
            <a:r>
              <a:rPr lang="en-US" smtClean="0"/>
              <a:t>One spanning tree for entire network</a:t>
            </a:r>
          </a:p>
          <a:p>
            <a:pPr lvl="2" eaLnBrk="1" hangingPunct="1"/>
            <a:r>
              <a:rPr lang="en-US" smtClean="0"/>
              <a:t>Prevents loops</a:t>
            </a:r>
          </a:p>
          <a:p>
            <a:pPr lvl="2" eaLnBrk="1" hangingPunct="1"/>
            <a:r>
              <a:rPr lang="en-US" smtClean="0"/>
              <a:t>Ignores alternate paths</a:t>
            </a:r>
            <a:br>
              <a:rPr lang="en-US" smtClean="0"/>
            </a:br>
            <a:endParaRPr lang="en-US" smtClean="0"/>
          </a:p>
          <a:p>
            <a:pPr eaLnBrk="1" hangingPunct="1"/>
            <a:r>
              <a:rPr lang="en-US" smtClean="0"/>
              <a:t>Layer 3</a:t>
            </a:r>
          </a:p>
          <a:p>
            <a:pPr lvl="1" eaLnBrk="1" hangingPunct="1"/>
            <a:r>
              <a:rPr lang="en-US" smtClean="0"/>
              <a:t>Shortest path routing between source and destination</a:t>
            </a:r>
          </a:p>
          <a:p>
            <a:pPr lvl="1" eaLnBrk="1" hangingPunct="1"/>
            <a:r>
              <a:rPr lang="en-US" smtClean="0"/>
              <a:t>Best-effort delivery</a:t>
            </a:r>
          </a:p>
        </p:txBody>
      </p:sp>
    </p:spTree>
    <p:extLst>
      <p:ext uri="{BB962C8B-B14F-4D97-AF65-F5344CB8AC3E}">
        <p14:creationId xmlns:p14="http://schemas.microsoft.com/office/powerpoint/2010/main" val="3122854873"/>
      </p:ext>
    </p:extLst>
  </p:cSld>
  <p:clrMapOvr>
    <a:masterClrMapping/>
  </p:clrMapOvr>
  <p:transition advTm="1900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p:cNvSpPr>
            <a:spLocks noGrp="1"/>
          </p:cNvSpPr>
          <p:nvPr>
            <p:ph type="ctrTitle"/>
          </p:nvPr>
        </p:nvSpPr>
        <p:spPr/>
        <p:txBody>
          <a:bodyPr/>
          <a:lstStyle/>
          <a:p>
            <a:pPr eaLnBrk="1" hangingPunct="1"/>
            <a:r>
              <a:rPr lang="en-US" smtClean="0">
                <a:latin typeface="Helvetica" charset="0"/>
              </a:rPr>
              <a:t>Data Center Traffic Engineering</a:t>
            </a:r>
          </a:p>
        </p:txBody>
      </p:sp>
      <p:sp>
        <p:nvSpPr>
          <p:cNvPr id="36867" name="Subtitle 5"/>
          <p:cNvSpPr>
            <a:spLocks noGrp="1"/>
          </p:cNvSpPr>
          <p:nvPr>
            <p:ph type="subTitle" idx="1"/>
          </p:nvPr>
        </p:nvSpPr>
        <p:spPr/>
        <p:txBody>
          <a:bodyPr/>
          <a:lstStyle/>
          <a:p>
            <a:pPr eaLnBrk="1" hangingPunct="1">
              <a:defRPr/>
            </a:pPr>
            <a:r>
              <a:rPr lang="en-US" smtClean="0">
                <a:cs typeface="Arial" charset="0"/>
              </a:rPr>
              <a:t>Challenges and Opportunities</a:t>
            </a:r>
          </a:p>
        </p:txBody>
      </p:sp>
      <p:sp>
        <p:nvSpPr>
          <p:cNvPr id="36868" name="Slide Number Placeholder 3"/>
          <p:cNvSpPr>
            <a:spLocks noGrp="1"/>
          </p:cNvSpPr>
          <p:nvPr>
            <p:ph type="sldNum" sz="quarter" idx="12"/>
          </p:nvPr>
        </p:nvSpPr>
        <p:spPr>
          <a:xfrm>
            <a:off x="9753600" y="6324600"/>
            <a:ext cx="914400" cy="381000"/>
          </a:xfrm>
          <a:extLst>
            <a:ext uri="{FAA26D3D-D897-4be2-8F04-BA451C77F1D7}"/>
          </a:extLst>
        </p:spPr>
        <p:txBody>
          <a:bodyPr/>
          <a:lstStyle/>
          <a:p>
            <a:pPr>
              <a:defRPr/>
            </a:pPr>
            <a:fld id="{9B028840-8770-42CE-94D4-4B2F862D33C2}" type="slidenum">
              <a:rPr lang="en-US">
                <a:latin typeface="Times New Roman" pitchFamily="18" charset="0"/>
                <a:cs typeface="Arial" pitchFamily="34" charset="0"/>
              </a:rPr>
              <a:pPr>
                <a:defRPr/>
              </a:pPr>
              <a:t>19</a:t>
            </a:fld>
            <a:endParaRPr lang="en-US">
              <a:latin typeface="Times New Roman" pitchFamily="18" charset="0"/>
              <a:cs typeface="Arial" pitchFamily="34" charset="0"/>
            </a:endParaRPr>
          </a:p>
        </p:txBody>
      </p:sp>
    </p:spTree>
    <p:extLst>
      <p:ext uri="{BB962C8B-B14F-4D97-AF65-F5344CB8AC3E}">
        <p14:creationId xmlns:p14="http://schemas.microsoft.com/office/powerpoint/2010/main" val="180337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smtClean="0"/>
              <a:t>Data Centers</a:t>
            </a:r>
          </a:p>
        </p:txBody>
      </p:sp>
      <p:sp>
        <p:nvSpPr>
          <p:cNvPr id="97283" name="Rectangle 3"/>
          <p:cNvSpPr>
            <a:spLocks noGrp="1" noChangeArrowheads="1"/>
          </p:cNvSpPr>
          <p:nvPr>
            <p:ph type="subTitle" idx="1"/>
          </p:nvPr>
        </p:nvSpPr>
        <p:spPr>
          <a:xfrm>
            <a:off x="1676400" y="1600200"/>
            <a:ext cx="8458200" cy="5257800"/>
          </a:xfrm>
        </p:spPr>
        <p:txBody>
          <a:bodyPr/>
          <a:lstStyle/>
          <a:p>
            <a:pPr algn="l">
              <a:defRPr/>
            </a:pPr>
            <a:endParaRPr lang="en-US"/>
          </a:p>
          <a:p>
            <a:pPr algn="l">
              <a:defRPr/>
            </a:pPr>
            <a:endParaRPr lang="en-US"/>
          </a:p>
        </p:txBody>
      </p:sp>
      <p:pic>
        <p:nvPicPr>
          <p:cNvPr id="19460" name="Picture 5" descr="http://www.neobuzz.net/upload/2015_footer.jpg"/>
          <p:cNvPicPr>
            <a:picLocks noChangeAspect="1" noChangeArrowheads="1"/>
          </p:cNvPicPr>
          <p:nvPr/>
        </p:nvPicPr>
        <p:blipFill>
          <a:blip r:embed="rId2" cstate="print"/>
          <a:srcRect/>
          <a:stretch>
            <a:fillRect/>
          </a:stretch>
        </p:blipFill>
        <p:spPr bwMode="auto">
          <a:xfrm>
            <a:off x="2057400" y="1371601"/>
            <a:ext cx="8305800" cy="5313363"/>
          </a:xfrm>
          <a:prstGeom prst="rect">
            <a:avLst/>
          </a:prstGeom>
          <a:noFill/>
          <a:ln w="9525">
            <a:noFill/>
            <a:miter lim="800000"/>
            <a:headEnd/>
            <a:tailEnd/>
          </a:ln>
        </p:spPr>
      </p:pic>
      <p:sp>
        <p:nvSpPr>
          <p:cNvPr id="5" name="Title 1"/>
          <p:cNvSpPr txBox="1">
            <a:spLocks/>
          </p:cNvSpPr>
          <p:nvPr/>
        </p:nvSpPr>
        <p:spPr bwMode="auto">
          <a:xfrm>
            <a:off x="1981200" y="274638"/>
            <a:ext cx="8229600" cy="868362"/>
          </a:xfrm>
          <a:prstGeom prst="rect">
            <a:avLst/>
          </a:prstGeom>
          <a:noFill/>
          <a:ln w="9525">
            <a:noFill/>
            <a:miter lim="800000"/>
            <a:headEnd/>
            <a:tailEnd/>
          </a:ln>
        </p:spPr>
        <p:txBody>
          <a:bodyPr anchor="ctr"/>
          <a:lstStyle/>
          <a:p>
            <a:pPr algn="ctr" eaLnBrk="0" hangingPunct="0">
              <a:defRPr/>
            </a:pPr>
            <a:r>
              <a:rPr lang="en-US" sz="4000" dirty="0">
                <a:latin typeface="+mj-lt"/>
                <a:ea typeface="+mj-ea"/>
                <a:cs typeface="+mj-cs"/>
              </a:rPr>
              <a:t>A View of Data Center</a:t>
            </a:r>
          </a:p>
        </p:txBody>
      </p:sp>
    </p:spTree>
    <p:extLst>
      <p:ext uri="{BB962C8B-B14F-4D97-AF65-F5344CB8AC3E}">
        <p14:creationId xmlns:p14="http://schemas.microsoft.com/office/powerpoint/2010/main" val="4216583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txBody>
          <a:bodyPr/>
          <a:lstStyle/>
          <a:p>
            <a:pPr eaLnBrk="1" hangingPunct="1"/>
            <a:r>
              <a:rPr lang="en-US" smtClean="0">
                <a:latin typeface="Helvetica" charset="0"/>
              </a:rPr>
              <a:t>Wide-Area Network</a:t>
            </a:r>
          </a:p>
        </p:txBody>
      </p:sp>
      <p:sp>
        <p:nvSpPr>
          <p:cNvPr id="34820" name="Slide Number Placeholder 3"/>
          <p:cNvSpPr>
            <a:spLocks noGrp="1"/>
          </p:cNvSpPr>
          <p:nvPr>
            <p:ph type="sldNum" sz="quarter" idx="12"/>
          </p:nvPr>
        </p:nvSpPr>
        <p:spPr>
          <a:xfrm>
            <a:off x="1981200" y="6245225"/>
            <a:ext cx="2133600" cy="476250"/>
          </a:xfrm>
          <a:extLst>
            <a:ext uri="{FAA26D3D-D897-4be2-8F04-BA451C77F1D7}"/>
          </a:extLst>
        </p:spPr>
        <p:txBody>
          <a:bodyPr/>
          <a:lstStyle/>
          <a:p>
            <a:pPr algn="l">
              <a:defRPr/>
            </a:pPr>
            <a:fld id="{E284C98D-2819-4002-8A0F-E52899B8AC90}" type="slidenum">
              <a:rPr lang="en-US">
                <a:latin typeface="Times New Roman" pitchFamily="18" charset="0"/>
                <a:cs typeface="Arial" pitchFamily="34" charset="0"/>
              </a:rPr>
              <a:pPr algn="l">
                <a:defRPr/>
              </a:pPr>
              <a:t>20</a:t>
            </a:fld>
            <a:endParaRPr lang="en-US">
              <a:latin typeface="Times New Roman" pitchFamily="18" charset="0"/>
              <a:cs typeface="Arial" pitchFamily="34" charset="0"/>
            </a:endParaRPr>
          </a:p>
        </p:txBody>
      </p:sp>
      <p:grpSp>
        <p:nvGrpSpPr>
          <p:cNvPr id="2053" name="Group 5"/>
          <p:cNvGrpSpPr>
            <a:grpSpLocks/>
          </p:cNvGrpSpPr>
          <p:nvPr/>
        </p:nvGrpSpPr>
        <p:grpSpPr bwMode="auto">
          <a:xfrm>
            <a:off x="1676400" y="1219200"/>
            <a:ext cx="8839200" cy="5334000"/>
            <a:chOff x="304800" y="329306"/>
            <a:chExt cx="8586867" cy="5873394"/>
          </a:xfrm>
        </p:grpSpPr>
        <p:cxnSp>
          <p:nvCxnSpPr>
            <p:cNvPr id="7" name="Straight Connector 6"/>
            <p:cNvCxnSpPr>
              <a:cxnSpLocks noChangeShapeType="1"/>
              <a:stCxn id="17" idx="2"/>
            </p:cNvCxnSpPr>
            <p:nvPr/>
          </p:nvCxnSpPr>
          <p:spPr bwMode="auto">
            <a:xfrm rot="16200000" flipH="1">
              <a:off x="1605079" y="2791680"/>
              <a:ext cx="1358223" cy="17426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8" name="Straight Connector 7"/>
            <p:cNvCxnSpPr>
              <a:cxnSpLocks noChangeShapeType="1"/>
            </p:cNvCxnSpPr>
            <p:nvPr/>
          </p:nvCxnSpPr>
          <p:spPr bwMode="auto">
            <a:xfrm rot="10800000" flipV="1">
              <a:off x="6066390" y="2075592"/>
              <a:ext cx="644632" cy="382819"/>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9" name="Straight Connector 8"/>
            <p:cNvCxnSpPr>
              <a:cxnSpLocks noChangeShapeType="1"/>
            </p:cNvCxnSpPr>
            <p:nvPr/>
          </p:nvCxnSpPr>
          <p:spPr bwMode="auto">
            <a:xfrm rot="5400000">
              <a:off x="6525288" y="2338240"/>
              <a:ext cx="849544" cy="47807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0" name="Straight Connector 9"/>
            <p:cNvCxnSpPr>
              <a:cxnSpLocks noChangeShapeType="1"/>
            </p:cNvCxnSpPr>
            <p:nvPr/>
          </p:nvCxnSpPr>
          <p:spPr bwMode="auto">
            <a:xfrm rot="5400000">
              <a:off x="6554246" y="2517477"/>
              <a:ext cx="1405419" cy="67547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1" name="Straight Connector 10"/>
            <p:cNvCxnSpPr>
              <a:cxnSpLocks noChangeShapeType="1"/>
            </p:cNvCxnSpPr>
            <p:nvPr/>
          </p:nvCxnSpPr>
          <p:spPr bwMode="auto">
            <a:xfrm rot="5400000" flipH="1" flipV="1">
              <a:off x="2566262" y="5177610"/>
              <a:ext cx="683482" cy="447233"/>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2" name="Straight Connector 11"/>
            <p:cNvCxnSpPr>
              <a:cxnSpLocks noChangeShapeType="1"/>
            </p:cNvCxnSpPr>
            <p:nvPr/>
          </p:nvCxnSpPr>
          <p:spPr bwMode="auto">
            <a:xfrm rot="5400000" flipH="1" flipV="1">
              <a:off x="4776092" y="5160529"/>
              <a:ext cx="894993" cy="269882"/>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3" name="Straight Connector 12"/>
            <p:cNvCxnSpPr>
              <a:cxnSpLocks noChangeShapeType="1"/>
              <a:stCxn id="33" idx="0"/>
            </p:cNvCxnSpPr>
            <p:nvPr/>
          </p:nvCxnSpPr>
          <p:spPr bwMode="auto">
            <a:xfrm rot="16200000" flipV="1">
              <a:off x="5898478" y="4806123"/>
              <a:ext cx="1110001" cy="774175"/>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4" name="Straight Connector 13"/>
            <p:cNvCxnSpPr>
              <a:cxnSpLocks noChangeShapeType="1"/>
              <a:stCxn id="17" idx="3"/>
            </p:cNvCxnSpPr>
            <p:nvPr/>
          </p:nvCxnSpPr>
          <p:spPr bwMode="auto">
            <a:xfrm>
              <a:off x="2804677" y="1946238"/>
              <a:ext cx="465739" cy="707953"/>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5" name="Straight Connector 14"/>
            <p:cNvCxnSpPr>
              <a:cxnSpLocks noChangeShapeType="1"/>
            </p:cNvCxnSpPr>
            <p:nvPr/>
          </p:nvCxnSpPr>
          <p:spPr bwMode="auto">
            <a:xfrm rot="16200000" flipH="1">
              <a:off x="2258843" y="2329758"/>
              <a:ext cx="849544" cy="495041"/>
            </a:xfrm>
            <a:prstGeom prst="line">
              <a:avLst/>
            </a:prstGeom>
            <a:noFill/>
            <a:ln w="25400">
              <a:solidFill>
                <a:schemeClr val="accent1"/>
              </a:solidFill>
              <a:round/>
              <a:headEnd/>
              <a:tailEnd/>
            </a:ln>
            <a:effectLst>
              <a:outerShdw dist="20000" dir="5400000" rotWithShape="0">
                <a:srgbClr val="808080">
                  <a:alpha val="37999"/>
                </a:srgbClr>
              </a:outerShdw>
            </a:effectLst>
          </p:spPr>
        </p:cxnSp>
        <p:graphicFrame>
          <p:nvGraphicFramePr>
            <p:cNvPr id="2050" name="Object 2"/>
            <p:cNvGraphicFramePr>
              <a:graphicFrameLocks noChangeAspect="1"/>
            </p:cNvGraphicFramePr>
            <p:nvPr/>
          </p:nvGraphicFramePr>
          <p:xfrm>
            <a:off x="1912911" y="2117184"/>
            <a:ext cx="5465790" cy="3449250"/>
          </p:xfrm>
          <a:graphic>
            <a:graphicData uri="http://schemas.openxmlformats.org/presentationml/2006/ole">
              <mc:AlternateContent xmlns:mc="http://schemas.openxmlformats.org/markup-compatibility/2006">
                <mc:Choice xmlns:v="urn:schemas-microsoft-com:vml" Requires="v">
                  <p:oleObj spid="_x0000_s1026" name="Photo Editor Photo" r:id="rId3" imgW="1905266" imgH="1390844" progId="">
                    <p:embed/>
                  </p:oleObj>
                </mc:Choice>
                <mc:Fallback>
                  <p:oleObj name="Photo Editor Photo" r:id="rId3" imgW="1905266" imgH="139084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2911" y="2117184"/>
                          <a:ext cx="5465790" cy="344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7" name="TextBox 16"/>
            <p:cNvSpPr txBox="1"/>
            <p:nvPr/>
          </p:nvSpPr>
          <p:spPr>
            <a:xfrm>
              <a:off x="1590979" y="1691025"/>
              <a:ext cx="1213697" cy="508677"/>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18" name="TextBox 17"/>
            <p:cNvSpPr txBox="1"/>
            <p:nvPr/>
          </p:nvSpPr>
          <p:spPr>
            <a:xfrm>
              <a:off x="6711022" y="1691025"/>
              <a:ext cx="1289264" cy="508677"/>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2065" name="TextBox 18"/>
            <p:cNvSpPr txBox="1">
              <a:spLocks noChangeArrowheads="1"/>
            </p:cNvSpPr>
            <p:nvPr/>
          </p:nvSpPr>
          <p:spPr bwMode="auto">
            <a:xfrm>
              <a:off x="325108" y="3106124"/>
              <a:ext cx="1503692" cy="915030"/>
            </a:xfrm>
            <a:prstGeom prst="rect">
              <a:avLst/>
            </a:prstGeom>
            <a:solidFill>
              <a:srgbClr val="33CC33"/>
            </a:solidFill>
            <a:ln w="9525">
              <a:noFill/>
              <a:miter lim="800000"/>
              <a:headEnd/>
              <a:tailEnd/>
            </a:ln>
          </p:spPr>
          <p:txBody>
            <a:bodyPr>
              <a:spAutoFit/>
            </a:bodyPr>
            <a:lstStyle/>
            <a:p>
              <a:r>
                <a:rPr lang="en-US" sz="2400" b="1">
                  <a:latin typeface="Helvetica" charset="0"/>
                  <a:cs typeface="Arial" pitchFamily="34" charset="0"/>
                </a:rPr>
                <a:t>DNS Server</a:t>
              </a:r>
            </a:p>
          </p:txBody>
        </p:sp>
        <p:cxnSp>
          <p:nvCxnSpPr>
            <p:cNvPr id="20" name="Straight Arrow Connector 19"/>
            <p:cNvCxnSpPr>
              <a:cxnSpLocks noChangeShapeType="1"/>
            </p:cNvCxnSpPr>
            <p:nvPr/>
          </p:nvCxnSpPr>
          <p:spPr bwMode="auto">
            <a:xfrm rot="16200000" flipH="1">
              <a:off x="1029252" y="4087834"/>
              <a:ext cx="1774255" cy="1536013"/>
            </a:xfrm>
            <a:prstGeom prst="straightConnector1">
              <a:avLst/>
            </a:prstGeom>
            <a:noFill/>
            <a:ln w="25400">
              <a:solidFill>
                <a:srgbClr val="C0504D"/>
              </a:solidFill>
              <a:prstDash val="dot"/>
              <a:round/>
              <a:headEnd/>
              <a:tailEnd type="arrow" w="med" len="med"/>
            </a:ln>
            <a:effectLst>
              <a:outerShdw dist="20000" dir="5400000" rotWithShape="0">
                <a:srgbClr val="808080">
                  <a:alpha val="37999"/>
                </a:srgbClr>
              </a:outerShdw>
            </a:effectLst>
          </p:spPr>
        </p:cxnSp>
        <p:cxnSp>
          <p:nvCxnSpPr>
            <p:cNvPr id="21" name="Straight Arrow Connector 20"/>
            <p:cNvCxnSpPr>
              <a:cxnSpLocks noChangeShapeType="1"/>
            </p:cNvCxnSpPr>
            <p:nvPr/>
          </p:nvCxnSpPr>
          <p:spPr bwMode="auto">
            <a:xfrm rot="16200000" flipV="1">
              <a:off x="757520" y="4069637"/>
              <a:ext cx="1779499" cy="1577651"/>
            </a:xfrm>
            <a:prstGeom prst="straightConnector1">
              <a:avLst/>
            </a:prstGeom>
            <a:noFill/>
            <a:ln w="25400">
              <a:solidFill>
                <a:srgbClr val="C0504D"/>
              </a:solidFill>
              <a:prstDash val="dot"/>
              <a:round/>
              <a:headEnd/>
              <a:tailEnd type="arrow" w="med" len="med"/>
            </a:ln>
            <a:effectLst>
              <a:outerShdw dist="20000" dir="5400000" rotWithShape="0">
                <a:srgbClr val="808080">
                  <a:alpha val="37999"/>
                </a:srgbClr>
              </a:outerShdw>
            </a:effectLst>
          </p:spPr>
        </p:cxnSp>
        <p:sp>
          <p:nvSpPr>
            <p:cNvPr id="2068" name="TextBox 21"/>
            <p:cNvSpPr txBox="1">
              <a:spLocks noChangeArrowheads="1"/>
            </p:cNvSpPr>
            <p:nvPr/>
          </p:nvSpPr>
          <p:spPr bwMode="auto">
            <a:xfrm>
              <a:off x="304800" y="5311914"/>
              <a:ext cx="2131569" cy="779470"/>
            </a:xfrm>
            <a:prstGeom prst="rect">
              <a:avLst/>
            </a:prstGeom>
            <a:noFill/>
            <a:ln w="9525">
              <a:noFill/>
              <a:miter lim="800000"/>
              <a:headEnd/>
              <a:tailEnd/>
            </a:ln>
          </p:spPr>
          <p:txBody>
            <a:bodyPr>
              <a:spAutoFit/>
            </a:bodyPr>
            <a:lstStyle/>
            <a:p>
              <a:r>
                <a:rPr lang="en-US" sz="2000" b="1" i="1">
                  <a:latin typeface="Helvetica" charset="0"/>
                  <a:cs typeface="Arial" pitchFamily="34" charset="0"/>
                </a:rPr>
                <a:t>DNS-based</a:t>
              </a:r>
            </a:p>
            <a:p>
              <a:r>
                <a:rPr lang="en-US" sz="2000" b="1" i="1">
                  <a:latin typeface="Helvetica" charset="0"/>
                  <a:cs typeface="Arial" pitchFamily="34" charset="0"/>
                </a:rPr>
                <a:t>site selection</a:t>
              </a:r>
            </a:p>
          </p:txBody>
        </p:sp>
        <p:sp>
          <p:nvSpPr>
            <p:cNvPr id="23" name="Rounded Rectangle 22"/>
            <p:cNvSpPr>
              <a:spLocks noChangeArrowheads="1"/>
            </p:cNvSpPr>
            <p:nvPr/>
          </p:nvSpPr>
          <p:spPr bwMode="auto">
            <a:xfrm>
              <a:off x="557718" y="329306"/>
              <a:ext cx="2373418" cy="2324885"/>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24" name="Rounded Rectangle 23"/>
            <p:cNvSpPr>
              <a:spLocks noChangeArrowheads="1"/>
            </p:cNvSpPr>
            <p:nvPr/>
          </p:nvSpPr>
          <p:spPr bwMode="auto">
            <a:xfrm>
              <a:off x="6470442" y="329306"/>
              <a:ext cx="2421225" cy="2324885"/>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grpSp>
          <p:nvGrpSpPr>
            <p:cNvPr id="2071" name="Group 86"/>
            <p:cNvGrpSpPr>
              <a:grpSpLocks/>
            </p:cNvGrpSpPr>
            <p:nvPr/>
          </p:nvGrpSpPr>
          <p:grpSpPr bwMode="auto">
            <a:xfrm>
              <a:off x="912527" y="527115"/>
              <a:ext cx="1609658" cy="711691"/>
              <a:chOff x="4310927" y="727214"/>
              <a:chExt cx="1386695" cy="599971"/>
            </a:xfrm>
          </p:grpSpPr>
          <p:sp>
            <p:nvSpPr>
              <p:cNvPr id="39" name="Rounded Rectangle 38"/>
              <p:cNvSpPr>
                <a:spLocks noChangeArrowheads="1"/>
              </p:cNvSpPr>
              <p:nvPr/>
            </p:nvSpPr>
            <p:spPr bwMode="auto">
              <a:xfrm>
                <a:off x="5080074" y="900866"/>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40" name="Rounded Rectangle 39"/>
              <p:cNvSpPr>
                <a:spLocks noChangeArrowheads="1"/>
              </p:cNvSpPr>
              <p:nvPr/>
            </p:nvSpPr>
            <p:spPr bwMode="auto">
              <a:xfrm>
                <a:off x="5465358" y="900866"/>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41" name="Rounded Rectangle 40"/>
              <p:cNvSpPr>
                <a:spLocks noChangeArrowheads="1"/>
              </p:cNvSpPr>
              <p:nvPr/>
            </p:nvSpPr>
            <p:spPr bwMode="auto">
              <a:xfrm>
                <a:off x="4310834" y="914128"/>
                <a:ext cx="232499" cy="39346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2088" name="TextBox 41"/>
              <p:cNvSpPr txBox="1">
                <a:spLocks noChangeArrowheads="1"/>
              </p:cNvSpPr>
              <p:nvPr/>
            </p:nvSpPr>
            <p:spPr bwMode="auto">
              <a:xfrm>
                <a:off x="4494833" y="727214"/>
                <a:ext cx="695511" cy="599971"/>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grpSp>
          <p:nvGrpSpPr>
            <p:cNvPr id="2072" name="Group 87"/>
            <p:cNvGrpSpPr>
              <a:grpSpLocks/>
            </p:cNvGrpSpPr>
            <p:nvPr/>
          </p:nvGrpSpPr>
          <p:grpSpPr bwMode="auto">
            <a:xfrm>
              <a:off x="6919344" y="512050"/>
              <a:ext cx="1609658" cy="711691"/>
              <a:chOff x="4310927" y="727214"/>
              <a:chExt cx="1386695" cy="599971"/>
            </a:xfrm>
          </p:grpSpPr>
          <p:sp>
            <p:nvSpPr>
              <p:cNvPr id="35" name="Rounded Rectangle 34"/>
              <p:cNvSpPr>
                <a:spLocks noChangeArrowheads="1"/>
              </p:cNvSpPr>
              <p:nvPr/>
            </p:nvSpPr>
            <p:spPr bwMode="auto">
              <a:xfrm>
                <a:off x="5080057" y="901777"/>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36" name="Rounded Rectangle 35"/>
              <p:cNvSpPr>
                <a:spLocks noChangeArrowheads="1"/>
              </p:cNvSpPr>
              <p:nvPr/>
            </p:nvSpPr>
            <p:spPr bwMode="auto">
              <a:xfrm>
                <a:off x="5465341" y="901777"/>
                <a:ext cx="232499" cy="39345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37" name="Rounded Rectangle 36"/>
              <p:cNvSpPr>
                <a:spLocks noChangeArrowheads="1"/>
              </p:cNvSpPr>
              <p:nvPr/>
            </p:nvSpPr>
            <p:spPr bwMode="auto">
              <a:xfrm>
                <a:off x="4310818" y="915039"/>
                <a:ext cx="232499" cy="393460"/>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2084" name="TextBox 37"/>
              <p:cNvSpPr txBox="1">
                <a:spLocks noChangeArrowheads="1"/>
              </p:cNvSpPr>
              <p:nvPr/>
            </p:nvSpPr>
            <p:spPr bwMode="auto">
              <a:xfrm>
                <a:off x="4431062" y="727214"/>
                <a:ext cx="749966" cy="599971"/>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sp>
          <p:nvSpPr>
            <p:cNvPr id="2073" name="TextBox 26"/>
            <p:cNvSpPr txBox="1">
              <a:spLocks noChangeArrowheads="1"/>
            </p:cNvSpPr>
            <p:nvPr/>
          </p:nvSpPr>
          <p:spPr bwMode="auto">
            <a:xfrm>
              <a:off x="616901" y="1253595"/>
              <a:ext cx="1364299" cy="508350"/>
            </a:xfrm>
            <a:prstGeom prst="rect">
              <a:avLst/>
            </a:prstGeom>
            <a:noFill/>
            <a:ln w="9525">
              <a:noFill/>
              <a:miter lim="800000"/>
              <a:headEnd/>
              <a:tailEnd/>
            </a:ln>
          </p:spPr>
          <p:txBody>
            <a:bodyPr>
              <a:spAutoFit/>
            </a:bodyPr>
            <a:lstStyle/>
            <a:p>
              <a:r>
                <a:rPr lang="en-US" sz="2400" b="1">
                  <a:latin typeface="Helvetica" charset="0"/>
                  <a:cs typeface="Arial" pitchFamily="34" charset="0"/>
                </a:rPr>
                <a:t>Servers</a:t>
              </a:r>
            </a:p>
          </p:txBody>
        </p:sp>
        <p:sp>
          <p:nvSpPr>
            <p:cNvPr id="2074" name="TextBox 27"/>
            <p:cNvSpPr txBox="1">
              <a:spLocks noChangeArrowheads="1"/>
            </p:cNvSpPr>
            <p:nvPr/>
          </p:nvSpPr>
          <p:spPr bwMode="auto">
            <a:xfrm>
              <a:off x="7594600" y="1253595"/>
              <a:ext cx="1297067" cy="508350"/>
            </a:xfrm>
            <a:prstGeom prst="rect">
              <a:avLst/>
            </a:prstGeom>
            <a:noFill/>
            <a:ln w="9525">
              <a:noFill/>
              <a:miter lim="800000"/>
              <a:headEnd/>
              <a:tailEnd/>
            </a:ln>
          </p:spPr>
          <p:txBody>
            <a:bodyPr>
              <a:spAutoFit/>
            </a:bodyPr>
            <a:lstStyle/>
            <a:p>
              <a:pPr algn="r"/>
              <a:r>
                <a:rPr lang="en-US" sz="2400" b="1">
                  <a:latin typeface="Helvetica" charset="0"/>
                  <a:cs typeface="Arial" pitchFamily="34" charset="0"/>
                </a:rPr>
                <a:t>Servers</a:t>
              </a:r>
            </a:p>
          </p:txBody>
        </p:sp>
        <p:sp>
          <p:nvSpPr>
            <p:cNvPr id="2075" name="TextBox 28"/>
            <p:cNvSpPr txBox="1">
              <a:spLocks noChangeArrowheads="1"/>
            </p:cNvSpPr>
            <p:nvPr/>
          </p:nvSpPr>
          <p:spPr bwMode="auto">
            <a:xfrm>
              <a:off x="3871395" y="3526782"/>
              <a:ext cx="1486848" cy="576130"/>
            </a:xfrm>
            <a:prstGeom prst="rect">
              <a:avLst/>
            </a:prstGeom>
            <a:noFill/>
            <a:ln w="9525">
              <a:noFill/>
              <a:miter lim="800000"/>
              <a:headEnd/>
              <a:tailEnd/>
            </a:ln>
          </p:spPr>
          <p:txBody>
            <a:bodyPr>
              <a:spAutoFit/>
            </a:bodyPr>
            <a:lstStyle/>
            <a:p>
              <a:r>
                <a:rPr lang="en-US" sz="2800" b="1">
                  <a:latin typeface="Helvetica" charset="0"/>
                  <a:cs typeface="Arial" pitchFamily="34" charset="0"/>
                </a:rPr>
                <a:t>Internet</a:t>
              </a:r>
            </a:p>
          </p:txBody>
        </p:sp>
        <p:sp>
          <p:nvSpPr>
            <p:cNvPr id="2076" name="TextBox 29"/>
            <p:cNvSpPr txBox="1">
              <a:spLocks noChangeArrowheads="1"/>
            </p:cNvSpPr>
            <p:nvPr/>
          </p:nvSpPr>
          <p:spPr bwMode="auto">
            <a:xfrm>
              <a:off x="7010400" y="5105401"/>
              <a:ext cx="1366020" cy="508350"/>
            </a:xfrm>
            <a:prstGeom prst="rect">
              <a:avLst/>
            </a:prstGeom>
            <a:noFill/>
            <a:ln w="9525">
              <a:noFill/>
              <a:miter lim="800000"/>
              <a:headEnd/>
              <a:tailEnd/>
            </a:ln>
          </p:spPr>
          <p:txBody>
            <a:bodyPr>
              <a:spAutoFit/>
            </a:bodyPr>
            <a:lstStyle/>
            <a:p>
              <a:r>
                <a:rPr lang="en-US" sz="2400" b="1">
                  <a:latin typeface="Helvetica" charset="0"/>
                  <a:cs typeface="Arial" pitchFamily="34" charset="0"/>
                </a:rPr>
                <a:t>Clients</a:t>
              </a:r>
            </a:p>
          </p:txBody>
        </p:sp>
        <p:sp>
          <p:nvSpPr>
            <p:cNvPr id="31" name="Rectangle 30"/>
            <p:cNvSpPr>
              <a:spLocks noChangeArrowheads="1"/>
            </p:cNvSpPr>
            <p:nvPr/>
          </p:nvSpPr>
          <p:spPr bwMode="auto">
            <a:xfrm>
              <a:off x="2436095" y="5748211"/>
              <a:ext cx="1290806" cy="454489"/>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32" name="Rectangle 31"/>
            <p:cNvSpPr>
              <a:spLocks noChangeArrowheads="1"/>
            </p:cNvSpPr>
            <p:nvPr/>
          </p:nvSpPr>
          <p:spPr bwMode="auto">
            <a:xfrm>
              <a:off x="4285171" y="5742968"/>
              <a:ext cx="1229118" cy="454489"/>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33" name="Rectangle 32"/>
            <p:cNvSpPr>
              <a:spLocks noChangeArrowheads="1"/>
            </p:cNvSpPr>
            <p:nvPr/>
          </p:nvSpPr>
          <p:spPr bwMode="auto">
            <a:xfrm>
              <a:off x="6217524" y="5748211"/>
              <a:ext cx="1247625" cy="454489"/>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2080" name="TextBox 33"/>
            <p:cNvSpPr txBox="1">
              <a:spLocks noChangeArrowheads="1"/>
            </p:cNvSpPr>
            <p:nvPr/>
          </p:nvSpPr>
          <p:spPr bwMode="auto">
            <a:xfrm>
              <a:off x="3508085" y="857027"/>
              <a:ext cx="2006386" cy="915031"/>
            </a:xfrm>
            <a:prstGeom prst="rect">
              <a:avLst/>
            </a:prstGeom>
            <a:noFill/>
            <a:ln w="9525">
              <a:noFill/>
              <a:miter lim="800000"/>
              <a:headEnd/>
              <a:tailEnd/>
            </a:ln>
          </p:spPr>
          <p:txBody>
            <a:bodyPr>
              <a:spAutoFit/>
            </a:bodyPr>
            <a:lstStyle/>
            <a:p>
              <a:r>
                <a:rPr lang="en-US" sz="2400" b="1">
                  <a:latin typeface="Helvetica" charset="0"/>
                  <a:cs typeface="Arial" pitchFamily="34" charset="0"/>
                </a:rPr>
                <a:t>Data Centers</a:t>
              </a:r>
            </a:p>
          </p:txBody>
        </p:sp>
      </p:grpSp>
    </p:spTree>
    <p:extLst>
      <p:ext uri="{BB962C8B-B14F-4D97-AF65-F5344CB8AC3E}">
        <p14:creationId xmlns:p14="http://schemas.microsoft.com/office/powerpoint/2010/main" val="30124942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itle 1"/>
          <p:cNvSpPr>
            <a:spLocks noGrp="1"/>
          </p:cNvSpPr>
          <p:nvPr>
            <p:ph type="title"/>
          </p:nvPr>
        </p:nvSpPr>
        <p:spPr/>
        <p:txBody>
          <a:bodyPr/>
          <a:lstStyle/>
          <a:p>
            <a:pPr eaLnBrk="1" hangingPunct="1"/>
            <a:r>
              <a:rPr lang="en-US" sz="3600">
                <a:latin typeface="Helvetica" charset="0"/>
              </a:rPr>
              <a:t>Wide-Area Network: Ingress Proxies</a:t>
            </a:r>
          </a:p>
        </p:txBody>
      </p:sp>
      <p:sp>
        <p:nvSpPr>
          <p:cNvPr id="35845" name="Slide Number Placeholder 3"/>
          <p:cNvSpPr>
            <a:spLocks noGrp="1"/>
          </p:cNvSpPr>
          <p:nvPr>
            <p:ph type="sldNum" sz="quarter" idx="12"/>
          </p:nvPr>
        </p:nvSpPr>
        <p:spPr>
          <a:xfrm>
            <a:off x="1981200" y="6245225"/>
            <a:ext cx="2133600" cy="476250"/>
          </a:xfrm>
          <a:extLst>
            <a:ext uri="{FAA26D3D-D897-4be2-8F04-BA451C77F1D7}"/>
          </a:extLst>
        </p:spPr>
        <p:txBody>
          <a:bodyPr/>
          <a:lstStyle/>
          <a:p>
            <a:pPr algn="l">
              <a:defRPr/>
            </a:pPr>
            <a:fld id="{30A46ED0-B44B-4DBD-AC3A-DBE9B0382C03}" type="slidenum">
              <a:rPr lang="en-US">
                <a:latin typeface="Times New Roman" pitchFamily="18" charset="0"/>
                <a:cs typeface="Arial" pitchFamily="34" charset="0"/>
              </a:rPr>
              <a:pPr algn="l">
                <a:defRPr/>
              </a:pPr>
              <a:t>21</a:t>
            </a:fld>
            <a:endParaRPr lang="en-US">
              <a:latin typeface="Times New Roman" pitchFamily="18" charset="0"/>
              <a:cs typeface="Arial" pitchFamily="34" charset="0"/>
            </a:endParaRPr>
          </a:p>
        </p:txBody>
      </p:sp>
      <p:grpSp>
        <p:nvGrpSpPr>
          <p:cNvPr id="3078" name="Group 4"/>
          <p:cNvGrpSpPr>
            <a:grpSpLocks/>
          </p:cNvGrpSpPr>
          <p:nvPr/>
        </p:nvGrpSpPr>
        <p:grpSpPr bwMode="auto">
          <a:xfrm>
            <a:off x="1828800" y="1295400"/>
            <a:ext cx="8763000" cy="5486400"/>
            <a:chOff x="1176863" y="914400"/>
            <a:chExt cx="7200760" cy="4953426"/>
          </a:xfrm>
        </p:grpSpPr>
        <p:cxnSp>
          <p:nvCxnSpPr>
            <p:cNvPr id="6" name="Straight Connector 5"/>
            <p:cNvCxnSpPr>
              <a:cxnSpLocks noChangeShapeType="1"/>
              <a:stCxn id="16" idx="2"/>
            </p:cNvCxnSpPr>
            <p:nvPr/>
          </p:nvCxnSpPr>
          <p:spPr bwMode="auto">
            <a:xfrm rot="16200000" flipH="1">
              <a:off x="2193416" y="2724430"/>
              <a:ext cx="848504" cy="358733"/>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7" name="Straight Connector 6"/>
            <p:cNvCxnSpPr>
              <a:cxnSpLocks noChangeShapeType="1"/>
            </p:cNvCxnSpPr>
            <p:nvPr/>
          </p:nvCxnSpPr>
          <p:spPr bwMode="auto">
            <a:xfrm rot="10800000" flipV="1">
              <a:off x="5922581" y="2386382"/>
              <a:ext cx="555711" cy="48731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8" name="Straight Connector 7"/>
            <p:cNvCxnSpPr>
              <a:cxnSpLocks noChangeShapeType="1"/>
              <a:stCxn id="17" idx="2"/>
            </p:cNvCxnSpPr>
            <p:nvPr/>
          </p:nvCxnSpPr>
          <p:spPr bwMode="auto">
            <a:xfrm rot="5400000">
              <a:off x="6194246" y="2394422"/>
              <a:ext cx="689410" cy="85965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9" name="Straight Connector 8"/>
            <p:cNvCxnSpPr>
              <a:cxnSpLocks noChangeShapeType="1"/>
            </p:cNvCxnSpPr>
            <p:nvPr/>
          </p:nvCxnSpPr>
          <p:spPr bwMode="auto">
            <a:xfrm rot="5400000">
              <a:off x="6432672" y="2518000"/>
              <a:ext cx="855669" cy="764429"/>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0" name="Straight Connector 9"/>
            <p:cNvCxnSpPr>
              <a:cxnSpLocks noChangeShapeType="1"/>
              <a:stCxn id="52" idx="0"/>
            </p:cNvCxnSpPr>
            <p:nvPr/>
          </p:nvCxnSpPr>
          <p:spPr bwMode="auto">
            <a:xfrm rot="5400000" flipH="1" flipV="1">
              <a:off x="3664761" y="4607723"/>
              <a:ext cx="763940" cy="996627"/>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1" name="Straight Connector 10"/>
            <p:cNvCxnSpPr>
              <a:cxnSpLocks noChangeShapeType="1"/>
              <a:stCxn id="50" idx="0"/>
            </p:cNvCxnSpPr>
            <p:nvPr/>
          </p:nvCxnSpPr>
          <p:spPr bwMode="auto">
            <a:xfrm rot="5400000" flipH="1" flipV="1">
              <a:off x="4803118" y="4974742"/>
              <a:ext cx="759640" cy="258288"/>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2" name="Straight Connector 11"/>
            <p:cNvCxnSpPr>
              <a:cxnSpLocks noChangeShapeType="1"/>
              <a:stCxn id="48" idx="0"/>
            </p:cNvCxnSpPr>
            <p:nvPr/>
          </p:nvCxnSpPr>
          <p:spPr bwMode="auto">
            <a:xfrm rot="16200000" flipV="1">
              <a:off x="5858301" y="4685388"/>
              <a:ext cx="733841" cy="871396"/>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3" name="Straight Connector 12"/>
            <p:cNvCxnSpPr>
              <a:cxnSpLocks noChangeShapeType="1"/>
              <a:stCxn id="16" idx="3"/>
            </p:cNvCxnSpPr>
            <p:nvPr/>
          </p:nvCxnSpPr>
          <p:spPr bwMode="auto">
            <a:xfrm>
              <a:off x="3007057" y="2271719"/>
              <a:ext cx="615717" cy="601979"/>
            </a:xfrm>
            <a:prstGeom prst="line">
              <a:avLst/>
            </a:prstGeom>
            <a:noFill/>
            <a:ln w="25400">
              <a:solidFill>
                <a:schemeClr val="accent1"/>
              </a:solidFill>
              <a:round/>
              <a:headEnd/>
              <a:tailEnd/>
            </a:ln>
            <a:effectLst>
              <a:outerShdw dist="20000" dir="5400000" rotWithShape="0">
                <a:srgbClr val="808080">
                  <a:alpha val="37999"/>
                </a:srgbClr>
              </a:outerShdw>
            </a:effectLst>
          </p:spPr>
        </p:cxnSp>
        <p:cxnSp>
          <p:nvCxnSpPr>
            <p:cNvPr id="14" name="Straight Connector 13"/>
            <p:cNvCxnSpPr>
              <a:cxnSpLocks noChangeShapeType="1"/>
            </p:cNvCxnSpPr>
            <p:nvPr/>
          </p:nvCxnSpPr>
          <p:spPr bwMode="auto">
            <a:xfrm rot="16200000" flipH="1">
              <a:off x="2550496" y="2497155"/>
              <a:ext cx="696576" cy="647025"/>
            </a:xfrm>
            <a:prstGeom prst="line">
              <a:avLst/>
            </a:prstGeom>
            <a:noFill/>
            <a:ln w="25400">
              <a:solidFill>
                <a:schemeClr val="accent1"/>
              </a:solidFill>
              <a:round/>
              <a:headEnd/>
              <a:tailEnd/>
            </a:ln>
            <a:effectLst>
              <a:outerShdw dist="20000" dir="5400000" rotWithShape="0">
                <a:srgbClr val="808080">
                  <a:alpha val="37999"/>
                </a:srgbClr>
              </a:outerShdw>
            </a:effectLst>
          </p:spPr>
        </p:cxnSp>
        <p:graphicFrame>
          <p:nvGraphicFramePr>
            <p:cNvPr id="3074" name="Object 2"/>
            <p:cNvGraphicFramePr>
              <a:graphicFrameLocks noChangeAspect="1"/>
            </p:cNvGraphicFramePr>
            <p:nvPr/>
          </p:nvGraphicFramePr>
          <p:xfrm>
            <a:off x="2259604" y="2535862"/>
            <a:ext cx="4708692" cy="1404985"/>
          </p:xfrm>
          <a:graphic>
            <a:graphicData uri="http://schemas.openxmlformats.org/presentationml/2006/ole">
              <mc:AlternateContent xmlns:mc="http://schemas.openxmlformats.org/markup-compatibility/2006">
                <mc:Choice xmlns:v="urn:schemas-microsoft-com:vml" Requires="v">
                  <p:oleObj spid="_x0000_s2050" name="Photo Editor Photo" r:id="rId3" imgW="1905266" imgH="1390844" progId="">
                    <p:embed/>
                  </p:oleObj>
                </mc:Choice>
                <mc:Fallback>
                  <p:oleObj name="Photo Editor Photo" r:id="rId3" imgW="1905266" imgH="139084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604" y="2535862"/>
                          <a:ext cx="4708692" cy="1404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6" name="TextBox 15"/>
            <p:cNvSpPr txBox="1"/>
            <p:nvPr/>
          </p:nvSpPr>
          <p:spPr>
            <a:xfrm>
              <a:off x="1870849" y="2062460"/>
              <a:ext cx="1136207" cy="417085"/>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17" name="TextBox 16"/>
            <p:cNvSpPr txBox="1"/>
            <p:nvPr/>
          </p:nvSpPr>
          <p:spPr>
            <a:xfrm>
              <a:off x="6478292" y="2062460"/>
              <a:ext cx="982278" cy="417085"/>
            </a:xfrm>
            <a:prstGeom prst="rect">
              <a:avLst/>
            </a:prstGeom>
            <a:solidFill>
              <a:schemeClr val="accent4">
                <a:lumMod val="60000"/>
                <a:lumOff val="40000"/>
              </a:schemeClr>
            </a:solidFill>
          </p:spPr>
          <p:txBody>
            <a:bodyPr>
              <a:spAutoFit/>
            </a:bodyPr>
            <a:lstStyle/>
            <a:p>
              <a:pPr>
                <a:defRPr/>
              </a:pPr>
              <a:r>
                <a:rPr lang="en-US" sz="2400" dirty="0">
                  <a:latin typeface="Arial" charset="0"/>
                  <a:ea typeface="Arial" charset="0"/>
                </a:rPr>
                <a:t>Router</a:t>
              </a:r>
            </a:p>
          </p:txBody>
        </p:sp>
        <p:sp>
          <p:nvSpPr>
            <p:cNvPr id="52" name="Rectangle 51"/>
            <p:cNvSpPr>
              <a:spLocks noChangeArrowheads="1"/>
            </p:cNvSpPr>
            <p:nvPr/>
          </p:nvSpPr>
          <p:spPr bwMode="auto">
            <a:xfrm>
              <a:off x="3013579" y="5488006"/>
              <a:ext cx="1069678" cy="379820"/>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50" name="Rectangle 49"/>
            <p:cNvSpPr>
              <a:spLocks noChangeArrowheads="1"/>
            </p:cNvSpPr>
            <p:nvPr/>
          </p:nvSpPr>
          <p:spPr bwMode="auto">
            <a:xfrm>
              <a:off x="4545045" y="5483706"/>
              <a:ext cx="1017499" cy="379820"/>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48" name="Rectangle 47"/>
            <p:cNvSpPr>
              <a:spLocks noChangeArrowheads="1"/>
            </p:cNvSpPr>
            <p:nvPr/>
          </p:nvSpPr>
          <p:spPr bwMode="auto">
            <a:xfrm>
              <a:off x="6144344" y="5488006"/>
              <a:ext cx="1031848" cy="379820"/>
            </a:xfrm>
            <a:prstGeom prst="rect">
              <a:avLst/>
            </a:prstGeom>
            <a:solidFill>
              <a:srgbClr val="D6ECEE"/>
            </a:solidFill>
            <a:ln w="9525">
              <a:solidFill>
                <a:srgbClr val="222268"/>
              </a:solidFill>
              <a:miter lim="800000"/>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21" name="Rounded Rectangle 20"/>
            <p:cNvSpPr>
              <a:spLocks noChangeArrowheads="1"/>
            </p:cNvSpPr>
            <p:nvPr/>
          </p:nvSpPr>
          <p:spPr bwMode="auto">
            <a:xfrm>
              <a:off x="1176863" y="914400"/>
              <a:ext cx="2045433" cy="1959298"/>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22" name="Rounded Rectangle 21"/>
            <p:cNvSpPr>
              <a:spLocks noChangeArrowheads="1"/>
            </p:cNvSpPr>
            <p:nvPr/>
          </p:nvSpPr>
          <p:spPr bwMode="auto">
            <a:xfrm>
              <a:off x="6270879" y="914400"/>
              <a:ext cx="2085872" cy="1959298"/>
            </a:xfrm>
            <a:prstGeom prst="roundRect">
              <a:avLst>
                <a:gd name="adj" fmla="val 16667"/>
              </a:avLst>
            </a:prstGeom>
            <a:no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3095" name="TextBox 22"/>
            <p:cNvSpPr txBox="1">
              <a:spLocks noChangeArrowheads="1"/>
            </p:cNvSpPr>
            <p:nvPr/>
          </p:nvSpPr>
          <p:spPr bwMode="auto">
            <a:xfrm>
              <a:off x="3901873" y="1407011"/>
              <a:ext cx="1660728" cy="750270"/>
            </a:xfrm>
            <a:prstGeom prst="rect">
              <a:avLst/>
            </a:prstGeom>
            <a:noFill/>
            <a:ln w="9525">
              <a:noFill/>
              <a:miter lim="800000"/>
              <a:headEnd/>
              <a:tailEnd/>
            </a:ln>
          </p:spPr>
          <p:txBody>
            <a:bodyPr>
              <a:spAutoFit/>
            </a:bodyPr>
            <a:lstStyle/>
            <a:p>
              <a:r>
                <a:rPr lang="en-US" sz="2400" b="1">
                  <a:latin typeface="Helvetica" charset="0"/>
                  <a:cs typeface="Arial" pitchFamily="34" charset="0"/>
                </a:rPr>
                <a:t>Data Centers</a:t>
              </a:r>
            </a:p>
          </p:txBody>
        </p:sp>
        <p:grpSp>
          <p:nvGrpSpPr>
            <p:cNvPr id="3096" name="Group 86"/>
            <p:cNvGrpSpPr>
              <a:grpSpLocks/>
            </p:cNvGrpSpPr>
            <p:nvPr/>
          </p:nvGrpSpPr>
          <p:grpSpPr bwMode="auto">
            <a:xfrm>
              <a:off x="1482697" y="1081157"/>
              <a:ext cx="1386695" cy="583543"/>
              <a:chOff x="4310927" y="727214"/>
              <a:chExt cx="1386695" cy="583543"/>
            </a:xfrm>
          </p:grpSpPr>
          <p:sp>
            <p:nvSpPr>
              <p:cNvPr id="43" name="Rounded Rectangle 42"/>
              <p:cNvSpPr>
                <a:spLocks noChangeArrowheads="1"/>
              </p:cNvSpPr>
              <p:nvPr/>
            </p:nvSpPr>
            <p:spPr bwMode="auto">
              <a:xfrm>
                <a:off x="5079989" y="901578"/>
                <a:ext cx="232198" cy="39271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44" name="Rounded Rectangle 43"/>
              <p:cNvSpPr>
                <a:spLocks noChangeArrowheads="1"/>
              </p:cNvSpPr>
              <p:nvPr/>
            </p:nvSpPr>
            <p:spPr bwMode="auto">
              <a:xfrm>
                <a:off x="5464813" y="901578"/>
                <a:ext cx="232198" cy="39271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45" name="Rounded Rectangle 44"/>
              <p:cNvSpPr>
                <a:spLocks noChangeArrowheads="1"/>
              </p:cNvSpPr>
              <p:nvPr/>
            </p:nvSpPr>
            <p:spPr bwMode="auto">
              <a:xfrm>
                <a:off x="4310343" y="914478"/>
                <a:ext cx="232198" cy="392719"/>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3114" name="TextBox 45"/>
              <p:cNvSpPr txBox="1">
                <a:spLocks noChangeArrowheads="1"/>
              </p:cNvSpPr>
              <p:nvPr/>
            </p:nvSpPr>
            <p:spPr bwMode="auto">
              <a:xfrm>
                <a:off x="4380785" y="727214"/>
                <a:ext cx="825182" cy="583543"/>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grpSp>
          <p:nvGrpSpPr>
            <p:cNvPr id="3097" name="Group 87"/>
            <p:cNvGrpSpPr>
              <a:grpSpLocks/>
            </p:cNvGrpSpPr>
            <p:nvPr/>
          </p:nvGrpSpPr>
          <p:grpSpPr bwMode="auto">
            <a:xfrm>
              <a:off x="6657475" y="1068457"/>
              <a:ext cx="1386695" cy="583543"/>
              <a:chOff x="4310927" y="727214"/>
              <a:chExt cx="1386695" cy="583543"/>
            </a:xfrm>
          </p:grpSpPr>
          <p:sp>
            <p:nvSpPr>
              <p:cNvPr id="39" name="Rounded Rectangle 38"/>
              <p:cNvSpPr>
                <a:spLocks noChangeArrowheads="1"/>
              </p:cNvSpPr>
              <p:nvPr/>
            </p:nvSpPr>
            <p:spPr bwMode="auto">
              <a:xfrm>
                <a:off x="5080105" y="901379"/>
                <a:ext cx="232198" cy="394152"/>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40" name="Rounded Rectangle 39"/>
              <p:cNvSpPr>
                <a:spLocks noChangeArrowheads="1"/>
              </p:cNvSpPr>
              <p:nvPr/>
            </p:nvSpPr>
            <p:spPr bwMode="auto">
              <a:xfrm>
                <a:off x="5464928" y="901379"/>
                <a:ext cx="232198" cy="394152"/>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41" name="Rounded Rectangle 40"/>
              <p:cNvSpPr>
                <a:spLocks noChangeArrowheads="1"/>
              </p:cNvSpPr>
              <p:nvPr/>
            </p:nvSpPr>
            <p:spPr bwMode="auto">
              <a:xfrm>
                <a:off x="4310459" y="914278"/>
                <a:ext cx="232198" cy="394153"/>
              </a:xfrm>
              <a:prstGeom prst="roundRect">
                <a:avLst>
                  <a:gd name="adj" fmla="val 16667"/>
                </a:avLst>
              </a:prstGeom>
              <a:gradFill rotWithShape="1">
                <a:gsLst>
                  <a:gs pos="0">
                    <a:srgbClr val="CBFFFF"/>
                  </a:gs>
                  <a:gs pos="100000">
                    <a:srgbClr val="B5E5E9"/>
                  </a:gs>
                </a:gsLst>
                <a:lin ang="5400000"/>
              </a:gradFill>
              <a:ln w="9525">
                <a:solidFill>
                  <a:srgbClr val="B6DCDF"/>
                </a:solidFill>
                <a:round/>
                <a:headEnd/>
                <a:tailEnd/>
              </a:ln>
              <a:effectLst>
                <a:outerShdw dist="23000" dir="5400000" rotWithShape="0">
                  <a:srgbClr val="808080">
                    <a:alpha val="34999"/>
                  </a:srgbClr>
                </a:outerShdw>
              </a:effectLst>
            </p:spPr>
            <p:txBody>
              <a:bodyPr anchor="ctr"/>
              <a:lstStyle/>
              <a:p>
                <a:pPr>
                  <a:defRPr/>
                </a:pPr>
                <a:endParaRPr lang="en-US" sz="2400">
                  <a:solidFill>
                    <a:schemeClr val="lt1"/>
                  </a:solidFill>
                </a:endParaRPr>
              </a:p>
            </p:txBody>
          </p:sp>
          <p:sp>
            <p:nvSpPr>
              <p:cNvPr id="3110" name="TextBox 41"/>
              <p:cNvSpPr txBox="1">
                <a:spLocks noChangeArrowheads="1"/>
              </p:cNvSpPr>
              <p:nvPr/>
            </p:nvSpPr>
            <p:spPr bwMode="auto">
              <a:xfrm>
                <a:off x="4454266" y="727214"/>
                <a:ext cx="716302" cy="583543"/>
              </a:xfrm>
              <a:prstGeom prst="rect">
                <a:avLst/>
              </a:prstGeom>
              <a:noFill/>
              <a:ln w="9525">
                <a:noFill/>
                <a:miter lim="800000"/>
                <a:headEnd/>
                <a:tailEnd/>
              </a:ln>
            </p:spPr>
            <p:txBody>
              <a:bodyPr>
                <a:spAutoFit/>
              </a:bodyPr>
              <a:lstStyle/>
              <a:p>
                <a:r>
                  <a:rPr lang="en-US" sz="3600" b="1">
                    <a:solidFill>
                      <a:schemeClr val="accent1"/>
                    </a:solidFill>
                    <a:latin typeface="Helvetica" charset="0"/>
                    <a:cs typeface="Arial" pitchFamily="34" charset="0"/>
                  </a:rPr>
                  <a:t>. . .</a:t>
                </a:r>
              </a:p>
            </p:txBody>
          </p:sp>
        </p:grpSp>
        <p:sp>
          <p:nvSpPr>
            <p:cNvPr id="3098" name="TextBox 25"/>
            <p:cNvSpPr txBox="1">
              <a:spLocks noChangeArrowheads="1"/>
            </p:cNvSpPr>
            <p:nvPr/>
          </p:nvSpPr>
          <p:spPr bwMode="auto">
            <a:xfrm>
              <a:off x="1228020" y="1693598"/>
              <a:ext cx="1094656" cy="416817"/>
            </a:xfrm>
            <a:prstGeom prst="rect">
              <a:avLst/>
            </a:prstGeom>
            <a:noFill/>
            <a:ln w="9525">
              <a:noFill/>
              <a:miter lim="800000"/>
              <a:headEnd/>
              <a:tailEnd/>
            </a:ln>
          </p:spPr>
          <p:txBody>
            <a:bodyPr>
              <a:spAutoFit/>
            </a:bodyPr>
            <a:lstStyle/>
            <a:p>
              <a:r>
                <a:rPr lang="en-US" sz="2400" b="1">
                  <a:latin typeface="Helvetica" charset="0"/>
                  <a:cs typeface="Arial" pitchFamily="34" charset="0"/>
                </a:rPr>
                <a:t>Servers</a:t>
              </a:r>
            </a:p>
          </p:txBody>
        </p:sp>
        <p:sp>
          <p:nvSpPr>
            <p:cNvPr id="3099" name="TextBox 26"/>
            <p:cNvSpPr txBox="1">
              <a:spLocks noChangeArrowheads="1"/>
            </p:cNvSpPr>
            <p:nvPr/>
          </p:nvSpPr>
          <p:spPr bwMode="auto">
            <a:xfrm>
              <a:off x="7242321" y="1693598"/>
              <a:ext cx="1135302" cy="416817"/>
            </a:xfrm>
            <a:prstGeom prst="rect">
              <a:avLst/>
            </a:prstGeom>
            <a:noFill/>
            <a:ln w="9525">
              <a:noFill/>
              <a:miter lim="800000"/>
              <a:headEnd/>
              <a:tailEnd/>
            </a:ln>
          </p:spPr>
          <p:txBody>
            <a:bodyPr>
              <a:spAutoFit/>
            </a:bodyPr>
            <a:lstStyle/>
            <a:p>
              <a:r>
                <a:rPr lang="en-US" sz="2400" b="1">
                  <a:latin typeface="Helvetica" charset="0"/>
                  <a:cs typeface="Arial" pitchFamily="34" charset="0"/>
                </a:rPr>
                <a:t>Servers</a:t>
              </a:r>
            </a:p>
          </p:txBody>
        </p:sp>
        <p:cxnSp>
          <p:nvCxnSpPr>
            <p:cNvPr id="28" name="Curved Connector 27"/>
            <p:cNvCxnSpPr>
              <a:cxnSpLocks noChangeShapeType="1"/>
            </p:cNvCxnSpPr>
            <p:nvPr/>
          </p:nvCxnSpPr>
          <p:spPr bwMode="auto">
            <a:xfrm rot="16200000" flipV="1">
              <a:off x="2001696" y="1964962"/>
              <a:ext cx="1936365" cy="1305790"/>
            </a:xfrm>
            <a:prstGeom prst="curvedConnector3">
              <a:avLst>
                <a:gd name="adj1" fmla="val 50000"/>
              </a:avLst>
            </a:prstGeom>
            <a:noFill/>
            <a:ln w="38100">
              <a:solidFill>
                <a:schemeClr val="tx1"/>
              </a:solidFill>
              <a:round/>
              <a:headEnd/>
              <a:tailEnd type="arrow" w="med" len="med"/>
            </a:ln>
            <a:effectLst>
              <a:outerShdw dist="20000" dir="5400000" rotWithShape="0">
                <a:srgbClr val="808080">
                  <a:alpha val="37999"/>
                </a:srgbClr>
              </a:outerShdw>
            </a:effectLst>
          </p:spPr>
        </p:cxnSp>
        <p:cxnSp>
          <p:nvCxnSpPr>
            <p:cNvPr id="29" name="Curved Connector 28"/>
            <p:cNvCxnSpPr>
              <a:cxnSpLocks noChangeShapeType="1"/>
            </p:cNvCxnSpPr>
            <p:nvPr/>
          </p:nvCxnSpPr>
          <p:spPr bwMode="auto">
            <a:xfrm rot="16200000" flipH="1">
              <a:off x="2292597" y="1801901"/>
              <a:ext cx="1936365" cy="1631912"/>
            </a:xfrm>
            <a:prstGeom prst="curvedConnector3">
              <a:avLst>
                <a:gd name="adj1" fmla="val 44750"/>
              </a:avLst>
            </a:prstGeom>
            <a:noFill/>
            <a:ln w="38100">
              <a:solidFill>
                <a:schemeClr val="tx1"/>
              </a:solidFill>
              <a:round/>
              <a:headEnd/>
              <a:tailEnd type="arrow" w="med" len="med"/>
            </a:ln>
            <a:effectLst>
              <a:outerShdw dist="20000" dir="5400000" rotWithShape="0">
                <a:srgbClr val="808080">
                  <a:alpha val="37999"/>
                </a:srgbClr>
              </a:outerShdw>
            </a:effectLst>
          </p:spPr>
        </p:cxnSp>
        <p:sp>
          <p:nvSpPr>
            <p:cNvPr id="3102" name="TextBox 29"/>
            <p:cNvSpPr txBox="1">
              <a:spLocks noChangeArrowheads="1"/>
            </p:cNvSpPr>
            <p:nvPr/>
          </p:nvSpPr>
          <p:spPr bwMode="auto">
            <a:xfrm>
              <a:off x="6548525" y="4888573"/>
              <a:ext cx="998973" cy="416817"/>
            </a:xfrm>
            <a:prstGeom prst="rect">
              <a:avLst/>
            </a:prstGeom>
            <a:noFill/>
            <a:ln w="9525">
              <a:noFill/>
              <a:miter lim="800000"/>
              <a:headEnd/>
              <a:tailEnd/>
            </a:ln>
          </p:spPr>
          <p:txBody>
            <a:bodyPr>
              <a:spAutoFit/>
            </a:bodyPr>
            <a:lstStyle/>
            <a:p>
              <a:r>
                <a:rPr lang="en-US" sz="2400" b="1">
                  <a:latin typeface="Helvetica" charset="0"/>
                  <a:cs typeface="Arial" pitchFamily="34" charset="0"/>
                </a:rPr>
                <a:t>Clients</a:t>
              </a:r>
            </a:p>
          </p:txBody>
        </p:sp>
        <p:graphicFrame>
          <p:nvGraphicFramePr>
            <p:cNvPr id="3075" name="Object 3"/>
            <p:cNvGraphicFramePr>
              <a:graphicFrameLocks noChangeAspect="1"/>
            </p:cNvGraphicFramePr>
            <p:nvPr/>
          </p:nvGraphicFramePr>
          <p:xfrm>
            <a:off x="2444275" y="3807598"/>
            <a:ext cx="4710113" cy="1216801"/>
          </p:xfrm>
          <a:graphic>
            <a:graphicData uri="http://schemas.openxmlformats.org/presentationml/2006/ole">
              <mc:AlternateContent xmlns:mc="http://schemas.openxmlformats.org/markup-compatibility/2006">
                <mc:Choice xmlns:v="urn:schemas-microsoft-com:vml" Requires="v">
                  <p:oleObj spid="_x0000_s2051" name="Photo Editor Photo" r:id="rId5" imgW="1905266" imgH="1390844" progId="">
                    <p:embed/>
                  </p:oleObj>
                </mc:Choice>
                <mc:Fallback>
                  <p:oleObj name="Photo Editor Photo" r:id="rId5" imgW="1905266" imgH="139084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4275" y="3807598"/>
                          <a:ext cx="4710113" cy="1216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3103" name="TextBox 31"/>
            <p:cNvSpPr txBox="1">
              <a:spLocks noChangeArrowheads="1"/>
            </p:cNvSpPr>
            <p:nvPr/>
          </p:nvSpPr>
          <p:spPr bwMode="auto">
            <a:xfrm>
              <a:off x="5079999" y="3616837"/>
              <a:ext cx="1028702" cy="416817"/>
            </a:xfrm>
            <a:prstGeom prst="rect">
              <a:avLst/>
            </a:prstGeom>
            <a:solidFill>
              <a:srgbClr val="33CC33"/>
            </a:solidFill>
            <a:ln w="9525">
              <a:noFill/>
              <a:miter lim="800000"/>
              <a:headEnd/>
              <a:tailEnd/>
            </a:ln>
          </p:spPr>
          <p:txBody>
            <a:bodyPr>
              <a:spAutoFit/>
            </a:bodyPr>
            <a:lstStyle/>
            <a:p>
              <a:r>
                <a:rPr lang="en-US" sz="2400" b="1">
                  <a:latin typeface="Helvetica" charset="0"/>
                  <a:cs typeface="Arial" pitchFamily="34" charset="0"/>
                </a:rPr>
                <a:t>Proxy</a:t>
              </a:r>
            </a:p>
          </p:txBody>
        </p:sp>
        <p:sp>
          <p:nvSpPr>
            <p:cNvPr id="3104" name="TextBox 32"/>
            <p:cNvSpPr txBox="1">
              <a:spLocks noChangeArrowheads="1"/>
            </p:cNvSpPr>
            <p:nvPr/>
          </p:nvSpPr>
          <p:spPr bwMode="auto">
            <a:xfrm>
              <a:off x="3326416" y="3616837"/>
              <a:ext cx="975527" cy="416817"/>
            </a:xfrm>
            <a:prstGeom prst="rect">
              <a:avLst/>
            </a:prstGeom>
            <a:solidFill>
              <a:srgbClr val="33CC33"/>
            </a:solidFill>
            <a:ln w="9525">
              <a:noFill/>
              <a:miter lim="800000"/>
              <a:headEnd/>
              <a:tailEnd/>
            </a:ln>
          </p:spPr>
          <p:txBody>
            <a:bodyPr>
              <a:spAutoFit/>
            </a:bodyPr>
            <a:lstStyle/>
            <a:p>
              <a:r>
                <a:rPr lang="en-US" sz="2400" b="1">
                  <a:latin typeface="Helvetica" charset="0"/>
                  <a:cs typeface="Arial" pitchFamily="34" charset="0"/>
                </a:rPr>
                <a:t>Proxy</a:t>
              </a:r>
            </a:p>
          </p:txBody>
        </p:sp>
        <p:cxnSp>
          <p:nvCxnSpPr>
            <p:cNvPr id="34" name="Curved Connector 33"/>
            <p:cNvCxnSpPr>
              <a:cxnSpLocks noChangeShapeType="1"/>
              <a:endCxn id="52" idx="0"/>
            </p:cNvCxnSpPr>
            <p:nvPr/>
          </p:nvCxnSpPr>
          <p:spPr bwMode="auto">
            <a:xfrm rot="5400000">
              <a:off x="3063935" y="4494774"/>
              <a:ext cx="1477715" cy="508749"/>
            </a:xfrm>
            <a:prstGeom prst="curvedConnector3">
              <a:avLst>
                <a:gd name="adj1" fmla="val 50000"/>
              </a:avLst>
            </a:prstGeom>
            <a:noFill/>
            <a:ln w="38100">
              <a:solidFill>
                <a:schemeClr val="tx1"/>
              </a:solidFill>
              <a:round/>
              <a:headEnd/>
              <a:tailEnd type="arrow" w="med" len="med"/>
            </a:ln>
            <a:effectLst>
              <a:outerShdw dist="20000" dir="5400000" rotWithShape="0">
                <a:srgbClr val="808080">
                  <a:alpha val="37999"/>
                </a:srgbClr>
              </a:outerShdw>
            </a:effectLst>
          </p:spPr>
        </p:cxnSp>
        <p:cxnSp>
          <p:nvCxnSpPr>
            <p:cNvPr id="35" name="Curved Connector 34"/>
            <p:cNvCxnSpPr>
              <a:cxnSpLocks noChangeShapeType="1"/>
            </p:cNvCxnSpPr>
            <p:nvPr/>
          </p:nvCxnSpPr>
          <p:spPr bwMode="auto">
            <a:xfrm rot="5400000" flipH="1" flipV="1">
              <a:off x="2681720" y="4550868"/>
              <a:ext cx="1477715" cy="396564"/>
            </a:xfrm>
            <a:prstGeom prst="curvedConnector3">
              <a:avLst>
                <a:gd name="adj1" fmla="val 50000"/>
              </a:avLst>
            </a:prstGeom>
            <a:noFill/>
            <a:ln w="38100">
              <a:solidFill>
                <a:schemeClr val="tx1"/>
              </a:solidFill>
              <a:round/>
              <a:headEnd/>
              <a:tailEnd type="arrow" w="med" len="med"/>
            </a:ln>
            <a:effectLst>
              <a:outerShdw dist="20000" dir="5400000" rotWithShape="0">
                <a:srgbClr val="808080">
                  <a:alpha val="37999"/>
                </a:srgbClr>
              </a:outerShdw>
            </a:effectLst>
          </p:spPr>
        </p:cxnSp>
      </p:grpSp>
    </p:spTree>
    <p:extLst>
      <p:ext uri="{BB962C8B-B14F-4D97-AF65-F5344CB8AC3E}">
        <p14:creationId xmlns:p14="http://schemas.microsoft.com/office/powerpoint/2010/main" val="25678096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smtClean="0">
                <a:latin typeface="Helvetica" charset="0"/>
              </a:rPr>
              <a:t>Traffic Engineering Challenges</a:t>
            </a:r>
          </a:p>
        </p:txBody>
      </p:sp>
      <p:sp>
        <p:nvSpPr>
          <p:cNvPr id="37891" name="Content Placeholder 2"/>
          <p:cNvSpPr>
            <a:spLocks noGrp="1"/>
          </p:cNvSpPr>
          <p:nvPr>
            <p:ph idx="1"/>
          </p:nvPr>
        </p:nvSpPr>
        <p:spPr/>
        <p:txBody>
          <a:bodyPr/>
          <a:lstStyle/>
          <a:p>
            <a:pPr eaLnBrk="1" hangingPunct="1">
              <a:spcBef>
                <a:spcPct val="0"/>
              </a:spcBef>
            </a:pPr>
            <a:r>
              <a:rPr lang="en-US">
                <a:cs typeface="Arial" pitchFamily="34" charset="0"/>
              </a:rPr>
              <a:t>Scale</a:t>
            </a:r>
          </a:p>
          <a:p>
            <a:pPr lvl="1" eaLnBrk="1" hangingPunct="1">
              <a:spcBef>
                <a:spcPct val="0"/>
              </a:spcBef>
            </a:pPr>
            <a:r>
              <a:rPr lang="en-US">
                <a:cs typeface="Arial" pitchFamily="34" charset="0"/>
              </a:rPr>
              <a:t>Many switches, hosts, and virtual machines</a:t>
            </a:r>
          </a:p>
          <a:p>
            <a:pPr eaLnBrk="1" hangingPunct="1">
              <a:spcBef>
                <a:spcPct val="0"/>
              </a:spcBef>
            </a:pPr>
            <a:r>
              <a:rPr lang="en-US">
                <a:cs typeface="Arial" pitchFamily="34" charset="0"/>
              </a:rPr>
              <a:t>Churn</a:t>
            </a:r>
          </a:p>
          <a:p>
            <a:pPr lvl="1" eaLnBrk="1" hangingPunct="1">
              <a:spcBef>
                <a:spcPct val="0"/>
              </a:spcBef>
            </a:pPr>
            <a:r>
              <a:rPr lang="en-US">
                <a:cs typeface="Arial" pitchFamily="34" charset="0"/>
              </a:rPr>
              <a:t>Large number of component failures</a:t>
            </a:r>
          </a:p>
          <a:p>
            <a:pPr lvl="1" eaLnBrk="1" hangingPunct="1">
              <a:spcBef>
                <a:spcPct val="0"/>
              </a:spcBef>
            </a:pPr>
            <a:r>
              <a:rPr lang="en-US">
                <a:cs typeface="Arial" pitchFamily="34" charset="0"/>
              </a:rPr>
              <a:t>Virtual Machine (VM) migration</a:t>
            </a:r>
          </a:p>
          <a:p>
            <a:pPr eaLnBrk="1" hangingPunct="1">
              <a:spcBef>
                <a:spcPct val="0"/>
              </a:spcBef>
            </a:pPr>
            <a:r>
              <a:rPr lang="en-US">
                <a:cs typeface="Arial" pitchFamily="34" charset="0"/>
              </a:rPr>
              <a:t>Traffic characteristics</a:t>
            </a:r>
          </a:p>
          <a:p>
            <a:pPr lvl="1" eaLnBrk="1" hangingPunct="1">
              <a:spcBef>
                <a:spcPct val="0"/>
              </a:spcBef>
            </a:pPr>
            <a:r>
              <a:rPr lang="en-US">
                <a:cs typeface="Arial" pitchFamily="34" charset="0"/>
              </a:rPr>
              <a:t>High traffic volume and dense traffic matrix</a:t>
            </a:r>
          </a:p>
          <a:p>
            <a:pPr lvl="1" eaLnBrk="1" hangingPunct="1">
              <a:spcBef>
                <a:spcPct val="0"/>
              </a:spcBef>
            </a:pPr>
            <a:r>
              <a:rPr lang="en-US">
                <a:cs typeface="Arial" pitchFamily="34" charset="0"/>
              </a:rPr>
              <a:t>Volatile, unpredictable traffic patterns</a:t>
            </a:r>
          </a:p>
          <a:p>
            <a:pPr eaLnBrk="1" hangingPunct="1">
              <a:spcBef>
                <a:spcPct val="0"/>
              </a:spcBef>
            </a:pPr>
            <a:r>
              <a:rPr lang="en-US">
                <a:cs typeface="Arial" pitchFamily="34" charset="0"/>
              </a:rPr>
              <a:t>Performance requirements</a:t>
            </a:r>
          </a:p>
          <a:p>
            <a:pPr lvl="1" eaLnBrk="1" hangingPunct="1">
              <a:spcBef>
                <a:spcPct val="0"/>
              </a:spcBef>
            </a:pPr>
            <a:r>
              <a:rPr lang="en-US">
                <a:cs typeface="Arial" pitchFamily="34" charset="0"/>
              </a:rPr>
              <a:t>Delay-sensitive applications</a:t>
            </a:r>
          </a:p>
          <a:p>
            <a:pPr lvl="1" eaLnBrk="1" hangingPunct="1">
              <a:spcBef>
                <a:spcPct val="0"/>
              </a:spcBef>
            </a:pPr>
            <a:r>
              <a:rPr lang="en-US">
                <a:cs typeface="Arial" pitchFamily="34" charset="0"/>
              </a:rPr>
              <a:t>Resource isolation between tenants</a:t>
            </a:r>
          </a:p>
          <a:p>
            <a:pPr eaLnBrk="1" hangingPunct="1"/>
            <a:endParaRPr lang="en-US" smtClean="0">
              <a:cs typeface="Arial" pitchFamily="34" charset="0"/>
            </a:endParaRPr>
          </a:p>
          <a:p>
            <a:pPr lvl="1" eaLnBrk="1" hangingPunct="1"/>
            <a:endParaRPr lang="en-US" smtClean="0">
              <a:cs typeface="Arial" pitchFamily="34" charset="0"/>
            </a:endParaRPr>
          </a:p>
          <a:p>
            <a:pPr eaLnBrk="1" hangingPunct="1"/>
            <a:endParaRPr lang="en-US" smtClean="0">
              <a:cs typeface="Arial" pitchFamily="34" charset="0"/>
            </a:endParaRPr>
          </a:p>
        </p:txBody>
      </p:sp>
      <p:sp>
        <p:nvSpPr>
          <p:cNvPr id="37892" name="Slide Number Placeholder 3"/>
          <p:cNvSpPr>
            <a:spLocks noGrp="1"/>
          </p:cNvSpPr>
          <p:nvPr>
            <p:ph type="sldNum" sz="quarter" idx="12"/>
          </p:nvPr>
        </p:nvSpPr>
        <p:spPr>
          <a:xfrm>
            <a:off x="1981200" y="6245225"/>
            <a:ext cx="2133600" cy="476250"/>
          </a:xfrm>
          <a:extLst>
            <a:ext uri="{FAA26D3D-D897-4be2-8F04-BA451C77F1D7}"/>
          </a:extLst>
        </p:spPr>
        <p:txBody>
          <a:bodyPr/>
          <a:lstStyle/>
          <a:p>
            <a:pPr algn="l">
              <a:defRPr/>
            </a:pPr>
            <a:fld id="{EAC0C9A7-A1CF-4C5C-BE78-1F9829C6F235}" type="slidenum">
              <a:rPr lang="en-US">
                <a:latin typeface="Times New Roman" pitchFamily="18" charset="0"/>
                <a:cs typeface="Arial" pitchFamily="34" charset="0"/>
              </a:rPr>
              <a:pPr algn="l">
                <a:defRPr/>
              </a:pPr>
              <a:t>22</a:t>
            </a:fld>
            <a:endParaRPr lang="en-US">
              <a:latin typeface="Times New Roman" pitchFamily="18" charset="0"/>
              <a:cs typeface="Arial" pitchFamily="34" charset="0"/>
            </a:endParaRPr>
          </a:p>
        </p:txBody>
      </p:sp>
    </p:spTree>
    <p:extLst>
      <p:ext uri="{BB962C8B-B14F-4D97-AF65-F5344CB8AC3E}">
        <p14:creationId xmlns:p14="http://schemas.microsoft.com/office/powerpoint/2010/main" val="28797657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sz="4000">
                <a:latin typeface="Helvetica" charset="0"/>
              </a:rPr>
              <a:t>Traffic Engineering Opportunities</a:t>
            </a:r>
          </a:p>
        </p:txBody>
      </p:sp>
      <p:sp>
        <p:nvSpPr>
          <p:cNvPr id="38915" name="Content Placeholder 2"/>
          <p:cNvSpPr>
            <a:spLocks noGrp="1"/>
          </p:cNvSpPr>
          <p:nvPr>
            <p:ph idx="1"/>
          </p:nvPr>
        </p:nvSpPr>
        <p:spPr>
          <a:xfrm>
            <a:off x="1981200" y="1143001"/>
            <a:ext cx="8229600" cy="4525963"/>
          </a:xfrm>
        </p:spPr>
        <p:txBody>
          <a:bodyPr/>
          <a:lstStyle/>
          <a:p>
            <a:pPr eaLnBrk="1" hangingPunct="1">
              <a:spcBef>
                <a:spcPct val="0"/>
              </a:spcBef>
            </a:pPr>
            <a:r>
              <a:rPr lang="en-US">
                <a:cs typeface="Arial" pitchFamily="34" charset="0"/>
              </a:rPr>
              <a:t>Efficient network</a:t>
            </a:r>
          </a:p>
          <a:p>
            <a:pPr lvl="1" eaLnBrk="1" hangingPunct="1">
              <a:spcBef>
                <a:spcPct val="0"/>
              </a:spcBef>
            </a:pPr>
            <a:r>
              <a:rPr lang="en-US">
                <a:cs typeface="Arial" pitchFamily="34" charset="0"/>
              </a:rPr>
              <a:t>Low propagation delay and high capacity</a:t>
            </a:r>
          </a:p>
          <a:p>
            <a:pPr eaLnBrk="1" hangingPunct="1">
              <a:spcBef>
                <a:spcPct val="0"/>
              </a:spcBef>
            </a:pPr>
            <a:r>
              <a:rPr lang="en-US">
                <a:cs typeface="Arial" pitchFamily="34" charset="0"/>
              </a:rPr>
              <a:t>Specialized topology</a:t>
            </a:r>
          </a:p>
          <a:p>
            <a:pPr lvl="1" eaLnBrk="1" hangingPunct="1">
              <a:spcBef>
                <a:spcPct val="0"/>
              </a:spcBef>
            </a:pPr>
            <a:r>
              <a:rPr lang="en-US">
                <a:cs typeface="Arial" pitchFamily="34" charset="0"/>
              </a:rPr>
              <a:t>Fat tree, Clos network, etc.</a:t>
            </a:r>
          </a:p>
          <a:p>
            <a:pPr lvl="1" eaLnBrk="1" hangingPunct="1">
              <a:spcBef>
                <a:spcPct val="0"/>
              </a:spcBef>
            </a:pPr>
            <a:r>
              <a:rPr lang="en-US">
                <a:cs typeface="Arial" pitchFamily="34" charset="0"/>
              </a:rPr>
              <a:t>Opportunities for hierarchical addressing</a:t>
            </a:r>
          </a:p>
          <a:p>
            <a:pPr eaLnBrk="1" hangingPunct="1">
              <a:spcBef>
                <a:spcPct val="0"/>
              </a:spcBef>
            </a:pPr>
            <a:r>
              <a:rPr lang="en-US">
                <a:cs typeface="Arial" pitchFamily="34" charset="0"/>
              </a:rPr>
              <a:t>Control over both network and hosts</a:t>
            </a:r>
          </a:p>
          <a:p>
            <a:pPr lvl="1" eaLnBrk="1" hangingPunct="1">
              <a:spcBef>
                <a:spcPct val="0"/>
              </a:spcBef>
            </a:pPr>
            <a:r>
              <a:rPr lang="en-US">
                <a:cs typeface="Arial" pitchFamily="34" charset="0"/>
              </a:rPr>
              <a:t>Joint optimization of routing and server placement</a:t>
            </a:r>
          </a:p>
          <a:p>
            <a:pPr lvl="1" eaLnBrk="1" hangingPunct="1">
              <a:spcBef>
                <a:spcPct val="0"/>
              </a:spcBef>
            </a:pPr>
            <a:r>
              <a:rPr lang="en-US">
                <a:cs typeface="Arial" pitchFamily="34" charset="0"/>
              </a:rPr>
              <a:t>Can move network functionality into the end host</a:t>
            </a:r>
          </a:p>
          <a:p>
            <a:pPr eaLnBrk="1" hangingPunct="1">
              <a:spcBef>
                <a:spcPct val="0"/>
              </a:spcBef>
            </a:pPr>
            <a:r>
              <a:rPr lang="en-US">
                <a:cs typeface="Arial" pitchFamily="34" charset="0"/>
              </a:rPr>
              <a:t>Flexible movement of workload</a:t>
            </a:r>
          </a:p>
          <a:p>
            <a:pPr lvl="1" eaLnBrk="1" hangingPunct="1">
              <a:spcBef>
                <a:spcPct val="0"/>
              </a:spcBef>
            </a:pPr>
            <a:r>
              <a:rPr lang="en-US">
                <a:cs typeface="Arial" pitchFamily="34" charset="0"/>
              </a:rPr>
              <a:t>Services replicated at multiple servers and data centers</a:t>
            </a:r>
          </a:p>
          <a:p>
            <a:pPr lvl="1" eaLnBrk="1" hangingPunct="1">
              <a:spcBef>
                <a:spcPct val="0"/>
              </a:spcBef>
            </a:pPr>
            <a:r>
              <a:rPr lang="en-US">
                <a:cs typeface="Arial" pitchFamily="34" charset="0"/>
              </a:rPr>
              <a:t>Virtual Machine (VM) migration</a:t>
            </a:r>
          </a:p>
          <a:p>
            <a:pPr lvl="1" eaLnBrk="1" hangingPunct="1">
              <a:buFont typeface="Helvetica" charset="0"/>
              <a:buNone/>
            </a:pPr>
            <a:endParaRPr lang="en-US" smtClean="0">
              <a:cs typeface="Arial" pitchFamily="34" charset="0"/>
            </a:endParaRPr>
          </a:p>
        </p:txBody>
      </p:sp>
      <p:sp>
        <p:nvSpPr>
          <p:cNvPr id="38916" name="Slide Number Placeholder 3"/>
          <p:cNvSpPr>
            <a:spLocks noGrp="1"/>
          </p:cNvSpPr>
          <p:nvPr>
            <p:ph type="sldNum" sz="quarter" idx="12"/>
          </p:nvPr>
        </p:nvSpPr>
        <p:spPr>
          <a:xfrm>
            <a:off x="1981200" y="6245225"/>
            <a:ext cx="2133600" cy="476250"/>
          </a:xfrm>
          <a:extLst>
            <a:ext uri="{FAA26D3D-D897-4be2-8F04-BA451C77F1D7}"/>
          </a:extLst>
        </p:spPr>
        <p:txBody>
          <a:bodyPr/>
          <a:lstStyle/>
          <a:p>
            <a:pPr algn="l">
              <a:defRPr/>
            </a:pPr>
            <a:fld id="{DDC4C204-37A0-42C0-AFE0-F87E0000F2B2}" type="slidenum">
              <a:rPr lang="en-US">
                <a:latin typeface="Times New Roman" pitchFamily="18" charset="0"/>
                <a:cs typeface="Arial" pitchFamily="34" charset="0"/>
              </a:rPr>
              <a:pPr algn="l">
                <a:defRPr/>
              </a:pPr>
              <a:t>23</a:t>
            </a:fld>
            <a:endParaRPr lang="en-US">
              <a:latin typeface="Times New Roman" pitchFamily="18" charset="0"/>
              <a:cs typeface="Arial" pitchFamily="34" charset="0"/>
            </a:endParaRPr>
          </a:p>
        </p:txBody>
      </p:sp>
    </p:spTree>
    <p:extLst>
      <p:ext uri="{BB962C8B-B14F-4D97-AF65-F5344CB8AC3E}">
        <p14:creationId xmlns:p14="http://schemas.microsoft.com/office/powerpoint/2010/main" val="3722220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endParaRPr lang="en-US" smtClean="0"/>
          </a:p>
        </p:txBody>
      </p:sp>
      <p:sp>
        <p:nvSpPr>
          <p:cNvPr id="39939" name="Content Placeholder 2"/>
          <p:cNvSpPr>
            <a:spLocks noGrp="1"/>
          </p:cNvSpPr>
          <p:nvPr>
            <p:ph idx="1"/>
          </p:nvPr>
        </p:nvSpPr>
        <p:spPr/>
        <p:txBody>
          <a:bodyPr>
            <a:normAutofit fontScale="70000" lnSpcReduction="20000"/>
          </a:bodyPr>
          <a:lstStyle/>
          <a:p>
            <a:r>
              <a:rPr lang="en-US"/>
              <a:t>State Data Centre (SDC) has been identified as one of the important element of the core infrastructure for supporting e-Governance initiatives of National eGovernance Plan (NeGP).</a:t>
            </a:r>
          </a:p>
          <a:p>
            <a:r>
              <a:rPr lang="en-US"/>
              <a:t> Under NeGP, it is proposed to create State Data Centres for the States to consolidate services, applications and infrastructure to provide efficient electronic delivery of G2G, G2C and G2B services. These services can be rendered by the States through common delivery platform seamlessly supported by core Connectivity Infrastructure such as State Wide Area Network (SWAN) and Common Service Centre (CSC) connectivity extended up to village level. State Data Centre would provide many functionalities and some of the key functionalities are Central Repository of the State, Secure Data Storage, Online Delivery of Services, Citizen Information/Services Portal, State Intranet Portal, Disaster Recovery, Remote Management and Service Integration etc. SDCs would also provide better operation &amp; management control and minimize overall cost of Data Management, IT Resource Management, Deployment and other costs.</a:t>
            </a:r>
          </a:p>
          <a:p>
            <a:r>
              <a:rPr lang="en-US"/>
              <a:t>Department of Information Technology (DIT) has formulated the Guidelines to provide Technical and Financial assistance to the States for setting up State Data Centre. These Guidelines also include the implementation options that can be exercised by the State to establish the SDC.</a:t>
            </a:r>
          </a:p>
          <a:p>
            <a:endParaRPr lang="en-US" smtClean="0"/>
          </a:p>
        </p:txBody>
      </p:sp>
    </p:spTree>
    <p:extLst>
      <p:ext uri="{BB962C8B-B14F-4D97-AF65-F5344CB8AC3E}">
        <p14:creationId xmlns:p14="http://schemas.microsoft.com/office/powerpoint/2010/main" val="283442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endParaRPr lang="en-US" smtClean="0"/>
          </a:p>
        </p:txBody>
      </p:sp>
      <p:sp>
        <p:nvSpPr>
          <p:cNvPr id="40963" name="Content Placeholder 2"/>
          <p:cNvSpPr>
            <a:spLocks noGrp="1"/>
          </p:cNvSpPr>
          <p:nvPr>
            <p:ph idx="1"/>
          </p:nvPr>
        </p:nvSpPr>
        <p:spPr/>
        <p:txBody>
          <a:bodyPr>
            <a:normAutofit fontScale="70000" lnSpcReduction="20000"/>
          </a:bodyPr>
          <a:lstStyle/>
          <a:p>
            <a:r>
              <a:rPr lang="en-US" smtClean="0"/>
              <a:t>State Data Centre (SDC) has been identified as one of the important element of the core infrastructure for supporting e-Governance initiatives of National eGovernance Plan (NeGP).</a:t>
            </a:r>
          </a:p>
          <a:p>
            <a:r>
              <a:rPr lang="en-US" smtClean="0"/>
              <a:t> </a:t>
            </a:r>
          </a:p>
          <a:p>
            <a:r>
              <a:rPr lang="en-US" smtClean="0"/>
              <a:t>Under NeGP, it is proposed to create State Data Centres for the States to consolidate services, applications and infrastructure to provide efficient electronic delivery of G2G, G2C and G2B services. These services can be rendered by the States through common delivery platform seamlessly supported by core Connectivity Infrastructure such as State Wide Area Network (SWAN) and Common Service Centre (CSC) connectivity extended up to village level. State Data Centre would provide many functionalities and some of the key functionalities are Central Repository of the State, Secure Data Storage, Online Delivery of Services, Citizen Information/Services Portal, State Intranet Portal, Disaster Recovery, Remote Management and Service Integration etc. SDCs would also provide better operation &amp; management control and minimize overall cost of Data Management, IT Resource Management, Deployment and other costs.</a:t>
            </a:r>
          </a:p>
          <a:p>
            <a:r>
              <a:rPr lang="en-US" smtClean="0"/>
              <a:t>Department of Information Technology (DIT) has formulated the Guidelines to provide Technical and Financial assistance to the States for setting up State Data Centre. These Guidelines also include the implementation options that can be exercised by the State to establish the SDC.</a:t>
            </a:r>
          </a:p>
          <a:p>
            <a:endParaRPr lang="en-US" smtClean="0"/>
          </a:p>
        </p:txBody>
      </p:sp>
    </p:spTree>
    <p:extLst>
      <p:ext uri="{BB962C8B-B14F-4D97-AF65-F5344CB8AC3E}">
        <p14:creationId xmlns:p14="http://schemas.microsoft.com/office/powerpoint/2010/main" val="4167728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2"/>
          <p:cNvSpPr>
            <a:spLocks noGrp="1" noChangeArrowheads="1"/>
          </p:cNvSpPr>
          <p:nvPr>
            <p:ph type="title"/>
          </p:nvPr>
        </p:nvSpPr>
        <p:spPr>
          <a:xfrm>
            <a:off x="2438400" y="228600"/>
            <a:ext cx="7467600" cy="990600"/>
          </a:xfrm>
        </p:spPr>
        <p:txBody>
          <a:bodyPr rtlCol="0">
            <a:normAutofit fontScale="90000"/>
          </a:bodyPr>
          <a:lstStyle/>
          <a:p>
            <a:pPr>
              <a:defRPr/>
            </a:pPr>
            <a:r>
              <a:rPr lang="en-US" sz="6000" dirty="0"/>
              <a:t/>
            </a:r>
            <a:br>
              <a:rPr lang="en-US" sz="6000" dirty="0"/>
            </a:br>
            <a:r>
              <a:rPr lang="en-US" dirty="0" smtClean="0"/>
              <a:t>National </a:t>
            </a:r>
            <a:r>
              <a:rPr lang="en-US" dirty="0" err="1" smtClean="0"/>
              <a:t>Panchayat</a:t>
            </a:r>
            <a:r>
              <a:rPr lang="en-US" dirty="0" smtClean="0"/>
              <a:t> Portal</a:t>
            </a:r>
            <a:br>
              <a:rPr lang="en-US" dirty="0" smtClean="0"/>
            </a:br>
            <a:r>
              <a:rPr lang="en-US" sz="3600" dirty="0">
                <a:solidFill>
                  <a:schemeClr val="hlink"/>
                </a:solidFill>
              </a:rPr>
              <a:t>(</a:t>
            </a:r>
            <a:r>
              <a:rPr lang="en-US" sz="3600" dirty="0">
                <a:hlinkClick r:id="rId2"/>
              </a:rPr>
              <a:t>http://panchayat.nic.in</a:t>
            </a:r>
            <a:r>
              <a:rPr lang="en-US" sz="3600" dirty="0">
                <a:solidFill>
                  <a:schemeClr val="hlink"/>
                </a:solidFill>
              </a:rPr>
              <a:t>)</a:t>
            </a:r>
            <a:r>
              <a:rPr lang="en-US" sz="3600" b="1" dirty="0"/>
              <a:t/>
            </a:r>
            <a:br>
              <a:rPr lang="en-US" sz="3600" b="1" dirty="0"/>
            </a:br>
            <a:endParaRPr lang="en-GB" sz="4000" b="1" dirty="0"/>
          </a:p>
        </p:txBody>
      </p:sp>
      <p:sp>
        <p:nvSpPr>
          <p:cNvPr id="41987" name="Rectangle 3"/>
          <p:cNvSpPr>
            <a:spLocks noGrp="1" noChangeArrowheads="1"/>
          </p:cNvSpPr>
          <p:nvPr>
            <p:ph type="body" idx="1"/>
          </p:nvPr>
        </p:nvSpPr>
        <p:spPr>
          <a:xfrm>
            <a:off x="2209800" y="1524000"/>
            <a:ext cx="8153400" cy="4572000"/>
          </a:xfrm>
        </p:spPr>
        <p:txBody>
          <a:bodyPr>
            <a:normAutofit lnSpcReduction="10000"/>
          </a:bodyPr>
          <a:lstStyle/>
          <a:p>
            <a:pPr eaLnBrk="1" hangingPunct="1">
              <a:lnSpc>
                <a:spcPct val="90000"/>
              </a:lnSpc>
            </a:pPr>
            <a:r>
              <a:rPr lang="en-US" sz="2600"/>
              <a:t>73</a:t>
            </a:r>
            <a:r>
              <a:rPr lang="en-US" sz="2600" baseline="30000"/>
              <a:t>rd</a:t>
            </a:r>
            <a:r>
              <a:rPr lang="en-US" sz="2600"/>
              <a:t> Amendment Act enacted in 1992 to enhance the democratic set up by establishing the third-tier of the government, the Panchayati Raj Insitutions (PRIs) to work at district-, block- and village- levels</a:t>
            </a:r>
          </a:p>
          <a:p>
            <a:pPr eaLnBrk="1" hangingPunct="1">
              <a:lnSpc>
                <a:spcPct val="90000"/>
              </a:lnSpc>
            </a:pPr>
            <a:r>
              <a:rPr lang="en-US" sz="2600"/>
              <a:t>Ministry of Panchayati Raj (MoPR), Government of India formed in 2004 to work for the effective implementation of Panchayati Raj or local self governance in the country</a:t>
            </a:r>
          </a:p>
          <a:p>
            <a:pPr eaLnBrk="1" hangingPunct="1">
              <a:lnSpc>
                <a:spcPct val="90000"/>
              </a:lnSpc>
            </a:pPr>
            <a:r>
              <a:rPr lang="en-US" sz="2600"/>
              <a:t>There are about: 31 State Panchayat Raj Departments , 536 District Panchayats or Zilla Parishads (ZPs), 6096 Block Panchayats/Intermediate Panchayats (BPs/IPs) and 2,40,000 Gram panchayats/Village Panchayats (GPs/VPs)	</a:t>
            </a:r>
          </a:p>
        </p:txBody>
      </p:sp>
    </p:spTree>
    <p:extLst>
      <p:ext uri="{BB962C8B-B14F-4D97-AF65-F5344CB8AC3E}">
        <p14:creationId xmlns:p14="http://schemas.microsoft.com/office/powerpoint/2010/main" val="15393386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4" name="Rectangle 2"/>
          <p:cNvSpPr>
            <a:spLocks noGrp="1" noChangeArrowheads="1"/>
          </p:cNvSpPr>
          <p:nvPr>
            <p:ph type="title"/>
          </p:nvPr>
        </p:nvSpPr>
        <p:spPr>
          <a:xfrm>
            <a:off x="2209800" y="381000"/>
            <a:ext cx="7924800" cy="1143000"/>
          </a:xfrm>
        </p:spPr>
        <p:txBody>
          <a:bodyPr rtlCol="0">
            <a:normAutofit/>
          </a:bodyPr>
          <a:lstStyle/>
          <a:p>
            <a:pPr>
              <a:defRPr/>
            </a:pPr>
            <a:r>
              <a:rPr lang="en-GB" sz="3600"/>
              <a:t>Challenges of Information Dissemination &amp; Management</a:t>
            </a:r>
          </a:p>
        </p:txBody>
      </p:sp>
      <p:sp>
        <p:nvSpPr>
          <p:cNvPr id="43011" name="Rectangle 3"/>
          <p:cNvSpPr>
            <a:spLocks noGrp="1" noChangeArrowheads="1"/>
          </p:cNvSpPr>
          <p:nvPr>
            <p:ph type="body" idx="1"/>
          </p:nvPr>
        </p:nvSpPr>
        <p:spPr>
          <a:xfrm>
            <a:off x="2057400" y="1676400"/>
            <a:ext cx="8229600" cy="4343400"/>
          </a:xfrm>
        </p:spPr>
        <p:txBody>
          <a:bodyPr>
            <a:normAutofit lnSpcReduction="10000"/>
          </a:bodyPr>
          <a:lstStyle/>
          <a:p>
            <a:pPr eaLnBrk="1" hangingPunct="1">
              <a:lnSpc>
                <a:spcPct val="90000"/>
              </a:lnSpc>
            </a:pPr>
            <a:r>
              <a:rPr lang="en-GB">
                <a:cs typeface="Arial" pitchFamily="34" charset="0"/>
              </a:rPr>
              <a:t>The sheer no. of portals to be created and maintained is mind boggling</a:t>
            </a:r>
          </a:p>
          <a:p>
            <a:pPr eaLnBrk="1" hangingPunct="1">
              <a:lnSpc>
                <a:spcPct val="90000"/>
              </a:lnSpc>
            </a:pPr>
            <a:r>
              <a:rPr lang="en-GB">
                <a:cs typeface="Arial" pitchFamily="34" charset="0"/>
              </a:rPr>
              <a:t>Maintenance of the web site</a:t>
            </a:r>
            <a:r>
              <a:rPr lang="en-GB" b="1">
                <a:cs typeface="Arial" pitchFamily="34" charset="0"/>
              </a:rPr>
              <a:t> </a:t>
            </a:r>
          </a:p>
          <a:p>
            <a:pPr lvl="1" eaLnBrk="1" hangingPunct="1">
              <a:lnSpc>
                <a:spcPct val="90000"/>
              </a:lnSpc>
            </a:pPr>
            <a:r>
              <a:rPr lang="en-GB">
                <a:cs typeface="Arial" pitchFamily="34" charset="0"/>
              </a:rPr>
              <a:t>Lack of technical skills to manage and maintain web sites</a:t>
            </a:r>
          </a:p>
          <a:p>
            <a:pPr lvl="1" eaLnBrk="1" hangingPunct="1">
              <a:lnSpc>
                <a:spcPct val="90000"/>
              </a:lnSpc>
            </a:pPr>
            <a:r>
              <a:rPr lang="en-GB">
                <a:cs typeface="Arial" pitchFamily="34" charset="0"/>
              </a:rPr>
              <a:t>Lack of proper review and approval mechanism, </a:t>
            </a:r>
          </a:p>
          <a:p>
            <a:pPr lvl="1" eaLnBrk="1" hangingPunct="1">
              <a:lnSpc>
                <a:spcPct val="90000"/>
              </a:lnSpc>
            </a:pPr>
            <a:r>
              <a:rPr lang="en-GB">
                <a:cs typeface="Arial" pitchFamily="34" charset="0"/>
              </a:rPr>
              <a:t>Inconsistency in the information published through different media</a:t>
            </a:r>
          </a:p>
          <a:p>
            <a:pPr eaLnBrk="1" hangingPunct="1">
              <a:lnSpc>
                <a:spcPct val="90000"/>
              </a:lnSpc>
            </a:pPr>
            <a:r>
              <a:rPr lang="en-GB">
                <a:cs typeface="Arial" pitchFamily="34" charset="0"/>
              </a:rPr>
              <a:t>Linguistic diversity </a:t>
            </a:r>
          </a:p>
          <a:p>
            <a:pPr eaLnBrk="1" hangingPunct="1">
              <a:lnSpc>
                <a:spcPct val="90000"/>
              </a:lnSpc>
            </a:pPr>
            <a:r>
              <a:rPr lang="en-GB">
                <a:cs typeface="Arial" pitchFamily="34" charset="0"/>
              </a:rPr>
              <a:t>Remoteness of the institutions</a:t>
            </a:r>
          </a:p>
          <a:p>
            <a:pPr eaLnBrk="1" hangingPunct="1">
              <a:lnSpc>
                <a:spcPct val="90000"/>
              </a:lnSpc>
            </a:pPr>
            <a:r>
              <a:rPr lang="en-GB">
                <a:cs typeface="Arial" pitchFamily="34" charset="0"/>
              </a:rPr>
              <a:t>Poor Network Connectivity</a:t>
            </a:r>
          </a:p>
          <a:p>
            <a:pPr eaLnBrk="1" hangingPunct="1">
              <a:lnSpc>
                <a:spcPct val="90000"/>
              </a:lnSpc>
            </a:pPr>
            <a:endParaRPr lang="en-GB" sz="1400" b="1">
              <a:cs typeface="Arial" pitchFamily="34" charset="0"/>
            </a:endParaRPr>
          </a:p>
          <a:p>
            <a:pPr eaLnBrk="1" hangingPunct="1">
              <a:lnSpc>
                <a:spcPct val="90000"/>
              </a:lnSpc>
            </a:pPr>
            <a:endParaRPr lang="en-GB" sz="1600" b="1">
              <a:cs typeface="Arial" pitchFamily="34" charset="0"/>
            </a:endParaRPr>
          </a:p>
        </p:txBody>
      </p:sp>
    </p:spTree>
    <p:extLst>
      <p:ext uri="{BB962C8B-B14F-4D97-AF65-F5344CB8AC3E}">
        <p14:creationId xmlns:p14="http://schemas.microsoft.com/office/powerpoint/2010/main" val="21875251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86000" y="381000"/>
            <a:ext cx="7848600" cy="838200"/>
          </a:xfrm>
        </p:spPr>
        <p:txBody>
          <a:bodyPr>
            <a:normAutofit fontScale="90000"/>
          </a:bodyPr>
          <a:lstStyle/>
          <a:p>
            <a:pPr eaLnBrk="1" hangingPunct="1"/>
            <a:r>
              <a:rPr lang="en-US" sz="4000"/>
              <a:t/>
            </a:r>
            <a:br>
              <a:rPr lang="en-US" sz="4000"/>
            </a:br>
            <a:r>
              <a:rPr lang="en-US" sz="4000"/>
              <a:t>NPP–Collaborative Portal Generation</a:t>
            </a:r>
            <a:br>
              <a:rPr lang="en-US" sz="4000"/>
            </a:br>
            <a:endParaRPr lang="en-US" sz="4000"/>
          </a:p>
        </p:txBody>
      </p:sp>
      <p:sp>
        <p:nvSpPr>
          <p:cNvPr id="247813" name="Rectangle 3"/>
          <p:cNvSpPr>
            <a:spLocks noGrp="1" noChangeArrowheads="1"/>
          </p:cNvSpPr>
          <p:nvPr>
            <p:ph type="body" idx="1"/>
          </p:nvPr>
        </p:nvSpPr>
        <p:spPr>
          <a:xfrm>
            <a:off x="1981200" y="1371600"/>
            <a:ext cx="8382000" cy="4953000"/>
          </a:xfrm>
        </p:spPr>
        <p:txBody>
          <a:bodyPr rtlCol="0">
            <a:normAutofit lnSpcReduction="10000"/>
          </a:bodyPr>
          <a:lstStyle/>
          <a:p>
            <a:pPr>
              <a:defRPr/>
            </a:pPr>
            <a:r>
              <a:rPr lang="en-US" dirty="0"/>
              <a:t>Dynamically generates portals for Ministry of </a:t>
            </a:r>
            <a:r>
              <a:rPr lang="en-US" dirty="0" err="1"/>
              <a:t>Panchayati</a:t>
            </a:r>
            <a:r>
              <a:rPr lang="en-US" dirty="0"/>
              <a:t> Raj, all 35 State </a:t>
            </a:r>
            <a:r>
              <a:rPr lang="en-US" dirty="0" err="1"/>
              <a:t>Panchayati</a:t>
            </a:r>
            <a:r>
              <a:rPr lang="en-US" dirty="0"/>
              <a:t> Raj departments, all 560 district </a:t>
            </a:r>
            <a:r>
              <a:rPr lang="en-US" dirty="0" err="1"/>
              <a:t>panchayats</a:t>
            </a:r>
            <a:r>
              <a:rPr lang="en-US" dirty="0"/>
              <a:t>, 6096 intermediate </a:t>
            </a:r>
            <a:r>
              <a:rPr lang="en-US" dirty="0" err="1"/>
              <a:t>panchayats</a:t>
            </a:r>
            <a:r>
              <a:rPr lang="en-US" dirty="0"/>
              <a:t> and 2,40,000 village </a:t>
            </a:r>
            <a:r>
              <a:rPr lang="en-US" dirty="0" err="1"/>
              <a:t>panchayats</a:t>
            </a:r>
            <a:r>
              <a:rPr lang="en-US" dirty="0"/>
              <a:t> in the country</a:t>
            </a:r>
          </a:p>
          <a:p>
            <a:pPr>
              <a:defRPr/>
            </a:pPr>
            <a:r>
              <a:rPr lang="en-GB" dirty="0">
                <a:cs typeface="Arial" pitchFamily="34" charset="0"/>
              </a:rPr>
              <a:t>Portal site acts as a window to information &amp; services provided by the respective PRI</a:t>
            </a:r>
          </a:p>
          <a:p>
            <a:pPr>
              <a:defRPr/>
            </a:pPr>
            <a:r>
              <a:rPr lang="en-GB" dirty="0">
                <a:cs typeface="Arial" pitchFamily="34" charset="0"/>
              </a:rPr>
              <a:t>Portals tailored for respective PRI in terms of: Page Layout, Content Presentation, Language, Visual Theme</a:t>
            </a:r>
          </a:p>
          <a:p>
            <a:pPr>
              <a:defRPr/>
            </a:pPr>
            <a:r>
              <a:rPr lang="en-GB" dirty="0">
                <a:cs typeface="Arial" pitchFamily="34" charset="0"/>
              </a:rPr>
              <a:t>The portals can collaborate with one another to share the resources of the framework such as content, page layout, visual theme, etc.</a:t>
            </a:r>
          </a:p>
          <a:p>
            <a:pPr>
              <a:defRPr/>
            </a:pPr>
            <a:endParaRPr lang="en-GB" sz="1600" b="1" dirty="0">
              <a:cs typeface="Arial" pitchFamily="34" charset="0"/>
            </a:endParaRPr>
          </a:p>
          <a:p>
            <a:pPr lvl="1">
              <a:defRPr/>
            </a:pPr>
            <a:endParaRPr lang="en-US" sz="1400" b="1" dirty="0"/>
          </a:p>
          <a:p>
            <a:pPr>
              <a:defRPr/>
            </a:pPr>
            <a:endParaRPr lang="en-US" sz="1400" b="1" dirty="0"/>
          </a:p>
        </p:txBody>
      </p:sp>
    </p:spTree>
    <p:extLst>
      <p:ext uri="{BB962C8B-B14F-4D97-AF65-F5344CB8AC3E}">
        <p14:creationId xmlns:p14="http://schemas.microsoft.com/office/powerpoint/2010/main" val="18085853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6" name="Rectangle 2"/>
          <p:cNvSpPr>
            <a:spLocks noGrp="1" noChangeArrowheads="1"/>
          </p:cNvSpPr>
          <p:nvPr>
            <p:ph type="title"/>
          </p:nvPr>
        </p:nvSpPr>
        <p:spPr>
          <a:xfrm>
            <a:off x="2514600" y="533400"/>
            <a:ext cx="7315200" cy="914400"/>
          </a:xfrm>
        </p:spPr>
        <p:txBody>
          <a:bodyPr rtlCol="0">
            <a:normAutofit fontScale="90000"/>
          </a:bodyPr>
          <a:lstStyle/>
          <a:p>
            <a:pPr>
              <a:defRPr/>
            </a:pPr>
            <a:r>
              <a:rPr lang="en-US" sz="4000"/>
              <a:t>NPP – Content Presentation &amp; Organization</a:t>
            </a:r>
          </a:p>
        </p:txBody>
      </p:sp>
      <p:sp>
        <p:nvSpPr>
          <p:cNvPr id="248837" name="Rectangle 3"/>
          <p:cNvSpPr>
            <a:spLocks noGrp="1" noChangeArrowheads="1"/>
          </p:cNvSpPr>
          <p:nvPr>
            <p:ph type="body" idx="1"/>
          </p:nvPr>
        </p:nvSpPr>
        <p:spPr>
          <a:xfrm>
            <a:off x="2209800" y="1828800"/>
            <a:ext cx="7924800" cy="4191000"/>
          </a:xfrm>
        </p:spPr>
        <p:txBody>
          <a:bodyPr rtlCol="0">
            <a:normAutofit/>
          </a:bodyPr>
          <a:lstStyle/>
          <a:p>
            <a:pPr>
              <a:defRPr/>
            </a:pPr>
            <a:r>
              <a:rPr lang="en-US" b="1" dirty="0"/>
              <a:t>Portal Pages-  </a:t>
            </a:r>
            <a:r>
              <a:rPr lang="en-US" dirty="0"/>
              <a:t>A PRI portal site may present content in more than one web page format called </a:t>
            </a:r>
            <a:r>
              <a:rPr lang="en-US" u="sng" dirty="0"/>
              <a:t>portal page</a:t>
            </a:r>
            <a:r>
              <a:rPr lang="en-US" dirty="0"/>
              <a:t> to cater to different sections of the citizen or different focus areas of the community. For </a:t>
            </a:r>
            <a:r>
              <a:rPr lang="en-US" dirty="0" err="1"/>
              <a:t>eg</a:t>
            </a:r>
            <a:r>
              <a:rPr lang="en-US" dirty="0"/>
              <a:t>.,  Farmer’s page, Health Page, Student’s Page</a:t>
            </a:r>
          </a:p>
          <a:p>
            <a:pPr marL="342900" lvl="2" indent="-342900">
              <a:defRPr/>
            </a:pPr>
            <a:r>
              <a:rPr lang="en-US" sz="2800" b="1" dirty="0" err="1"/>
              <a:t>Portlets</a:t>
            </a:r>
            <a:r>
              <a:rPr lang="en-US" sz="4000" b="1" dirty="0"/>
              <a:t> - </a:t>
            </a:r>
            <a:r>
              <a:rPr lang="en-US" sz="2800" dirty="0"/>
              <a:t>Each portal page is divided up into sections called </a:t>
            </a:r>
            <a:r>
              <a:rPr lang="en-US" sz="2800" u="sng" dirty="0" err="1"/>
              <a:t>portlets</a:t>
            </a:r>
            <a:r>
              <a:rPr lang="en-US" sz="2800" u="sng" dirty="0"/>
              <a:t>, </a:t>
            </a:r>
            <a:r>
              <a:rPr lang="en-US" sz="2800" dirty="0"/>
              <a:t>e.g. Content </a:t>
            </a:r>
            <a:r>
              <a:rPr lang="en-US" sz="2800" dirty="0" err="1"/>
              <a:t>Portlets</a:t>
            </a:r>
            <a:r>
              <a:rPr lang="en-US" sz="2800" dirty="0"/>
              <a:t> , Navigation </a:t>
            </a:r>
            <a:r>
              <a:rPr lang="en-US" sz="2800" dirty="0" err="1"/>
              <a:t>Portlets</a:t>
            </a:r>
            <a:r>
              <a:rPr lang="en-US" sz="2800" dirty="0"/>
              <a:t> and </a:t>
            </a:r>
            <a:r>
              <a:rPr lang="en-US" dirty="0" smtClean="0"/>
              <a:t>Opinion </a:t>
            </a:r>
            <a:r>
              <a:rPr lang="en-US" dirty="0" err="1" smtClean="0"/>
              <a:t>Portlets</a:t>
            </a:r>
            <a:endParaRPr lang="en-US" dirty="0" smtClean="0"/>
          </a:p>
          <a:p>
            <a:pPr>
              <a:defRPr/>
            </a:pPr>
            <a:endParaRPr lang="en-US" u="sng" dirty="0"/>
          </a:p>
          <a:p>
            <a:pPr lvl="1">
              <a:defRPr/>
            </a:pPr>
            <a:endParaRPr lang="en-US" b="1" dirty="0" smtClean="0"/>
          </a:p>
          <a:p>
            <a:pPr lvl="2">
              <a:defRPr/>
            </a:pPr>
            <a:endParaRPr lang="en-US" sz="1400" b="1" dirty="0"/>
          </a:p>
          <a:p>
            <a:pPr lvl="2">
              <a:defRPr/>
            </a:pPr>
            <a:endParaRPr lang="en-US" b="1" dirty="0" smtClean="0"/>
          </a:p>
        </p:txBody>
      </p:sp>
    </p:spTree>
    <p:extLst>
      <p:ext uri="{BB962C8B-B14F-4D97-AF65-F5344CB8AC3E}">
        <p14:creationId xmlns:p14="http://schemas.microsoft.com/office/powerpoint/2010/main" val="33891883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smtClean="0"/>
              <a:t>A Data Center</a:t>
            </a:r>
          </a:p>
        </p:txBody>
      </p:sp>
      <p:sp>
        <p:nvSpPr>
          <p:cNvPr id="20483" name="Rectangle 3"/>
          <p:cNvSpPr>
            <a:spLocks noGrp="1" noChangeArrowheads="1"/>
          </p:cNvSpPr>
          <p:nvPr>
            <p:ph type="body" idx="1"/>
          </p:nvPr>
        </p:nvSpPr>
        <p:spPr>
          <a:xfrm>
            <a:off x="1981200" y="1371601"/>
            <a:ext cx="8229600" cy="4754563"/>
          </a:xfrm>
        </p:spPr>
        <p:txBody>
          <a:bodyPr/>
          <a:lstStyle/>
          <a:p>
            <a:r>
              <a:rPr lang="en-US"/>
              <a:t>Data centers are highly secure, fault-resistant facilities housing equipment that connect to telecommunications networks. </a:t>
            </a:r>
          </a:p>
          <a:p>
            <a:r>
              <a:rPr lang="en-US"/>
              <a:t>The facilities accommodate servers, switches, routers, modem racks.  </a:t>
            </a:r>
          </a:p>
          <a:p>
            <a:r>
              <a:rPr lang="en-US"/>
              <a:t>Data centers support corporate databases, websites and provide locations for service providers (e.g.  ISP, ASP), Web hosting companies, and other IT services.</a:t>
            </a:r>
          </a:p>
          <a:p>
            <a:r>
              <a:rPr lang="en-US"/>
              <a:t>A standard for measuring equipment space in a data center is Rack Location Units (RLUs)</a:t>
            </a:r>
          </a:p>
          <a:p>
            <a:endParaRPr lang="en-US"/>
          </a:p>
        </p:txBody>
      </p:sp>
    </p:spTree>
    <p:extLst>
      <p:ext uri="{BB962C8B-B14F-4D97-AF65-F5344CB8AC3E}">
        <p14:creationId xmlns:p14="http://schemas.microsoft.com/office/powerpoint/2010/main" val="10443364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4" name="Rectangle 2"/>
          <p:cNvSpPr>
            <a:spLocks noGrp="1" noChangeArrowheads="1"/>
          </p:cNvSpPr>
          <p:nvPr>
            <p:ph type="title"/>
          </p:nvPr>
        </p:nvSpPr>
        <p:spPr>
          <a:xfrm>
            <a:off x="2590800" y="457200"/>
            <a:ext cx="5943600" cy="685800"/>
          </a:xfrm>
        </p:spPr>
        <p:txBody>
          <a:bodyPr rtlCol="0">
            <a:normAutofit/>
          </a:bodyPr>
          <a:lstStyle/>
          <a:p>
            <a:pPr>
              <a:defRPr/>
            </a:pPr>
            <a:r>
              <a:rPr lang="en-US" sz="4000" b="1"/>
              <a:t>NPP – Language Support</a:t>
            </a:r>
          </a:p>
        </p:txBody>
      </p:sp>
      <p:sp>
        <p:nvSpPr>
          <p:cNvPr id="46083" name="Rectangle 3"/>
          <p:cNvSpPr>
            <a:spLocks noGrp="1" noChangeArrowheads="1"/>
          </p:cNvSpPr>
          <p:nvPr>
            <p:ph type="body" idx="1"/>
          </p:nvPr>
        </p:nvSpPr>
        <p:spPr>
          <a:xfrm>
            <a:off x="2057400" y="1447800"/>
            <a:ext cx="8229600" cy="4800600"/>
          </a:xfrm>
        </p:spPr>
        <p:txBody>
          <a:bodyPr>
            <a:normAutofit lnSpcReduction="10000"/>
          </a:bodyPr>
          <a:lstStyle/>
          <a:p>
            <a:pPr eaLnBrk="1" hangingPunct="1">
              <a:lnSpc>
                <a:spcPct val="90000"/>
              </a:lnSpc>
            </a:pPr>
            <a:r>
              <a:rPr lang="en-GB">
                <a:cs typeface="Arial" pitchFamily="34" charset="0"/>
              </a:rPr>
              <a:t>Each PRI portal site could use one or more languages used by its community </a:t>
            </a:r>
          </a:p>
          <a:p>
            <a:pPr eaLnBrk="1" hangingPunct="1">
              <a:lnSpc>
                <a:spcPct val="90000"/>
              </a:lnSpc>
            </a:pPr>
            <a:r>
              <a:rPr lang="en-GB">
                <a:cs typeface="Arial" pitchFamily="34" charset="0"/>
              </a:rPr>
              <a:t>UNICODE standards-based</a:t>
            </a:r>
          </a:p>
          <a:p>
            <a:pPr lvl="1" eaLnBrk="1" hangingPunct="1">
              <a:lnSpc>
                <a:spcPct val="90000"/>
              </a:lnSpc>
            </a:pPr>
            <a:r>
              <a:rPr lang="en-GB">
                <a:cs typeface="Arial" pitchFamily="34" charset="0"/>
              </a:rPr>
              <a:t>Hindi, English and other regional languages (which have been UNICODE enabled)</a:t>
            </a:r>
          </a:p>
          <a:p>
            <a:pPr lvl="1" eaLnBrk="1" hangingPunct="1">
              <a:lnSpc>
                <a:spcPct val="90000"/>
              </a:lnSpc>
            </a:pPr>
            <a:r>
              <a:rPr lang="en-GB">
                <a:cs typeface="Arial" pitchFamily="34" charset="0"/>
              </a:rPr>
              <a:t>Easier to mix languages, share with others</a:t>
            </a:r>
            <a:r>
              <a:rPr lang="en-GB" sz="3200">
                <a:cs typeface="Arial" pitchFamily="34" charset="0"/>
              </a:rPr>
              <a:t> </a:t>
            </a:r>
          </a:p>
          <a:p>
            <a:pPr eaLnBrk="1" hangingPunct="1">
              <a:lnSpc>
                <a:spcPct val="90000"/>
              </a:lnSpc>
            </a:pPr>
            <a:r>
              <a:rPr lang="en-GB">
                <a:cs typeface="Arial" pitchFamily="34" charset="0"/>
              </a:rPr>
              <a:t>Multiple language support on each portal site</a:t>
            </a:r>
          </a:p>
          <a:p>
            <a:pPr eaLnBrk="1" hangingPunct="1">
              <a:lnSpc>
                <a:spcPct val="90000"/>
              </a:lnSpc>
            </a:pPr>
            <a:r>
              <a:rPr lang="en-GB">
                <a:cs typeface="Arial" pitchFamily="34" charset="0"/>
              </a:rPr>
              <a:t>Easy switching to another language supported by the site without disconnecting from the site</a:t>
            </a:r>
          </a:p>
          <a:p>
            <a:pPr eaLnBrk="1" hangingPunct="1">
              <a:lnSpc>
                <a:spcPct val="90000"/>
              </a:lnSpc>
            </a:pPr>
            <a:r>
              <a:rPr lang="en-GB">
                <a:cs typeface="Arial" pitchFamily="34" charset="0"/>
              </a:rPr>
              <a:t>User-friendly screens to add or customize a language version as per local needs</a:t>
            </a:r>
          </a:p>
          <a:p>
            <a:pPr lvl="1" eaLnBrk="1" hangingPunct="1">
              <a:lnSpc>
                <a:spcPct val="90000"/>
              </a:lnSpc>
              <a:buFont typeface="Arial" pitchFamily="34" charset="0"/>
              <a:buNone/>
            </a:pPr>
            <a:endParaRPr lang="en-GB" sz="1800" b="1">
              <a:cs typeface="Arial" pitchFamily="34" charset="0"/>
            </a:endParaRPr>
          </a:p>
        </p:txBody>
      </p:sp>
    </p:spTree>
    <p:extLst>
      <p:ext uri="{BB962C8B-B14F-4D97-AF65-F5344CB8AC3E}">
        <p14:creationId xmlns:p14="http://schemas.microsoft.com/office/powerpoint/2010/main" val="1973923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8" name="Rectangle 2"/>
          <p:cNvSpPr>
            <a:spLocks noGrp="1" noChangeArrowheads="1"/>
          </p:cNvSpPr>
          <p:nvPr>
            <p:ph type="title"/>
          </p:nvPr>
        </p:nvSpPr>
        <p:spPr>
          <a:xfrm>
            <a:off x="2590800" y="533400"/>
            <a:ext cx="7010400" cy="685800"/>
          </a:xfrm>
        </p:spPr>
        <p:txBody>
          <a:bodyPr rtlCol="0">
            <a:normAutofit/>
          </a:bodyPr>
          <a:lstStyle/>
          <a:p>
            <a:pPr>
              <a:defRPr/>
            </a:pPr>
            <a:r>
              <a:rPr lang="en-US" sz="4000" b="1"/>
              <a:t>NPP – Powerful Search Facility</a:t>
            </a:r>
          </a:p>
        </p:txBody>
      </p:sp>
      <p:sp>
        <p:nvSpPr>
          <p:cNvPr id="47107" name="Rectangle 3"/>
          <p:cNvSpPr>
            <a:spLocks noGrp="1" noChangeArrowheads="1"/>
          </p:cNvSpPr>
          <p:nvPr>
            <p:ph type="body" idx="1"/>
          </p:nvPr>
        </p:nvSpPr>
        <p:spPr>
          <a:xfrm>
            <a:off x="2209800" y="1600200"/>
            <a:ext cx="7772400" cy="4495800"/>
          </a:xfrm>
        </p:spPr>
        <p:txBody>
          <a:bodyPr/>
          <a:lstStyle/>
          <a:p>
            <a:pPr eaLnBrk="1" hangingPunct="1"/>
            <a:r>
              <a:rPr lang="en-GB">
                <a:cs typeface="Arial" pitchFamily="34" charset="0"/>
              </a:rPr>
              <a:t>Simple Search: by word or phrase (exact or any word) </a:t>
            </a:r>
          </a:p>
          <a:p>
            <a:pPr eaLnBrk="1" hangingPunct="1"/>
            <a:r>
              <a:rPr lang="en-GB">
                <a:cs typeface="Arial" pitchFamily="34" charset="0"/>
              </a:rPr>
              <a:t>Metadata-based search: based on </a:t>
            </a:r>
            <a:r>
              <a:rPr lang="en-GB" u="sng">
                <a:cs typeface="Arial" pitchFamily="34" charset="0"/>
              </a:rPr>
              <a:t>Dublin-Core metadata tags</a:t>
            </a:r>
            <a:r>
              <a:rPr lang="en-GB">
                <a:cs typeface="Arial" pitchFamily="34" charset="0"/>
              </a:rPr>
              <a:t> used to define the content such as subject, author, date published or status etc. </a:t>
            </a:r>
          </a:p>
          <a:p>
            <a:pPr eaLnBrk="1" hangingPunct="1"/>
            <a:r>
              <a:rPr lang="en-GB">
                <a:cs typeface="Arial" pitchFamily="34" charset="0"/>
              </a:rPr>
              <a:t>Search in title, abstract, typed text or attached files (doc, pdf,ppt etc.) of the content item</a:t>
            </a:r>
          </a:p>
          <a:p>
            <a:pPr eaLnBrk="1" hangingPunct="1"/>
            <a:r>
              <a:rPr lang="en-GB">
                <a:cs typeface="Arial" pitchFamily="34" charset="0"/>
              </a:rPr>
              <a:t>Search </a:t>
            </a:r>
            <a:r>
              <a:rPr lang="en-GB" u="sng">
                <a:cs typeface="Arial" pitchFamily="34" charset="0"/>
              </a:rPr>
              <a:t>across multiple languages</a:t>
            </a:r>
            <a:r>
              <a:rPr lang="en-GB">
                <a:cs typeface="Arial" pitchFamily="34" charset="0"/>
              </a:rPr>
              <a:t> supported by the site</a:t>
            </a:r>
          </a:p>
          <a:p>
            <a:pPr lvl="1" eaLnBrk="1" hangingPunct="1"/>
            <a:endParaRPr lang="en-US">
              <a:cs typeface="Arial" pitchFamily="34" charset="0"/>
            </a:endParaRPr>
          </a:p>
        </p:txBody>
      </p:sp>
    </p:spTree>
    <p:extLst>
      <p:ext uri="{BB962C8B-B14F-4D97-AF65-F5344CB8AC3E}">
        <p14:creationId xmlns:p14="http://schemas.microsoft.com/office/powerpoint/2010/main" val="17585449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2590800" y="685800"/>
            <a:ext cx="7315200" cy="914400"/>
          </a:xfrm>
        </p:spPr>
        <p:txBody>
          <a:bodyPr/>
          <a:lstStyle/>
          <a:p>
            <a:pPr eaLnBrk="1" hangingPunct="1"/>
            <a:r>
              <a:rPr lang="en-US" sz="4000" b="1"/>
              <a:t>NPP – Visual Themes</a:t>
            </a:r>
          </a:p>
        </p:txBody>
      </p:sp>
      <p:sp>
        <p:nvSpPr>
          <p:cNvPr id="48131" name="Rectangle 3"/>
          <p:cNvSpPr>
            <a:spLocks noGrp="1" noChangeArrowheads="1"/>
          </p:cNvSpPr>
          <p:nvPr>
            <p:ph type="body" idx="1"/>
          </p:nvPr>
        </p:nvSpPr>
        <p:spPr>
          <a:xfrm>
            <a:off x="2286000" y="1905000"/>
            <a:ext cx="7772400" cy="4114800"/>
          </a:xfrm>
        </p:spPr>
        <p:txBody>
          <a:bodyPr/>
          <a:lstStyle/>
          <a:p>
            <a:pPr eaLnBrk="1" hangingPunct="1"/>
            <a:r>
              <a:rPr lang="en-GB">
                <a:cs typeface="Arial" pitchFamily="34" charset="0"/>
              </a:rPr>
              <a:t>A visual theme defines the colour scheme, header images, logos etc.</a:t>
            </a:r>
          </a:p>
          <a:p>
            <a:pPr eaLnBrk="1" hangingPunct="1"/>
            <a:r>
              <a:rPr lang="en-GB">
                <a:cs typeface="Arial" pitchFamily="34" charset="0"/>
              </a:rPr>
              <a:t>Each PRI can define its own theme</a:t>
            </a:r>
          </a:p>
          <a:p>
            <a:pPr eaLnBrk="1" hangingPunct="1"/>
            <a:r>
              <a:rPr lang="en-GB">
                <a:cs typeface="Arial" pitchFamily="34" charset="0"/>
              </a:rPr>
              <a:t>The theme for a PRI portal site can be set simply by selecting a theme for the site</a:t>
            </a:r>
          </a:p>
          <a:p>
            <a:pPr eaLnBrk="1" hangingPunct="1"/>
            <a:r>
              <a:rPr lang="en-GB">
                <a:cs typeface="Arial" pitchFamily="34" charset="0"/>
              </a:rPr>
              <a:t>PRIs can exchange themes amongst themselves</a:t>
            </a:r>
          </a:p>
          <a:p>
            <a:pPr eaLnBrk="1" hangingPunct="1"/>
            <a:endParaRPr lang="en-GB" sz="2000">
              <a:cs typeface="Arial" pitchFamily="34" charset="0"/>
            </a:endParaRPr>
          </a:p>
          <a:p>
            <a:pPr eaLnBrk="1" hangingPunct="1"/>
            <a:endParaRPr lang="en-US" smtClean="0"/>
          </a:p>
        </p:txBody>
      </p:sp>
    </p:spTree>
    <p:extLst>
      <p:ext uri="{BB962C8B-B14F-4D97-AF65-F5344CB8AC3E}">
        <p14:creationId xmlns:p14="http://schemas.microsoft.com/office/powerpoint/2010/main" val="2614031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514600" y="381000"/>
            <a:ext cx="7391400" cy="838200"/>
          </a:xfrm>
        </p:spPr>
        <p:txBody>
          <a:bodyPr/>
          <a:lstStyle/>
          <a:p>
            <a:pPr eaLnBrk="1" hangingPunct="1"/>
            <a:r>
              <a:rPr lang="en-US" sz="4000"/>
              <a:t>User Management</a:t>
            </a:r>
          </a:p>
        </p:txBody>
      </p:sp>
      <p:sp>
        <p:nvSpPr>
          <p:cNvPr id="49155" name="Rectangle 3"/>
          <p:cNvSpPr>
            <a:spLocks noGrp="1" noChangeArrowheads="1"/>
          </p:cNvSpPr>
          <p:nvPr>
            <p:ph type="body" sz="half" idx="1"/>
          </p:nvPr>
        </p:nvSpPr>
        <p:spPr>
          <a:xfrm>
            <a:off x="2133600" y="1295400"/>
            <a:ext cx="7848600" cy="4953000"/>
          </a:xfrm>
        </p:spPr>
        <p:txBody>
          <a:bodyPr/>
          <a:lstStyle/>
          <a:p>
            <a:pPr eaLnBrk="1" hangingPunct="1">
              <a:spcBef>
                <a:spcPct val="0"/>
              </a:spcBef>
            </a:pPr>
            <a:r>
              <a:rPr lang="en-US"/>
              <a:t>Role-based Privileges</a:t>
            </a:r>
          </a:p>
          <a:p>
            <a:pPr lvl="1" eaLnBrk="1" hangingPunct="1">
              <a:spcBef>
                <a:spcPct val="0"/>
              </a:spcBef>
            </a:pPr>
            <a:r>
              <a:rPr lang="en-US" sz="2600"/>
              <a:t>Viewer</a:t>
            </a:r>
          </a:p>
          <a:p>
            <a:pPr lvl="1" eaLnBrk="1" hangingPunct="1">
              <a:spcBef>
                <a:spcPct val="0"/>
              </a:spcBef>
            </a:pPr>
            <a:r>
              <a:rPr lang="en-US" sz="2600"/>
              <a:t>Contributor</a:t>
            </a:r>
          </a:p>
          <a:p>
            <a:pPr lvl="1" eaLnBrk="1" hangingPunct="1">
              <a:spcBef>
                <a:spcPct val="0"/>
              </a:spcBef>
            </a:pPr>
            <a:r>
              <a:rPr lang="en-US" sz="2600"/>
              <a:t>Editor</a:t>
            </a:r>
          </a:p>
          <a:p>
            <a:pPr lvl="1" eaLnBrk="1" hangingPunct="1">
              <a:spcBef>
                <a:spcPct val="0"/>
              </a:spcBef>
            </a:pPr>
            <a:r>
              <a:rPr lang="en-US" sz="2600"/>
              <a:t>Content Manager</a:t>
            </a:r>
          </a:p>
          <a:p>
            <a:pPr lvl="1" eaLnBrk="1" hangingPunct="1">
              <a:spcBef>
                <a:spcPct val="0"/>
              </a:spcBef>
            </a:pPr>
            <a:r>
              <a:rPr lang="en-US" sz="2600"/>
              <a:t>Site Designer</a:t>
            </a:r>
          </a:p>
          <a:p>
            <a:pPr lvl="1" eaLnBrk="1" hangingPunct="1">
              <a:spcBef>
                <a:spcPct val="0"/>
              </a:spcBef>
            </a:pPr>
            <a:r>
              <a:rPr lang="en-US" sz="2600"/>
              <a:t>User Manager</a:t>
            </a:r>
          </a:p>
          <a:p>
            <a:pPr lvl="1" eaLnBrk="1" hangingPunct="1">
              <a:spcBef>
                <a:spcPct val="0"/>
              </a:spcBef>
            </a:pPr>
            <a:r>
              <a:rPr lang="en-US" sz="2600"/>
              <a:t>System Administrator</a:t>
            </a:r>
          </a:p>
          <a:p>
            <a:pPr eaLnBrk="1" hangingPunct="1">
              <a:spcBef>
                <a:spcPct val="0"/>
              </a:spcBef>
            </a:pPr>
            <a:r>
              <a:rPr lang="en-US"/>
              <a:t>NPP provides two user groups by default: </a:t>
            </a:r>
            <a:r>
              <a:rPr lang="en-US" u="sng"/>
              <a:t>citizen</a:t>
            </a:r>
            <a:r>
              <a:rPr lang="en-US"/>
              <a:t>, </a:t>
            </a:r>
            <a:r>
              <a:rPr lang="en-US" u="sng"/>
              <a:t>operator</a:t>
            </a:r>
            <a:r>
              <a:rPr lang="en-US"/>
              <a:t> and </a:t>
            </a:r>
            <a:r>
              <a:rPr lang="en-US" u="sng"/>
              <a:t>manager</a:t>
            </a:r>
          </a:p>
          <a:p>
            <a:pPr eaLnBrk="1" hangingPunct="1">
              <a:spcBef>
                <a:spcPct val="0"/>
              </a:spcBef>
            </a:pPr>
            <a:r>
              <a:rPr lang="en-US"/>
              <a:t>Each PRI could use the default user groups or create their own user groups as per their need</a:t>
            </a:r>
          </a:p>
        </p:txBody>
      </p:sp>
    </p:spTree>
    <p:extLst>
      <p:ext uri="{BB962C8B-B14F-4D97-AF65-F5344CB8AC3E}">
        <p14:creationId xmlns:p14="http://schemas.microsoft.com/office/powerpoint/2010/main" val="2246254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09800" y="457200"/>
            <a:ext cx="7315200" cy="914400"/>
          </a:xfrm>
        </p:spPr>
        <p:txBody>
          <a:bodyPr/>
          <a:lstStyle/>
          <a:p>
            <a:pPr eaLnBrk="1" hangingPunct="1"/>
            <a:r>
              <a:rPr lang="en-US" sz="4000"/>
              <a:t>NPP - Authentication</a:t>
            </a:r>
          </a:p>
        </p:txBody>
      </p:sp>
      <p:sp>
        <p:nvSpPr>
          <p:cNvPr id="50179" name="Rectangle 3"/>
          <p:cNvSpPr>
            <a:spLocks noGrp="1" noChangeArrowheads="1"/>
          </p:cNvSpPr>
          <p:nvPr>
            <p:ph type="body" idx="1"/>
          </p:nvPr>
        </p:nvSpPr>
        <p:spPr>
          <a:xfrm>
            <a:off x="2286000" y="1676400"/>
            <a:ext cx="7772400" cy="4419600"/>
          </a:xfrm>
        </p:spPr>
        <p:txBody>
          <a:bodyPr/>
          <a:lstStyle/>
          <a:p>
            <a:pPr eaLnBrk="1" hangingPunct="1"/>
            <a:r>
              <a:rPr lang="en-US"/>
              <a:t>General public need not login to browse the information provided by the portal site</a:t>
            </a:r>
          </a:p>
          <a:p>
            <a:pPr eaLnBrk="1" hangingPunct="1"/>
            <a:r>
              <a:rPr lang="en-US"/>
              <a:t>General public can, however, self-register as citizens to take advantage of facilities provided by portal site for authenticated users such as messaging facility</a:t>
            </a:r>
          </a:p>
          <a:p>
            <a:pPr eaLnBrk="1" hangingPunct="1"/>
            <a:r>
              <a:rPr lang="en-US"/>
              <a:t>PRI officials </a:t>
            </a:r>
            <a:r>
              <a:rPr lang="en-US" u="sng"/>
              <a:t>must</a:t>
            </a:r>
            <a:r>
              <a:rPr lang="en-US"/>
              <a:t> login if they want to do more than just browse the site.</a:t>
            </a:r>
          </a:p>
        </p:txBody>
      </p:sp>
    </p:spTree>
    <p:extLst>
      <p:ext uri="{BB962C8B-B14F-4D97-AF65-F5344CB8AC3E}">
        <p14:creationId xmlns:p14="http://schemas.microsoft.com/office/powerpoint/2010/main" val="41907767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362200" y="533400"/>
            <a:ext cx="7315200" cy="914400"/>
          </a:xfrm>
        </p:spPr>
        <p:txBody>
          <a:bodyPr/>
          <a:lstStyle/>
          <a:p>
            <a:pPr eaLnBrk="1" hangingPunct="1"/>
            <a:r>
              <a:rPr lang="en-US" b="1" smtClean="0"/>
              <a:t>NPP – Content Management</a:t>
            </a:r>
          </a:p>
        </p:txBody>
      </p:sp>
      <p:sp>
        <p:nvSpPr>
          <p:cNvPr id="51203" name="Rectangle 3"/>
          <p:cNvSpPr>
            <a:spLocks noGrp="1" noChangeArrowheads="1"/>
          </p:cNvSpPr>
          <p:nvPr>
            <p:ph type="body" idx="1"/>
          </p:nvPr>
        </p:nvSpPr>
        <p:spPr>
          <a:xfrm>
            <a:off x="2057400" y="1676400"/>
            <a:ext cx="8077200" cy="4495800"/>
          </a:xfrm>
        </p:spPr>
        <p:txBody>
          <a:bodyPr/>
          <a:lstStyle/>
          <a:p>
            <a:pPr eaLnBrk="1" hangingPunct="1">
              <a:lnSpc>
                <a:spcPct val="90000"/>
              </a:lnSpc>
            </a:pPr>
            <a:r>
              <a:rPr lang="en-US"/>
              <a:t>Content Creation</a:t>
            </a:r>
          </a:p>
          <a:p>
            <a:pPr eaLnBrk="1" hangingPunct="1">
              <a:lnSpc>
                <a:spcPct val="90000"/>
              </a:lnSpc>
            </a:pPr>
            <a:r>
              <a:rPr lang="en-US"/>
              <a:t>Content Editing &amp; Versioning</a:t>
            </a:r>
          </a:p>
          <a:p>
            <a:pPr eaLnBrk="1" hangingPunct="1">
              <a:lnSpc>
                <a:spcPct val="90000"/>
              </a:lnSpc>
            </a:pPr>
            <a:r>
              <a:rPr lang="en-US"/>
              <a:t>Content Publishing</a:t>
            </a:r>
          </a:p>
          <a:p>
            <a:pPr eaLnBrk="1" hangingPunct="1">
              <a:lnSpc>
                <a:spcPct val="90000"/>
              </a:lnSpc>
            </a:pPr>
            <a:r>
              <a:rPr lang="en-US"/>
              <a:t>Content Indexing</a:t>
            </a:r>
          </a:p>
          <a:p>
            <a:pPr eaLnBrk="1" hangingPunct="1">
              <a:lnSpc>
                <a:spcPct val="90000"/>
              </a:lnSpc>
            </a:pPr>
            <a:r>
              <a:rPr lang="en-US"/>
              <a:t>Garbage Management</a:t>
            </a:r>
          </a:p>
          <a:p>
            <a:pPr eaLnBrk="1" hangingPunct="1">
              <a:lnSpc>
                <a:spcPct val="90000"/>
              </a:lnSpc>
            </a:pPr>
            <a:r>
              <a:rPr lang="en-US"/>
              <a:t>Content Flow Management</a:t>
            </a:r>
          </a:p>
          <a:p>
            <a:pPr eaLnBrk="1" hangingPunct="1">
              <a:lnSpc>
                <a:spcPct val="90000"/>
              </a:lnSpc>
            </a:pPr>
            <a:endParaRPr lang="en-US" u="sng" smtClean="0"/>
          </a:p>
          <a:p>
            <a:pPr lvl="1" eaLnBrk="1" hangingPunct="1">
              <a:lnSpc>
                <a:spcPct val="90000"/>
              </a:lnSpc>
            </a:pPr>
            <a:endParaRPr lang="en-US" sz="1800" b="1"/>
          </a:p>
          <a:p>
            <a:pPr eaLnBrk="1" hangingPunct="1">
              <a:lnSpc>
                <a:spcPct val="90000"/>
              </a:lnSpc>
            </a:pPr>
            <a:endParaRPr lang="en-US" sz="2400" b="1"/>
          </a:p>
          <a:p>
            <a:pPr eaLnBrk="1" hangingPunct="1">
              <a:lnSpc>
                <a:spcPct val="90000"/>
              </a:lnSpc>
            </a:pPr>
            <a:endParaRPr lang="en-US" b="1" smtClean="0"/>
          </a:p>
        </p:txBody>
      </p:sp>
    </p:spTree>
    <p:extLst>
      <p:ext uri="{BB962C8B-B14F-4D97-AF65-F5344CB8AC3E}">
        <p14:creationId xmlns:p14="http://schemas.microsoft.com/office/powerpoint/2010/main" val="25862611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2"/>
          <p:cNvSpPr>
            <a:spLocks noGrp="1" noChangeArrowheads="1"/>
          </p:cNvSpPr>
          <p:nvPr>
            <p:ph type="title"/>
          </p:nvPr>
        </p:nvSpPr>
        <p:spPr>
          <a:xfrm>
            <a:off x="2057400" y="457200"/>
            <a:ext cx="8305800" cy="838200"/>
          </a:xfrm>
        </p:spPr>
        <p:txBody>
          <a:bodyPr rtlCol="0">
            <a:normAutofit fontScale="90000"/>
          </a:bodyPr>
          <a:lstStyle/>
          <a:p>
            <a:pPr>
              <a:defRPr/>
            </a:pPr>
            <a:r>
              <a:rPr lang="en-US" sz="3600" dirty="0"/>
              <a:t/>
            </a:r>
            <a:br>
              <a:rPr lang="en-US" sz="3600" dirty="0"/>
            </a:br>
            <a:r>
              <a:rPr lang="en-US" sz="4000" dirty="0"/>
              <a:t>NPP – Collaborative Content Management</a:t>
            </a:r>
            <a:br>
              <a:rPr lang="en-US" sz="4000" dirty="0"/>
            </a:br>
            <a:endParaRPr lang="en-US" sz="3600" dirty="0"/>
          </a:p>
        </p:txBody>
      </p:sp>
      <p:sp>
        <p:nvSpPr>
          <p:cNvPr id="258053" name="Rectangle 3"/>
          <p:cNvSpPr>
            <a:spLocks noGrp="1" noChangeArrowheads="1"/>
          </p:cNvSpPr>
          <p:nvPr>
            <p:ph type="body" sz="half" idx="1"/>
          </p:nvPr>
        </p:nvSpPr>
        <p:spPr>
          <a:xfrm>
            <a:off x="2286000" y="1600201"/>
            <a:ext cx="7620000" cy="4532313"/>
          </a:xfrm>
        </p:spPr>
        <p:txBody>
          <a:bodyPr rtlCol="0">
            <a:normAutofit/>
          </a:bodyPr>
          <a:lstStyle/>
          <a:p>
            <a:pPr algn="just">
              <a:defRPr/>
            </a:pPr>
            <a:r>
              <a:rPr lang="en-US" sz="3000" dirty="0"/>
              <a:t>Each site could be configured to allow content flow across various users to ensure that the content is appropriately edited, approved and then published.</a:t>
            </a:r>
          </a:p>
          <a:p>
            <a:pPr algn="just">
              <a:defRPr/>
            </a:pPr>
            <a:r>
              <a:rPr lang="en-US" sz="3000" dirty="0"/>
              <a:t>Currently, each site has two types of users: operator and manager</a:t>
            </a:r>
          </a:p>
          <a:p>
            <a:pPr lvl="1" algn="just">
              <a:defRPr/>
            </a:pPr>
            <a:r>
              <a:rPr lang="en-US" sz="3000" dirty="0"/>
              <a:t>Operator can create and edit content </a:t>
            </a:r>
          </a:p>
          <a:p>
            <a:pPr lvl="1" algn="just">
              <a:defRPr/>
            </a:pPr>
            <a:r>
              <a:rPr lang="en-US" sz="3000" dirty="0"/>
              <a:t>Manager can edit content created by operators as well as self</a:t>
            </a:r>
          </a:p>
          <a:p>
            <a:pPr lvl="1" algn="just">
              <a:defRPr/>
            </a:pPr>
            <a:r>
              <a:rPr lang="en-US" sz="3000" dirty="0"/>
              <a:t>Only managers can publish content</a:t>
            </a:r>
          </a:p>
          <a:p>
            <a:pPr lvl="1" algn="just">
              <a:defRPr/>
            </a:pPr>
            <a:endParaRPr lang="en-US" sz="1400" b="1" dirty="0"/>
          </a:p>
        </p:txBody>
      </p:sp>
      <p:sp>
        <p:nvSpPr>
          <p:cNvPr id="52228" name="Text Box 8"/>
          <p:cNvSpPr txBox="1">
            <a:spLocks noChangeArrowheads="1"/>
          </p:cNvSpPr>
          <p:nvPr/>
        </p:nvSpPr>
        <p:spPr bwMode="auto">
          <a:xfrm>
            <a:off x="7010400" y="6248400"/>
            <a:ext cx="1447800" cy="304800"/>
          </a:xfrm>
          <a:prstGeom prst="rect">
            <a:avLst/>
          </a:prstGeom>
          <a:noFill/>
          <a:ln w="12700" cap="sq">
            <a:noFill/>
            <a:miter lim="800000"/>
            <a:headEnd type="none" w="sm" len="sm"/>
            <a:tailEnd type="none" w="sm" len="sm"/>
          </a:ln>
        </p:spPr>
        <p:txBody>
          <a:bodyPr>
            <a:spAutoFit/>
          </a:bodyPr>
          <a:lstStyle/>
          <a:p>
            <a:pPr>
              <a:spcBef>
                <a:spcPct val="50000"/>
              </a:spcBef>
            </a:pPr>
            <a:r>
              <a:rPr lang="en-US" sz="1400" b="1">
                <a:solidFill>
                  <a:srgbClr val="FFFFCC"/>
                </a:solidFill>
                <a:latin typeface="Times New Roman" pitchFamily="18" charset="0"/>
              </a:rPr>
              <a:t>Operator</a:t>
            </a:r>
          </a:p>
        </p:txBody>
      </p:sp>
      <p:sp>
        <p:nvSpPr>
          <p:cNvPr id="52229" name="Text Box 9"/>
          <p:cNvSpPr txBox="1">
            <a:spLocks noChangeArrowheads="1"/>
          </p:cNvSpPr>
          <p:nvPr/>
        </p:nvSpPr>
        <p:spPr bwMode="auto">
          <a:xfrm>
            <a:off x="9677400" y="3962400"/>
            <a:ext cx="1447800" cy="304800"/>
          </a:xfrm>
          <a:prstGeom prst="rect">
            <a:avLst/>
          </a:prstGeom>
          <a:noFill/>
          <a:ln w="12700" cap="sq">
            <a:noFill/>
            <a:miter lim="800000"/>
            <a:headEnd type="none" w="sm" len="sm"/>
            <a:tailEnd type="none" w="sm" len="sm"/>
          </a:ln>
        </p:spPr>
        <p:txBody>
          <a:bodyPr>
            <a:spAutoFit/>
          </a:bodyPr>
          <a:lstStyle/>
          <a:p>
            <a:pPr>
              <a:spcBef>
                <a:spcPct val="50000"/>
              </a:spcBef>
            </a:pPr>
            <a:r>
              <a:rPr lang="en-US" sz="1400" b="1">
                <a:solidFill>
                  <a:srgbClr val="FFFFCC"/>
                </a:solidFill>
                <a:latin typeface="Times New Roman" pitchFamily="18" charset="0"/>
              </a:rPr>
              <a:t>Manager</a:t>
            </a:r>
          </a:p>
        </p:txBody>
      </p:sp>
      <p:sp>
        <p:nvSpPr>
          <p:cNvPr id="52230" name="Line 18"/>
          <p:cNvSpPr>
            <a:spLocks noChangeShapeType="1"/>
          </p:cNvSpPr>
          <p:nvPr/>
        </p:nvSpPr>
        <p:spPr bwMode="auto">
          <a:xfrm>
            <a:off x="6781800" y="2667000"/>
            <a:ext cx="838200" cy="0"/>
          </a:xfrm>
          <a:prstGeom prst="line">
            <a:avLst/>
          </a:prstGeom>
          <a:noFill/>
          <a:ln w="12700" cap="rnd">
            <a:solidFill>
              <a:schemeClr val="bg2"/>
            </a:solidFill>
            <a:prstDash val="sysDot"/>
            <a:round/>
            <a:headEnd type="none" w="sm" len="sm"/>
            <a:tailEnd type="none" w="sm" len="sm"/>
          </a:ln>
        </p:spPr>
        <p:txBody>
          <a:bodyPr/>
          <a:lstStyle/>
          <a:p>
            <a:endParaRPr lang="en-US"/>
          </a:p>
        </p:txBody>
      </p:sp>
      <p:sp>
        <p:nvSpPr>
          <p:cNvPr id="52231" name="Text Box 23"/>
          <p:cNvSpPr txBox="1">
            <a:spLocks noChangeArrowheads="1"/>
          </p:cNvSpPr>
          <p:nvPr/>
        </p:nvSpPr>
        <p:spPr bwMode="auto">
          <a:xfrm>
            <a:off x="6934200" y="3200400"/>
            <a:ext cx="1371600" cy="304800"/>
          </a:xfrm>
          <a:prstGeom prst="rect">
            <a:avLst/>
          </a:prstGeom>
          <a:noFill/>
          <a:ln w="12700" cap="sq">
            <a:noFill/>
            <a:miter lim="800000"/>
            <a:headEnd type="none" w="sm" len="sm"/>
            <a:tailEnd type="none" w="sm" len="sm"/>
          </a:ln>
        </p:spPr>
        <p:txBody>
          <a:bodyPr>
            <a:spAutoFit/>
          </a:bodyPr>
          <a:lstStyle/>
          <a:p>
            <a:pPr>
              <a:spcBef>
                <a:spcPct val="50000"/>
              </a:spcBef>
            </a:pPr>
            <a:r>
              <a:rPr lang="en-US" sz="1400" b="1">
                <a:solidFill>
                  <a:srgbClr val="FFFFCC"/>
                </a:solidFill>
                <a:latin typeface="Times New Roman" pitchFamily="18" charset="0"/>
              </a:rPr>
              <a:t>Content</a:t>
            </a:r>
          </a:p>
        </p:txBody>
      </p:sp>
      <p:sp>
        <p:nvSpPr>
          <p:cNvPr id="52232" name="Text Box 24"/>
          <p:cNvSpPr txBox="1">
            <a:spLocks noChangeArrowheads="1"/>
          </p:cNvSpPr>
          <p:nvPr/>
        </p:nvSpPr>
        <p:spPr bwMode="auto">
          <a:xfrm>
            <a:off x="9601200" y="4953000"/>
            <a:ext cx="1143000" cy="274638"/>
          </a:xfrm>
          <a:prstGeom prst="rect">
            <a:avLst/>
          </a:prstGeom>
          <a:noFill/>
          <a:ln w="12700" cap="sq">
            <a:noFill/>
            <a:miter lim="800000"/>
            <a:headEnd type="none" w="sm" len="sm"/>
            <a:tailEnd type="none" w="sm" len="sm"/>
          </a:ln>
        </p:spPr>
        <p:txBody>
          <a:bodyPr>
            <a:spAutoFit/>
          </a:bodyPr>
          <a:lstStyle/>
          <a:p>
            <a:pPr>
              <a:spcBef>
                <a:spcPct val="50000"/>
              </a:spcBef>
            </a:pPr>
            <a:r>
              <a:rPr lang="en-US" sz="1200" b="1">
                <a:solidFill>
                  <a:srgbClr val="FFFFCC"/>
                </a:solidFill>
                <a:latin typeface="Times New Roman" pitchFamily="18" charset="0"/>
              </a:rPr>
              <a:t>Edit/ Approve</a:t>
            </a:r>
          </a:p>
        </p:txBody>
      </p:sp>
      <p:sp>
        <p:nvSpPr>
          <p:cNvPr id="52233" name="Text Box 25"/>
          <p:cNvSpPr txBox="1">
            <a:spLocks noChangeArrowheads="1"/>
          </p:cNvSpPr>
          <p:nvPr/>
        </p:nvSpPr>
        <p:spPr bwMode="auto">
          <a:xfrm>
            <a:off x="8229600" y="2133600"/>
            <a:ext cx="1447800" cy="274638"/>
          </a:xfrm>
          <a:prstGeom prst="rect">
            <a:avLst/>
          </a:prstGeom>
          <a:noFill/>
          <a:ln w="12700" cap="sq">
            <a:noFill/>
            <a:miter lim="800000"/>
            <a:headEnd type="none" w="sm" len="sm"/>
            <a:tailEnd type="none" w="sm" len="sm"/>
          </a:ln>
        </p:spPr>
        <p:txBody>
          <a:bodyPr>
            <a:spAutoFit/>
          </a:bodyPr>
          <a:lstStyle/>
          <a:p>
            <a:pPr>
              <a:spcBef>
                <a:spcPct val="50000"/>
              </a:spcBef>
            </a:pPr>
            <a:r>
              <a:rPr lang="en-US" sz="1200" b="1">
                <a:solidFill>
                  <a:srgbClr val="FFFFCC"/>
                </a:solidFill>
                <a:latin typeface="Times New Roman" pitchFamily="18" charset="0"/>
              </a:rPr>
              <a:t>Publish</a:t>
            </a:r>
          </a:p>
        </p:txBody>
      </p:sp>
    </p:spTree>
    <p:extLst>
      <p:ext uri="{BB962C8B-B14F-4D97-AF65-F5344CB8AC3E}">
        <p14:creationId xmlns:p14="http://schemas.microsoft.com/office/powerpoint/2010/main" val="14308005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2514600" y="381000"/>
            <a:ext cx="7315200" cy="914400"/>
          </a:xfrm>
        </p:spPr>
        <p:txBody>
          <a:bodyPr/>
          <a:lstStyle/>
          <a:p>
            <a:pPr eaLnBrk="1" hangingPunct="1"/>
            <a:r>
              <a:rPr lang="en-US" sz="4000"/>
              <a:t>NPP - Messaging</a:t>
            </a:r>
          </a:p>
        </p:txBody>
      </p:sp>
      <p:sp>
        <p:nvSpPr>
          <p:cNvPr id="259077" name="Rectangle 3"/>
          <p:cNvSpPr>
            <a:spLocks noGrp="1" noChangeArrowheads="1"/>
          </p:cNvSpPr>
          <p:nvPr>
            <p:ph type="body" idx="1"/>
          </p:nvPr>
        </p:nvSpPr>
        <p:spPr>
          <a:xfrm>
            <a:off x="2362200" y="1676400"/>
            <a:ext cx="7772400" cy="4114800"/>
          </a:xfrm>
        </p:spPr>
        <p:txBody>
          <a:bodyPr rtlCol="0">
            <a:normAutofit lnSpcReduction="10000"/>
          </a:bodyPr>
          <a:lstStyle/>
          <a:p>
            <a:pPr>
              <a:defRPr/>
            </a:pPr>
            <a:r>
              <a:rPr lang="en-GB">
                <a:cs typeface="Arial" pitchFamily="34" charset="0"/>
              </a:rPr>
              <a:t>Provides message facility to send 'mails' between  users of different PRI sites.</a:t>
            </a:r>
          </a:p>
          <a:p>
            <a:pPr>
              <a:defRPr/>
            </a:pPr>
            <a:r>
              <a:rPr lang="en-GB">
                <a:cs typeface="Arial" pitchFamily="34" charset="0"/>
              </a:rPr>
              <a:t>This could be used by citizens to send messages to one another as well as to PRI officials and vice versa, without a need to access an e-mail server and Internet</a:t>
            </a:r>
          </a:p>
          <a:p>
            <a:pPr>
              <a:defRPr/>
            </a:pPr>
            <a:r>
              <a:rPr lang="en-GB">
                <a:cs typeface="Arial" pitchFamily="34" charset="0"/>
              </a:rPr>
              <a:t>Users may belong to different PRI portal sites which may be distributed across systems</a:t>
            </a:r>
          </a:p>
          <a:p>
            <a:pPr>
              <a:defRPr/>
            </a:pPr>
            <a:r>
              <a:rPr lang="en-GB">
                <a:cs typeface="Arial" pitchFamily="34" charset="0"/>
              </a:rPr>
              <a:t>Similar to e.g. Yahoo mail, but works without Internet.</a:t>
            </a:r>
            <a:endParaRPr lang="en-US">
              <a:cs typeface="Arial" pitchFamily="34" charset="0"/>
            </a:endParaRPr>
          </a:p>
        </p:txBody>
      </p:sp>
    </p:spTree>
    <p:extLst>
      <p:ext uri="{BB962C8B-B14F-4D97-AF65-F5344CB8AC3E}">
        <p14:creationId xmlns:p14="http://schemas.microsoft.com/office/powerpoint/2010/main" val="151589853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362200" y="304800"/>
            <a:ext cx="7772400" cy="1143000"/>
          </a:xfrm>
        </p:spPr>
        <p:txBody>
          <a:bodyPr/>
          <a:lstStyle/>
          <a:p>
            <a:pPr eaLnBrk="1" hangingPunct="1"/>
            <a:r>
              <a:rPr lang="en-US" sz="4000"/>
              <a:t>NPP – Future Directions</a:t>
            </a:r>
          </a:p>
        </p:txBody>
      </p:sp>
      <p:sp>
        <p:nvSpPr>
          <p:cNvPr id="260101" name="Rectangle 3"/>
          <p:cNvSpPr>
            <a:spLocks noGrp="1" noChangeArrowheads="1"/>
          </p:cNvSpPr>
          <p:nvPr>
            <p:ph type="body" idx="1"/>
          </p:nvPr>
        </p:nvSpPr>
        <p:spPr>
          <a:xfrm>
            <a:off x="1828800" y="1295400"/>
            <a:ext cx="8610600" cy="5029200"/>
          </a:xfrm>
        </p:spPr>
        <p:txBody>
          <a:bodyPr rtlCol="0">
            <a:normAutofit lnSpcReduction="10000"/>
          </a:bodyPr>
          <a:lstStyle/>
          <a:p>
            <a:pPr>
              <a:defRPr/>
            </a:pPr>
            <a:r>
              <a:rPr lang="en-US" b="1"/>
              <a:t>NPP – A semantic Web Portal</a:t>
            </a:r>
          </a:p>
          <a:p>
            <a:pPr lvl="1">
              <a:defRPr/>
            </a:pPr>
            <a:r>
              <a:rPr lang="en-US"/>
              <a:t>Already, NPP captures metadata related to content.</a:t>
            </a:r>
          </a:p>
          <a:p>
            <a:pPr lvl="1">
              <a:defRPr/>
            </a:pPr>
            <a:r>
              <a:rPr lang="en-US"/>
              <a:t>Further, some basic common classification has been achieved by standardizing on subject areas and types of content (which are same for all government agencies). This gives capability to search across languages in a given subject area or type of content</a:t>
            </a:r>
          </a:p>
          <a:p>
            <a:pPr lvl="1">
              <a:defRPr/>
            </a:pPr>
            <a:r>
              <a:rPr lang="en-US"/>
              <a:t>It is proposed to semantically enhance the current search capability of NPP by linking it to </a:t>
            </a:r>
            <a:r>
              <a:rPr lang="en-US" u="sng"/>
              <a:t>domain ontology</a:t>
            </a:r>
          </a:p>
          <a:p>
            <a:pPr lvl="1">
              <a:defRPr/>
            </a:pPr>
            <a:r>
              <a:rPr lang="en-US"/>
              <a:t>This would enable users to </a:t>
            </a:r>
            <a:r>
              <a:rPr lang="en-US" u="sng"/>
              <a:t>query for information or services across portal sites</a:t>
            </a:r>
            <a:r>
              <a:rPr lang="en-US"/>
              <a:t> and </a:t>
            </a:r>
            <a:r>
              <a:rPr lang="en-US" u="sng"/>
              <a:t>across languages</a:t>
            </a:r>
            <a:r>
              <a:rPr lang="en-US"/>
              <a:t> using any </a:t>
            </a:r>
            <a:r>
              <a:rPr lang="en-US" u="sng"/>
              <a:t>domain-specific concept</a:t>
            </a:r>
          </a:p>
          <a:p>
            <a:pPr lvl="1">
              <a:defRPr/>
            </a:pPr>
            <a:r>
              <a:rPr lang="en-US"/>
              <a:t>Further, it is proposed to enhance the portal framework as an ontology-building tool</a:t>
            </a:r>
          </a:p>
        </p:txBody>
      </p:sp>
    </p:spTree>
    <p:extLst>
      <p:ext uri="{BB962C8B-B14F-4D97-AF65-F5344CB8AC3E}">
        <p14:creationId xmlns:p14="http://schemas.microsoft.com/office/powerpoint/2010/main" val="6618642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smtClean="0"/>
              <a:t>Data Center Components</a:t>
            </a:r>
          </a:p>
        </p:txBody>
      </p:sp>
      <p:sp>
        <p:nvSpPr>
          <p:cNvPr id="21507" name="Content Placeholder 2"/>
          <p:cNvSpPr>
            <a:spLocks noGrp="1"/>
          </p:cNvSpPr>
          <p:nvPr>
            <p:ph idx="1"/>
          </p:nvPr>
        </p:nvSpPr>
        <p:spPr/>
        <p:txBody>
          <a:bodyPr/>
          <a:lstStyle/>
          <a:p>
            <a:r>
              <a:rPr lang="en-US" smtClean="0"/>
              <a:t>Basic Data Center facility systems:</a:t>
            </a:r>
          </a:p>
          <a:p>
            <a:pPr lvl="1"/>
            <a:r>
              <a:rPr lang="en-US" smtClean="0"/>
              <a:t>Physical space</a:t>
            </a:r>
          </a:p>
          <a:p>
            <a:pPr lvl="1"/>
            <a:r>
              <a:rPr lang="en-US" smtClean="0"/>
              <a:t>Raised flooring</a:t>
            </a:r>
          </a:p>
          <a:p>
            <a:pPr lvl="1"/>
            <a:r>
              <a:rPr lang="en-US" smtClean="0"/>
              <a:t>In-room electrical</a:t>
            </a:r>
          </a:p>
          <a:p>
            <a:pPr lvl="1"/>
            <a:r>
              <a:rPr lang="en-US" smtClean="0"/>
              <a:t>Standby power</a:t>
            </a:r>
          </a:p>
          <a:p>
            <a:pPr lvl="1"/>
            <a:r>
              <a:rPr lang="en-US" smtClean="0"/>
              <a:t>Data cabling</a:t>
            </a:r>
          </a:p>
          <a:p>
            <a:pPr lvl="1"/>
            <a:r>
              <a:rPr lang="en-US" smtClean="0"/>
              <a:t>Cooling</a:t>
            </a:r>
          </a:p>
          <a:p>
            <a:pPr lvl="1"/>
            <a:r>
              <a:rPr lang="en-US" smtClean="0"/>
              <a:t>Fire suppression</a:t>
            </a:r>
          </a:p>
        </p:txBody>
      </p:sp>
    </p:spTree>
    <p:extLst>
      <p:ext uri="{BB962C8B-B14F-4D97-AF65-F5344CB8AC3E}">
        <p14:creationId xmlns:p14="http://schemas.microsoft.com/office/powerpoint/2010/main" val="17754496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81200" y="274638"/>
            <a:ext cx="8229600" cy="944562"/>
          </a:xfrm>
        </p:spPr>
        <p:txBody>
          <a:bodyPr/>
          <a:lstStyle/>
          <a:p>
            <a:r>
              <a:rPr lang="en-US" sz="4000"/>
              <a:t>Data Center Design Criteria</a:t>
            </a:r>
          </a:p>
        </p:txBody>
      </p:sp>
      <p:sp>
        <p:nvSpPr>
          <p:cNvPr id="22531" name="Content Placeholder 2"/>
          <p:cNvSpPr>
            <a:spLocks noGrp="1"/>
          </p:cNvSpPr>
          <p:nvPr>
            <p:ph idx="1"/>
          </p:nvPr>
        </p:nvSpPr>
        <p:spPr>
          <a:xfrm>
            <a:off x="1981200" y="1295401"/>
            <a:ext cx="8229600" cy="4830763"/>
          </a:xfrm>
        </p:spPr>
        <p:txBody>
          <a:bodyPr/>
          <a:lstStyle/>
          <a:p>
            <a:pPr>
              <a:spcBef>
                <a:spcPct val="0"/>
              </a:spcBef>
            </a:pPr>
            <a:r>
              <a:rPr lang="en-US"/>
              <a:t>How many layers of infrastructure should your Data Center possess?</a:t>
            </a:r>
          </a:p>
          <a:p>
            <a:pPr>
              <a:spcBef>
                <a:spcPct val="0"/>
              </a:spcBef>
            </a:pPr>
            <a:r>
              <a:rPr lang="en-US"/>
              <a:t>Will it be the only server environment for your company or one of several?</a:t>
            </a:r>
          </a:p>
          <a:p>
            <a:pPr>
              <a:spcBef>
                <a:spcPct val="0"/>
              </a:spcBef>
            </a:pPr>
            <a:r>
              <a:rPr lang="en-US"/>
              <a:t>Will the room house production servers and be a business-critical site or contain a minimum of equipment for disaster recovery purposes and serve as a failover location?</a:t>
            </a:r>
          </a:p>
          <a:p>
            <a:pPr>
              <a:spcBef>
                <a:spcPct val="0"/>
              </a:spcBef>
            </a:pPr>
            <a:r>
              <a:rPr lang="en-US"/>
              <a:t>How long is its initial construction expected to meet your company's needs?</a:t>
            </a:r>
          </a:p>
          <a:p>
            <a:pPr>
              <a:spcBef>
                <a:spcPct val="0"/>
              </a:spcBef>
            </a:pPr>
            <a:r>
              <a:rPr lang="en-US"/>
              <a:t>What is it all going to cost?</a:t>
            </a:r>
          </a:p>
        </p:txBody>
      </p:sp>
    </p:spTree>
    <p:extLst>
      <p:ext uri="{BB962C8B-B14F-4D97-AF65-F5344CB8AC3E}">
        <p14:creationId xmlns:p14="http://schemas.microsoft.com/office/powerpoint/2010/main" val="840807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Data Center Design Criteria</a:t>
            </a:r>
          </a:p>
        </p:txBody>
      </p:sp>
      <p:sp>
        <p:nvSpPr>
          <p:cNvPr id="23555" name="Content Placeholder 2"/>
          <p:cNvSpPr>
            <a:spLocks noGrp="1"/>
          </p:cNvSpPr>
          <p:nvPr>
            <p:ph idx="1"/>
          </p:nvPr>
        </p:nvSpPr>
        <p:spPr/>
        <p:txBody>
          <a:bodyPr/>
          <a:lstStyle/>
          <a:p>
            <a:r>
              <a:rPr lang="en-US" smtClean="0"/>
              <a:t>Availability</a:t>
            </a:r>
          </a:p>
          <a:p>
            <a:r>
              <a:rPr lang="en-US" smtClean="0"/>
              <a:t>Infrastructure Tiers</a:t>
            </a:r>
          </a:p>
          <a:p>
            <a:r>
              <a:rPr lang="en-US" smtClean="0"/>
              <a:t>One Room or Several?</a:t>
            </a:r>
          </a:p>
          <a:p>
            <a:r>
              <a:rPr lang="en-US" smtClean="0"/>
              <a:t>Life Span</a:t>
            </a:r>
          </a:p>
          <a:p>
            <a:r>
              <a:rPr lang="en-US" smtClean="0"/>
              <a:t>Budget Decisions</a:t>
            </a:r>
          </a:p>
        </p:txBody>
      </p:sp>
    </p:spTree>
    <p:extLst>
      <p:ext uri="{BB962C8B-B14F-4D97-AF65-F5344CB8AC3E}">
        <p14:creationId xmlns:p14="http://schemas.microsoft.com/office/powerpoint/2010/main" val="25508915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smtClean="0"/>
              <a:t>Data Center Design Criteria</a:t>
            </a:r>
          </a:p>
        </p:txBody>
      </p:sp>
      <p:sp>
        <p:nvSpPr>
          <p:cNvPr id="24579" name="Content Placeholder 2"/>
          <p:cNvSpPr>
            <a:spLocks noGrp="1"/>
          </p:cNvSpPr>
          <p:nvPr>
            <p:ph idx="1"/>
          </p:nvPr>
        </p:nvSpPr>
        <p:spPr/>
        <p:txBody>
          <a:bodyPr/>
          <a:lstStyle/>
          <a:p>
            <a:r>
              <a:rPr lang="en-US" b="1" smtClean="0"/>
              <a:t>Availability</a:t>
            </a:r>
            <a:r>
              <a:rPr lang="en-US" smtClean="0"/>
              <a:t>:</a:t>
            </a:r>
          </a:p>
          <a:p>
            <a:pPr lvl="1"/>
            <a:r>
              <a:rPr lang="en-US" smtClean="0"/>
              <a:t>The degree to which Data Center devices function continuously is known as the room's availability or its uptime.</a:t>
            </a:r>
          </a:p>
          <a:p>
            <a:pPr lvl="1"/>
            <a:r>
              <a:rPr lang="en-US" smtClean="0"/>
              <a:t>Availability is represented as a percentage of time. </a:t>
            </a:r>
          </a:p>
          <a:p>
            <a:pPr lvl="1"/>
            <a:r>
              <a:rPr lang="en-US" smtClean="0"/>
              <a:t>How many days, hours, and minutes is the Data Center's electrical infrastructure operational and supplying power over a given time period</a:t>
            </a:r>
          </a:p>
          <a:p>
            <a:endParaRPr lang="en-US" smtClean="0"/>
          </a:p>
          <a:p>
            <a:endParaRPr lang="en-US" smtClean="0"/>
          </a:p>
        </p:txBody>
      </p:sp>
    </p:spTree>
    <p:extLst>
      <p:ext uri="{BB962C8B-B14F-4D97-AF65-F5344CB8AC3E}">
        <p14:creationId xmlns:p14="http://schemas.microsoft.com/office/powerpoint/2010/main" val="1145616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1981200" y="274638"/>
            <a:ext cx="8229600" cy="944562"/>
          </a:xfrm>
        </p:spPr>
        <p:txBody>
          <a:bodyPr/>
          <a:lstStyle/>
          <a:p>
            <a:r>
              <a:rPr lang="en-US" sz="4000"/>
              <a:t>Data Centre Availability</a:t>
            </a:r>
          </a:p>
        </p:txBody>
      </p:sp>
      <p:sp>
        <p:nvSpPr>
          <p:cNvPr id="25603" name="Content Placeholder 2"/>
          <p:cNvSpPr>
            <a:spLocks noGrp="1"/>
          </p:cNvSpPr>
          <p:nvPr>
            <p:ph idx="1"/>
          </p:nvPr>
        </p:nvSpPr>
        <p:spPr/>
        <p:txBody>
          <a:bodyPr/>
          <a:lstStyle/>
          <a:p>
            <a:endParaRPr lang="en-US" smtClean="0"/>
          </a:p>
        </p:txBody>
      </p:sp>
      <p:pic>
        <p:nvPicPr>
          <p:cNvPr id="25604" name="Picture 2"/>
          <p:cNvPicPr>
            <a:picLocks noChangeAspect="1" noChangeArrowheads="1"/>
          </p:cNvPicPr>
          <p:nvPr/>
        </p:nvPicPr>
        <p:blipFill>
          <a:blip r:embed="rId2" cstate="print"/>
          <a:srcRect/>
          <a:stretch>
            <a:fillRect/>
          </a:stretch>
        </p:blipFill>
        <p:spPr bwMode="auto">
          <a:xfrm>
            <a:off x="2057400" y="1600200"/>
            <a:ext cx="8153400" cy="4572000"/>
          </a:xfrm>
          <a:prstGeom prst="rect">
            <a:avLst/>
          </a:prstGeom>
          <a:noFill/>
          <a:ln w="9525">
            <a:noFill/>
            <a:miter lim="800000"/>
            <a:headEnd/>
            <a:tailEnd/>
          </a:ln>
        </p:spPr>
      </p:pic>
    </p:spTree>
    <p:extLst>
      <p:ext uri="{BB962C8B-B14F-4D97-AF65-F5344CB8AC3E}">
        <p14:creationId xmlns:p14="http://schemas.microsoft.com/office/powerpoint/2010/main" val="2790685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981200" y="274638"/>
            <a:ext cx="8229600" cy="868362"/>
          </a:xfrm>
        </p:spPr>
        <p:txBody>
          <a:bodyPr/>
          <a:lstStyle/>
          <a:p>
            <a:r>
              <a:rPr lang="en-US" sz="4000"/>
              <a:t>Data Center Design Criteria</a:t>
            </a:r>
          </a:p>
        </p:txBody>
      </p:sp>
      <p:sp>
        <p:nvSpPr>
          <p:cNvPr id="3" name="Content Placeholder 2"/>
          <p:cNvSpPr>
            <a:spLocks noGrp="1"/>
          </p:cNvSpPr>
          <p:nvPr>
            <p:ph idx="1"/>
          </p:nvPr>
        </p:nvSpPr>
        <p:spPr>
          <a:xfrm>
            <a:off x="1981200" y="1295400"/>
            <a:ext cx="8229600" cy="4953000"/>
          </a:xfrm>
        </p:spPr>
        <p:txBody>
          <a:bodyPr>
            <a:normAutofit fontScale="92500" lnSpcReduction="10000"/>
          </a:bodyPr>
          <a:lstStyle/>
          <a:p>
            <a:pPr>
              <a:defRPr/>
            </a:pPr>
            <a:r>
              <a:rPr lang="en-US" b="1" dirty="0" smtClean="0"/>
              <a:t>Infrastructure Tiers</a:t>
            </a:r>
          </a:p>
          <a:p>
            <a:pPr lvl="1">
              <a:defRPr/>
            </a:pPr>
            <a:r>
              <a:rPr lang="en-US" dirty="0" smtClean="0"/>
              <a:t>The higher the availability you want your Data Center to achieve, the more layers of infrastructure it must have.</a:t>
            </a:r>
          </a:p>
          <a:p>
            <a:pPr lvl="1">
              <a:defRPr/>
            </a:pPr>
            <a:r>
              <a:rPr lang="en-US" i="1" dirty="0" smtClean="0"/>
              <a:t>N capacity</a:t>
            </a:r>
            <a:r>
              <a:rPr lang="en-US" dirty="0" smtClean="0"/>
              <a:t> is the amount of infrastructure required to support all servers or networking devices in the Data Center, assuming that the space is filled to maximum capacity and all devices are functioning.</a:t>
            </a:r>
          </a:p>
          <a:p>
            <a:pPr lvl="1">
              <a:defRPr/>
            </a:pPr>
            <a:r>
              <a:rPr lang="en-US" dirty="0" smtClean="0"/>
              <a:t>N most commonly used when discussing standby power, cooling, and the room's network.</a:t>
            </a:r>
          </a:p>
          <a:p>
            <a:pPr lvl="1">
              <a:defRPr/>
            </a:pPr>
            <a:r>
              <a:rPr lang="en-US" dirty="0" smtClean="0"/>
              <a:t>N+1 infrastructure can support the Data Center at full server capacity and includes an additional component</a:t>
            </a:r>
          </a:p>
          <a:p>
            <a:pPr lvl="1">
              <a:defRPr/>
            </a:pPr>
            <a:r>
              <a:rPr lang="en-US" dirty="0" smtClean="0"/>
              <a:t>Alternately called a 2N or system-plus-system design, it involves fully doubling the required number of infrastructure components</a:t>
            </a:r>
          </a:p>
          <a:p>
            <a:pPr lvl="1">
              <a:defRPr/>
            </a:pPr>
            <a:r>
              <a:rPr lang="en-US" dirty="0" smtClean="0"/>
              <a:t>Even higher tiers exist or can be created: 3N, 4N, and so on.</a:t>
            </a:r>
          </a:p>
        </p:txBody>
      </p:sp>
    </p:spTree>
    <p:extLst>
      <p:ext uri="{BB962C8B-B14F-4D97-AF65-F5344CB8AC3E}">
        <p14:creationId xmlns:p14="http://schemas.microsoft.com/office/powerpoint/2010/main" val="64175942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51.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2013</Words>
  <Application>Microsoft Office PowerPoint</Application>
  <PresentationFormat>Widescreen</PresentationFormat>
  <Paragraphs>314</Paragraphs>
  <Slides>38</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9" baseType="lpstr">
      <vt:lpstr>맑은 고딕</vt:lpstr>
      <vt:lpstr>ＭＳ Ｐゴシック</vt:lpstr>
      <vt:lpstr>Arial</vt:lpstr>
      <vt:lpstr>바탕</vt:lpstr>
      <vt:lpstr>Calibri</vt:lpstr>
      <vt:lpstr>Calibri Light</vt:lpstr>
      <vt:lpstr>굴림</vt:lpstr>
      <vt:lpstr>Helvetica</vt:lpstr>
      <vt:lpstr>Times New Roman</vt:lpstr>
      <vt:lpstr>Office Theme</vt:lpstr>
      <vt:lpstr>Photo Editor Photo</vt:lpstr>
      <vt:lpstr>E-Governance Infrastructure – Data Centers</vt:lpstr>
      <vt:lpstr>Data Centers</vt:lpstr>
      <vt:lpstr>A Data Center</vt:lpstr>
      <vt:lpstr>Data Center Components</vt:lpstr>
      <vt:lpstr>Data Center Design Criteria</vt:lpstr>
      <vt:lpstr>Data Center Design Criteria</vt:lpstr>
      <vt:lpstr>Data Center Design Criteria</vt:lpstr>
      <vt:lpstr>Data Centre Availability</vt:lpstr>
      <vt:lpstr>Data Center Design Criteria</vt:lpstr>
      <vt:lpstr>Data Center Design Criteria</vt:lpstr>
      <vt:lpstr>Data Center Challenges</vt:lpstr>
      <vt:lpstr>Common Data Center Topology</vt:lpstr>
      <vt:lpstr>Data Center Network Topology</vt:lpstr>
      <vt:lpstr>Requirements for future data center</vt:lpstr>
      <vt:lpstr>Problems with Common Topologies</vt:lpstr>
      <vt:lpstr>Reminder: Layer 2 vs. Layer 3</vt:lpstr>
      <vt:lpstr>Need for Layer 2</vt:lpstr>
      <vt:lpstr>Review of Layer 2 &amp; Layer 3</vt:lpstr>
      <vt:lpstr>Data Center Traffic Engineering</vt:lpstr>
      <vt:lpstr>Wide-Area Network</vt:lpstr>
      <vt:lpstr>Wide-Area Network: Ingress Proxies</vt:lpstr>
      <vt:lpstr>Traffic Engineering Challenges</vt:lpstr>
      <vt:lpstr>Traffic Engineering Opportunities</vt:lpstr>
      <vt:lpstr>PowerPoint Presentation</vt:lpstr>
      <vt:lpstr>PowerPoint Presentation</vt:lpstr>
      <vt:lpstr> National Panchayat Portal (http://panchayat.nic.in) </vt:lpstr>
      <vt:lpstr>Challenges of Information Dissemination &amp; Management</vt:lpstr>
      <vt:lpstr> NPP–Collaborative Portal Generation </vt:lpstr>
      <vt:lpstr>NPP – Content Presentation &amp; Organization</vt:lpstr>
      <vt:lpstr>NPP – Language Support</vt:lpstr>
      <vt:lpstr>NPP – Powerful Search Facility</vt:lpstr>
      <vt:lpstr>NPP – Visual Themes</vt:lpstr>
      <vt:lpstr>User Management</vt:lpstr>
      <vt:lpstr>NPP - Authentication</vt:lpstr>
      <vt:lpstr>NPP – Content Management</vt:lpstr>
      <vt:lpstr> NPP – Collaborative Content Management </vt:lpstr>
      <vt:lpstr>NPP - Messaging</vt:lpstr>
      <vt:lpstr>NPP – Future Directions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E-Governance Infrastructure – Data Centers</dc:title>
  <dc:creator>Admin</dc:creator>
  <cp:lastModifiedBy>Admin</cp:lastModifiedBy>
  <cp:revision>1</cp:revision>
  <dcterms:created xsi:type="dcterms:W3CDTF">2022-03-23T05:00:12Z</dcterms:created>
  <dcterms:modified xsi:type="dcterms:W3CDTF">2022-03-23T05:00:25Z</dcterms:modified>
</cp:coreProperties>
</file>