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300" r:id="rId2"/>
    <p:sldId id="317" r:id="rId3"/>
    <p:sldId id="318" r:id="rId4"/>
    <p:sldId id="257" r:id="rId5"/>
    <p:sldId id="301" r:id="rId6"/>
    <p:sldId id="302" r:id="rId7"/>
    <p:sldId id="303" r:id="rId8"/>
    <p:sldId id="304" r:id="rId9"/>
    <p:sldId id="306" r:id="rId10"/>
    <p:sldId id="310" r:id="rId11"/>
    <p:sldId id="311" r:id="rId12"/>
    <p:sldId id="315" r:id="rId13"/>
    <p:sldId id="314" r:id="rId14"/>
    <p:sldId id="316" r:id="rId15"/>
    <p:sldId id="343" r:id="rId16"/>
    <p:sldId id="345" r:id="rId17"/>
    <p:sldId id="335" r:id="rId18"/>
    <p:sldId id="338" r:id="rId19"/>
    <p:sldId id="339" r:id="rId20"/>
    <p:sldId id="340" r:id="rId21"/>
    <p:sldId id="344" r:id="rId22"/>
    <p:sldId id="341" r:id="rId23"/>
    <p:sldId id="342" r:id="rId24"/>
    <p:sldId id="319" r:id="rId25"/>
    <p:sldId id="320" r:id="rId26"/>
    <p:sldId id="321" r:id="rId27"/>
    <p:sldId id="322" r:id="rId28"/>
    <p:sldId id="323" r:id="rId29"/>
    <p:sldId id="326" r:id="rId30"/>
    <p:sldId id="327" r:id="rId31"/>
    <p:sldId id="328" r:id="rId32"/>
    <p:sldId id="329" r:id="rId33"/>
    <p:sldId id="334" r:id="rId34"/>
    <p:sldId id="331" r:id="rId35"/>
    <p:sldId id="332" r:id="rId36"/>
    <p:sldId id="333" r:id="rId37"/>
    <p:sldId id="346" r:id="rId38"/>
    <p:sldId id="347" r:id="rId39"/>
    <p:sldId id="283" r:id="rId40"/>
    <p:sldId id="284" r:id="rId41"/>
    <p:sldId id="286" r:id="rId42"/>
    <p:sldId id="287" r:id="rId43"/>
    <p:sldId id="289" r:id="rId44"/>
    <p:sldId id="290" r:id="rId45"/>
    <p:sldId id="291" r:id="rId46"/>
    <p:sldId id="292" r:id="rId47"/>
    <p:sldId id="293" r:id="rId48"/>
    <p:sldId id="294" r:id="rId49"/>
    <p:sldId id="297" r:id="rId50"/>
    <p:sldId id="298" r:id="rId51"/>
    <p:sldId id="299"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EEEE4804-88CE-4C9E-9617-ECDBDE3A84A7}" type="datetimeFigureOut">
              <a:rPr lang="en-US"/>
              <a:pPr>
                <a:defRPr/>
              </a:pPr>
              <a:t>10/21/2021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2468D705-8B92-489D-9E46-CDBED6A9CCDC}" type="slidenum">
              <a:rPr lang="en-US"/>
              <a:pPr>
                <a:defRPr/>
              </a:pPr>
              <a:t>‹#›</a:t>
            </a:fld>
            <a:endParaRPr lang="en-US"/>
          </a:p>
        </p:txBody>
      </p:sp>
    </p:spTree>
    <p:extLst>
      <p:ext uri="{BB962C8B-B14F-4D97-AF65-F5344CB8AC3E}">
        <p14:creationId xmlns:p14="http://schemas.microsoft.com/office/powerpoint/2010/main" val="41211335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B3C130A-44AF-417A-BAEE-5F445A780321}" type="slidenum">
              <a:rPr lang="en-US"/>
              <a:pPr>
                <a:defRPr/>
              </a:pPr>
              <a:t>16</a:t>
            </a:fld>
            <a:endParaRPr lang="en-US"/>
          </a:p>
        </p:txBody>
      </p:sp>
      <p:sp>
        <p:nvSpPr>
          <p:cNvPr id="563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632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4048124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a:extLst>
        </p:spPr>
        <p:txBody>
          <a:bodyPr/>
          <a:lstStyle/>
          <a:p>
            <a:pPr>
              <a:defRPr/>
            </a:pPr>
            <a:fld id="{BFE08D27-5382-4C6A-B520-19AC1E1563E9}" type="slidenum">
              <a:rPr lang="en-US"/>
              <a:pPr>
                <a:defRPr/>
              </a:pPr>
              <a:t>24</a:t>
            </a:fld>
            <a:endParaRPr lang="en-US"/>
          </a:p>
        </p:txBody>
      </p:sp>
      <p:sp>
        <p:nvSpPr>
          <p:cNvPr id="573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73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extLst>
      <p:ext uri="{BB962C8B-B14F-4D97-AF65-F5344CB8AC3E}">
        <p14:creationId xmlns:p14="http://schemas.microsoft.com/office/powerpoint/2010/main" val="812330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a:extLst>
        </p:spPr>
        <p:txBody>
          <a:bodyPr/>
          <a:lstStyle/>
          <a:p>
            <a:pPr>
              <a:defRPr/>
            </a:pPr>
            <a:fld id="{F1736FC4-1B52-4FA9-8867-671384533BC5}" type="slidenum">
              <a:rPr lang="en-US"/>
              <a:pPr>
                <a:defRPr/>
              </a:pPr>
              <a:t>25</a:t>
            </a:fld>
            <a:endParaRPr lang="en-US"/>
          </a:p>
        </p:txBody>
      </p:sp>
      <p:sp>
        <p:nvSpPr>
          <p:cNvPr id="583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83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smtClean="0">
                <a:latin typeface="Arial" pitchFamily="34" charset="0"/>
                <a:ea typeface="ＭＳ Ｐゴシック" charset="-128"/>
              </a:rPr>
              <a:t>Before describing the problems with current middlebox deployment approaches, let me first describe the commonly used 3-tier data center network topology.  At the top is the core-tier, whose layer-3 routers connect the data center to the Internet or to the rest of the campus network.  At the bottom is the access tier, containing the layer-2 switches into which servers are plugged in.</a:t>
            </a:r>
          </a:p>
          <a:p>
            <a:pPr eaLnBrk="1" hangingPunct="1"/>
            <a:r>
              <a:rPr lang="en-US" smtClean="0">
                <a:latin typeface="Arial" pitchFamily="34" charset="0"/>
                <a:ea typeface="ＭＳ Ｐゴシック" charset="-128"/>
              </a:rPr>
              <a:t>In between the access and core tiers are the layer 2/3 switches of the aggregation tier.  Middleboxes are commonly deployed at the aggregation tier.</a:t>
            </a:r>
          </a:p>
          <a:p>
            <a:pPr eaLnBrk="1" hangingPunct="1"/>
            <a:endParaRPr lang="en-US" smtClean="0">
              <a:latin typeface="Arial" pitchFamily="34" charset="0"/>
              <a:ea typeface="ＭＳ Ｐゴシック" charset="-128"/>
            </a:endParaRPr>
          </a:p>
          <a:p>
            <a:pPr eaLnBrk="1" hangingPunct="1"/>
            <a:r>
              <a:rPr lang="en-US" smtClean="0">
                <a:latin typeface="Arial" pitchFamily="34" charset="0"/>
                <a:ea typeface="ＭＳ Ｐゴシック" charset="-128"/>
              </a:rPr>
              <a:t>Multiple redundant links connect together the various switches and servers.  To prevent forwarding loops, we use mechanisms like spanning tree construction to block out some of the links.  For example, the topology as shown here.</a:t>
            </a:r>
          </a:p>
          <a:p>
            <a:pPr eaLnBrk="1" hangingPunct="1"/>
            <a:endParaRPr lang="en-US" smtClean="0">
              <a:latin typeface="Arial" pitchFamily="34" charset="0"/>
              <a:ea typeface="ＭＳ Ｐゴシック" charset="-128"/>
            </a:endParaRPr>
          </a:p>
          <a:p>
            <a:pPr eaLnBrk="1" hangingPunct="1"/>
            <a:r>
              <a:rPr lang="en-US" smtClean="0">
                <a:latin typeface="Arial" pitchFamily="34" charset="0"/>
                <a:ea typeface="ＭＳ Ｐゴシック" charset="-128"/>
              </a:rPr>
              <a:t> </a:t>
            </a:r>
          </a:p>
        </p:txBody>
      </p:sp>
    </p:spTree>
    <p:extLst>
      <p:ext uri="{BB962C8B-B14F-4D97-AF65-F5344CB8AC3E}">
        <p14:creationId xmlns:p14="http://schemas.microsoft.com/office/powerpoint/2010/main" val="4153418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슬라이드 이미지 개체 틀 1"/>
          <p:cNvSpPr>
            <a:spLocks noGrp="1" noRot="1" noChangeAspect="1" noTextEdit="1"/>
          </p:cNvSpPr>
          <p:nvPr>
            <p:ph type="sldImg"/>
          </p:nvPr>
        </p:nvSpPr>
        <p:spPr bwMode="auto">
          <a:noFill/>
          <a:ln>
            <a:solidFill>
              <a:srgbClr val="000000"/>
            </a:solidFill>
            <a:miter lim="800000"/>
            <a:headEnd/>
            <a:tailEnd/>
          </a:ln>
        </p:spPr>
      </p:sp>
      <p:sp>
        <p:nvSpPr>
          <p:cNvPr id="59395"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ko-KR" smtClean="0"/>
          </a:p>
        </p:txBody>
      </p:sp>
      <p:sp>
        <p:nvSpPr>
          <p:cNvPr id="59396" name="슬라이드 번호 개체 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A37A868-87E3-49FC-873B-F7A48F75F840}" type="slidenum">
              <a:rPr lang="en-US" altLang="ko-KR" smtClean="0">
                <a:ea typeface="굴림" charset="-127"/>
              </a:rPr>
              <a:pPr fontAlgn="base">
                <a:spcBef>
                  <a:spcPct val="0"/>
                </a:spcBef>
                <a:spcAft>
                  <a:spcPct val="0"/>
                </a:spcAft>
              </a:pPr>
              <a:t>27</a:t>
            </a:fld>
            <a:endParaRPr lang="en-US" altLang="ko-KR" smtClean="0">
              <a:ea typeface="굴림" charset="-127"/>
            </a:endParaRPr>
          </a:p>
        </p:txBody>
      </p:sp>
    </p:spTree>
    <p:extLst>
      <p:ext uri="{BB962C8B-B14F-4D97-AF65-F5344CB8AC3E}">
        <p14:creationId xmlns:p14="http://schemas.microsoft.com/office/powerpoint/2010/main" val="432082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a:extLst>
        </p:spPr>
        <p:txBody>
          <a:bodyPr/>
          <a:lstStyle/>
          <a:p>
            <a:pPr>
              <a:defRPr/>
            </a:pPr>
            <a:fld id="{FE4B8F00-471A-4F4A-AC7C-D685EB4B0A9F}" type="slidenum">
              <a:rPr lang="en-US"/>
              <a:pPr>
                <a:defRPr/>
              </a:pPr>
              <a:t>28</a:t>
            </a:fld>
            <a:endParaRPr lang="en-US"/>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04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extLst>
      <p:ext uri="{BB962C8B-B14F-4D97-AF65-F5344CB8AC3E}">
        <p14:creationId xmlns:p14="http://schemas.microsoft.com/office/powerpoint/2010/main" val="1972681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a:extLst>
        </p:spPr>
        <p:txBody>
          <a:bodyPr/>
          <a:lstStyle/>
          <a:p>
            <a:pPr>
              <a:defRPr/>
            </a:pPr>
            <a:fld id="{08632BC9-3703-457C-92B5-73ED09146AD6}" type="slidenum">
              <a:rPr lang="en-US"/>
              <a:pPr>
                <a:defRPr/>
              </a:pPr>
              <a:t>30</a:t>
            </a:fld>
            <a:endParaRPr lang="en-US"/>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14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extLst>
      <p:ext uri="{BB962C8B-B14F-4D97-AF65-F5344CB8AC3E}">
        <p14:creationId xmlns:p14="http://schemas.microsoft.com/office/powerpoint/2010/main" val="487240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a:extLst>
        </p:spPr>
        <p:txBody>
          <a:bodyPr/>
          <a:lstStyle/>
          <a:p>
            <a:pPr>
              <a:defRPr/>
            </a:pPr>
            <a:fld id="{DF369FF8-5D08-4C71-AD89-533F3593666F}" type="slidenum">
              <a:rPr lang="en-US"/>
              <a:pPr>
                <a:defRPr/>
              </a:pPr>
              <a:t>31</a:t>
            </a:fld>
            <a:endParaRPr lang="en-US"/>
          </a:p>
        </p:txBody>
      </p:sp>
      <p:sp>
        <p:nvSpPr>
          <p:cNvPr id="624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24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smtClean="0"/>
              <a:t>In this talk, I shall next explain the problems with current middlebox deployment mechanisms.</a:t>
            </a:r>
          </a:p>
          <a:p>
            <a:pPr eaLnBrk="1" hangingPunct="1"/>
            <a:endParaRPr lang="en-US" smtClean="0"/>
          </a:p>
          <a:p>
            <a:pPr eaLnBrk="1" hangingPunct="1"/>
            <a:r>
              <a:rPr lang="en-US" smtClean="0"/>
              <a:t>I shall then describe how our solution, the policy-aware switching layer simplifies middlebox deployment and achieves the properties I mentioned earlier.</a:t>
            </a:r>
          </a:p>
          <a:p>
            <a:pPr eaLnBrk="1" hangingPunct="1"/>
            <a:endParaRPr lang="en-US" smtClean="0"/>
          </a:p>
          <a:p>
            <a:pPr eaLnBrk="1" hangingPunct="1"/>
            <a:r>
              <a:rPr lang="en-US" smtClean="0"/>
              <a:t>I shall briefly discuss related work, and our prototype implementation and evaluation of the policy-aware switching layer.</a:t>
            </a:r>
          </a:p>
        </p:txBody>
      </p:sp>
    </p:spTree>
    <p:extLst>
      <p:ext uri="{BB962C8B-B14F-4D97-AF65-F5344CB8AC3E}">
        <p14:creationId xmlns:p14="http://schemas.microsoft.com/office/powerpoint/2010/main" val="2494103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CB076F3-51D2-400C-BA5B-483967F36241}" type="datetimeFigureOut">
              <a:rPr lang="en-US"/>
              <a:pPr>
                <a:defRPr/>
              </a:pPr>
              <a:t>10/21/2021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057C08F-C93E-42C1-BCB4-F17D588EBCF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F4B8DDE-A50E-40FD-BAE6-EC587A7F47C2}" type="datetimeFigureOut">
              <a:rPr lang="en-US"/>
              <a:pPr>
                <a:defRPr/>
              </a:pPr>
              <a:t>10/21/2021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EEE89DE-B34E-4B1E-8771-4DCD15E65BA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F48B209-A974-4275-8A24-AF3BE3E47B07}" type="datetimeFigureOut">
              <a:rPr lang="en-US"/>
              <a:pPr>
                <a:defRPr/>
              </a:pPr>
              <a:t>10/21/2021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63BACD5-0DDA-4C42-9E33-DDB0905E6124}"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391400" cy="1295400"/>
          </a:xfrm>
        </p:spPr>
        <p:txBody>
          <a:bodyPr/>
          <a:lstStyle/>
          <a:p>
            <a:r>
              <a:rPr lang="en-US" dirty="0" smtClean="0"/>
              <a:t>Click to edit Master title style</a:t>
            </a:r>
            <a:endParaRPr lang="en-US" dirty="0"/>
          </a:p>
        </p:txBody>
      </p:sp>
      <p:sp>
        <p:nvSpPr>
          <p:cNvPr id="3" name="Rectangle 5"/>
          <p:cNvSpPr>
            <a:spLocks noGrp="1" noChangeArrowheads="1"/>
          </p:cNvSpPr>
          <p:nvPr>
            <p:ph type="dt" sz="half" idx="10"/>
          </p:nvPr>
        </p:nvSpPr>
        <p:spPr/>
        <p:txBody>
          <a:bodyPr/>
          <a:lstStyle>
            <a:lvl1pPr>
              <a:defRPr/>
            </a:lvl1pPr>
          </a:lstStyle>
          <a:p>
            <a:pPr>
              <a:defRPr/>
            </a:pPr>
            <a:endParaRPr lang="en-US" altLang="en-US"/>
          </a:p>
        </p:txBody>
      </p:sp>
      <p:sp>
        <p:nvSpPr>
          <p:cNvPr id="4" name="Rectangle 6"/>
          <p:cNvSpPr>
            <a:spLocks noGrp="1" noChangeArrowheads="1"/>
          </p:cNvSpPr>
          <p:nvPr>
            <p:ph type="ftr" sz="quarter" idx="11"/>
          </p:nvPr>
        </p:nvSpPr>
        <p:spPr/>
        <p:txBody>
          <a:bodyPr/>
          <a:lstStyle>
            <a:lvl1pPr>
              <a:defRPr/>
            </a:lvl1pPr>
          </a:lstStyle>
          <a:p>
            <a:pPr>
              <a:defRPr/>
            </a:pPr>
            <a:endParaRPr lang="en-US" altLang="en-US"/>
          </a:p>
        </p:txBody>
      </p:sp>
      <p:sp>
        <p:nvSpPr>
          <p:cNvPr id="5" name="Rectangle 7"/>
          <p:cNvSpPr>
            <a:spLocks noGrp="1" noChangeArrowheads="1"/>
          </p:cNvSpPr>
          <p:nvPr>
            <p:ph type="sldNum" sz="quarter" idx="12"/>
          </p:nvPr>
        </p:nvSpPr>
        <p:spPr/>
        <p:txBody>
          <a:bodyPr/>
          <a:lstStyle>
            <a:lvl1pPr>
              <a:defRPr/>
            </a:lvl1pPr>
          </a:lstStyle>
          <a:p>
            <a:pPr>
              <a:defRPr/>
            </a:pPr>
            <a:fld id="{0AB2058C-2627-4778-A15F-423B61240537}" type="slidenum">
              <a:rPr lang="en-US" altLang="en-US"/>
              <a:pPr>
                <a:defRPr/>
              </a:pPr>
              <a:t>‹#›</a:t>
            </a:fld>
            <a:endParaRPr lang="en-US"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lipArt Placeholder 3"/>
          <p:cNvSpPr>
            <a:spLocks noGrp="1"/>
          </p:cNvSpPr>
          <p:nvPr>
            <p:ph type="clipArt" sz="half" idx="2"/>
          </p:nvPr>
        </p:nvSpPr>
        <p:spPr>
          <a:xfrm>
            <a:off x="5145088" y="2017713"/>
            <a:ext cx="3810000" cy="4114800"/>
          </a:xfrm>
        </p:spPr>
        <p:txBody>
          <a:bodyPr rtlCol="0">
            <a:normAutofit/>
          </a:bodyPr>
          <a:lstStyle/>
          <a:p>
            <a:pPr lvl="0"/>
            <a:endParaRPr lang="en-IN" noProof="0"/>
          </a:p>
        </p:txBody>
      </p:sp>
      <p:sp>
        <p:nvSpPr>
          <p:cNvPr id="5" name="Date Placeholder 3"/>
          <p:cNvSpPr>
            <a:spLocks noGrp="1"/>
          </p:cNvSpPr>
          <p:nvPr>
            <p:ph type="dt" sz="half" idx="10"/>
          </p:nvPr>
        </p:nvSpPr>
        <p:spPr/>
        <p:txBody>
          <a:bodyPr/>
          <a:lstStyle>
            <a:lvl1pPr>
              <a:defRPr/>
            </a:lvl1pPr>
          </a:lstStyle>
          <a:p>
            <a:pPr>
              <a:defRPr/>
            </a:pPr>
            <a:fld id="{5995C54C-B9F7-4B07-8916-56F14053BA75}" type="datetimeFigureOut">
              <a:rPr lang="en-US"/>
              <a:pPr>
                <a:defRPr/>
              </a:pPr>
              <a:t>10/21/2021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6114E1F-AE92-4665-B516-FDEA5BD62609}"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1182688" y="2017713"/>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quarter" idx="2"/>
          </p:nvPr>
        </p:nvSpPr>
        <p:spPr>
          <a:xfrm>
            <a:off x="5145088" y="20177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5145088" y="4151313"/>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Date Placeholder 3"/>
          <p:cNvSpPr>
            <a:spLocks noGrp="1"/>
          </p:cNvSpPr>
          <p:nvPr>
            <p:ph type="dt" sz="half" idx="10"/>
          </p:nvPr>
        </p:nvSpPr>
        <p:spPr/>
        <p:txBody>
          <a:bodyPr/>
          <a:lstStyle>
            <a:lvl1pPr>
              <a:defRPr/>
            </a:lvl1pPr>
          </a:lstStyle>
          <a:p>
            <a:pPr>
              <a:defRPr/>
            </a:pPr>
            <a:fld id="{99F05D9F-851E-4327-B1EB-98E4CC7D0CC2}" type="datetimeFigureOut">
              <a:rPr lang="en-US"/>
              <a:pPr>
                <a:defRPr/>
              </a:pPr>
              <a:t>10/21/2021</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A8F5768A-E9B3-4ABB-AC02-4D4382DB011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3F61DBF-7708-4FCF-9EBE-D3C1E491F20D}" type="datetimeFigureOut">
              <a:rPr lang="en-US"/>
              <a:pPr>
                <a:defRPr/>
              </a:pPr>
              <a:t>10/21/2021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8BD650C-CE27-4501-98D3-6B643D2C81E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CCD32963-FCD5-478D-96E4-57868FC966DB}" type="datetimeFigureOut">
              <a:rPr lang="en-US"/>
              <a:pPr>
                <a:defRPr/>
              </a:pPr>
              <a:t>10/21/2021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BB2F87E-DF4A-42A2-8B12-DF6A3EB21EC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61DFC352-E2A6-4148-ABF6-C57B3DCE6F39}" type="datetimeFigureOut">
              <a:rPr lang="en-US"/>
              <a:pPr>
                <a:defRPr/>
              </a:pPr>
              <a:t>10/21/2021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F995E08-2E98-4470-87FC-AF3ED517844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5F092424-9804-415F-BA54-2CB45A8BA9B4}" type="datetimeFigureOut">
              <a:rPr lang="en-US"/>
              <a:pPr>
                <a:defRPr/>
              </a:pPr>
              <a:t>10/21/2021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FA3B98F-B4A3-49E3-922C-896CB12EADE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901BEF24-9E95-4F2B-99C1-1291394326E6}" type="datetimeFigureOut">
              <a:rPr lang="en-US"/>
              <a:pPr>
                <a:defRPr/>
              </a:pPr>
              <a:t>10/21/2021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95448F0-6690-49E3-B454-C3E17C6EB5F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C19CB74-B48E-40A4-B5B4-0811C0911602}" type="datetimeFigureOut">
              <a:rPr lang="en-US"/>
              <a:pPr>
                <a:defRPr/>
              </a:pPr>
              <a:t>10/21/2021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3DFBFE3-A902-4434-8282-3A1588CCAA3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D8D41BB-905A-44AD-98BF-AC662482CE1D}" type="datetimeFigureOut">
              <a:rPr lang="en-US"/>
              <a:pPr>
                <a:defRPr/>
              </a:pPr>
              <a:t>10/21/2021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3298EF0-D138-4A7D-8136-0A71BA24558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8784C5E-8247-4CB8-B955-49996B94D4D3}" type="datetimeFigureOut">
              <a:rPr lang="en-US"/>
              <a:pPr>
                <a:defRPr/>
              </a:pPr>
              <a:t>10/21/2021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11A5C27-9376-4051-90C9-A5E888AB603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1B97D0D0-2C82-4CA4-8D1B-9B72E77A6067}" type="datetimeFigureOut">
              <a:rPr lang="en-US"/>
              <a:pPr>
                <a:defRPr/>
              </a:pPr>
              <a:t>10/21/2021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E6EC4C90-EFE7-461C-9672-F7273C3DD64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81" r:id="rId12"/>
    <p:sldLayoutId id="2147483779" r:id="rId13"/>
    <p:sldLayoutId id="2147483780" r:id="rId1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notesSlide" Target="../notesSlides/notesSlide3.xm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4.bin"/><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panchayat.nic.i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685800" y="1447800"/>
            <a:ext cx="7772400" cy="914400"/>
          </a:xfrm>
        </p:spPr>
        <p:txBody>
          <a:bodyPr rtlCol="0">
            <a:normAutofit fontScale="90000"/>
          </a:bodyPr>
          <a:lstStyle/>
          <a:p>
            <a:pPr fontAlgn="auto">
              <a:spcBef>
                <a:spcPts val="0"/>
              </a:spcBef>
              <a:spcAft>
                <a:spcPts val="0"/>
              </a:spcAft>
              <a:defRPr/>
            </a:pPr>
            <a:r>
              <a:rPr lang="en-US" dirty="0" err="1"/>
              <a:t>eGov</a:t>
            </a:r>
            <a:r>
              <a:rPr lang="en-US" dirty="0"/>
              <a:t> Ecosystem and Infrastructure</a:t>
            </a:r>
          </a:p>
        </p:txBody>
      </p:sp>
      <p:sp>
        <p:nvSpPr>
          <p:cNvPr id="2" name="Subtitle 1"/>
          <p:cNvSpPr>
            <a:spLocks noGrp="1"/>
          </p:cNvSpPr>
          <p:nvPr>
            <p:ph type="subTitle" idx="1"/>
          </p:nvPr>
        </p:nvSpPr>
        <p:spPr/>
        <p:txBody>
          <a:bodyPr/>
          <a:lstStyle/>
          <a:p>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5"/>
          <p:cNvSpPr>
            <a:spLocks noGrp="1"/>
          </p:cNvSpPr>
          <p:nvPr>
            <p:ph type="sldNum" sz="quarter" idx="12"/>
          </p:nvPr>
        </p:nvSpPr>
        <p:spPr>
          <a:ln>
            <a:miter lim="800000"/>
            <a:headEnd/>
            <a:tailEnd/>
          </a:ln>
        </p:spPr>
        <p:txBody>
          <a:bodyPr/>
          <a:lstStyle/>
          <a:p>
            <a:pPr fontAlgn="base">
              <a:spcBef>
                <a:spcPct val="0"/>
              </a:spcBef>
              <a:spcAft>
                <a:spcPct val="0"/>
              </a:spcAft>
              <a:defRPr/>
            </a:pPr>
            <a:fld id="{9ECB4ED2-2452-43C5-9A9F-6CFFBAEF7DAF}" type="slidenum">
              <a:rPr lang="en-US" smtClean="0">
                <a:solidFill>
                  <a:schemeClr val="tx1"/>
                </a:solidFill>
              </a:rPr>
              <a:pPr fontAlgn="base">
                <a:spcBef>
                  <a:spcPct val="0"/>
                </a:spcBef>
                <a:spcAft>
                  <a:spcPct val="0"/>
                </a:spcAft>
                <a:defRPr/>
              </a:pPr>
              <a:t>10</a:t>
            </a:fld>
            <a:endParaRPr lang="en-US" smtClean="0">
              <a:solidFill>
                <a:schemeClr val="tx1"/>
              </a:solidFill>
            </a:endParaRPr>
          </a:p>
        </p:txBody>
      </p:sp>
      <p:sp>
        <p:nvSpPr>
          <p:cNvPr id="14339" name="Rectangle 2"/>
          <p:cNvSpPr>
            <a:spLocks noGrp="1" noChangeArrowheads="1"/>
          </p:cNvSpPr>
          <p:nvPr>
            <p:ph type="title"/>
          </p:nvPr>
        </p:nvSpPr>
        <p:spPr>
          <a:xfrm>
            <a:off x="457200" y="274638"/>
            <a:ext cx="8229600" cy="944562"/>
          </a:xfrm>
        </p:spPr>
        <p:txBody>
          <a:bodyPr/>
          <a:lstStyle/>
          <a:p>
            <a:pPr eaLnBrk="1" hangingPunct="1"/>
            <a:r>
              <a:rPr lang="sv-SE" sz="4000" smtClean="0"/>
              <a:t>Making a business case</a:t>
            </a:r>
          </a:p>
        </p:txBody>
      </p:sp>
      <p:sp>
        <p:nvSpPr>
          <p:cNvPr id="14340" name="Rectangle 3"/>
          <p:cNvSpPr>
            <a:spLocks noGrp="1" noChangeArrowheads="1"/>
          </p:cNvSpPr>
          <p:nvPr>
            <p:ph type="body" idx="1"/>
          </p:nvPr>
        </p:nvSpPr>
        <p:spPr>
          <a:xfrm>
            <a:off x="609600" y="1295400"/>
            <a:ext cx="8077200" cy="4648200"/>
          </a:xfrm>
        </p:spPr>
        <p:txBody>
          <a:bodyPr/>
          <a:lstStyle/>
          <a:p>
            <a:pPr marL="609600" indent="-609600" eaLnBrk="1" hangingPunct="1">
              <a:spcBef>
                <a:spcPct val="0"/>
              </a:spcBef>
            </a:pPr>
            <a:r>
              <a:rPr lang="en-GB" sz="2800" smtClean="0"/>
              <a:t>Demonstrating financial sustainability</a:t>
            </a:r>
          </a:p>
          <a:p>
            <a:pPr marL="1009650" lvl="1" indent="-609600" eaLnBrk="1" hangingPunct="1">
              <a:spcBef>
                <a:spcPct val="0"/>
              </a:spcBef>
            </a:pPr>
            <a:r>
              <a:rPr lang="en-GB" smtClean="0"/>
              <a:t>Redirection of line ministry HRD and ITC budgets</a:t>
            </a:r>
          </a:p>
          <a:p>
            <a:pPr marL="1009650" lvl="1" indent="-609600" eaLnBrk="1" hangingPunct="1">
              <a:spcBef>
                <a:spcPct val="0"/>
              </a:spcBef>
            </a:pPr>
            <a:r>
              <a:rPr lang="en-GB" smtClean="0"/>
              <a:t>Savings accrued over time from BPR, automation and outsourcing of client interface</a:t>
            </a:r>
          </a:p>
          <a:p>
            <a:pPr marL="609600" indent="-609600" eaLnBrk="1" hangingPunct="1">
              <a:spcBef>
                <a:spcPct val="0"/>
              </a:spcBef>
            </a:pPr>
            <a:r>
              <a:rPr lang="en-GB" sz="2800" smtClean="0"/>
              <a:t>Developing incentive scheme</a:t>
            </a:r>
          </a:p>
          <a:p>
            <a:pPr marL="1009650" lvl="1" indent="-609600" eaLnBrk="1" hangingPunct="1">
              <a:spcBef>
                <a:spcPct val="0"/>
              </a:spcBef>
            </a:pPr>
            <a:r>
              <a:rPr lang="en-GB" smtClean="0"/>
              <a:t>Individuals: professional development, increased autonomy, international exposure</a:t>
            </a:r>
          </a:p>
          <a:p>
            <a:pPr marL="1009650" lvl="1" indent="-609600" eaLnBrk="1" hangingPunct="1">
              <a:spcBef>
                <a:spcPct val="0"/>
              </a:spcBef>
            </a:pPr>
            <a:r>
              <a:rPr lang="en-GB" smtClean="0"/>
              <a:t>Departments: Increased budgetary control, organizational visibility, share of profits/savings</a:t>
            </a:r>
            <a:endParaRPr lang="sv-SE" smtClean="0"/>
          </a:p>
          <a:p>
            <a:pPr marL="609600" indent="-609600" eaLnBrk="1" hangingPunct="1">
              <a:spcBef>
                <a:spcPct val="0"/>
              </a:spcBef>
              <a:buFontTx/>
              <a:buAutoNum type="alphaLcPeriod" startAt="4"/>
            </a:pPr>
            <a:endParaRPr lang="en-GB" sz="28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5"/>
          <p:cNvSpPr>
            <a:spLocks noGrp="1"/>
          </p:cNvSpPr>
          <p:nvPr>
            <p:ph type="sldNum" sz="quarter" idx="12"/>
          </p:nvPr>
        </p:nvSpPr>
        <p:spPr>
          <a:ln>
            <a:miter lim="800000"/>
            <a:headEnd/>
            <a:tailEnd/>
          </a:ln>
        </p:spPr>
        <p:txBody>
          <a:bodyPr/>
          <a:lstStyle/>
          <a:p>
            <a:pPr fontAlgn="base">
              <a:spcBef>
                <a:spcPct val="0"/>
              </a:spcBef>
              <a:spcAft>
                <a:spcPct val="0"/>
              </a:spcAft>
              <a:defRPr/>
            </a:pPr>
            <a:fld id="{4B3574E4-DC3D-447A-96BF-3BD9513C9991}" type="slidenum">
              <a:rPr lang="en-US" smtClean="0">
                <a:solidFill>
                  <a:schemeClr val="tx1"/>
                </a:solidFill>
              </a:rPr>
              <a:pPr fontAlgn="base">
                <a:spcBef>
                  <a:spcPct val="0"/>
                </a:spcBef>
                <a:spcAft>
                  <a:spcPct val="0"/>
                </a:spcAft>
                <a:defRPr/>
              </a:pPr>
              <a:t>11</a:t>
            </a:fld>
            <a:endParaRPr lang="en-US" smtClean="0">
              <a:solidFill>
                <a:schemeClr val="tx1"/>
              </a:solidFill>
            </a:endParaRPr>
          </a:p>
        </p:txBody>
      </p:sp>
      <p:sp>
        <p:nvSpPr>
          <p:cNvPr id="15363" name="Rectangle 2"/>
          <p:cNvSpPr>
            <a:spLocks noGrp="1" noChangeArrowheads="1"/>
          </p:cNvSpPr>
          <p:nvPr>
            <p:ph type="title"/>
          </p:nvPr>
        </p:nvSpPr>
        <p:spPr>
          <a:xfrm>
            <a:off x="457200" y="274638"/>
            <a:ext cx="8229600" cy="792162"/>
          </a:xfrm>
        </p:spPr>
        <p:txBody>
          <a:bodyPr/>
          <a:lstStyle/>
          <a:p>
            <a:pPr eaLnBrk="1" hangingPunct="1"/>
            <a:r>
              <a:rPr lang="sv-SE" sz="4000" smtClean="0"/>
              <a:t>Implementation Process</a:t>
            </a:r>
          </a:p>
        </p:txBody>
      </p:sp>
      <p:sp>
        <p:nvSpPr>
          <p:cNvPr id="107523" name="Rectangle 3"/>
          <p:cNvSpPr>
            <a:spLocks noGrp="1" noChangeArrowheads="1"/>
          </p:cNvSpPr>
          <p:nvPr>
            <p:ph type="body" idx="1"/>
          </p:nvPr>
        </p:nvSpPr>
        <p:spPr>
          <a:xfrm>
            <a:off x="609600" y="1219200"/>
            <a:ext cx="7848600" cy="5029200"/>
          </a:xfrm>
        </p:spPr>
        <p:txBody>
          <a:bodyPr>
            <a:normAutofit fontScale="85000" lnSpcReduction="10000"/>
          </a:bodyPr>
          <a:lstStyle/>
          <a:p>
            <a:pPr marL="609600" indent="-609600" eaLnBrk="1" hangingPunct="1">
              <a:lnSpc>
                <a:spcPct val="110000"/>
              </a:lnSpc>
              <a:spcBef>
                <a:spcPts val="0"/>
              </a:spcBef>
              <a:buFont typeface="Arial" charset="0"/>
              <a:buChar char="•"/>
              <a:defRPr/>
            </a:pPr>
            <a:r>
              <a:rPr lang="en-GB" sz="3300" dirty="0" smtClean="0">
                <a:cs typeface="Arial" charset="0"/>
              </a:rPr>
              <a:t>Define </a:t>
            </a:r>
            <a:r>
              <a:rPr lang="en-GB" sz="3300" dirty="0">
                <a:cs typeface="Arial" charset="0"/>
              </a:rPr>
              <a:t>vision and goals</a:t>
            </a:r>
            <a:endParaRPr lang="en-US" sz="3300" dirty="0">
              <a:cs typeface="Arial" charset="0"/>
            </a:endParaRPr>
          </a:p>
          <a:p>
            <a:pPr marL="609600" indent="-609600" eaLnBrk="1" hangingPunct="1">
              <a:lnSpc>
                <a:spcPct val="110000"/>
              </a:lnSpc>
              <a:spcBef>
                <a:spcPts val="0"/>
              </a:spcBef>
              <a:buFont typeface="Arial" charset="0"/>
              <a:buChar char="•"/>
              <a:defRPr/>
            </a:pPr>
            <a:r>
              <a:rPr lang="en-GB" sz="3300" dirty="0">
                <a:cs typeface="Arial" charset="0"/>
              </a:rPr>
              <a:t>Set up high level leadership task force</a:t>
            </a:r>
            <a:endParaRPr lang="en-US" sz="3300" dirty="0">
              <a:cs typeface="Arial" charset="0"/>
            </a:endParaRPr>
          </a:p>
          <a:p>
            <a:pPr marL="609600" indent="-609600" eaLnBrk="1" hangingPunct="1">
              <a:lnSpc>
                <a:spcPct val="110000"/>
              </a:lnSpc>
              <a:spcBef>
                <a:spcPts val="0"/>
              </a:spcBef>
              <a:buFont typeface="Arial" charset="0"/>
              <a:buChar char="•"/>
              <a:defRPr/>
            </a:pPr>
            <a:r>
              <a:rPr lang="en-GB" sz="3300" dirty="0">
                <a:cs typeface="Arial" charset="0"/>
              </a:rPr>
              <a:t>Ensure consistency with economic development priorities</a:t>
            </a:r>
            <a:endParaRPr lang="en-US" sz="3300" dirty="0">
              <a:cs typeface="Arial" charset="0"/>
            </a:endParaRPr>
          </a:p>
          <a:p>
            <a:pPr marL="609600" indent="-609600" eaLnBrk="1" hangingPunct="1">
              <a:lnSpc>
                <a:spcPct val="110000"/>
              </a:lnSpc>
              <a:spcBef>
                <a:spcPts val="0"/>
              </a:spcBef>
              <a:buFont typeface="Arial" charset="0"/>
              <a:buChar char="•"/>
              <a:defRPr/>
            </a:pPr>
            <a:r>
              <a:rPr lang="en-GB" sz="3300" dirty="0">
                <a:cs typeface="Arial" charset="0"/>
              </a:rPr>
              <a:t>Assess status </a:t>
            </a:r>
            <a:r>
              <a:rPr lang="en-GB" sz="3300" dirty="0" smtClean="0">
                <a:cs typeface="Arial" charset="0"/>
              </a:rPr>
              <a:t>quo</a:t>
            </a:r>
          </a:p>
          <a:p>
            <a:pPr marL="609600" indent="-609600" eaLnBrk="1" hangingPunct="1">
              <a:lnSpc>
                <a:spcPct val="110000"/>
              </a:lnSpc>
              <a:spcBef>
                <a:spcPts val="0"/>
              </a:spcBef>
              <a:buFont typeface="Arial" charset="0"/>
              <a:buChar char="•"/>
              <a:defRPr/>
            </a:pPr>
            <a:r>
              <a:rPr lang="en-GB" sz="3300" dirty="0" smtClean="0">
                <a:cs typeface="Arial" charset="0"/>
              </a:rPr>
              <a:t>Secure </a:t>
            </a:r>
            <a:r>
              <a:rPr lang="en-GB" sz="3300" dirty="0">
                <a:cs typeface="Arial" charset="0"/>
              </a:rPr>
              <a:t>political support </a:t>
            </a:r>
            <a:endParaRPr lang="en-US" sz="3300" dirty="0">
              <a:cs typeface="Arial" charset="0"/>
            </a:endParaRPr>
          </a:p>
          <a:p>
            <a:pPr marL="609600" indent="-609600" eaLnBrk="1" hangingPunct="1">
              <a:lnSpc>
                <a:spcPct val="110000"/>
              </a:lnSpc>
              <a:spcBef>
                <a:spcPts val="0"/>
              </a:spcBef>
              <a:buFont typeface="Arial" charset="0"/>
              <a:buChar char="•"/>
              <a:defRPr/>
            </a:pPr>
            <a:r>
              <a:rPr lang="en-GB" sz="3300" dirty="0">
                <a:cs typeface="Arial" charset="0"/>
              </a:rPr>
              <a:t>Establish stakeholder participation </a:t>
            </a:r>
            <a:r>
              <a:rPr lang="en-GB" sz="3300" dirty="0" smtClean="0">
                <a:cs typeface="Arial" charset="0"/>
              </a:rPr>
              <a:t>mechanisms</a:t>
            </a:r>
          </a:p>
          <a:p>
            <a:pPr marL="609600" indent="-609600" eaLnBrk="1" hangingPunct="1">
              <a:lnSpc>
                <a:spcPct val="120000"/>
              </a:lnSpc>
              <a:spcBef>
                <a:spcPts val="0"/>
              </a:spcBef>
              <a:buFont typeface="Arial" charset="0"/>
              <a:buChar char="•"/>
              <a:defRPr/>
            </a:pPr>
            <a:r>
              <a:rPr lang="en-US" sz="3300" dirty="0" smtClean="0">
                <a:cs typeface="Arial" pitchFamily="34" charset="0"/>
              </a:rPr>
              <a:t>Put in place e-govt. management framework </a:t>
            </a:r>
          </a:p>
          <a:p>
            <a:pPr marL="609600" indent="-609600" eaLnBrk="1" hangingPunct="1">
              <a:lnSpc>
                <a:spcPct val="120000"/>
              </a:lnSpc>
              <a:spcBef>
                <a:spcPts val="0"/>
              </a:spcBef>
              <a:buFont typeface="Arial" charset="0"/>
              <a:buChar char="•"/>
              <a:defRPr/>
            </a:pPr>
            <a:r>
              <a:rPr lang="en-US" sz="3300" dirty="0" smtClean="0">
                <a:cs typeface="Arial" pitchFamily="34" charset="0"/>
              </a:rPr>
              <a:t>Assess priority needs for government services</a:t>
            </a:r>
          </a:p>
          <a:p>
            <a:pPr marL="609600" indent="-609600" eaLnBrk="1" hangingPunct="1">
              <a:lnSpc>
                <a:spcPct val="120000"/>
              </a:lnSpc>
              <a:spcBef>
                <a:spcPts val="0"/>
              </a:spcBef>
              <a:buFont typeface="Arial" charset="0"/>
              <a:buChar char="•"/>
              <a:defRPr/>
            </a:pPr>
            <a:r>
              <a:rPr lang="en-US" sz="3300" dirty="0" smtClean="0">
                <a:cs typeface="Arial" pitchFamily="34" charset="0"/>
              </a:rPr>
              <a:t>Secure funding</a:t>
            </a:r>
          </a:p>
          <a:p>
            <a:pPr marL="609600" indent="-609600" eaLnBrk="1" hangingPunct="1">
              <a:lnSpc>
                <a:spcPct val="120000"/>
              </a:lnSpc>
              <a:spcBef>
                <a:spcPts val="0"/>
              </a:spcBef>
              <a:buFont typeface="Arial" charset="0"/>
              <a:buChar char="•"/>
              <a:defRPr/>
            </a:pPr>
            <a:endParaRPr lang="en-US" sz="2800" dirty="0" smtClean="0">
              <a:cs typeface="Arial" pitchFamily="34" charset="0"/>
            </a:endParaRPr>
          </a:p>
          <a:p>
            <a:pPr marL="609600" indent="-609600" eaLnBrk="1" hangingPunct="1">
              <a:lnSpc>
                <a:spcPct val="110000"/>
              </a:lnSpc>
              <a:spcBef>
                <a:spcPts val="0"/>
              </a:spcBef>
              <a:buFont typeface="Arial" charset="0"/>
              <a:buChar char="•"/>
              <a:defRPr/>
            </a:pPr>
            <a:endParaRPr lang="en-US" sz="2800" dirty="0">
              <a:cs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5"/>
          <p:cNvSpPr>
            <a:spLocks noGrp="1"/>
          </p:cNvSpPr>
          <p:nvPr>
            <p:ph type="sldNum" sz="quarter" idx="12"/>
          </p:nvPr>
        </p:nvSpPr>
        <p:spPr>
          <a:ln>
            <a:miter lim="800000"/>
            <a:headEnd/>
            <a:tailEnd/>
          </a:ln>
        </p:spPr>
        <p:txBody>
          <a:bodyPr/>
          <a:lstStyle/>
          <a:p>
            <a:pPr fontAlgn="base">
              <a:spcBef>
                <a:spcPct val="0"/>
              </a:spcBef>
              <a:spcAft>
                <a:spcPct val="0"/>
              </a:spcAft>
              <a:defRPr/>
            </a:pPr>
            <a:fld id="{FE743B79-BE37-4D18-869E-505B1034B8ED}" type="slidenum">
              <a:rPr lang="en-US" smtClean="0">
                <a:solidFill>
                  <a:schemeClr val="tx1"/>
                </a:solidFill>
              </a:rPr>
              <a:pPr fontAlgn="base">
                <a:spcBef>
                  <a:spcPct val="0"/>
                </a:spcBef>
                <a:spcAft>
                  <a:spcPct val="0"/>
                </a:spcAft>
                <a:defRPr/>
              </a:pPr>
              <a:t>12</a:t>
            </a:fld>
            <a:endParaRPr lang="en-US" smtClean="0">
              <a:solidFill>
                <a:schemeClr val="tx1"/>
              </a:solidFill>
            </a:endParaRPr>
          </a:p>
        </p:txBody>
      </p:sp>
      <p:sp>
        <p:nvSpPr>
          <p:cNvPr id="16387" name="Rectangle 2"/>
          <p:cNvSpPr>
            <a:spLocks noGrp="1" noChangeArrowheads="1"/>
          </p:cNvSpPr>
          <p:nvPr>
            <p:ph type="title"/>
          </p:nvPr>
        </p:nvSpPr>
        <p:spPr>
          <a:xfrm>
            <a:off x="457200" y="274638"/>
            <a:ext cx="8229600" cy="792162"/>
          </a:xfrm>
        </p:spPr>
        <p:txBody>
          <a:bodyPr/>
          <a:lstStyle/>
          <a:p>
            <a:pPr eaLnBrk="1" hangingPunct="1"/>
            <a:r>
              <a:rPr lang="sv-SE" sz="4000" smtClean="0"/>
              <a:t>Implementation Process</a:t>
            </a:r>
          </a:p>
        </p:txBody>
      </p:sp>
      <p:sp>
        <p:nvSpPr>
          <p:cNvPr id="107523" name="Rectangle 3"/>
          <p:cNvSpPr>
            <a:spLocks noGrp="1" noChangeArrowheads="1"/>
          </p:cNvSpPr>
          <p:nvPr>
            <p:ph type="body" idx="1"/>
          </p:nvPr>
        </p:nvSpPr>
        <p:spPr>
          <a:xfrm>
            <a:off x="533400" y="1143000"/>
            <a:ext cx="8153400" cy="5257800"/>
          </a:xfrm>
        </p:spPr>
        <p:txBody>
          <a:bodyPr>
            <a:normAutofit fontScale="85000" lnSpcReduction="10000"/>
          </a:bodyPr>
          <a:lstStyle/>
          <a:p>
            <a:pPr marL="609600" indent="-609600" eaLnBrk="1" hangingPunct="1">
              <a:lnSpc>
                <a:spcPct val="120000"/>
              </a:lnSpc>
              <a:spcBef>
                <a:spcPts val="0"/>
              </a:spcBef>
              <a:buFont typeface="Arial" charset="0"/>
              <a:buChar char="•"/>
              <a:defRPr/>
            </a:pPr>
            <a:r>
              <a:rPr lang="en-US" sz="3300" dirty="0" smtClean="0">
                <a:cs typeface="Arial" pitchFamily="34" charset="0"/>
              </a:rPr>
              <a:t>Establish partnerships with private sector, where feasible</a:t>
            </a:r>
          </a:p>
          <a:p>
            <a:pPr marL="609600" indent="-609600" eaLnBrk="1" hangingPunct="1">
              <a:lnSpc>
                <a:spcPct val="120000"/>
              </a:lnSpc>
              <a:spcBef>
                <a:spcPts val="0"/>
              </a:spcBef>
              <a:buFont typeface="Arial" charset="0"/>
              <a:buChar char="•"/>
              <a:defRPr/>
            </a:pPr>
            <a:r>
              <a:rPr lang="en-US" sz="3300" dirty="0" smtClean="0">
                <a:cs typeface="Arial" pitchFamily="34" charset="0"/>
              </a:rPr>
              <a:t>Design technical, data sharing, and service delivery infrastructure. </a:t>
            </a:r>
          </a:p>
          <a:p>
            <a:pPr marL="609600" indent="-609600" eaLnBrk="1" hangingPunct="1">
              <a:lnSpc>
                <a:spcPct val="120000"/>
              </a:lnSpc>
              <a:spcBef>
                <a:spcPts val="0"/>
              </a:spcBef>
              <a:buFont typeface="Arial" charset="0"/>
              <a:buChar char="•"/>
              <a:defRPr/>
            </a:pPr>
            <a:r>
              <a:rPr lang="en-US" sz="3300" dirty="0" smtClean="0">
                <a:cs typeface="Arial" pitchFamily="34" charset="0"/>
              </a:rPr>
              <a:t>Prioritize projects (BPR first)</a:t>
            </a:r>
          </a:p>
          <a:p>
            <a:pPr marL="609600" indent="-609600" eaLnBrk="1" hangingPunct="1">
              <a:lnSpc>
                <a:spcPct val="120000"/>
              </a:lnSpc>
              <a:spcBef>
                <a:spcPts val="0"/>
              </a:spcBef>
              <a:buFont typeface="Arial" charset="0"/>
              <a:buChar char="•"/>
              <a:defRPr/>
            </a:pPr>
            <a:r>
              <a:rPr lang="en-US" sz="3300" dirty="0" smtClean="0">
                <a:cs typeface="Arial" pitchFamily="34" charset="0"/>
              </a:rPr>
              <a:t>Develop time-bound implementation plan</a:t>
            </a:r>
          </a:p>
          <a:p>
            <a:pPr marL="609600" indent="-609600" eaLnBrk="1" hangingPunct="1">
              <a:lnSpc>
                <a:spcPct val="120000"/>
              </a:lnSpc>
              <a:spcBef>
                <a:spcPts val="0"/>
              </a:spcBef>
              <a:buFont typeface="Arial" charset="0"/>
              <a:buChar char="•"/>
              <a:defRPr/>
            </a:pPr>
            <a:r>
              <a:rPr lang="en-US" sz="3300" dirty="0" smtClean="0">
                <a:cs typeface="Arial" pitchFamily="34" charset="0"/>
              </a:rPr>
              <a:t>Secure stakeholder buy-in of implementation plan</a:t>
            </a:r>
          </a:p>
          <a:p>
            <a:pPr marL="609600" indent="-609600" eaLnBrk="1" hangingPunct="1">
              <a:lnSpc>
                <a:spcPct val="120000"/>
              </a:lnSpc>
              <a:spcBef>
                <a:spcPts val="0"/>
              </a:spcBef>
              <a:buFont typeface="Arial" charset="0"/>
              <a:buChar char="•"/>
              <a:defRPr/>
            </a:pPr>
            <a:r>
              <a:rPr lang="en-US" sz="3300" dirty="0" smtClean="0">
                <a:cs typeface="Arial" pitchFamily="34" charset="0"/>
              </a:rPr>
              <a:t>Implementation the strategy in phases</a:t>
            </a:r>
          </a:p>
          <a:p>
            <a:pPr marL="609600" indent="-609600" eaLnBrk="1" hangingPunct="1">
              <a:lnSpc>
                <a:spcPct val="120000"/>
              </a:lnSpc>
              <a:spcBef>
                <a:spcPts val="0"/>
              </a:spcBef>
              <a:buFont typeface="Arial" charset="0"/>
              <a:buChar char="•"/>
              <a:defRPr/>
            </a:pPr>
            <a:r>
              <a:rPr lang="en-US" sz="3300" dirty="0" smtClean="0">
                <a:cs typeface="Arial" pitchFamily="34" charset="0"/>
              </a:rPr>
              <a:t>Measure and publicize progress</a:t>
            </a:r>
          </a:p>
          <a:p>
            <a:pPr marL="609600" indent="-609600" eaLnBrk="1" hangingPunct="1">
              <a:lnSpc>
                <a:spcPct val="120000"/>
              </a:lnSpc>
              <a:spcBef>
                <a:spcPts val="0"/>
              </a:spcBef>
              <a:buFont typeface="Arial" charset="0"/>
              <a:buChar char="•"/>
              <a:defRPr/>
            </a:pPr>
            <a:r>
              <a:rPr lang="en-US" sz="3300" dirty="0" smtClean="0">
                <a:cs typeface="Arial" pitchFamily="34" charset="0"/>
              </a:rPr>
              <a:t>Evaluate results and make course corrections.</a:t>
            </a:r>
          </a:p>
          <a:p>
            <a:pPr marL="609600" indent="-609600" eaLnBrk="1" hangingPunct="1">
              <a:lnSpc>
                <a:spcPct val="120000"/>
              </a:lnSpc>
              <a:spcBef>
                <a:spcPts val="0"/>
              </a:spcBef>
              <a:buFont typeface="Arial" charset="0"/>
              <a:buChar char="•"/>
              <a:defRPr/>
            </a:pPr>
            <a:endParaRPr lang="en-US" sz="2800" dirty="0" smtClean="0">
              <a:cs typeface="Arial" pitchFamily="34" charset="0"/>
            </a:endParaRPr>
          </a:p>
          <a:p>
            <a:pPr marL="609600" indent="-609600" eaLnBrk="1" hangingPunct="1">
              <a:lnSpc>
                <a:spcPct val="110000"/>
              </a:lnSpc>
              <a:spcBef>
                <a:spcPts val="0"/>
              </a:spcBef>
              <a:buFont typeface="Arial" charset="0"/>
              <a:buChar char="•"/>
              <a:defRPr/>
            </a:pPr>
            <a:endParaRPr lang="en-US" sz="2800" dirty="0">
              <a:cs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5"/>
          <p:cNvSpPr>
            <a:spLocks noGrp="1"/>
          </p:cNvSpPr>
          <p:nvPr>
            <p:ph type="sldNum" sz="quarter" idx="12"/>
          </p:nvPr>
        </p:nvSpPr>
        <p:spPr>
          <a:ln>
            <a:miter lim="800000"/>
            <a:headEnd/>
            <a:tailEnd/>
          </a:ln>
        </p:spPr>
        <p:txBody>
          <a:bodyPr/>
          <a:lstStyle/>
          <a:p>
            <a:pPr fontAlgn="base">
              <a:spcBef>
                <a:spcPct val="0"/>
              </a:spcBef>
              <a:spcAft>
                <a:spcPct val="0"/>
              </a:spcAft>
              <a:defRPr/>
            </a:pPr>
            <a:fld id="{4614A9DA-2380-4E55-A0ED-DE90F0E67DE4}" type="slidenum">
              <a:rPr lang="en-US" smtClean="0">
                <a:solidFill>
                  <a:schemeClr val="tx1"/>
                </a:solidFill>
              </a:rPr>
              <a:pPr fontAlgn="base">
                <a:spcBef>
                  <a:spcPct val="0"/>
                </a:spcBef>
                <a:spcAft>
                  <a:spcPct val="0"/>
                </a:spcAft>
                <a:defRPr/>
              </a:pPr>
              <a:t>13</a:t>
            </a:fld>
            <a:endParaRPr lang="en-US" smtClean="0">
              <a:solidFill>
                <a:schemeClr val="tx1"/>
              </a:solidFill>
            </a:endParaRPr>
          </a:p>
        </p:txBody>
      </p:sp>
      <p:sp>
        <p:nvSpPr>
          <p:cNvPr id="17411" name="Rectangle 3"/>
          <p:cNvSpPr>
            <a:spLocks noGrp="1" noChangeArrowheads="1"/>
          </p:cNvSpPr>
          <p:nvPr>
            <p:ph type="body" idx="1"/>
          </p:nvPr>
        </p:nvSpPr>
        <p:spPr>
          <a:xfrm>
            <a:off x="685800" y="1219200"/>
            <a:ext cx="7848600" cy="4953000"/>
          </a:xfrm>
        </p:spPr>
        <p:txBody>
          <a:bodyPr/>
          <a:lstStyle/>
          <a:p>
            <a:pPr algn="just" eaLnBrk="1" hangingPunct="1">
              <a:spcBef>
                <a:spcPct val="0"/>
              </a:spcBef>
              <a:buFont typeface="Arial" pitchFamily="34" charset="0"/>
              <a:buNone/>
            </a:pPr>
            <a:r>
              <a:rPr lang="en-GB" smtClean="0">
                <a:cs typeface="Arial" pitchFamily="34" charset="0"/>
              </a:rPr>
              <a:t>	</a:t>
            </a:r>
            <a:r>
              <a:rPr lang="en-GB" sz="2800" smtClean="0">
                <a:cs typeface="Arial" pitchFamily="34" charset="0"/>
              </a:rPr>
              <a:t>A few illustrative output Indicators are as follow:</a:t>
            </a:r>
            <a:endParaRPr lang="sv-SE" smtClean="0"/>
          </a:p>
          <a:p>
            <a:pPr eaLnBrk="1" hangingPunct="1">
              <a:spcBef>
                <a:spcPct val="0"/>
              </a:spcBef>
              <a:buFontTx/>
              <a:buAutoNum type="arabicPeriod"/>
            </a:pPr>
            <a:r>
              <a:rPr lang="en-GB" sz="2800" smtClean="0">
                <a:cs typeface="Arial" pitchFamily="34" charset="0"/>
              </a:rPr>
              <a:t>Infrastructure</a:t>
            </a:r>
            <a:endParaRPr lang="en-US" sz="2800" smtClean="0">
              <a:cs typeface="Arial" pitchFamily="34" charset="0"/>
            </a:endParaRPr>
          </a:p>
          <a:p>
            <a:pPr marL="914400" lvl="1" indent="-457200" eaLnBrk="1" hangingPunct="1">
              <a:spcBef>
                <a:spcPct val="0"/>
              </a:spcBef>
            </a:pPr>
            <a:r>
              <a:rPr lang="en-GB" sz="2400" smtClean="0">
                <a:solidFill>
                  <a:srgbClr val="000000"/>
                </a:solidFill>
              </a:rPr>
              <a:t>Improvement in connectivity and data processing capacity</a:t>
            </a:r>
            <a:endParaRPr lang="en-US" sz="2400" smtClean="0"/>
          </a:p>
          <a:p>
            <a:pPr eaLnBrk="1" hangingPunct="1">
              <a:spcBef>
                <a:spcPct val="0"/>
              </a:spcBef>
              <a:buFontTx/>
              <a:buAutoNum type="arabicPeriod"/>
            </a:pPr>
            <a:r>
              <a:rPr lang="en-GB" sz="2800" smtClean="0">
                <a:cs typeface="Arial" pitchFamily="34" charset="0"/>
              </a:rPr>
              <a:t>Governance</a:t>
            </a:r>
            <a:endParaRPr lang="en-US" sz="2800" smtClean="0">
              <a:cs typeface="Arial" pitchFamily="34" charset="0"/>
            </a:endParaRPr>
          </a:p>
          <a:p>
            <a:pPr marL="914400" lvl="1" indent="-457200" eaLnBrk="1" hangingPunct="1">
              <a:spcBef>
                <a:spcPct val="0"/>
              </a:spcBef>
            </a:pPr>
            <a:r>
              <a:rPr lang="en-GB" sz="2400" smtClean="0">
                <a:solidFill>
                  <a:srgbClr val="000000"/>
                </a:solidFill>
              </a:rPr>
              <a:t>E-government management framework in place</a:t>
            </a:r>
            <a:endParaRPr lang="en-US" sz="2400" smtClean="0">
              <a:solidFill>
                <a:srgbClr val="000000"/>
              </a:solidFill>
            </a:endParaRPr>
          </a:p>
          <a:p>
            <a:pPr marL="914400" lvl="1" indent="-457200" eaLnBrk="1" hangingPunct="1">
              <a:spcBef>
                <a:spcPct val="0"/>
              </a:spcBef>
            </a:pPr>
            <a:r>
              <a:rPr lang="en-GB" sz="2400" smtClean="0">
                <a:solidFill>
                  <a:srgbClr val="000000"/>
                </a:solidFill>
              </a:rPr>
              <a:t>Policy and regulatory framework in place</a:t>
            </a:r>
            <a:endParaRPr lang="en-US" sz="2400" smtClean="0">
              <a:solidFill>
                <a:srgbClr val="000000"/>
              </a:solidFill>
            </a:endParaRPr>
          </a:p>
          <a:p>
            <a:pPr eaLnBrk="1" hangingPunct="1">
              <a:spcBef>
                <a:spcPct val="0"/>
              </a:spcBef>
              <a:buFontTx/>
              <a:buAutoNum type="arabicPeriod"/>
            </a:pPr>
            <a:r>
              <a:rPr lang="en-GB" sz="2800" smtClean="0">
                <a:cs typeface="Arial" pitchFamily="34" charset="0"/>
              </a:rPr>
              <a:t>Institutional Capacity</a:t>
            </a:r>
            <a:endParaRPr lang="en-US" sz="2800" smtClean="0">
              <a:cs typeface="Arial" pitchFamily="34" charset="0"/>
            </a:endParaRPr>
          </a:p>
          <a:p>
            <a:pPr marL="914400" lvl="1" indent="-457200" eaLnBrk="1" hangingPunct="1">
              <a:spcBef>
                <a:spcPct val="0"/>
              </a:spcBef>
            </a:pPr>
            <a:r>
              <a:rPr lang="en-GB" sz="2400" smtClean="0">
                <a:solidFill>
                  <a:srgbClr val="000000"/>
                </a:solidFill>
              </a:rPr>
              <a:t>Geographical reach of government services</a:t>
            </a:r>
            <a:endParaRPr lang="en-US" sz="2400" smtClean="0">
              <a:solidFill>
                <a:srgbClr val="000000"/>
              </a:solidFill>
            </a:endParaRPr>
          </a:p>
          <a:p>
            <a:pPr marL="914400" lvl="1" indent="-457200" eaLnBrk="1" hangingPunct="1">
              <a:spcBef>
                <a:spcPct val="0"/>
              </a:spcBef>
            </a:pPr>
            <a:r>
              <a:rPr lang="en-GB" sz="2400" smtClean="0">
                <a:solidFill>
                  <a:srgbClr val="000000"/>
                </a:solidFill>
              </a:rPr>
              <a:t>Training imparted</a:t>
            </a:r>
            <a:endParaRPr lang="en-US" sz="2400" smtClean="0">
              <a:solidFill>
                <a:srgbClr val="000000"/>
              </a:solidFill>
            </a:endParaRPr>
          </a:p>
          <a:p>
            <a:pPr marL="914400" lvl="1" indent="-457200" eaLnBrk="1" hangingPunct="1">
              <a:spcBef>
                <a:spcPct val="0"/>
              </a:spcBef>
            </a:pPr>
            <a:r>
              <a:rPr lang="en-GB" sz="2400" smtClean="0">
                <a:solidFill>
                  <a:srgbClr val="000000"/>
                </a:solidFill>
              </a:rPr>
              <a:t>Business processes reengineered</a:t>
            </a:r>
            <a:endParaRPr lang="en-US" sz="2400" smtClean="0">
              <a:solidFill>
                <a:srgbClr val="000000"/>
              </a:solidFill>
            </a:endParaRPr>
          </a:p>
          <a:p>
            <a:pPr marL="914400" lvl="1" indent="-457200" eaLnBrk="1" hangingPunct="1">
              <a:spcBef>
                <a:spcPct val="0"/>
              </a:spcBef>
            </a:pPr>
            <a:r>
              <a:rPr lang="en-GB" sz="2400" smtClean="0">
                <a:solidFill>
                  <a:srgbClr val="000000"/>
                </a:solidFill>
              </a:rPr>
              <a:t>No.  of Govt. systems operating at service standards</a:t>
            </a:r>
            <a:endParaRPr lang="en-US" sz="2400" smtClean="0">
              <a:solidFill>
                <a:srgbClr val="000000"/>
              </a:solidFill>
            </a:endParaRPr>
          </a:p>
          <a:p>
            <a:pPr eaLnBrk="1" hangingPunct="1">
              <a:lnSpc>
                <a:spcPct val="80000"/>
              </a:lnSpc>
              <a:buClr>
                <a:schemeClr val="hlink"/>
              </a:buClr>
              <a:buSzPct val="55000"/>
            </a:pPr>
            <a:endParaRPr lang="sv-SE" sz="2000" smtClean="0">
              <a:solidFill>
                <a:srgbClr val="000000"/>
              </a:solidFill>
            </a:endParaRPr>
          </a:p>
          <a:p>
            <a:pPr eaLnBrk="1" hangingPunct="1">
              <a:lnSpc>
                <a:spcPct val="80000"/>
              </a:lnSpc>
              <a:buClr>
                <a:schemeClr val="hlink"/>
              </a:buClr>
              <a:buSzPct val="55000"/>
            </a:pPr>
            <a:endParaRPr lang="sv-SE" sz="900" smtClean="0"/>
          </a:p>
        </p:txBody>
      </p:sp>
      <p:sp>
        <p:nvSpPr>
          <p:cNvPr id="17412" name="Rectangle 5"/>
          <p:cNvSpPr>
            <a:spLocks noGrp="1" noChangeArrowheads="1"/>
          </p:cNvSpPr>
          <p:nvPr>
            <p:ph type="title"/>
          </p:nvPr>
        </p:nvSpPr>
        <p:spPr>
          <a:xfrm>
            <a:off x="381000" y="228600"/>
            <a:ext cx="8562975" cy="838200"/>
          </a:xfrm>
        </p:spPr>
        <p:txBody>
          <a:bodyPr/>
          <a:lstStyle/>
          <a:p>
            <a:pPr eaLnBrk="1" hangingPunct="1"/>
            <a:r>
              <a:rPr lang="en-GB" sz="4000" smtClean="0"/>
              <a:t>Measurement of results</a:t>
            </a:r>
            <a:endParaRPr lang="sv-SE" sz="40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38200" y="333375"/>
            <a:ext cx="7772400" cy="809625"/>
          </a:xfrm>
        </p:spPr>
        <p:txBody>
          <a:bodyPr/>
          <a:lstStyle/>
          <a:p>
            <a:r>
              <a:rPr lang="en-US" sz="2800" b="1" smtClean="0"/>
              <a:t>India e-Government Architecture</a:t>
            </a:r>
            <a:endParaRPr lang="ru-RU" sz="2800" b="1" smtClean="0"/>
          </a:p>
        </p:txBody>
      </p:sp>
      <p:pic>
        <p:nvPicPr>
          <p:cNvPr id="18435" name="Picture 3" descr="framework"/>
          <p:cNvPicPr>
            <a:picLocks noGrp="1" noChangeAspect="1" noChangeArrowheads="1"/>
          </p:cNvPicPr>
          <p:nvPr>
            <p:ph idx="1"/>
          </p:nvPr>
        </p:nvPicPr>
        <p:blipFill>
          <a:blip r:embed="rId2" cstate="print"/>
          <a:srcRect/>
          <a:stretch>
            <a:fillRect/>
          </a:stretch>
        </p:blipFill>
        <p:spPr>
          <a:xfrm>
            <a:off x="381000" y="1358900"/>
            <a:ext cx="8458200" cy="5081588"/>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smtClean="0"/>
              <a:t>Data Centers</a:t>
            </a:r>
          </a:p>
        </p:txBody>
      </p:sp>
      <p:sp>
        <p:nvSpPr>
          <p:cNvPr id="97283" name="Rectangle 3"/>
          <p:cNvSpPr>
            <a:spLocks noGrp="1" noChangeArrowheads="1"/>
          </p:cNvSpPr>
          <p:nvPr>
            <p:ph type="subTitle" idx="1"/>
          </p:nvPr>
        </p:nvSpPr>
        <p:spPr>
          <a:xfrm>
            <a:off x="152400" y="1600200"/>
            <a:ext cx="8458200" cy="5257800"/>
          </a:xfrm>
        </p:spPr>
        <p:txBody>
          <a:bodyPr/>
          <a:lstStyle/>
          <a:p>
            <a:pPr algn="l">
              <a:defRPr/>
            </a:pPr>
            <a:endParaRPr lang="en-US"/>
          </a:p>
          <a:p>
            <a:pPr algn="l">
              <a:defRPr/>
            </a:pPr>
            <a:endParaRPr lang="en-US"/>
          </a:p>
        </p:txBody>
      </p:sp>
      <p:pic>
        <p:nvPicPr>
          <p:cNvPr id="19460" name="Picture 5" descr="http://www.neobuzz.net/upload/2015_footer.jpg"/>
          <p:cNvPicPr>
            <a:picLocks noChangeAspect="1" noChangeArrowheads="1"/>
          </p:cNvPicPr>
          <p:nvPr/>
        </p:nvPicPr>
        <p:blipFill>
          <a:blip r:embed="rId2" cstate="print"/>
          <a:srcRect/>
          <a:stretch>
            <a:fillRect/>
          </a:stretch>
        </p:blipFill>
        <p:spPr bwMode="auto">
          <a:xfrm>
            <a:off x="533400" y="1371600"/>
            <a:ext cx="8305800" cy="5313363"/>
          </a:xfrm>
          <a:prstGeom prst="rect">
            <a:avLst/>
          </a:prstGeom>
          <a:noFill/>
          <a:ln w="9525">
            <a:noFill/>
            <a:miter lim="800000"/>
            <a:headEnd/>
            <a:tailEnd/>
          </a:ln>
        </p:spPr>
      </p:pic>
      <p:sp>
        <p:nvSpPr>
          <p:cNvPr id="5" name="Title 1"/>
          <p:cNvSpPr txBox="1">
            <a:spLocks/>
          </p:cNvSpPr>
          <p:nvPr/>
        </p:nvSpPr>
        <p:spPr bwMode="auto">
          <a:xfrm>
            <a:off x="457200" y="274638"/>
            <a:ext cx="8229600" cy="868362"/>
          </a:xfrm>
          <a:prstGeom prst="rect">
            <a:avLst/>
          </a:prstGeom>
          <a:noFill/>
          <a:ln w="9525">
            <a:noFill/>
            <a:miter lim="800000"/>
            <a:headEnd/>
            <a:tailEnd/>
          </a:ln>
        </p:spPr>
        <p:txBody>
          <a:bodyPr anchor="ctr"/>
          <a:lstStyle/>
          <a:p>
            <a:pPr algn="ctr" eaLnBrk="0" hangingPunct="0">
              <a:defRPr/>
            </a:pPr>
            <a:r>
              <a:rPr lang="en-US" sz="4000" dirty="0">
                <a:latin typeface="+mj-lt"/>
                <a:ea typeface="+mj-ea"/>
                <a:cs typeface="+mj-cs"/>
              </a:rPr>
              <a:t>A View of Data Center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A Data Center</a:t>
            </a:r>
          </a:p>
        </p:txBody>
      </p:sp>
      <p:sp>
        <p:nvSpPr>
          <p:cNvPr id="20483" name="Rectangle 3"/>
          <p:cNvSpPr>
            <a:spLocks noGrp="1" noChangeArrowheads="1"/>
          </p:cNvSpPr>
          <p:nvPr>
            <p:ph type="body" idx="1"/>
          </p:nvPr>
        </p:nvSpPr>
        <p:spPr>
          <a:xfrm>
            <a:off x="457200" y="1371600"/>
            <a:ext cx="8229600" cy="4754563"/>
          </a:xfrm>
        </p:spPr>
        <p:txBody>
          <a:bodyPr/>
          <a:lstStyle/>
          <a:p>
            <a:r>
              <a:rPr lang="en-US" sz="2800" smtClean="0"/>
              <a:t>Data centers are highly secure, fault-resistant facilities housing equipment that connect to telecommunications networks. </a:t>
            </a:r>
          </a:p>
          <a:p>
            <a:r>
              <a:rPr lang="en-US" sz="2800" smtClean="0"/>
              <a:t>The facilities accommodate servers, switches, routers, modem racks.  </a:t>
            </a:r>
          </a:p>
          <a:p>
            <a:r>
              <a:rPr lang="en-US" sz="2800" smtClean="0"/>
              <a:t>Data centers support corporate databases, websites and provide locations for service providers (e.g.  ISP, ASP), Web hosting companies, and other IT services.</a:t>
            </a:r>
          </a:p>
          <a:p>
            <a:r>
              <a:rPr lang="en-US" sz="2800" smtClean="0"/>
              <a:t>A standard for measuring equipment space in a data center is Rack Location Units (RLUs)</a:t>
            </a:r>
          </a:p>
          <a:p>
            <a:endParaRPr lang="en-US" sz="28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Data Center Components</a:t>
            </a:r>
          </a:p>
        </p:txBody>
      </p:sp>
      <p:sp>
        <p:nvSpPr>
          <p:cNvPr id="21507" name="Content Placeholder 2"/>
          <p:cNvSpPr>
            <a:spLocks noGrp="1"/>
          </p:cNvSpPr>
          <p:nvPr>
            <p:ph idx="1"/>
          </p:nvPr>
        </p:nvSpPr>
        <p:spPr/>
        <p:txBody>
          <a:bodyPr/>
          <a:lstStyle/>
          <a:p>
            <a:r>
              <a:rPr lang="en-US" smtClean="0"/>
              <a:t>Basic Data Center facility systems:</a:t>
            </a:r>
          </a:p>
          <a:p>
            <a:pPr lvl="1"/>
            <a:r>
              <a:rPr lang="en-US" smtClean="0"/>
              <a:t>Physical space</a:t>
            </a:r>
          </a:p>
          <a:p>
            <a:pPr lvl="1"/>
            <a:r>
              <a:rPr lang="en-US" smtClean="0"/>
              <a:t>Raised flooring</a:t>
            </a:r>
          </a:p>
          <a:p>
            <a:pPr lvl="1"/>
            <a:r>
              <a:rPr lang="en-US" smtClean="0"/>
              <a:t>In-room electrical</a:t>
            </a:r>
          </a:p>
          <a:p>
            <a:pPr lvl="1"/>
            <a:r>
              <a:rPr lang="en-US" smtClean="0"/>
              <a:t>Standby power</a:t>
            </a:r>
          </a:p>
          <a:p>
            <a:pPr lvl="1"/>
            <a:r>
              <a:rPr lang="en-US" smtClean="0"/>
              <a:t>Data cabling</a:t>
            </a:r>
          </a:p>
          <a:p>
            <a:pPr lvl="1"/>
            <a:r>
              <a:rPr lang="en-US" smtClean="0"/>
              <a:t>Cooling</a:t>
            </a:r>
          </a:p>
          <a:p>
            <a:pPr lvl="1"/>
            <a:r>
              <a:rPr lang="en-US" smtClean="0"/>
              <a:t>Fire suppression</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274638"/>
            <a:ext cx="8229600" cy="944562"/>
          </a:xfrm>
        </p:spPr>
        <p:txBody>
          <a:bodyPr/>
          <a:lstStyle/>
          <a:p>
            <a:r>
              <a:rPr lang="en-US" sz="4000" smtClean="0"/>
              <a:t>Data Center Design Criteria</a:t>
            </a:r>
          </a:p>
        </p:txBody>
      </p:sp>
      <p:sp>
        <p:nvSpPr>
          <p:cNvPr id="22531" name="Content Placeholder 2"/>
          <p:cNvSpPr>
            <a:spLocks noGrp="1"/>
          </p:cNvSpPr>
          <p:nvPr>
            <p:ph idx="1"/>
          </p:nvPr>
        </p:nvSpPr>
        <p:spPr>
          <a:xfrm>
            <a:off x="457200" y="1295400"/>
            <a:ext cx="8229600" cy="4830763"/>
          </a:xfrm>
        </p:spPr>
        <p:txBody>
          <a:bodyPr/>
          <a:lstStyle/>
          <a:p>
            <a:pPr>
              <a:spcBef>
                <a:spcPct val="0"/>
              </a:spcBef>
            </a:pPr>
            <a:r>
              <a:rPr lang="en-US" sz="2800" smtClean="0"/>
              <a:t>How many layers of infrastructure should your Data Center possess?</a:t>
            </a:r>
          </a:p>
          <a:p>
            <a:pPr>
              <a:spcBef>
                <a:spcPct val="0"/>
              </a:spcBef>
            </a:pPr>
            <a:r>
              <a:rPr lang="en-US" sz="2800" smtClean="0"/>
              <a:t>Will it be the only server environment for your company or one of several?</a:t>
            </a:r>
          </a:p>
          <a:p>
            <a:pPr>
              <a:spcBef>
                <a:spcPct val="0"/>
              </a:spcBef>
            </a:pPr>
            <a:r>
              <a:rPr lang="en-US" sz="2800" smtClean="0"/>
              <a:t>Will the room house production servers and be a business-critical site or contain a minimum of equipment for disaster recovery purposes and serve as a failover location?</a:t>
            </a:r>
          </a:p>
          <a:p>
            <a:pPr>
              <a:spcBef>
                <a:spcPct val="0"/>
              </a:spcBef>
            </a:pPr>
            <a:r>
              <a:rPr lang="en-US" sz="2800" smtClean="0"/>
              <a:t>How long is its initial construction expected to meet your company's needs?</a:t>
            </a:r>
          </a:p>
          <a:p>
            <a:pPr>
              <a:spcBef>
                <a:spcPct val="0"/>
              </a:spcBef>
            </a:pPr>
            <a:r>
              <a:rPr lang="en-US" sz="2800" smtClean="0"/>
              <a:t>What is it all going to cost?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Data Center Design Criteria</a:t>
            </a:r>
          </a:p>
        </p:txBody>
      </p:sp>
      <p:sp>
        <p:nvSpPr>
          <p:cNvPr id="23555" name="Content Placeholder 2"/>
          <p:cNvSpPr>
            <a:spLocks noGrp="1"/>
          </p:cNvSpPr>
          <p:nvPr>
            <p:ph idx="1"/>
          </p:nvPr>
        </p:nvSpPr>
        <p:spPr/>
        <p:txBody>
          <a:bodyPr/>
          <a:lstStyle/>
          <a:p>
            <a:r>
              <a:rPr lang="en-US" smtClean="0"/>
              <a:t>Availability</a:t>
            </a:r>
          </a:p>
          <a:p>
            <a:r>
              <a:rPr lang="en-US" smtClean="0"/>
              <a:t>Infrastructure Tiers</a:t>
            </a:r>
          </a:p>
          <a:p>
            <a:r>
              <a:rPr lang="en-US" smtClean="0"/>
              <a:t>One Room or Several?</a:t>
            </a:r>
          </a:p>
          <a:p>
            <a:r>
              <a:rPr lang="en-US" smtClean="0"/>
              <a:t>Life Span</a:t>
            </a:r>
          </a:p>
          <a:p>
            <a:r>
              <a:rPr lang="en-US" smtClean="0"/>
              <a:t>Budget Decisions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0" y="0"/>
            <a:ext cx="8229600" cy="1143000"/>
          </a:xfrm>
        </p:spPr>
        <p:txBody>
          <a:bodyPr/>
          <a:lstStyle/>
          <a:p>
            <a:r>
              <a:rPr lang="en-US" sz="3600" b="1" smtClean="0">
                <a:solidFill>
                  <a:srgbClr val="000000"/>
                </a:solidFill>
                <a:latin typeface="Thoma"/>
              </a:rPr>
              <a:t>The e-Governance Roadmap… </a:t>
            </a:r>
          </a:p>
        </p:txBody>
      </p:sp>
      <p:sp>
        <p:nvSpPr>
          <p:cNvPr id="1028" name="Rectangle 3"/>
          <p:cNvSpPr>
            <a:spLocks noChangeArrowheads="1"/>
          </p:cNvSpPr>
          <p:nvPr/>
        </p:nvSpPr>
        <p:spPr bwMode="auto">
          <a:xfrm>
            <a:off x="0" y="-609600"/>
            <a:ext cx="9144000" cy="0"/>
          </a:xfrm>
          <a:prstGeom prst="rect">
            <a:avLst/>
          </a:prstGeom>
          <a:noFill/>
          <a:ln w="9525">
            <a:noFill/>
            <a:miter lim="800000"/>
            <a:headEnd/>
            <a:tailEnd/>
          </a:ln>
        </p:spPr>
        <p:txBody>
          <a:bodyPr wrap="none" anchor="ctr">
            <a:spAutoFit/>
          </a:bodyPr>
          <a:lstStyle/>
          <a:p>
            <a:endParaRPr lang="en-US"/>
          </a:p>
        </p:txBody>
      </p:sp>
      <p:graphicFrame>
        <p:nvGraphicFramePr>
          <p:cNvPr id="1026" name="Object 2"/>
          <p:cNvGraphicFramePr>
            <a:graphicFrameLocks noChangeAspect="1"/>
          </p:cNvGraphicFramePr>
          <p:nvPr/>
        </p:nvGraphicFramePr>
        <p:xfrm>
          <a:off x="1371600" y="1233488"/>
          <a:ext cx="4521200" cy="5319712"/>
        </p:xfrm>
        <a:graphic>
          <a:graphicData uri="http://schemas.openxmlformats.org/presentationml/2006/ole">
            <mc:AlternateContent xmlns:mc="http://schemas.openxmlformats.org/markup-compatibility/2006">
              <mc:Choice xmlns:v="urn:schemas-microsoft-com:vml" Requires="v">
                <p:oleObj spid="_x0000_s1031" r:id="rId3" imgW="7018020" imgH="9334805" progId="Visio.Drawing.11">
                  <p:embed/>
                </p:oleObj>
              </mc:Choice>
              <mc:Fallback>
                <p:oleObj r:id="rId3" imgW="7018020" imgH="9334805"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b="7837"/>
                      <a:stretch>
                        <a:fillRect/>
                      </a:stretch>
                    </p:blipFill>
                    <p:spPr bwMode="auto">
                      <a:xfrm>
                        <a:off x="1371600" y="1233488"/>
                        <a:ext cx="4521200" cy="5319712"/>
                      </a:xfrm>
                      <a:prstGeom prst="rect">
                        <a:avLst/>
                      </a:prstGeom>
                      <a:solidFill>
                        <a:srgbClr val="CCFFFF">
                          <a:alpha val="37000"/>
                        </a:srgbClr>
                      </a:solidFill>
                    </p:spPr>
                  </p:pic>
                </p:oleObj>
              </mc:Fallback>
            </mc:AlternateContent>
          </a:graphicData>
        </a:graphic>
      </p:graphicFrame>
      <p:grpSp>
        <p:nvGrpSpPr>
          <p:cNvPr id="2" name="Group 5"/>
          <p:cNvGrpSpPr>
            <a:grpSpLocks/>
          </p:cNvGrpSpPr>
          <p:nvPr/>
        </p:nvGrpSpPr>
        <p:grpSpPr bwMode="auto">
          <a:xfrm>
            <a:off x="6324600" y="1508125"/>
            <a:ext cx="2590800" cy="4151313"/>
            <a:chOff x="3984" y="950"/>
            <a:chExt cx="1776" cy="2615"/>
          </a:xfrm>
        </p:grpSpPr>
        <p:sp>
          <p:nvSpPr>
            <p:cNvPr id="1031" name="Text Box 6"/>
            <p:cNvSpPr txBox="1">
              <a:spLocks noChangeArrowheads="1"/>
            </p:cNvSpPr>
            <p:nvPr/>
          </p:nvSpPr>
          <p:spPr bwMode="auto">
            <a:xfrm>
              <a:off x="3984" y="950"/>
              <a:ext cx="1392" cy="407"/>
            </a:xfrm>
            <a:prstGeom prst="rect">
              <a:avLst/>
            </a:prstGeom>
            <a:noFill/>
            <a:ln w="9525">
              <a:noFill/>
              <a:miter lim="800000"/>
              <a:headEnd/>
              <a:tailEnd/>
            </a:ln>
          </p:spPr>
          <p:txBody>
            <a:bodyPr>
              <a:spAutoFit/>
            </a:bodyPr>
            <a:lstStyle/>
            <a:p>
              <a:pPr>
                <a:spcBef>
                  <a:spcPct val="50000"/>
                </a:spcBef>
              </a:pPr>
              <a:r>
                <a:rPr lang="en-US" sz="3600">
                  <a:solidFill>
                    <a:srgbClr val="000000"/>
                  </a:solidFill>
                  <a:latin typeface="Thoma"/>
                </a:rPr>
                <a:t>Vision</a:t>
              </a:r>
            </a:p>
          </p:txBody>
        </p:sp>
        <p:sp>
          <p:nvSpPr>
            <p:cNvPr id="1032" name="Text Box 7"/>
            <p:cNvSpPr txBox="1">
              <a:spLocks noChangeArrowheads="1"/>
            </p:cNvSpPr>
            <p:nvPr/>
          </p:nvSpPr>
          <p:spPr bwMode="auto">
            <a:xfrm>
              <a:off x="3984" y="1488"/>
              <a:ext cx="1392" cy="407"/>
            </a:xfrm>
            <a:prstGeom prst="rect">
              <a:avLst/>
            </a:prstGeom>
            <a:noFill/>
            <a:ln w="9525">
              <a:noFill/>
              <a:miter lim="800000"/>
              <a:headEnd/>
              <a:tailEnd/>
            </a:ln>
          </p:spPr>
          <p:txBody>
            <a:bodyPr>
              <a:spAutoFit/>
            </a:bodyPr>
            <a:lstStyle/>
            <a:p>
              <a:pPr>
                <a:spcBef>
                  <a:spcPct val="50000"/>
                </a:spcBef>
              </a:pPr>
              <a:r>
                <a:rPr lang="en-US" sz="3600">
                  <a:solidFill>
                    <a:srgbClr val="000000"/>
                  </a:solidFill>
                  <a:latin typeface="Thoma"/>
                </a:rPr>
                <a:t>Strategy</a:t>
              </a:r>
            </a:p>
          </p:txBody>
        </p:sp>
        <p:sp>
          <p:nvSpPr>
            <p:cNvPr id="1033" name="Text Box 8"/>
            <p:cNvSpPr txBox="1">
              <a:spLocks noChangeArrowheads="1"/>
            </p:cNvSpPr>
            <p:nvPr/>
          </p:nvSpPr>
          <p:spPr bwMode="auto">
            <a:xfrm>
              <a:off x="3984" y="2054"/>
              <a:ext cx="1392" cy="407"/>
            </a:xfrm>
            <a:prstGeom prst="rect">
              <a:avLst/>
            </a:prstGeom>
            <a:noFill/>
            <a:ln w="9525">
              <a:noFill/>
              <a:miter lim="800000"/>
              <a:headEnd/>
              <a:tailEnd/>
            </a:ln>
          </p:spPr>
          <p:txBody>
            <a:bodyPr>
              <a:spAutoFit/>
            </a:bodyPr>
            <a:lstStyle/>
            <a:p>
              <a:pPr>
                <a:spcBef>
                  <a:spcPct val="50000"/>
                </a:spcBef>
              </a:pPr>
              <a:r>
                <a:rPr lang="en-US" sz="3600">
                  <a:solidFill>
                    <a:srgbClr val="000000"/>
                  </a:solidFill>
                  <a:latin typeface="Thoma"/>
                </a:rPr>
                <a:t>Blueprint</a:t>
              </a:r>
            </a:p>
          </p:txBody>
        </p:sp>
        <p:sp>
          <p:nvSpPr>
            <p:cNvPr id="1034" name="Text Box 9"/>
            <p:cNvSpPr txBox="1">
              <a:spLocks noChangeArrowheads="1"/>
            </p:cNvSpPr>
            <p:nvPr/>
          </p:nvSpPr>
          <p:spPr bwMode="auto">
            <a:xfrm>
              <a:off x="3984" y="2630"/>
              <a:ext cx="1392" cy="407"/>
            </a:xfrm>
            <a:prstGeom prst="rect">
              <a:avLst/>
            </a:prstGeom>
            <a:noFill/>
            <a:ln w="9525">
              <a:noFill/>
              <a:miter lim="800000"/>
              <a:headEnd/>
              <a:tailEnd/>
            </a:ln>
          </p:spPr>
          <p:txBody>
            <a:bodyPr>
              <a:spAutoFit/>
            </a:bodyPr>
            <a:lstStyle/>
            <a:p>
              <a:pPr>
                <a:spcBef>
                  <a:spcPct val="50000"/>
                </a:spcBef>
              </a:pPr>
              <a:r>
                <a:rPr lang="en-US" sz="3600">
                  <a:solidFill>
                    <a:srgbClr val="000000"/>
                  </a:solidFill>
                  <a:latin typeface="Thoma"/>
                </a:rPr>
                <a:t>Program</a:t>
              </a:r>
            </a:p>
          </p:txBody>
        </p:sp>
        <p:sp>
          <p:nvSpPr>
            <p:cNvPr id="1035" name="Text Box 10"/>
            <p:cNvSpPr txBox="1">
              <a:spLocks noChangeArrowheads="1"/>
            </p:cNvSpPr>
            <p:nvPr/>
          </p:nvSpPr>
          <p:spPr bwMode="auto">
            <a:xfrm>
              <a:off x="3984" y="3158"/>
              <a:ext cx="1776" cy="407"/>
            </a:xfrm>
            <a:prstGeom prst="rect">
              <a:avLst/>
            </a:prstGeom>
            <a:noFill/>
            <a:ln w="9525">
              <a:noFill/>
              <a:miter lim="800000"/>
              <a:headEnd/>
              <a:tailEnd/>
            </a:ln>
          </p:spPr>
          <p:txBody>
            <a:bodyPr>
              <a:spAutoFit/>
            </a:bodyPr>
            <a:lstStyle/>
            <a:p>
              <a:pPr>
                <a:spcBef>
                  <a:spcPct val="50000"/>
                </a:spcBef>
              </a:pPr>
              <a:r>
                <a:rPr lang="en-US" sz="3600">
                  <a:solidFill>
                    <a:srgbClr val="000000"/>
                  </a:solidFill>
                  <a:latin typeface="Thoma"/>
                </a:rPr>
                <a:t>Ecosystem</a:t>
              </a:r>
            </a:p>
          </p:txBody>
        </p:sp>
      </p:grpSp>
      <p:sp>
        <p:nvSpPr>
          <p:cNvPr id="1030" name="Line 12"/>
          <p:cNvSpPr>
            <a:spLocks noChangeShapeType="1"/>
          </p:cNvSpPr>
          <p:nvPr/>
        </p:nvSpPr>
        <p:spPr bwMode="auto">
          <a:xfrm>
            <a:off x="0" y="1143000"/>
            <a:ext cx="7391400" cy="0"/>
          </a:xfrm>
          <a:prstGeom prst="line">
            <a:avLst/>
          </a:prstGeom>
          <a:noFill/>
          <a:ln w="57150">
            <a:solidFill>
              <a:srgbClr val="24517A"/>
            </a:solidFill>
            <a:round/>
            <a:headEnd/>
            <a:tailEnd/>
          </a:ln>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t>Data Center Design Criteria</a:t>
            </a:r>
          </a:p>
        </p:txBody>
      </p:sp>
      <p:sp>
        <p:nvSpPr>
          <p:cNvPr id="24579" name="Content Placeholder 2"/>
          <p:cNvSpPr>
            <a:spLocks noGrp="1"/>
          </p:cNvSpPr>
          <p:nvPr>
            <p:ph idx="1"/>
          </p:nvPr>
        </p:nvSpPr>
        <p:spPr/>
        <p:txBody>
          <a:bodyPr/>
          <a:lstStyle/>
          <a:p>
            <a:r>
              <a:rPr lang="en-US" b="1" smtClean="0"/>
              <a:t>Availability</a:t>
            </a:r>
            <a:r>
              <a:rPr lang="en-US" smtClean="0"/>
              <a:t>:</a:t>
            </a:r>
          </a:p>
          <a:p>
            <a:pPr lvl="1"/>
            <a:r>
              <a:rPr lang="en-US" smtClean="0"/>
              <a:t>The degree to which Data Center devices function continuously is known as the room's availability or its uptime.</a:t>
            </a:r>
          </a:p>
          <a:p>
            <a:pPr lvl="1"/>
            <a:r>
              <a:rPr lang="en-US" smtClean="0"/>
              <a:t>Availability is represented as a percentage of time. </a:t>
            </a:r>
          </a:p>
          <a:p>
            <a:pPr lvl="1"/>
            <a:r>
              <a:rPr lang="en-US" smtClean="0"/>
              <a:t>How many days, hours, and minutes is the Data Center's electrical infrastructure operational and supplying power over a given time period</a:t>
            </a:r>
          </a:p>
          <a:p>
            <a:endParaRPr lang="en-US" smtClean="0"/>
          </a:p>
          <a:p>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274638"/>
            <a:ext cx="8229600" cy="944562"/>
          </a:xfrm>
        </p:spPr>
        <p:txBody>
          <a:bodyPr/>
          <a:lstStyle/>
          <a:p>
            <a:r>
              <a:rPr lang="en-US" sz="4000" smtClean="0"/>
              <a:t>Data Centre Availability</a:t>
            </a:r>
          </a:p>
        </p:txBody>
      </p:sp>
      <p:sp>
        <p:nvSpPr>
          <p:cNvPr id="25603" name="Content Placeholder 2"/>
          <p:cNvSpPr>
            <a:spLocks noGrp="1"/>
          </p:cNvSpPr>
          <p:nvPr>
            <p:ph idx="1"/>
          </p:nvPr>
        </p:nvSpPr>
        <p:spPr/>
        <p:txBody>
          <a:bodyPr/>
          <a:lstStyle/>
          <a:p>
            <a:endParaRPr lang="en-US" smtClean="0"/>
          </a:p>
        </p:txBody>
      </p:sp>
      <p:pic>
        <p:nvPicPr>
          <p:cNvPr id="25604" name="Picture 2"/>
          <p:cNvPicPr>
            <a:picLocks noChangeAspect="1" noChangeArrowheads="1"/>
          </p:cNvPicPr>
          <p:nvPr/>
        </p:nvPicPr>
        <p:blipFill>
          <a:blip r:embed="rId2" cstate="print"/>
          <a:srcRect/>
          <a:stretch>
            <a:fillRect/>
          </a:stretch>
        </p:blipFill>
        <p:spPr bwMode="auto">
          <a:xfrm>
            <a:off x="533400" y="1600200"/>
            <a:ext cx="8153400"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274638"/>
            <a:ext cx="8229600" cy="868362"/>
          </a:xfrm>
        </p:spPr>
        <p:txBody>
          <a:bodyPr/>
          <a:lstStyle/>
          <a:p>
            <a:r>
              <a:rPr lang="en-US" sz="4000" smtClean="0"/>
              <a:t>Data Center Design Criteria</a:t>
            </a:r>
          </a:p>
        </p:txBody>
      </p:sp>
      <p:sp>
        <p:nvSpPr>
          <p:cNvPr id="3" name="Content Placeholder 2"/>
          <p:cNvSpPr>
            <a:spLocks noGrp="1"/>
          </p:cNvSpPr>
          <p:nvPr>
            <p:ph idx="1"/>
          </p:nvPr>
        </p:nvSpPr>
        <p:spPr>
          <a:xfrm>
            <a:off x="457200" y="1295400"/>
            <a:ext cx="8229600" cy="4953000"/>
          </a:xfrm>
        </p:spPr>
        <p:txBody>
          <a:bodyPr>
            <a:normAutofit fontScale="77500" lnSpcReduction="20000"/>
          </a:bodyPr>
          <a:lstStyle/>
          <a:p>
            <a:pPr>
              <a:defRPr/>
            </a:pPr>
            <a:r>
              <a:rPr lang="en-US" b="1" dirty="0" smtClean="0"/>
              <a:t>Infrastructure Tiers</a:t>
            </a:r>
          </a:p>
          <a:p>
            <a:pPr lvl="1">
              <a:defRPr/>
            </a:pPr>
            <a:r>
              <a:rPr lang="en-US" dirty="0" smtClean="0"/>
              <a:t>The higher the availability you want your Data Center to achieve, the more layers of infrastructure it must have.</a:t>
            </a:r>
          </a:p>
          <a:p>
            <a:pPr lvl="1">
              <a:defRPr/>
            </a:pPr>
            <a:r>
              <a:rPr lang="en-US" i="1" dirty="0" smtClean="0"/>
              <a:t>N capacity</a:t>
            </a:r>
            <a:r>
              <a:rPr lang="en-US" dirty="0" smtClean="0"/>
              <a:t> is the amount of infrastructure required to support all servers or networking devices in the Data Center, assuming that the space is filled to maximum capacity and all devices are functioning.</a:t>
            </a:r>
          </a:p>
          <a:p>
            <a:pPr lvl="1">
              <a:defRPr/>
            </a:pPr>
            <a:r>
              <a:rPr lang="en-US" dirty="0" smtClean="0"/>
              <a:t>N most commonly used when discussing standby power, cooling, and the room's network.</a:t>
            </a:r>
          </a:p>
          <a:p>
            <a:pPr lvl="1">
              <a:defRPr/>
            </a:pPr>
            <a:r>
              <a:rPr lang="en-US" dirty="0" smtClean="0"/>
              <a:t>N+1 infrastructure can support the Data Center at full server capacity and includes an additional component</a:t>
            </a:r>
          </a:p>
          <a:p>
            <a:pPr lvl="1">
              <a:defRPr/>
            </a:pPr>
            <a:r>
              <a:rPr lang="en-US" dirty="0" smtClean="0"/>
              <a:t>Alternately called a 2N or system-plus-system design, it involves fully doubling the required number of infrastructure components</a:t>
            </a:r>
          </a:p>
          <a:p>
            <a:pPr lvl="1">
              <a:defRPr/>
            </a:pPr>
            <a:r>
              <a:rPr lang="en-US" dirty="0" smtClean="0"/>
              <a:t>Even higher tiers exist or can be created: 3N, 4N, and so 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Data Center Design Criteria</a:t>
            </a:r>
          </a:p>
        </p:txBody>
      </p:sp>
      <p:sp>
        <p:nvSpPr>
          <p:cNvPr id="27651" name="Content Placeholder 2"/>
          <p:cNvSpPr>
            <a:spLocks noGrp="1"/>
          </p:cNvSpPr>
          <p:nvPr>
            <p:ph idx="1"/>
          </p:nvPr>
        </p:nvSpPr>
        <p:spPr/>
        <p:txBody>
          <a:bodyPr/>
          <a:lstStyle/>
          <a:p>
            <a:r>
              <a:rPr lang="en-US" b="1" smtClean="0"/>
              <a:t>One Room or Several?</a:t>
            </a:r>
          </a:p>
          <a:p>
            <a:pPr lvl="1"/>
            <a:r>
              <a:rPr lang="en-US" smtClean="0"/>
              <a:t>One large Data Center is simpler to manage than several smaller ones.</a:t>
            </a:r>
          </a:p>
          <a:p>
            <a:pPr lvl="1"/>
            <a:r>
              <a:rPr lang="en-US" smtClean="0"/>
              <a:t>Having only one server environment puts all of your eggs in one basket.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extLst>
            <a:ext uri="{FAA26D3D-D897-4be2-8F04-BA451C77F1D7}"/>
          </a:extLst>
        </p:spPr>
        <p:txBody>
          <a:bodyPr/>
          <a:lstStyle/>
          <a:p>
            <a:pPr>
              <a:defRPr/>
            </a:pPr>
            <a:fld id="{77F3B631-703C-4C9E-A63C-9EDCCBB73540}" type="slidenum">
              <a:rPr lang="en-US"/>
              <a:pPr>
                <a:defRPr/>
              </a:pPr>
              <a:t>24</a:t>
            </a:fld>
            <a:endParaRPr lang="en-US"/>
          </a:p>
        </p:txBody>
      </p:sp>
      <p:sp>
        <p:nvSpPr>
          <p:cNvPr id="28675" name="Rectangle 2"/>
          <p:cNvSpPr>
            <a:spLocks noGrp="1" noChangeArrowheads="1"/>
          </p:cNvSpPr>
          <p:nvPr>
            <p:ph type="title"/>
          </p:nvPr>
        </p:nvSpPr>
        <p:spPr/>
        <p:txBody>
          <a:bodyPr/>
          <a:lstStyle/>
          <a:p>
            <a:pPr eaLnBrk="1" hangingPunct="1"/>
            <a:r>
              <a:rPr lang="en-US" smtClean="0"/>
              <a:t>Data Center Challenges</a:t>
            </a:r>
          </a:p>
        </p:txBody>
      </p:sp>
      <p:sp>
        <p:nvSpPr>
          <p:cNvPr id="28676" name="Rectangle 3"/>
          <p:cNvSpPr>
            <a:spLocks noGrp="1" noChangeArrowheads="1"/>
          </p:cNvSpPr>
          <p:nvPr>
            <p:ph type="body" idx="1"/>
          </p:nvPr>
        </p:nvSpPr>
        <p:spPr/>
        <p:txBody>
          <a:bodyPr/>
          <a:lstStyle/>
          <a:p>
            <a:pPr eaLnBrk="1" hangingPunct="1"/>
            <a:r>
              <a:rPr lang="en-US" smtClean="0"/>
              <a:t>Traffic load balance</a:t>
            </a:r>
          </a:p>
          <a:p>
            <a:pPr eaLnBrk="1" hangingPunct="1"/>
            <a:r>
              <a:rPr lang="en-US" smtClean="0"/>
              <a:t>Support for virtual machine (VM) migration</a:t>
            </a:r>
          </a:p>
          <a:p>
            <a:pPr eaLnBrk="1" hangingPunct="1"/>
            <a:r>
              <a:rPr lang="en-US" smtClean="0"/>
              <a:t>Achieving bisection bandwidth</a:t>
            </a:r>
          </a:p>
          <a:p>
            <a:pPr eaLnBrk="1" hangingPunct="1"/>
            <a:r>
              <a:rPr lang="en-US" smtClean="0"/>
              <a:t>Power savings / Cooling</a:t>
            </a:r>
          </a:p>
          <a:p>
            <a:pPr eaLnBrk="1" hangingPunct="1"/>
            <a:r>
              <a:rPr lang="en-US" smtClean="0"/>
              <a:t>Network management (provisioning)</a:t>
            </a:r>
          </a:p>
          <a:p>
            <a:pPr eaLnBrk="1" hangingPunct="1"/>
            <a:r>
              <a:rPr lang="en-US" smtClean="0"/>
              <a:t>Security (dealing with multiple tenants)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lide Number Placeholder 5"/>
          <p:cNvSpPr>
            <a:spLocks noGrp="1"/>
          </p:cNvSpPr>
          <p:nvPr>
            <p:ph type="sldNum" sz="quarter" idx="12"/>
          </p:nvPr>
        </p:nvSpPr>
        <p:spPr>
          <a:extLst>
            <a:ext uri="{FAA26D3D-D897-4be2-8F04-BA451C77F1D7}"/>
          </a:extLst>
        </p:spPr>
        <p:txBody>
          <a:bodyPr/>
          <a:lstStyle/>
          <a:p>
            <a:pPr>
              <a:defRPr/>
            </a:pPr>
            <a:fld id="{17B1CCE6-3749-4CAA-B1A7-D49DA9FAB2F5}" type="slidenum">
              <a:rPr lang="en-US"/>
              <a:pPr>
                <a:defRPr/>
              </a:pPr>
              <a:t>25</a:t>
            </a:fld>
            <a:endParaRPr lang="en-US"/>
          </a:p>
        </p:txBody>
      </p:sp>
      <p:sp>
        <p:nvSpPr>
          <p:cNvPr id="29699" name="Rectangle 165"/>
          <p:cNvSpPr>
            <a:spLocks noChangeArrowheads="1"/>
          </p:cNvSpPr>
          <p:nvPr/>
        </p:nvSpPr>
        <p:spPr bwMode="auto">
          <a:xfrm>
            <a:off x="381000" y="2209800"/>
            <a:ext cx="8534400" cy="3886200"/>
          </a:xfrm>
          <a:prstGeom prst="rect">
            <a:avLst/>
          </a:prstGeom>
          <a:noFill/>
          <a:ln w="38100">
            <a:solidFill>
              <a:srgbClr val="0080FF"/>
            </a:solidFill>
            <a:miter lim="800000"/>
            <a:headEnd/>
            <a:tailEnd/>
          </a:ln>
        </p:spPr>
        <p:txBody>
          <a:bodyPr wrap="none" anchor="ctr"/>
          <a:lstStyle/>
          <a:p>
            <a:endParaRPr lang="en-US">
              <a:ea typeface="ＭＳ Ｐゴシック" charset="-128"/>
            </a:endParaRPr>
          </a:p>
        </p:txBody>
      </p:sp>
      <p:sp>
        <p:nvSpPr>
          <p:cNvPr id="29700" name="Rectangle 2"/>
          <p:cNvSpPr>
            <a:spLocks noGrp="1" noChangeArrowheads="1"/>
          </p:cNvSpPr>
          <p:nvPr>
            <p:ph type="title"/>
          </p:nvPr>
        </p:nvSpPr>
        <p:spPr/>
        <p:txBody>
          <a:bodyPr/>
          <a:lstStyle/>
          <a:p>
            <a:pPr eaLnBrk="1" hangingPunct="1"/>
            <a:r>
              <a:rPr lang="en-US" smtClean="0"/>
              <a:t>Common Data Center Topology</a:t>
            </a:r>
          </a:p>
        </p:txBody>
      </p:sp>
      <p:grpSp>
        <p:nvGrpSpPr>
          <p:cNvPr id="29701" name="Group 124"/>
          <p:cNvGrpSpPr>
            <a:grpSpLocks/>
          </p:cNvGrpSpPr>
          <p:nvPr/>
        </p:nvGrpSpPr>
        <p:grpSpPr bwMode="auto">
          <a:xfrm>
            <a:off x="3124200" y="1447800"/>
            <a:ext cx="2209800" cy="685800"/>
            <a:chOff x="1968" y="720"/>
            <a:chExt cx="1392" cy="432"/>
          </a:xfrm>
        </p:grpSpPr>
        <p:pic>
          <p:nvPicPr>
            <p:cNvPr id="29752" name="Picture 66"/>
            <p:cNvPicPr>
              <a:picLocks noChangeArrowheads="1"/>
            </p:cNvPicPr>
            <p:nvPr/>
          </p:nvPicPr>
          <p:blipFill>
            <a:blip r:embed="rId4" cstate="print"/>
            <a:srcRect/>
            <a:stretch>
              <a:fillRect/>
            </a:stretch>
          </p:blipFill>
          <p:spPr bwMode="auto">
            <a:xfrm>
              <a:off x="1968" y="720"/>
              <a:ext cx="1392" cy="432"/>
            </a:xfrm>
            <a:prstGeom prst="rect">
              <a:avLst/>
            </a:prstGeom>
            <a:noFill/>
            <a:ln w="9525">
              <a:noFill/>
              <a:miter lim="800000"/>
              <a:headEnd/>
              <a:tailEnd/>
            </a:ln>
          </p:spPr>
        </p:pic>
        <p:sp>
          <p:nvSpPr>
            <p:cNvPr id="29753" name="Text Box 76"/>
            <p:cNvSpPr txBox="1">
              <a:spLocks noChangeArrowheads="1"/>
            </p:cNvSpPr>
            <p:nvPr/>
          </p:nvSpPr>
          <p:spPr bwMode="auto">
            <a:xfrm>
              <a:off x="2256" y="816"/>
              <a:ext cx="767" cy="288"/>
            </a:xfrm>
            <a:prstGeom prst="rect">
              <a:avLst/>
            </a:prstGeom>
            <a:noFill/>
            <a:ln w="9525">
              <a:noFill/>
              <a:miter lim="800000"/>
              <a:headEnd/>
              <a:tailEnd/>
            </a:ln>
          </p:spPr>
          <p:txBody>
            <a:bodyPr wrap="none">
              <a:spAutoFit/>
            </a:bodyPr>
            <a:lstStyle/>
            <a:p>
              <a:r>
                <a:rPr lang="en-US" sz="2400">
                  <a:ea typeface="ＭＳ Ｐゴシック" charset="-128"/>
                  <a:cs typeface="Arial" pitchFamily="34" charset="0"/>
                </a:rPr>
                <a:t>Internet</a:t>
              </a:r>
            </a:p>
          </p:txBody>
        </p:sp>
      </p:grpSp>
      <p:grpSp>
        <p:nvGrpSpPr>
          <p:cNvPr id="3" name="Group 181"/>
          <p:cNvGrpSpPr>
            <a:grpSpLocks/>
          </p:cNvGrpSpPr>
          <p:nvPr/>
        </p:nvGrpSpPr>
        <p:grpSpPr bwMode="auto">
          <a:xfrm>
            <a:off x="2133600" y="4800600"/>
            <a:ext cx="5783263" cy="1131888"/>
            <a:chOff x="1344" y="2832"/>
            <a:chExt cx="3643" cy="713"/>
          </a:xfrm>
        </p:grpSpPr>
        <p:sp>
          <p:nvSpPr>
            <p:cNvPr id="29739" name="Line 145"/>
            <p:cNvSpPr>
              <a:spLocks noChangeShapeType="1"/>
            </p:cNvSpPr>
            <p:nvPr/>
          </p:nvSpPr>
          <p:spPr bwMode="auto">
            <a:xfrm>
              <a:off x="3936" y="2832"/>
              <a:ext cx="240" cy="576"/>
            </a:xfrm>
            <a:prstGeom prst="line">
              <a:avLst/>
            </a:prstGeom>
            <a:noFill/>
            <a:ln w="19050">
              <a:solidFill>
                <a:schemeClr val="tx1"/>
              </a:solidFill>
              <a:round/>
              <a:headEnd/>
              <a:tailEnd/>
            </a:ln>
          </p:spPr>
          <p:txBody>
            <a:bodyPr/>
            <a:lstStyle/>
            <a:p>
              <a:endParaRPr lang="en-US"/>
            </a:p>
          </p:txBody>
        </p:sp>
        <p:sp>
          <p:nvSpPr>
            <p:cNvPr id="29740" name="Line 144"/>
            <p:cNvSpPr>
              <a:spLocks noChangeShapeType="1"/>
            </p:cNvSpPr>
            <p:nvPr/>
          </p:nvSpPr>
          <p:spPr bwMode="auto">
            <a:xfrm flipH="1">
              <a:off x="3696" y="2880"/>
              <a:ext cx="192" cy="480"/>
            </a:xfrm>
            <a:prstGeom prst="line">
              <a:avLst/>
            </a:prstGeom>
            <a:noFill/>
            <a:ln w="19050">
              <a:solidFill>
                <a:schemeClr val="tx1"/>
              </a:solidFill>
              <a:round/>
              <a:headEnd/>
              <a:tailEnd/>
            </a:ln>
          </p:spPr>
          <p:txBody>
            <a:bodyPr/>
            <a:lstStyle/>
            <a:p>
              <a:endParaRPr lang="en-US"/>
            </a:p>
          </p:txBody>
        </p:sp>
        <p:sp>
          <p:nvSpPr>
            <p:cNvPr id="29741" name="Line 142"/>
            <p:cNvSpPr>
              <a:spLocks noChangeShapeType="1"/>
            </p:cNvSpPr>
            <p:nvPr/>
          </p:nvSpPr>
          <p:spPr bwMode="auto">
            <a:xfrm>
              <a:off x="2544" y="2880"/>
              <a:ext cx="96" cy="480"/>
            </a:xfrm>
            <a:prstGeom prst="line">
              <a:avLst/>
            </a:prstGeom>
            <a:noFill/>
            <a:ln w="19050">
              <a:solidFill>
                <a:schemeClr val="tx1"/>
              </a:solidFill>
              <a:round/>
              <a:headEnd/>
              <a:tailEnd/>
            </a:ln>
          </p:spPr>
          <p:txBody>
            <a:bodyPr/>
            <a:lstStyle/>
            <a:p>
              <a:endParaRPr lang="en-US"/>
            </a:p>
          </p:txBody>
        </p:sp>
        <p:sp>
          <p:nvSpPr>
            <p:cNvPr id="29742" name="Line 143"/>
            <p:cNvSpPr>
              <a:spLocks noChangeShapeType="1"/>
            </p:cNvSpPr>
            <p:nvPr/>
          </p:nvSpPr>
          <p:spPr bwMode="auto">
            <a:xfrm flipH="1">
              <a:off x="2304" y="2880"/>
              <a:ext cx="192" cy="480"/>
            </a:xfrm>
            <a:prstGeom prst="line">
              <a:avLst/>
            </a:prstGeom>
            <a:noFill/>
            <a:ln w="19050">
              <a:solidFill>
                <a:schemeClr val="tx1"/>
              </a:solidFill>
              <a:round/>
              <a:headEnd/>
              <a:tailEnd/>
            </a:ln>
          </p:spPr>
          <p:txBody>
            <a:bodyPr/>
            <a:lstStyle/>
            <a:p>
              <a:endParaRPr lang="en-US"/>
            </a:p>
          </p:txBody>
        </p:sp>
        <p:sp>
          <p:nvSpPr>
            <p:cNvPr id="29743" name="Line 140"/>
            <p:cNvSpPr>
              <a:spLocks noChangeShapeType="1"/>
            </p:cNvSpPr>
            <p:nvPr/>
          </p:nvSpPr>
          <p:spPr bwMode="auto">
            <a:xfrm flipH="1">
              <a:off x="1440" y="2880"/>
              <a:ext cx="144" cy="528"/>
            </a:xfrm>
            <a:prstGeom prst="line">
              <a:avLst/>
            </a:prstGeom>
            <a:noFill/>
            <a:ln w="19050">
              <a:solidFill>
                <a:schemeClr val="tx1"/>
              </a:solidFill>
              <a:round/>
              <a:headEnd/>
              <a:tailEnd/>
            </a:ln>
          </p:spPr>
          <p:txBody>
            <a:bodyPr/>
            <a:lstStyle/>
            <a:p>
              <a:endParaRPr lang="en-US"/>
            </a:p>
          </p:txBody>
        </p:sp>
        <p:sp>
          <p:nvSpPr>
            <p:cNvPr id="29744" name="Line 141"/>
            <p:cNvSpPr>
              <a:spLocks noChangeShapeType="1"/>
            </p:cNvSpPr>
            <p:nvPr/>
          </p:nvSpPr>
          <p:spPr bwMode="auto">
            <a:xfrm>
              <a:off x="1680" y="2880"/>
              <a:ext cx="144" cy="528"/>
            </a:xfrm>
            <a:prstGeom prst="line">
              <a:avLst/>
            </a:prstGeom>
            <a:noFill/>
            <a:ln w="19050">
              <a:solidFill>
                <a:schemeClr val="tx1"/>
              </a:solidFill>
              <a:round/>
              <a:headEnd/>
              <a:tailEnd/>
            </a:ln>
          </p:spPr>
          <p:txBody>
            <a:bodyPr/>
            <a:lstStyle/>
            <a:p>
              <a:endParaRPr lang="en-US"/>
            </a:p>
          </p:txBody>
        </p:sp>
        <p:pic>
          <p:nvPicPr>
            <p:cNvPr id="29745" name="Picture 90" descr="File Server_Updated2005"/>
            <p:cNvPicPr>
              <a:picLocks noChangeAspect="1" noChangeArrowheads="1"/>
            </p:cNvPicPr>
            <p:nvPr/>
          </p:nvPicPr>
          <p:blipFill>
            <a:blip r:embed="rId5" cstate="print"/>
            <a:srcRect/>
            <a:stretch>
              <a:fillRect/>
            </a:stretch>
          </p:blipFill>
          <p:spPr bwMode="auto">
            <a:xfrm>
              <a:off x="3600" y="3216"/>
              <a:ext cx="247" cy="329"/>
            </a:xfrm>
            <a:prstGeom prst="rect">
              <a:avLst/>
            </a:prstGeom>
            <a:noFill/>
            <a:ln w="9525">
              <a:noFill/>
              <a:miter lim="800000"/>
              <a:headEnd/>
              <a:tailEnd/>
            </a:ln>
          </p:spPr>
        </p:pic>
        <p:pic>
          <p:nvPicPr>
            <p:cNvPr id="29746" name="Picture 117" descr="File Server_Updated2005"/>
            <p:cNvPicPr>
              <a:picLocks noChangeAspect="1" noChangeArrowheads="1"/>
            </p:cNvPicPr>
            <p:nvPr/>
          </p:nvPicPr>
          <p:blipFill>
            <a:blip r:embed="rId5" cstate="print"/>
            <a:srcRect/>
            <a:stretch>
              <a:fillRect/>
            </a:stretch>
          </p:blipFill>
          <p:spPr bwMode="auto">
            <a:xfrm>
              <a:off x="4032" y="3216"/>
              <a:ext cx="247" cy="329"/>
            </a:xfrm>
            <a:prstGeom prst="rect">
              <a:avLst/>
            </a:prstGeom>
            <a:noFill/>
            <a:ln w="9525">
              <a:noFill/>
              <a:miter lim="800000"/>
              <a:headEnd/>
              <a:tailEnd/>
            </a:ln>
          </p:spPr>
        </p:pic>
        <p:pic>
          <p:nvPicPr>
            <p:cNvPr id="29747" name="Picture 118" descr="File Server_Updated2005"/>
            <p:cNvPicPr>
              <a:picLocks noChangeAspect="1" noChangeArrowheads="1"/>
            </p:cNvPicPr>
            <p:nvPr/>
          </p:nvPicPr>
          <p:blipFill>
            <a:blip r:embed="rId5" cstate="print"/>
            <a:srcRect/>
            <a:stretch>
              <a:fillRect/>
            </a:stretch>
          </p:blipFill>
          <p:spPr bwMode="auto">
            <a:xfrm>
              <a:off x="2544" y="3216"/>
              <a:ext cx="247" cy="329"/>
            </a:xfrm>
            <a:prstGeom prst="rect">
              <a:avLst/>
            </a:prstGeom>
            <a:noFill/>
            <a:ln w="9525">
              <a:noFill/>
              <a:miter lim="800000"/>
              <a:headEnd/>
              <a:tailEnd/>
            </a:ln>
          </p:spPr>
        </p:pic>
        <p:pic>
          <p:nvPicPr>
            <p:cNvPr id="29748" name="Picture 119" descr="File Server_Updated2005"/>
            <p:cNvPicPr>
              <a:picLocks noChangeAspect="1" noChangeArrowheads="1"/>
            </p:cNvPicPr>
            <p:nvPr/>
          </p:nvPicPr>
          <p:blipFill>
            <a:blip r:embed="rId5" cstate="print"/>
            <a:srcRect/>
            <a:stretch>
              <a:fillRect/>
            </a:stretch>
          </p:blipFill>
          <p:spPr bwMode="auto">
            <a:xfrm>
              <a:off x="2208" y="3216"/>
              <a:ext cx="247" cy="329"/>
            </a:xfrm>
            <a:prstGeom prst="rect">
              <a:avLst/>
            </a:prstGeom>
            <a:noFill/>
            <a:ln w="9525">
              <a:noFill/>
              <a:miter lim="800000"/>
              <a:headEnd/>
              <a:tailEnd/>
            </a:ln>
          </p:spPr>
        </p:pic>
        <p:pic>
          <p:nvPicPr>
            <p:cNvPr id="29749" name="Picture 120" descr="File Server_Updated2005"/>
            <p:cNvPicPr>
              <a:picLocks noChangeAspect="1" noChangeArrowheads="1"/>
            </p:cNvPicPr>
            <p:nvPr/>
          </p:nvPicPr>
          <p:blipFill>
            <a:blip r:embed="rId5" cstate="print"/>
            <a:srcRect/>
            <a:stretch>
              <a:fillRect/>
            </a:stretch>
          </p:blipFill>
          <p:spPr bwMode="auto">
            <a:xfrm>
              <a:off x="1680" y="3216"/>
              <a:ext cx="247" cy="329"/>
            </a:xfrm>
            <a:prstGeom prst="rect">
              <a:avLst/>
            </a:prstGeom>
            <a:noFill/>
            <a:ln w="9525">
              <a:noFill/>
              <a:miter lim="800000"/>
              <a:headEnd/>
              <a:tailEnd/>
            </a:ln>
          </p:spPr>
        </p:pic>
        <p:pic>
          <p:nvPicPr>
            <p:cNvPr id="29750" name="Picture 121" descr="File Server_Updated2005"/>
            <p:cNvPicPr>
              <a:picLocks noChangeAspect="1" noChangeArrowheads="1"/>
            </p:cNvPicPr>
            <p:nvPr/>
          </p:nvPicPr>
          <p:blipFill>
            <a:blip r:embed="rId5" cstate="print"/>
            <a:srcRect/>
            <a:stretch>
              <a:fillRect/>
            </a:stretch>
          </p:blipFill>
          <p:spPr bwMode="auto">
            <a:xfrm>
              <a:off x="1344" y="3216"/>
              <a:ext cx="247" cy="329"/>
            </a:xfrm>
            <a:prstGeom prst="rect">
              <a:avLst/>
            </a:prstGeom>
            <a:noFill/>
            <a:ln w="9525">
              <a:noFill/>
              <a:miter lim="800000"/>
              <a:headEnd/>
              <a:tailEnd/>
            </a:ln>
          </p:spPr>
        </p:pic>
        <p:sp>
          <p:nvSpPr>
            <p:cNvPr id="29751" name="Text Box 146"/>
            <p:cNvSpPr txBox="1">
              <a:spLocks noChangeArrowheads="1"/>
            </p:cNvSpPr>
            <p:nvPr/>
          </p:nvSpPr>
          <p:spPr bwMode="auto">
            <a:xfrm>
              <a:off x="4320" y="3254"/>
              <a:ext cx="667" cy="250"/>
            </a:xfrm>
            <a:prstGeom prst="rect">
              <a:avLst/>
            </a:prstGeom>
            <a:noFill/>
            <a:ln w="9525">
              <a:noFill/>
              <a:miter lim="800000"/>
              <a:headEnd/>
              <a:tailEnd/>
            </a:ln>
          </p:spPr>
          <p:txBody>
            <a:bodyPr wrap="none">
              <a:spAutoFit/>
            </a:bodyPr>
            <a:lstStyle/>
            <a:p>
              <a:r>
                <a:rPr lang="en-US" sz="2000">
                  <a:ea typeface="ＭＳ Ｐゴシック" charset="-128"/>
                </a:rPr>
                <a:t>Servers</a:t>
              </a:r>
            </a:p>
          </p:txBody>
        </p:sp>
      </p:grpSp>
      <p:sp>
        <p:nvSpPr>
          <p:cNvPr id="413846" name="Line 150"/>
          <p:cNvSpPr>
            <a:spLocks noChangeShapeType="1"/>
          </p:cNvSpPr>
          <p:nvPr/>
        </p:nvSpPr>
        <p:spPr bwMode="auto">
          <a:xfrm>
            <a:off x="457200" y="2743200"/>
            <a:ext cx="8229600" cy="0"/>
          </a:xfrm>
          <a:prstGeom prst="line">
            <a:avLst/>
          </a:prstGeom>
          <a:noFill/>
          <a:ln w="9525">
            <a:solidFill>
              <a:srgbClr val="174880"/>
            </a:solidFill>
            <a:prstDash val="dash"/>
            <a:round/>
            <a:headEnd/>
            <a:tailEnd/>
          </a:ln>
        </p:spPr>
        <p:txBody>
          <a:bodyPr/>
          <a:lstStyle/>
          <a:p>
            <a:endParaRPr lang="en-US"/>
          </a:p>
        </p:txBody>
      </p:sp>
      <p:sp>
        <p:nvSpPr>
          <p:cNvPr id="413847" name="Line 151"/>
          <p:cNvSpPr>
            <a:spLocks noChangeShapeType="1"/>
          </p:cNvSpPr>
          <p:nvPr/>
        </p:nvSpPr>
        <p:spPr bwMode="auto">
          <a:xfrm>
            <a:off x="457200" y="4267200"/>
            <a:ext cx="8229600" cy="0"/>
          </a:xfrm>
          <a:prstGeom prst="line">
            <a:avLst/>
          </a:prstGeom>
          <a:noFill/>
          <a:ln w="9525">
            <a:solidFill>
              <a:srgbClr val="174880"/>
            </a:solidFill>
            <a:prstDash val="dash"/>
            <a:round/>
            <a:headEnd/>
            <a:tailEnd/>
          </a:ln>
        </p:spPr>
        <p:txBody>
          <a:bodyPr/>
          <a:lstStyle/>
          <a:p>
            <a:endParaRPr lang="en-US"/>
          </a:p>
        </p:txBody>
      </p:sp>
      <p:grpSp>
        <p:nvGrpSpPr>
          <p:cNvPr id="4" name="Group 187"/>
          <p:cNvGrpSpPr>
            <a:grpSpLocks/>
          </p:cNvGrpSpPr>
          <p:nvPr/>
        </p:nvGrpSpPr>
        <p:grpSpPr bwMode="auto">
          <a:xfrm>
            <a:off x="2590800" y="3505200"/>
            <a:ext cx="3810000" cy="1295400"/>
            <a:chOff x="1632" y="2064"/>
            <a:chExt cx="2400" cy="816"/>
          </a:xfrm>
        </p:grpSpPr>
        <p:sp>
          <p:nvSpPr>
            <p:cNvPr id="29736" name="Line 133"/>
            <p:cNvSpPr>
              <a:spLocks noChangeShapeType="1"/>
            </p:cNvSpPr>
            <p:nvPr/>
          </p:nvSpPr>
          <p:spPr bwMode="auto">
            <a:xfrm flipH="1">
              <a:off x="1632" y="2112"/>
              <a:ext cx="432" cy="768"/>
            </a:xfrm>
            <a:prstGeom prst="line">
              <a:avLst/>
            </a:prstGeom>
            <a:noFill/>
            <a:ln w="19050">
              <a:solidFill>
                <a:schemeClr val="tx1"/>
              </a:solidFill>
              <a:round/>
              <a:headEnd/>
              <a:tailEnd/>
            </a:ln>
          </p:spPr>
          <p:txBody>
            <a:bodyPr/>
            <a:lstStyle/>
            <a:p>
              <a:endParaRPr lang="en-US"/>
            </a:p>
          </p:txBody>
        </p:sp>
        <p:sp>
          <p:nvSpPr>
            <p:cNvPr id="29737" name="Line 135"/>
            <p:cNvSpPr>
              <a:spLocks noChangeShapeType="1"/>
            </p:cNvSpPr>
            <p:nvPr/>
          </p:nvSpPr>
          <p:spPr bwMode="auto">
            <a:xfrm>
              <a:off x="3264" y="2064"/>
              <a:ext cx="768" cy="768"/>
            </a:xfrm>
            <a:prstGeom prst="line">
              <a:avLst/>
            </a:prstGeom>
            <a:noFill/>
            <a:ln w="19050">
              <a:solidFill>
                <a:schemeClr val="tx1"/>
              </a:solidFill>
              <a:round/>
              <a:headEnd/>
              <a:tailEnd/>
            </a:ln>
          </p:spPr>
          <p:txBody>
            <a:bodyPr/>
            <a:lstStyle/>
            <a:p>
              <a:endParaRPr lang="en-US"/>
            </a:p>
          </p:txBody>
        </p:sp>
        <p:sp>
          <p:nvSpPr>
            <p:cNvPr id="29738" name="Line 134"/>
            <p:cNvSpPr>
              <a:spLocks noChangeShapeType="1"/>
            </p:cNvSpPr>
            <p:nvPr/>
          </p:nvSpPr>
          <p:spPr bwMode="auto">
            <a:xfrm>
              <a:off x="2064" y="2064"/>
              <a:ext cx="480" cy="816"/>
            </a:xfrm>
            <a:prstGeom prst="line">
              <a:avLst/>
            </a:prstGeom>
            <a:noFill/>
            <a:ln w="19050">
              <a:solidFill>
                <a:schemeClr val="tx1"/>
              </a:solidFill>
              <a:round/>
              <a:headEnd/>
              <a:tailEnd/>
            </a:ln>
          </p:spPr>
          <p:txBody>
            <a:bodyPr/>
            <a:lstStyle/>
            <a:p>
              <a:endParaRPr lang="en-US"/>
            </a:p>
          </p:txBody>
        </p:sp>
      </p:grpSp>
      <p:grpSp>
        <p:nvGrpSpPr>
          <p:cNvPr id="5" name="Group 186"/>
          <p:cNvGrpSpPr>
            <a:grpSpLocks/>
          </p:cNvGrpSpPr>
          <p:nvPr/>
        </p:nvGrpSpPr>
        <p:grpSpPr bwMode="auto">
          <a:xfrm>
            <a:off x="2514600" y="3581400"/>
            <a:ext cx="3886200" cy="1295400"/>
            <a:chOff x="1632" y="2064"/>
            <a:chExt cx="2448" cy="816"/>
          </a:xfrm>
        </p:grpSpPr>
        <p:sp>
          <p:nvSpPr>
            <p:cNvPr id="29732" name="Line 139"/>
            <p:cNvSpPr>
              <a:spLocks noChangeShapeType="1"/>
            </p:cNvSpPr>
            <p:nvPr/>
          </p:nvSpPr>
          <p:spPr bwMode="auto">
            <a:xfrm flipH="1">
              <a:off x="1632" y="2064"/>
              <a:ext cx="1632" cy="816"/>
            </a:xfrm>
            <a:prstGeom prst="line">
              <a:avLst/>
            </a:prstGeom>
            <a:noFill/>
            <a:ln w="19050">
              <a:solidFill>
                <a:schemeClr val="tx1"/>
              </a:solidFill>
              <a:round/>
              <a:headEnd/>
              <a:tailEnd/>
            </a:ln>
          </p:spPr>
          <p:txBody>
            <a:bodyPr/>
            <a:lstStyle/>
            <a:p>
              <a:endParaRPr lang="en-US"/>
            </a:p>
          </p:txBody>
        </p:sp>
        <p:sp>
          <p:nvSpPr>
            <p:cNvPr id="29733" name="Line 137"/>
            <p:cNvSpPr>
              <a:spLocks noChangeShapeType="1"/>
            </p:cNvSpPr>
            <p:nvPr/>
          </p:nvSpPr>
          <p:spPr bwMode="auto">
            <a:xfrm>
              <a:off x="2064" y="2064"/>
              <a:ext cx="2016" cy="816"/>
            </a:xfrm>
            <a:prstGeom prst="line">
              <a:avLst/>
            </a:prstGeom>
            <a:noFill/>
            <a:ln w="19050">
              <a:solidFill>
                <a:schemeClr val="tx1"/>
              </a:solidFill>
              <a:round/>
              <a:headEnd/>
              <a:tailEnd/>
            </a:ln>
          </p:spPr>
          <p:txBody>
            <a:bodyPr/>
            <a:lstStyle/>
            <a:p>
              <a:endParaRPr lang="en-US"/>
            </a:p>
          </p:txBody>
        </p:sp>
        <p:sp>
          <p:nvSpPr>
            <p:cNvPr id="29734" name="Line 136"/>
            <p:cNvSpPr>
              <a:spLocks noChangeShapeType="1"/>
            </p:cNvSpPr>
            <p:nvPr/>
          </p:nvSpPr>
          <p:spPr bwMode="auto">
            <a:xfrm flipH="1">
              <a:off x="2592" y="2064"/>
              <a:ext cx="720" cy="816"/>
            </a:xfrm>
            <a:prstGeom prst="line">
              <a:avLst/>
            </a:prstGeom>
            <a:noFill/>
            <a:ln w="19050">
              <a:solidFill>
                <a:schemeClr val="tx1"/>
              </a:solidFill>
              <a:round/>
              <a:headEnd/>
              <a:tailEnd/>
            </a:ln>
          </p:spPr>
          <p:txBody>
            <a:bodyPr/>
            <a:lstStyle/>
            <a:p>
              <a:endParaRPr lang="en-US"/>
            </a:p>
          </p:txBody>
        </p:sp>
        <p:sp>
          <p:nvSpPr>
            <p:cNvPr id="29735" name="Line 155"/>
            <p:cNvSpPr>
              <a:spLocks noChangeShapeType="1"/>
            </p:cNvSpPr>
            <p:nvPr/>
          </p:nvSpPr>
          <p:spPr bwMode="auto">
            <a:xfrm>
              <a:off x="1680" y="2880"/>
              <a:ext cx="912" cy="0"/>
            </a:xfrm>
            <a:prstGeom prst="line">
              <a:avLst/>
            </a:prstGeom>
            <a:noFill/>
            <a:ln w="19050">
              <a:solidFill>
                <a:schemeClr val="tx1"/>
              </a:solidFill>
              <a:round/>
              <a:headEnd/>
              <a:tailEnd/>
            </a:ln>
          </p:spPr>
          <p:txBody>
            <a:bodyPr/>
            <a:lstStyle/>
            <a:p>
              <a:endParaRPr lang="en-US"/>
            </a:p>
          </p:txBody>
        </p:sp>
      </p:grpSp>
      <p:grpSp>
        <p:nvGrpSpPr>
          <p:cNvPr id="6" name="Group 185"/>
          <p:cNvGrpSpPr>
            <a:grpSpLocks/>
          </p:cNvGrpSpPr>
          <p:nvPr/>
        </p:nvGrpSpPr>
        <p:grpSpPr bwMode="auto">
          <a:xfrm>
            <a:off x="379413" y="4648200"/>
            <a:ext cx="8231187" cy="468313"/>
            <a:chOff x="239" y="2736"/>
            <a:chExt cx="5185" cy="295"/>
          </a:xfrm>
        </p:grpSpPr>
        <p:pic>
          <p:nvPicPr>
            <p:cNvPr id="29727" name="Picture 91"/>
            <p:cNvPicPr>
              <a:picLocks noChangeAspect="1" noChangeArrowheads="1"/>
            </p:cNvPicPr>
            <p:nvPr/>
          </p:nvPicPr>
          <p:blipFill>
            <a:blip r:embed="rId6" cstate="print"/>
            <a:srcRect/>
            <a:stretch>
              <a:fillRect/>
            </a:stretch>
          </p:blipFill>
          <p:spPr bwMode="auto">
            <a:xfrm>
              <a:off x="1392" y="2784"/>
              <a:ext cx="576" cy="247"/>
            </a:xfrm>
            <a:prstGeom prst="rect">
              <a:avLst/>
            </a:prstGeom>
            <a:noFill/>
            <a:ln w="9525">
              <a:noFill/>
              <a:miter lim="800000"/>
              <a:headEnd/>
              <a:tailEnd/>
            </a:ln>
          </p:spPr>
        </p:pic>
        <p:pic>
          <p:nvPicPr>
            <p:cNvPr id="29728" name="Picture 122"/>
            <p:cNvPicPr>
              <a:picLocks noChangeAspect="1" noChangeArrowheads="1"/>
            </p:cNvPicPr>
            <p:nvPr/>
          </p:nvPicPr>
          <p:blipFill>
            <a:blip r:embed="rId6" cstate="print"/>
            <a:srcRect/>
            <a:stretch>
              <a:fillRect/>
            </a:stretch>
          </p:blipFill>
          <p:spPr bwMode="auto">
            <a:xfrm>
              <a:off x="2256" y="2784"/>
              <a:ext cx="576" cy="247"/>
            </a:xfrm>
            <a:prstGeom prst="rect">
              <a:avLst/>
            </a:prstGeom>
            <a:noFill/>
            <a:ln w="9525">
              <a:noFill/>
              <a:miter lim="800000"/>
              <a:headEnd/>
              <a:tailEnd/>
            </a:ln>
          </p:spPr>
        </p:pic>
        <p:pic>
          <p:nvPicPr>
            <p:cNvPr id="29729" name="Picture 123"/>
            <p:cNvPicPr>
              <a:picLocks noChangeAspect="1" noChangeArrowheads="1"/>
            </p:cNvPicPr>
            <p:nvPr/>
          </p:nvPicPr>
          <p:blipFill>
            <a:blip r:embed="rId6" cstate="print"/>
            <a:srcRect/>
            <a:stretch>
              <a:fillRect/>
            </a:stretch>
          </p:blipFill>
          <p:spPr bwMode="auto">
            <a:xfrm>
              <a:off x="3648" y="2777"/>
              <a:ext cx="576" cy="247"/>
            </a:xfrm>
            <a:prstGeom prst="rect">
              <a:avLst/>
            </a:prstGeom>
            <a:noFill/>
            <a:ln w="9525">
              <a:noFill/>
              <a:miter lim="800000"/>
              <a:headEnd/>
              <a:tailEnd/>
            </a:ln>
          </p:spPr>
        </p:pic>
        <p:sp>
          <p:nvSpPr>
            <p:cNvPr id="29730" name="Text Box 147"/>
            <p:cNvSpPr txBox="1">
              <a:spLocks noChangeArrowheads="1"/>
            </p:cNvSpPr>
            <p:nvPr/>
          </p:nvSpPr>
          <p:spPr bwMode="auto">
            <a:xfrm>
              <a:off x="4277" y="2736"/>
              <a:ext cx="1147" cy="250"/>
            </a:xfrm>
            <a:prstGeom prst="rect">
              <a:avLst/>
            </a:prstGeom>
            <a:noFill/>
            <a:ln w="9525">
              <a:noFill/>
              <a:miter lim="800000"/>
              <a:headEnd/>
              <a:tailEnd/>
            </a:ln>
          </p:spPr>
          <p:txBody>
            <a:bodyPr wrap="none">
              <a:spAutoFit/>
            </a:bodyPr>
            <a:lstStyle/>
            <a:p>
              <a:r>
                <a:rPr lang="en-US" sz="2000">
                  <a:ea typeface="ＭＳ Ｐゴシック" charset="-128"/>
                </a:rPr>
                <a:t>Layer-2 switch</a:t>
              </a:r>
            </a:p>
          </p:txBody>
        </p:sp>
        <p:sp>
          <p:nvSpPr>
            <p:cNvPr id="29731" name="Text Box 154"/>
            <p:cNvSpPr txBox="1">
              <a:spLocks noChangeArrowheads="1"/>
            </p:cNvSpPr>
            <p:nvPr/>
          </p:nvSpPr>
          <p:spPr bwMode="auto">
            <a:xfrm>
              <a:off x="239" y="2736"/>
              <a:ext cx="735" cy="288"/>
            </a:xfrm>
            <a:prstGeom prst="rect">
              <a:avLst/>
            </a:prstGeom>
            <a:noFill/>
            <a:ln w="9525">
              <a:noFill/>
              <a:miter lim="800000"/>
              <a:headEnd/>
              <a:tailEnd/>
            </a:ln>
          </p:spPr>
          <p:txBody>
            <a:bodyPr wrap="none">
              <a:spAutoFit/>
            </a:bodyPr>
            <a:lstStyle/>
            <a:p>
              <a:r>
                <a:rPr lang="en-US" sz="2400">
                  <a:ea typeface="ＭＳ Ｐゴシック" charset="-128"/>
                </a:rPr>
                <a:t>Access</a:t>
              </a:r>
            </a:p>
          </p:txBody>
        </p:sp>
      </p:grpSp>
      <p:sp>
        <p:nvSpPr>
          <p:cNvPr id="29708" name="Text Box 166"/>
          <p:cNvSpPr txBox="1">
            <a:spLocks noChangeArrowheads="1"/>
          </p:cNvSpPr>
          <p:nvPr/>
        </p:nvSpPr>
        <p:spPr bwMode="auto">
          <a:xfrm>
            <a:off x="7696200" y="1873250"/>
            <a:ext cx="1279525" cy="336550"/>
          </a:xfrm>
          <a:prstGeom prst="rect">
            <a:avLst/>
          </a:prstGeom>
          <a:noFill/>
          <a:ln w="9525">
            <a:noFill/>
            <a:miter lim="800000"/>
            <a:headEnd/>
            <a:tailEnd/>
          </a:ln>
        </p:spPr>
        <p:txBody>
          <a:bodyPr wrap="none">
            <a:spAutoFit/>
          </a:bodyPr>
          <a:lstStyle/>
          <a:p>
            <a:r>
              <a:rPr lang="en-US">
                <a:ea typeface="ＭＳ Ｐゴシック" charset="-128"/>
              </a:rPr>
              <a:t>Data Center</a:t>
            </a:r>
          </a:p>
        </p:txBody>
      </p:sp>
      <p:grpSp>
        <p:nvGrpSpPr>
          <p:cNvPr id="7" name="Group 178"/>
          <p:cNvGrpSpPr>
            <a:grpSpLocks/>
          </p:cNvGrpSpPr>
          <p:nvPr/>
        </p:nvGrpSpPr>
        <p:grpSpPr bwMode="auto">
          <a:xfrm>
            <a:off x="381000" y="2133600"/>
            <a:ext cx="7213600" cy="1752600"/>
            <a:chOff x="240" y="1152"/>
            <a:chExt cx="4544" cy="1104"/>
          </a:xfrm>
        </p:grpSpPr>
        <p:grpSp>
          <p:nvGrpSpPr>
            <p:cNvPr id="29716" name="Group 177"/>
            <p:cNvGrpSpPr>
              <a:grpSpLocks/>
            </p:cNvGrpSpPr>
            <p:nvPr/>
          </p:nvGrpSpPr>
          <p:grpSpPr bwMode="auto">
            <a:xfrm>
              <a:off x="2064" y="1152"/>
              <a:ext cx="1200" cy="912"/>
              <a:chOff x="2064" y="1152"/>
              <a:chExt cx="1200" cy="912"/>
            </a:xfrm>
          </p:grpSpPr>
          <p:sp>
            <p:nvSpPr>
              <p:cNvPr id="29723" name="Line 130"/>
              <p:cNvSpPr>
                <a:spLocks noChangeShapeType="1"/>
              </p:cNvSpPr>
              <p:nvPr/>
            </p:nvSpPr>
            <p:spPr bwMode="auto">
              <a:xfrm>
                <a:off x="2112" y="1152"/>
                <a:ext cx="1152" cy="912"/>
              </a:xfrm>
              <a:prstGeom prst="line">
                <a:avLst/>
              </a:prstGeom>
              <a:noFill/>
              <a:ln w="19050">
                <a:solidFill>
                  <a:schemeClr val="tx1"/>
                </a:solidFill>
                <a:round/>
                <a:headEnd/>
                <a:tailEnd/>
              </a:ln>
            </p:spPr>
            <p:txBody>
              <a:bodyPr/>
              <a:lstStyle/>
              <a:p>
                <a:endParaRPr lang="en-US"/>
              </a:p>
            </p:txBody>
          </p:sp>
          <p:sp>
            <p:nvSpPr>
              <p:cNvPr id="29724" name="Line 131"/>
              <p:cNvSpPr>
                <a:spLocks noChangeShapeType="1"/>
              </p:cNvSpPr>
              <p:nvPr/>
            </p:nvSpPr>
            <p:spPr bwMode="auto">
              <a:xfrm flipH="1">
                <a:off x="2064" y="1152"/>
                <a:ext cx="1152" cy="912"/>
              </a:xfrm>
              <a:prstGeom prst="line">
                <a:avLst/>
              </a:prstGeom>
              <a:noFill/>
              <a:ln w="19050">
                <a:solidFill>
                  <a:schemeClr val="tx1"/>
                </a:solidFill>
                <a:round/>
                <a:headEnd/>
                <a:tailEnd/>
              </a:ln>
            </p:spPr>
            <p:txBody>
              <a:bodyPr/>
              <a:lstStyle/>
              <a:p>
                <a:endParaRPr lang="en-US"/>
              </a:p>
            </p:txBody>
          </p:sp>
          <p:sp>
            <p:nvSpPr>
              <p:cNvPr id="29725" name="Line 128"/>
              <p:cNvSpPr>
                <a:spLocks noChangeShapeType="1"/>
              </p:cNvSpPr>
              <p:nvPr/>
            </p:nvSpPr>
            <p:spPr bwMode="auto">
              <a:xfrm>
                <a:off x="3264" y="1152"/>
                <a:ext cx="0" cy="912"/>
              </a:xfrm>
              <a:prstGeom prst="line">
                <a:avLst/>
              </a:prstGeom>
              <a:noFill/>
              <a:ln w="19050">
                <a:solidFill>
                  <a:schemeClr val="tx1"/>
                </a:solidFill>
                <a:round/>
                <a:headEnd/>
                <a:tailEnd/>
              </a:ln>
            </p:spPr>
            <p:txBody>
              <a:bodyPr/>
              <a:lstStyle/>
              <a:p>
                <a:endParaRPr lang="en-US"/>
              </a:p>
            </p:txBody>
          </p:sp>
          <p:sp>
            <p:nvSpPr>
              <p:cNvPr id="29726" name="Line 127"/>
              <p:cNvSpPr>
                <a:spLocks noChangeShapeType="1"/>
              </p:cNvSpPr>
              <p:nvPr/>
            </p:nvSpPr>
            <p:spPr bwMode="auto">
              <a:xfrm>
                <a:off x="2112" y="1152"/>
                <a:ext cx="0" cy="912"/>
              </a:xfrm>
              <a:prstGeom prst="line">
                <a:avLst/>
              </a:prstGeom>
              <a:noFill/>
              <a:ln w="19050">
                <a:solidFill>
                  <a:schemeClr val="tx1"/>
                </a:solidFill>
                <a:round/>
                <a:headEnd/>
                <a:tailEnd/>
              </a:ln>
            </p:spPr>
            <p:txBody>
              <a:bodyPr/>
              <a:lstStyle/>
              <a:p>
                <a:endParaRPr lang="en-US"/>
              </a:p>
            </p:txBody>
          </p:sp>
        </p:grpSp>
        <p:grpSp>
          <p:nvGrpSpPr>
            <p:cNvPr id="29717" name="Group 176"/>
            <p:cNvGrpSpPr>
              <a:grpSpLocks/>
            </p:cNvGrpSpPr>
            <p:nvPr/>
          </p:nvGrpSpPr>
          <p:grpSpPr bwMode="auto">
            <a:xfrm>
              <a:off x="240" y="1872"/>
              <a:ext cx="4544" cy="384"/>
              <a:chOff x="240" y="1872"/>
              <a:chExt cx="4544" cy="384"/>
            </a:xfrm>
          </p:grpSpPr>
          <p:sp>
            <p:nvSpPr>
              <p:cNvPr id="29718" name="Line 132"/>
              <p:cNvSpPr>
                <a:spLocks noChangeShapeType="1"/>
              </p:cNvSpPr>
              <p:nvPr/>
            </p:nvSpPr>
            <p:spPr bwMode="auto">
              <a:xfrm>
                <a:off x="2064" y="2064"/>
                <a:ext cx="1200" cy="0"/>
              </a:xfrm>
              <a:prstGeom prst="line">
                <a:avLst/>
              </a:prstGeom>
              <a:noFill/>
              <a:ln w="19050">
                <a:solidFill>
                  <a:schemeClr val="tx1"/>
                </a:solidFill>
                <a:round/>
                <a:headEnd/>
                <a:tailEnd/>
              </a:ln>
            </p:spPr>
            <p:txBody>
              <a:bodyPr/>
              <a:lstStyle/>
              <a:p>
                <a:endParaRPr lang="en-US"/>
              </a:p>
            </p:txBody>
          </p:sp>
          <p:sp>
            <p:nvSpPr>
              <p:cNvPr id="29719" name="Text Box 148"/>
              <p:cNvSpPr txBox="1">
                <a:spLocks noChangeArrowheads="1"/>
              </p:cNvSpPr>
              <p:nvPr/>
            </p:nvSpPr>
            <p:spPr bwMode="auto">
              <a:xfrm>
                <a:off x="3504" y="1920"/>
                <a:ext cx="1280" cy="250"/>
              </a:xfrm>
              <a:prstGeom prst="rect">
                <a:avLst/>
              </a:prstGeom>
              <a:noFill/>
              <a:ln w="9525">
                <a:noFill/>
                <a:miter lim="800000"/>
                <a:headEnd/>
                <a:tailEnd/>
              </a:ln>
            </p:spPr>
            <p:txBody>
              <a:bodyPr wrap="none">
                <a:spAutoFit/>
              </a:bodyPr>
              <a:lstStyle/>
              <a:p>
                <a:r>
                  <a:rPr lang="en-US" sz="2000">
                    <a:ea typeface="ＭＳ Ｐゴシック" charset="-128"/>
                  </a:rPr>
                  <a:t>Layer-2/3 switch</a:t>
                </a:r>
              </a:p>
            </p:txBody>
          </p:sp>
          <p:sp>
            <p:nvSpPr>
              <p:cNvPr id="29720" name="Text Box 153"/>
              <p:cNvSpPr txBox="1">
                <a:spLocks noChangeArrowheads="1"/>
              </p:cNvSpPr>
              <p:nvPr/>
            </p:nvSpPr>
            <p:spPr bwMode="auto">
              <a:xfrm>
                <a:off x="240" y="1872"/>
                <a:ext cx="1153" cy="288"/>
              </a:xfrm>
              <a:prstGeom prst="rect">
                <a:avLst/>
              </a:prstGeom>
              <a:noFill/>
              <a:ln w="9525">
                <a:noFill/>
                <a:miter lim="800000"/>
                <a:headEnd/>
                <a:tailEnd/>
              </a:ln>
            </p:spPr>
            <p:txBody>
              <a:bodyPr wrap="none">
                <a:spAutoFit/>
              </a:bodyPr>
              <a:lstStyle/>
              <a:p>
                <a:r>
                  <a:rPr lang="en-US" sz="2400">
                    <a:ea typeface="ＭＳ Ｐゴシック" charset="-128"/>
                  </a:rPr>
                  <a:t>Aggregation</a:t>
                </a:r>
              </a:p>
            </p:txBody>
          </p:sp>
          <p:pic>
            <p:nvPicPr>
              <p:cNvPr id="29721" name="Picture 106"/>
              <p:cNvPicPr>
                <a:picLocks noChangeArrowheads="1"/>
              </p:cNvPicPr>
              <p:nvPr/>
            </p:nvPicPr>
            <p:blipFill>
              <a:blip r:embed="rId7" cstate="print"/>
              <a:srcRect/>
              <a:stretch>
                <a:fillRect/>
              </a:stretch>
            </p:blipFill>
            <p:spPr bwMode="auto">
              <a:xfrm>
                <a:off x="3090" y="1872"/>
                <a:ext cx="366" cy="384"/>
              </a:xfrm>
              <a:prstGeom prst="rect">
                <a:avLst/>
              </a:prstGeom>
              <a:noFill/>
              <a:ln w="9525">
                <a:noFill/>
                <a:miter lim="800000"/>
                <a:headEnd/>
                <a:tailEnd/>
              </a:ln>
            </p:spPr>
          </p:pic>
          <p:pic>
            <p:nvPicPr>
              <p:cNvPr id="29722" name="Picture 126"/>
              <p:cNvPicPr>
                <a:picLocks noChangeArrowheads="1"/>
              </p:cNvPicPr>
              <p:nvPr/>
            </p:nvPicPr>
            <p:blipFill>
              <a:blip r:embed="rId7" cstate="print"/>
              <a:srcRect/>
              <a:stretch>
                <a:fillRect/>
              </a:stretch>
            </p:blipFill>
            <p:spPr bwMode="auto">
              <a:xfrm>
                <a:off x="1920" y="1872"/>
                <a:ext cx="366" cy="384"/>
              </a:xfrm>
              <a:prstGeom prst="rect">
                <a:avLst/>
              </a:prstGeom>
              <a:noFill/>
              <a:ln w="9525">
                <a:noFill/>
                <a:miter lim="800000"/>
                <a:headEnd/>
                <a:tailEnd/>
              </a:ln>
            </p:spPr>
          </p:pic>
        </p:grpSp>
      </p:grpSp>
      <p:grpSp>
        <p:nvGrpSpPr>
          <p:cNvPr id="10" name="Group 174"/>
          <p:cNvGrpSpPr>
            <a:grpSpLocks/>
          </p:cNvGrpSpPr>
          <p:nvPr/>
        </p:nvGrpSpPr>
        <p:grpSpPr bwMode="auto">
          <a:xfrm>
            <a:off x="381000" y="1981200"/>
            <a:ext cx="7110413" cy="688975"/>
            <a:chOff x="240" y="1054"/>
            <a:chExt cx="4479" cy="434"/>
          </a:xfrm>
        </p:grpSpPr>
        <p:sp>
          <p:nvSpPr>
            <p:cNvPr id="29711" name="Line 129"/>
            <p:cNvSpPr>
              <a:spLocks noChangeShapeType="1"/>
            </p:cNvSpPr>
            <p:nvPr/>
          </p:nvSpPr>
          <p:spPr bwMode="auto">
            <a:xfrm>
              <a:off x="2160" y="1296"/>
              <a:ext cx="1056" cy="0"/>
            </a:xfrm>
            <a:prstGeom prst="line">
              <a:avLst/>
            </a:prstGeom>
            <a:noFill/>
            <a:ln w="9525">
              <a:solidFill>
                <a:schemeClr val="tx1"/>
              </a:solidFill>
              <a:round/>
              <a:headEnd/>
              <a:tailEnd/>
            </a:ln>
          </p:spPr>
          <p:txBody>
            <a:bodyPr/>
            <a:lstStyle/>
            <a:p>
              <a:endParaRPr lang="en-US"/>
            </a:p>
          </p:txBody>
        </p:sp>
        <p:pic>
          <p:nvPicPr>
            <p:cNvPr id="29712" name="Picture 105"/>
            <p:cNvPicPr>
              <a:picLocks noChangeArrowheads="1"/>
            </p:cNvPicPr>
            <p:nvPr/>
          </p:nvPicPr>
          <p:blipFill>
            <a:blip r:embed="rId8" cstate="print"/>
            <a:srcRect/>
            <a:stretch>
              <a:fillRect/>
            </a:stretch>
          </p:blipFill>
          <p:spPr bwMode="auto">
            <a:xfrm>
              <a:off x="2928" y="1056"/>
              <a:ext cx="624" cy="338"/>
            </a:xfrm>
            <a:prstGeom prst="rect">
              <a:avLst/>
            </a:prstGeom>
            <a:noFill/>
            <a:ln w="9525">
              <a:noFill/>
              <a:miter lim="800000"/>
              <a:headEnd/>
              <a:tailEnd/>
            </a:ln>
          </p:spPr>
        </p:pic>
        <p:pic>
          <p:nvPicPr>
            <p:cNvPr id="29713" name="Picture 125"/>
            <p:cNvPicPr>
              <a:picLocks noChangeArrowheads="1"/>
            </p:cNvPicPr>
            <p:nvPr/>
          </p:nvPicPr>
          <p:blipFill>
            <a:blip r:embed="rId8" cstate="print"/>
            <a:srcRect/>
            <a:stretch>
              <a:fillRect/>
            </a:stretch>
          </p:blipFill>
          <p:spPr bwMode="auto">
            <a:xfrm>
              <a:off x="1824" y="1054"/>
              <a:ext cx="624" cy="338"/>
            </a:xfrm>
            <a:prstGeom prst="rect">
              <a:avLst/>
            </a:prstGeom>
            <a:noFill/>
            <a:ln w="9525">
              <a:noFill/>
              <a:miter lim="800000"/>
              <a:headEnd/>
              <a:tailEnd/>
            </a:ln>
          </p:spPr>
        </p:pic>
        <p:sp>
          <p:nvSpPr>
            <p:cNvPr id="29714" name="Text Box 149"/>
            <p:cNvSpPr txBox="1">
              <a:spLocks noChangeArrowheads="1"/>
            </p:cNvSpPr>
            <p:nvPr/>
          </p:nvSpPr>
          <p:spPr bwMode="auto">
            <a:xfrm>
              <a:off x="3600" y="1190"/>
              <a:ext cx="1119" cy="250"/>
            </a:xfrm>
            <a:prstGeom prst="rect">
              <a:avLst/>
            </a:prstGeom>
            <a:noFill/>
            <a:ln w="9525">
              <a:noFill/>
              <a:miter lim="800000"/>
              <a:headEnd/>
              <a:tailEnd/>
            </a:ln>
          </p:spPr>
          <p:txBody>
            <a:bodyPr wrap="none">
              <a:spAutoFit/>
            </a:bodyPr>
            <a:lstStyle/>
            <a:p>
              <a:r>
                <a:rPr lang="en-US" sz="2000">
                  <a:ea typeface="ＭＳ Ｐゴシック" charset="-128"/>
                </a:rPr>
                <a:t>Layer-3 router</a:t>
              </a:r>
            </a:p>
          </p:txBody>
        </p:sp>
        <p:sp>
          <p:nvSpPr>
            <p:cNvPr id="29715" name="Text Box 152"/>
            <p:cNvSpPr txBox="1">
              <a:spLocks noChangeArrowheads="1"/>
            </p:cNvSpPr>
            <p:nvPr/>
          </p:nvSpPr>
          <p:spPr bwMode="auto">
            <a:xfrm>
              <a:off x="240" y="1200"/>
              <a:ext cx="533" cy="288"/>
            </a:xfrm>
            <a:prstGeom prst="rect">
              <a:avLst/>
            </a:prstGeom>
            <a:noFill/>
            <a:ln w="9525">
              <a:noFill/>
              <a:miter lim="800000"/>
              <a:headEnd/>
              <a:tailEnd/>
            </a:ln>
          </p:spPr>
          <p:txBody>
            <a:bodyPr wrap="none">
              <a:spAutoFit/>
            </a:bodyPr>
            <a:lstStyle/>
            <a:p>
              <a:r>
                <a:rPr lang="en-US" sz="2400">
                  <a:ea typeface="ＭＳ Ｐゴシック" charset="-128"/>
                </a:rPr>
                <a:t>Core</a:t>
              </a:r>
            </a:p>
          </p:txBody>
        </p:sp>
      </p:grpSp>
    </p:spTree>
    <p:custDataLst>
      <p:tags r:id="rId1"/>
    </p:custDataLst>
  </p:cSld>
  <p:clrMapOvr>
    <a:masterClrMapping/>
  </p:clrMapOvr>
  <p:transition advTm="72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38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384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mph" presetSubtype="0" nodeType="clickEffect">
                                  <p:stCondLst>
                                    <p:cond delay="0"/>
                                  </p:stCondLst>
                                  <p:childTnLst>
                                    <p:set>
                                      <p:cBhvr rctx="PPT">
                                        <p:cTn id="28" dur="indefinite"/>
                                        <p:tgtEl>
                                          <p:spTgt spid="5"/>
                                        </p:tgtEl>
                                        <p:attrNameLst>
                                          <p:attrName>style.opacity</p:attrName>
                                        </p:attrNameLst>
                                      </p:cBhvr>
                                      <p:to>
                                        <p:strVal val="0.1"/>
                                      </p:to>
                                    </p:set>
                                    <p:animEffect filter="image" prLst="opacity: 0.1">
                                      <p:cBhvr rctx="IE">
                                        <p:cTn id="29" dur="indefinite"/>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846" grpId="0" animBg="1"/>
      <p:bldP spid="41384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smtClean="0">
                <a:latin typeface="Helvetica" charset="0"/>
              </a:rPr>
              <a:t>Data Center Network Topology</a:t>
            </a:r>
          </a:p>
        </p:txBody>
      </p:sp>
      <p:sp>
        <p:nvSpPr>
          <p:cNvPr id="28675" name="Slide Number Placeholder 3"/>
          <p:cNvSpPr>
            <a:spLocks noGrp="1"/>
          </p:cNvSpPr>
          <p:nvPr>
            <p:ph type="sldNum" sz="quarter" idx="12"/>
          </p:nvPr>
        </p:nvSpPr>
        <p:spPr>
          <a:xfrm>
            <a:off x="457200" y="6245225"/>
            <a:ext cx="2133600" cy="476250"/>
          </a:xfrm>
          <a:extLst>
            <a:ext uri="{FAA26D3D-D897-4be2-8F04-BA451C77F1D7}"/>
          </a:extLst>
        </p:spPr>
        <p:txBody>
          <a:bodyPr/>
          <a:lstStyle/>
          <a:p>
            <a:pPr algn="l">
              <a:defRPr/>
            </a:pPr>
            <a:fld id="{AB0E5A03-9759-471A-9B41-7E2CC499ACEE}" type="slidenum">
              <a:rPr lang="en-US">
                <a:latin typeface="Times New Roman" pitchFamily="18" charset="0"/>
                <a:cs typeface="Arial" pitchFamily="34" charset="0"/>
              </a:rPr>
              <a:pPr algn="l">
                <a:defRPr/>
              </a:pPr>
              <a:t>26</a:t>
            </a:fld>
            <a:endParaRPr lang="en-US">
              <a:latin typeface="Times New Roman" pitchFamily="18" charset="0"/>
              <a:cs typeface="Arial" pitchFamily="34" charset="0"/>
            </a:endParaRPr>
          </a:p>
        </p:txBody>
      </p:sp>
      <p:sp>
        <p:nvSpPr>
          <p:cNvPr id="5" name="Rectangle 4"/>
          <p:cNvSpPr>
            <a:spLocks noChangeArrowheads="1"/>
          </p:cNvSpPr>
          <p:nvPr/>
        </p:nvSpPr>
        <p:spPr bwMode="auto">
          <a:xfrm>
            <a:off x="2000250" y="3035300"/>
            <a:ext cx="3384550" cy="2425700"/>
          </a:xfrm>
          <a:prstGeom prst="rect">
            <a:avLst/>
          </a:prstGeom>
          <a:gradFill rotWithShape="1">
            <a:gsLst>
              <a:gs pos="0">
                <a:srgbClr val="F6FFFF"/>
              </a:gs>
              <a:gs pos="64999">
                <a:srgbClr val="EBFEFF"/>
              </a:gs>
              <a:gs pos="100000">
                <a:srgbClr val="E4FEFF"/>
              </a:gs>
            </a:gsLst>
            <a:lin ang="5400000" scaled="1"/>
          </a:gradFill>
          <a:ln w="9525">
            <a:noFill/>
            <a:miter lim="800000"/>
            <a:headEnd/>
            <a:tailEnd/>
          </a:ln>
          <a:effectLst>
            <a:outerShdw dist="20000" dir="7199958" rotWithShape="0">
              <a:schemeClr val="tx1">
                <a:alpha val="68999"/>
              </a:schemeClr>
            </a:outerShdw>
          </a:effectLst>
        </p:spPr>
        <p:txBody>
          <a:bodyPr wrap="none"/>
          <a:lstStyle/>
          <a:p>
            <a:pPr>
              <a:defRPr/>
            </a:pPr>
            <a:endParaRPr lang="en-US" sz="3000">
              <a:solidFill>
                <a:schemeClr val="tx1">
                  <a:alpha val="100000"/>
                </a:schemeClr>
              </a:solidFill>
              <a:latin typeface="+mn-lt"/>
              <a:cs typeface="Times New Roman"/>
            </a:endParaRPr>
          </a:p>
        </p:txBody>
      </p:sp>
      <p:cxnSp>
        <p:nvCxnSpPr>
          <p:cNvPr id="6" name="Straight Connector 57"/>
          <p:cNvCxnSpPr>
            <a:cxnSpLocks noChangeShapeType="1"/>
          </p:cNvCxnSpPr>
          <p:nvPr/>
        </p:nvCxnSpPr>
        <p:spPr bwMode="auto">
          <a:xfrm>
            <a:off x="685800" y="1954213"/>
            <a:ext cx="7554913" cy="11112"/>
          </a:xfrm>
          <a:prstGeom prst="line">
            <a:avLst/>
          </a:prstGeom>
          <a:noFill/>
          <a:ln w="9525">
            <a:solidFill>
              <a:srgbClr val="7F7F7F"/>
            </a:solidFill>
            <a:prstDash val="dash"/>
            <a:round/>
            <a:headEnd/>
            <a:tailEnd/>
          </a:ln>
          <a:effectLst>
            <a:outerShdw dist="20000" dir="5400000" rotWithShape="0">
              <a:srgbClr val="808080">
                <a:alpha val="37999"/>
              </a:srgbClr>
            </a:outerShdw>
          </a:effectLst>
        </p:spPr>
      </p:cxnSp>
      <p:sp>
        <p:nvSpPr>
          <p:cNvPr id="9" name="Oval 7"/>
          <p:cNvSpPr>
            <a:spLocks noChangeArrowheads="1"/>
          </p:cNvSpPr>
          <p:nvPr/>
        </p:nvSpPr>
        <p:spPr bwMode="auto">
          <a:xfrm>
            <a:off x="4016879" y="1824362"/>
            <a:ext cx="376040" cy="26359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lIns="0" tIns="0" rIns="0" bIns="0" anchor="ctr"/>
          <a:lstStyle/>
          <a:p>
            <a:pPr>
              <a:defRPr/>
            </a:pPr>
            <a:r>
              <a:rPr lang="en-US">
                <a:solidFill>
                  <a:srgbClr val="FFFFFF"/>
                </a:solidFill>
              </a:rPr>
              <a:t>CR</a:t>
            </a:r>
          </a:p>
        </p:txBody>
      </p:sp>
      <p:sp>
        <p:nvSpPr>
          <p:cNvPr id="10" name="Oval 8"/>
          <p:cNvSpPr>
            <a:spLocks noChangeArrowheads="1"/>
          </p:cNvSpPr>
          <p:nvPr/>
        </p:nvSpPr>
        <p:spPr bwMode="auto">
          <a:xfrm>
            <a:off x="5440313" y="1824362"/>
            <a:ext cx="376040" cy="26359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lIns="0" tIns="0" rIns="0" bIns="0" anchor="ctr"/>
          <a:lstStyle>
            <a:lvl1pPr eaLnBrk="0" hangingPunct="0">
              <a:defRPr sz="2000" b="1">
                <a:solidFill>
                  <a:schemeClr val="tx1"/>
                </a:solidFill>
                <a:latin typeface="Helvetica" charset="0"/>
                <a:ea typeface="ＭＳ Ｐゴシック"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eaLnBrk="1" hangingPunct="1">
              <a:defRPr/>
            </a:pPr>
            <a:r>
              <a:rPr lang="en-US" sz="1600" smtClean="0">
                <a:solidFill>
                  <a:srgbClr val="FFFFFF"/>
                </a:solidFill>
                <a:latin typeface="Arial" charset="0"/>
              </a:rPr>
              <a:t>CR</a:t>
            </a:r>
            <a:endParaRPr lang="en-US" smtClean="0">
              <a:solidFill>
                <a:srgbClr val="FFFFFF"/>
              </a:solidFill>
              <a:latin typeface="Arial" charset="0"/>
            </a:endParaRPr>
          </a:p>
        </p:txBody>
      </p:sp>
      <p:sp>
        <p:nvSpPr>
          <p:cNvPr id="11" name="Oval 9"/>
          <p:cNvSpPr>
            <a:spLocks noChangeArrowheads="1"/>
          </p:cNvSpPr>
          <p:nvPr/>
        </p:nvSpPr>
        <p:spPr bwMode="auto">
          <a:xfrm>
            <a:off x="3041668" y="2586225"/>
            <a:ext cx="376040" cy="26359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lIns="0" tIns="0" rIns="0" bIns="0" anchor="ctr"/>
          <a:lstStyle/>
          <a:p>
            <a:pPr>
              <a:defRPr/>
            </a:pPr>
            <a:r>
              <a:rPr lang="en-US"/>
              <a:t>AR</a:t>
            </a:r>
          </a:p>
        </p:txBody>
      </p:sp>
      <p:sp>
        <p:nvSpPr>
          <p:cNvPr id="12" name="Oval 10"/>
          <p:cNvSpPr>
            <a:spLocks noChangeArrowheads="1"/>
          </p:cNvSpPr>
          <p:nvPr/>
        </p:nvSpPr>
        <p:spPr bwMode="auto">
          <a:xfrm>
            <a:off x="3940680" y="2586225"/>
            <a:ext cx="376040" cy="26359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lIns="0" tIns="0" rIns="0" bIns="0" anchor="ctr"/>
          <a:lstStyle/>
          <a:p>
            <a:pPr>
              <a:defRPr/>
            </a:pPr>
            <a:r>
              <a:rPr lang="en-US" dirty="0"/>
              <a:t>AR</a:t>
            </a:r>
          </a:p>
        </p:txBody>
      </p:sp>
      <p:sp>
        <p:nvSpPr>
          <p:cNvPr id="13" name="Oval 11"/>
          <p:cNvSpPr>
            <a:spLocks noChangeArrowheads="1"/>
          </p:cNvSpPr>
          <p:nvPr/>
        </p:nvSpPr>
        <p:spPr bwMode="auto">
          <a:xfrm>
            <a:off x="5597058" y="2586225"/>
            <a:ext cx="376040" cy="26359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lIns="0" tIns="0" rIns="0" bIns="0" anchor="ctr"/>
          <a:lstStyle/>
          <a:p>
            <a:pPr>
              <a:defRPr/>
            </a:pPr>
            <a:r>
              <a:rPr lang="en-US" dirty="0"/>
              <a:t>AR</a:t>
            </a:r>
          </a:p>
        </p:txBody>
      </p:sp>
      <p:sp>
        <p:nvSpPr>
          <p:cNvPr id="14" name="Oval 12"/>
          <p:cNvSpPr>
            <a:spLocks noChangeArrowheads="1"/>
          </p:cNvSpPr>
          <p:nvPr/>
        </p:nvSpPr>
        <p:spPr bwMode="auto">
          <a:xfrm>
            <a:off x="6554737" y="2586225"/>
            <a:ext cx="376040" cy="26359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lIns="0" tIns="0" rIns="0" bIns="0" anchor="ctr"/>
          <a:lstStyle/>
          <a:p>
            <a:pPr>
              <a:defRPr/>
            </a:pPr>
            <a:r>
              <a:rPr lang="en-US" dirty="0"/>
              <a:t>AR</a:t>
            </a:r>
          </a:p>
        </p:txBody>
      </p:sp>
      <p:cxnSp>
        <p:nvCxnSpPr>
          <p:cNvPr id="30744" name="AutoShape 13"/>
          <p:cNvCxnSpPr>
            <a:cxnSpLocks noChangeShapeType="1"/>
          </p:cNvCxnSpPr>
          <p:nvPr/>
        </p:nvCxnSpPr>
        <p:spPr bwMode="auto">
          <a:xfrm rot="5400000">
            <a:off x="3467894" y="1848644"/>
            <a:ext cx="498475" cy="976313"/>
          </a:xfrm>
          <a:prstGeom prst="straightConnector1">
            <a:avLst/>
          </a:prstGeom>
          <a:noFill/>
          <a:ln w="9525">
            <a:solidFill>
              <a:schemeClr val="tx1"/>
            </a:solidFill>
            <a:round/>
            <a:headEnd/>
            <a:tailEnd/>
          </a:ln>
        </p:spPr>
      </p:cxnSp>
      <p:cxnSp>
        <p:nvCxnSpPr>
          <p:cNvPr id="30745" name="AutoShape 14"/>
          <p:cNvCxnSpPr>
            <a:cxnSpLocks noChangeShapeType="1"/>
          </p:cNvCxnSpPr>
          <p:nvPr/>
        </p:nvCxnSpPr>
        <p:spPr bwMode="auto">
          <a:xfrm rot="5400000" flipH="1" flipV="1">
            <a:off x="4179094" y="1137444"/>
            <a:ext cx="498475" cy="2398713"/>
          </a:xfrm>
          <a:prstGeom prst="straightConnector1">
            <a:avLst/>
          </a:prstGeom>
          <a:noFill/>
          <a:ln w="9525">
            <a:solidFill>
              <a:schemeClr val="tx1"/>
            </a:solidFill>
            <a:round/>
            <a:headEnd/>
            <a:tailEnd/>
          </a:ln>
        </p:spPr>
      </p:cxnSp>
      <p:cxnSp>
        <p:nvCxnSpPr>
          <p:cNvPr id="30746" name="AutoShape 15"/>
          <p:cNvCxnSpPr>
            <a:cxnSpLocks noChangeShapeType="1"/>
          </p:cNvCxnSpPr>
          <p:nvPr/>
        </p:nvCxnSpPr>
        <p:spPr bwMode="auto">
          <a:xfrm rot="5400000">
            <a:off x="4629150" y="1587501"/>
            <a:ext cx="498475" cy="1498600"/>
          </a:xfrm>
          <a:prstGeom prst="straightConnector1">
            <a:avLst/>
          </a:prstGeom>
          <a:noFill/>
          <a:ln w="9525">
            <a:solidFill>
              <a:schemeClr val="tx1"/>
            </a:solidFill>
            <a:round/>
            <a:headEnd/>
            <a:tailEnd/>
          </a:ln>
        </p:spPr>
      </p:cxnSp>
      <p:cxnSp>
        <p:nvCxnSpPr>
          <p:cNvPr id="30747" name="AutoShape 16"/>
          <p:cNvCxnSpPr>
            <a:cxnSpLocks noChangeShapeType="1"/>
          </p:cNvCxnSpPr>
          <p:nvPr/>
        </p:nvCxnSpPr>
        <p:spPr bwMode="auto">
          <a:xfrm rot="16200000" flipH="1">
            <a:off x="5457031" y="2258220"/>
            <a:ext cx="498475" cy="157162"/>
          </a:xfrm>
          <a:prstGeom prst="straightConnector1">
            <a:avLst/>
          </a:prstGeom>
          <a:noFill/>
          <a:ln w="9525">
            <a:solidFill>
              <a:schemeClr val="tx1"/>
            </a:solidFill>
            <a:round/>
            <a:headEnd/>
            <a:tailEnd/>
          </a:ln>
        </p:spPr>
      </p:cxnSp>
      <p:cxnSp>
        <p:nvCxnSpPr>
          <p:cNvPr id="30748" name="AutoShape 17"/>
          <p:cNvCxnSpPr>
            <a:cxnSpLocks noChangeShapeType="1"/>
          </p:cNvCxnSpPr>
          <p:nvPr/>
        </p:nvCxnSpPr>
        <p:spPr bwMode="auto">
          <a:xfrm rot="16200000" flipH="1">
            <a:off x="5935663" y="1779588"/>
            <a:ext cx="498475" cy="1114425"/>
          </a:xfrm>
          <a:prstGeom prst="straightConnector1">
            <a:avLst/>
          </a:prstGeom>
          <a:noFill/>
          <a:ln w="9525">
            <a:solidFill>
              <a:schemeClr val="tx1"/>
            </a:solidFill>
            <a:round/>
            <a:headEnd/>
            <a:tailEnd/>
          </a:ln>
        </p:spPr>
      </p:cxnSp>
      <p:cxnSp>
        <p:nvCxnSpPr>
          <p:cNvPr id="30749" name="AutoShape 18"/>
          <p:cNvCxnSpPr>
            <a:cxnSpLocks noChangeShapeType="1"/>
          </p:cNvCxnSpPr>
          <p:nvPr/>
        </p:nvCxnSpPr>
        <p:spPr bwMode="auto">
          <a:xfrm rot="16200000" flipH="1">
            <a:off x="5224463" y="1068388"/>
            <a:ext cx="498475" cy="2536825"/>
          </a:xfrm>
          <a:prstGeom prst="straightConnector1">
            <a:avLst/>
          </a:prstGeom>
          <a:noFill/>
          <a:ln w="9525">
            <a:solidFill>
              <a:schemeClr val="tx1"/>
            </a:solidFill>
            <a:round/>
            <a:headEnd/>
            <a:tailEnd/>
          </a:ln>
        </p:spPr>
      </p:cxnSp>
      <p:cxnSp>
        <p:nvCxnSpPr>
          <p:cNvPr id="30750" name="AutoShape 19"/>
          <p:cNvCxnSpPr>
            <a:cxnSpLocks noChangeShapeType="1"/>
          </p:cNvCxnSpPr>
          <p:nvPr/>
        </p:nvCxnSpPr>
        <p:spPr bwMode="auto">
          <a:xfrm rot="5400000">
            <a:off x="3917950" y="2298701"/>
            <a:ext cx="498475" cy="76200"/>
          </a:xfrm>
          <a:prstGeom prst="straightConnector1">
            <a:avLst/>
          </a:prstGeom>
          <a:noFill/>
          <a:ln w="9525">
            <a:solidFill>
              <a:schemeClr val="tx1"/>
            </a:solidFill>
            <a:round/>
            <a:headEnd/>
            <a:tailEnd/>
          </a:ln>
        </p:spPr>
      </p:cxnSp>
      <p:cxnSp>
        <p:nvCxnSpPr>
          <p:cNvPr id="30751" name="AutoShape 20"/>
          <p:cNvCxnSpPr>
            <a:cxnSpLocks noChangeShapeType="1"/>
          </p:cNvCxnSpPr>
          <p:nvPr/>
        </p:nvCxnSpPr>
        <p:spPr bwMode="auto">
          <a:xfrm rot="16200000" flipH="1">
            <a:off x="4745831" y="1547020"/>
            <a:ext cx="498475" cy="1579562"/>
          </a:xfrm>
          <a:prstGeom prst="straightConnector1">
            <a:avLst/>
          </a:prstGeom>
          <a:noFill/>
          <a:ln w="9525">
            <a:solidFill>
              <a:schemeClr val="tx1"/>
            </a:solidFill>
            <a:round/>
            <a:headEnd/>
            <a:tailEnd/>
          </a:ln>
        </p:spPr>
      </p:cxnSp>
      <p:sp>
        <p:nvSpPr>
          <p:cNvPr id="30752" name="Rectangle 21"/>
          <p:cNvSpPr>
            <a:spLocks noChangeArrowheads="1"/>
          </p:cNvSpPr>
          <p:nvPr/>
        </p:nvSpPr>
        <p:spPr bwMode="auto">
          <a:xfrm>
            <a:off x="4572000" y="2305050"/>
            <a:ext cx="622300" cy="523875"/>
          </a:xfrm>
          <a:prstGeom prst="rect">
            <a:avLst/>
          </a:prstGeom>
          <a:noFill/>
          <a:ln w="9525">
            <a:noFill/>
            <a:miter lim="800000"/>
            <a:headEnd/>
            <a:tailEnd/>
          </a:ln>
        </p:spPr>
        <p:txBody>
          <a:bodyPr wrap="none">
            <a:spAutoFit/>
          </a:bodyPr>
          <a:lstStyle/>
          <a:p>
            <a:r>
              <a:rPr lang="en-US" sz="2800"/>
              <a:t>. . .</a:t>
            </a:r>
          </a:p>
        </p:txBody>
      </p:sp>
      <p:sp>
        <p:nvSpPr>
          <p:cNvPr id="24" name="Rectangle 25"/>
          <p:cNvSpPr>
            <a:spLocks noChangeArrowheads="1"/>
          </p:cNvSpPr>
          <p:nvPr/>
        </p:nvSpPr>
        <p:spPr bwMode="auto">
          <a:xfrm>
            <a:off x="3952042" y="3223334"/>
            <a:ext cx="352680" cy="242726"/>
          </a:xfrm>
          <a:prstGeom prst="rect">
            <a:avLst/>
          </a:prstGeom>
          <a:ln>
            <a:headEnd/>
            <a:tailEnd/>
          </a:ln>
          <a:scene3d>
            <a:camera prst="orthographicFront">
              <a:rot lat="0" lon="0" rev="0"/>
            </a:camera>
            <a:lightRig rig="threePt" dir="t">
              <a:rot lat="0" lon="0" rev="1200000"/>
            </a:lightRig>
          </a:scene3d>
          <a:sp3d prstMaterial="plastic">
            <a:bevelT w="63500" h="25400"/>
          </a:sp3d>
        </p:spPr>
        <p:style>
          <a:lnRef idx="0">
            <a:schemeClr val="accent3"/>
          </a:lnRef>
          <a:fillRef idx="3">
            <a:schemeClr val="accent3"/>
          </a:fillRef>
          <a:effectRef idx="3">
            <a:schemeClr val="accent3"/>
          </a:effectRef>
          <a:fontRef idx="minor">
            <a:schemeClr val="lt1"/>
          </a:fontRef>
        </p:style>
        <p:txBody>
          <a:bodyPr wrap="none" anchor="ctr"/>
          <a:lstStyle/>
          <a:p>
            <a:pPr>
              <a:defRPr/>
            </a:pPr>
            <a:r>
              <a:rPr lang="en-US" dirty="0"/>
              <a:t>S</a:t>
            </a:r>
          </a:p>
        </p:txBody>
      </p:sp>
      <p:sp>
        <p:nvSpPr>
          <p:cNvPr id="25" name="Rectangle 26"/>
          <p:cNvSpPr>
            <a:spLocks noChangeArrowheads="1"/>
          </p:cNvSpPr>
          <p:nvPr/>
        </p:nvSpPr>
        <p:spPr bwMode="auto">
          <a:xfrm>
            <a:off x="3053032" y="3223334"/>
            <a:ext cx="352680" cy="242726"/>
          </a:xfrm>
          <a:prstGeom prst="rect">
            <a:avLst/>
          </a:prstGeom>
          <a:ln>
            <a:headEnd/>
            <a:tailEnd/>
          </a:ln>
          <a:scene3d>
            <a:camera prst="orthographicFront">
              <a:rot lat="0" lon="0" rev="0"/>
            </a:camera>
            <a:lightRig rig="threePt" dir="t">
              <a:rot lat="0" lon="0" rev="1200000"/>
            </a:lightRig>
          </a:scene3d>
          <a:sp3d prstMaterial="plastic">
            <a:bevelT w="63500" h="25400"/>
          </a:sp3d>
        </p:spPr>
        <p:style>
          <a:lnRef idx="0">
            <a:schemeClr val="accent3"/>
          </a:lnRef>
          <a:fillRef idx="3">
            <a:schemeClr val="accent3"/>
          </a:fillRef>
          <a:effectRef idx="3">
            <a:schemeClr val="accent3"/>
          </a:effectRef>
          <a:fontRef idx="minor">
            <a:schemeClr val="lt1"/>
          </a:fontRef>
        </p:style>
        <p:txBody>
          <a:bodyPr wrap="none" anchor="ctr"/>
          <a:lstStyle/>
          <a:p>
            <a:pPr>
              <a:defRPr/>
            </a:pPr>
            <a:r>
              <a:rPr lang="en-US"/>
              <a:t>S</a:t>
            </a:r>
          </a:p>
        </p:txBody>
      </p:sp>
      <p:cxnSp>
        <p:nvCxnSpPr>
          <p:cNvPr id="30759" name="AutoShape 59"/>
          <p:cNvCxnSpPr>
            <a:cxnSpLocks noChangeShapeType="1"/>
          </p:cNvCxnSpPr>
          <p:nvPr/>
        </p:nvCxnSpPr>
        <p:spPr bwMode="auto">
          <a:xfrm rot="5400000" flipH="1" flipV="1">
            <a:off x="3042444" y="3036094"/>
            <a:ext cx="373062" cy="0"/>
          </a:xfrm>
          <a:prstGeom prst="straightConnector1">
            <a:avLst/>
          </a:prstGeom>
          <a:noFill/>
          <a:ln w="9525">
            <a:solidFill>
              <a:schemeClr val="tx1"/>
            </a:solidFill>
            <a:round/>
            <a:headEnd/>
            <a:tailEnd/>
          </a:ln>
        </p:spPr>
      </p:cxnSp>
      <p:cxnSp>
        <p:nvCxnSpPr>
          <p:cNvPr id="30760" name="AutoShape 60"/>
          <p:cNvCxnSpPr>
            <a:cxnSpLocks noChangeShapeType="1"/>
          </p:cNvCxnSpPr>
          <p:nvPr/>
        </p:nvCxnSpPr>
        <p:spPr bwMode="auto">
          <a:xfrm rot="16200000" flipV="1">
            <a:off x="3492501" y="2586037"/>
            <a:ext cx="373062" cy="900113"/>
          </a:xfrm>
          <a:prstGeom prst="straightConnector1">
            <a:avLst/>
          </a:prstGeom>
          <a:noFill/>
          <a:ln w="9525">
            <a:solidFill>
              <a:schemeClr val="tx1"/>
            </a:solidFill>
            <a:round/>
            <a:headEnd/>
            <a:tailEnd/>
          </a:ln>
        </p:spPr>
      </p:cxnSp>
      <p:cxnSp>
        <p:nvCxnSpPr>
          <p:cNvPr id="30761" name="AutoShape 61"/>
          <p:cNvCxnSpPr>
            <a:cxnSpLocks noChangeShapeType="1"/>
          </p:cNvCxnSpPr>
          <p:nvPr/>
        </p:nvCxnSpPr>
        <p:spPr bwMode="auto">
          <a:xfrm rot="5400000" flipH="1" flipV="1">
            <a:off x="3942557" y="3036094"/>
            <a:ext cx="373062" cy="0"/>
          </a:xfrm>
          <a:prstGeom prst="straightConnector1">
            <a:avLst/>
          </a:prstGeom>
          <a:noFill/>
          <a:ln w="9525">
            <a:solidFill>
              <a:schemeClr val="tx1"/>
            </a:solidFill>
            <a:round/>
            <a:headEnd/>
            <a:tailEnd/>
          </a:ln>
        </p:spPr>
      </p:cxnSp>
      <p:cxnSp>
        <p:nvCxnSpPr>
          <p:cNvPr id="30762" name="AutoShape 62"/>
          <p:cNvCxnSpPr>
            <a:cxnSpLocks noChangeShapeType="1"/>
          </p:cNvCxnSpPr>
          <p:nvPr/>
        </p:nvCxnSpPr>
        <p:spPr bwMode="auto">
          <a:xfrm rot="5400000" flipH="1" flipV="1">
            <a:off x="3492501" y="2586037"/>
            <a:ext cx="373062" cy="900113"/>
          </a:xfrm>
          <a:prstGeom prst="straightConnector1">
            <a:avLst/>
          </a:prstGeom>
          <a:noFill/>
          <a:ln w="9525">
            <a:solidFill>
              <a:schemeClr val="tx1"/>
            </a:solidFill>
            <a:round/>
            <a:headEnd/>
            <a:tailEnd/>
          </a:ln>
        </p:spPr>
      </p:cxnSp>
      <p:cxnSp>
        <p:nvCxnSpPr>
          <p:cNvPr id="30763" name="AutoShape 63"/>
          <p:cNvCxnSpPr>
            <a:cxnSpLocks noChangeShapeType="1"/>
          </p:cNvCxnSpPr>
          <p:nvPr/>
        </p:nvCxnSpPr>
        <p:spPr bwMode="auto">
          <a:xfrm>
            <a:off x="3405188" y="3344863"/>
            <a:ext cx="546100" cy="1587"/>
          </a:xfrm>
          <a:prstGeom prst="straightConnector1">
            <a:avLst/>
          </a:prstGeom>
          <a:noFill/>
          <a:ln w="9525">
            <a:solidFill>
              <a:schemeClr val="tx1"/>
            </a:solidFill>
            <a:round/>
            <a:headEnd/>
            <a:tailEnd/>
          </a:ln>
        </p:spPr>
      </p:cxnSp>
      <p:cxnSp>
        <p:nvCxnSpPr>
          <p:cNvPr id="30764" name="AutoShape 64"/>
          <p:cNvCxnSpPr>
            <a:cxnSpLocks noChangeShapeType="1"/>
          </p:cNvCxnSpPr>
          <p:nvPr/>
        </p:nvCxnSpPr>
        <p:spPr bwMode="auto">
          <a:xfrm rot="5400000" flipH="1" flipV="1">
            <a:off x="3009106" y="2831307"/>
            <a:ext cx="485775" cy="1754188"/>
          </a:xfrm>
          <a:prstGeom prst="straightConnector1">
            <a:avLst/>
          </a:prstGeom>
          <a:noFill/>
          <a:ln w="9525">
            <a:solidFill>
              <a:schemeClr val="tx1"/>
            </a:solidFill>
            <a:round/>
            <a:headEnd/>
            <a:tailEnd/>
          </a:ln>
        </p:spPr>
      </p:cxnSp>
      <p:cxnSp>
        <p:nvCxnSpPr>
          <p:cNvPr id="30765" name="AutoShape 65"/>
          <p:cNvCxnSpPr>
            <a:cxnSpLocks noChangeShapeType="1"/>
          </p:cNvCxnSpPr>
          <p:nvPr/>
        </p:nvCxnSpPr>
        <p:spPr bwMode="auto">
          <a:xfrm rot="5400000" flipH="1" flipV="1">
            <a:off x="2559050" y="3281363"/>
            <a:ext cx="485775" cy="854075"/>
          </a:xfrm>
          <a:prstGeom prst="straightConnector1">
            <a:avLst/>
          </a:prstGeom>
          <a:noFill/>
          <a:ln w="9525">
            <a:solidFill>
              <a:schemeClr val="tx1"/>
            </a:solidFill>
            <a:round/>
            <a:headEnd/>
            <a:tailEnd/>
          </a:ln>
        </p:spPr>
      </p:cxnSp>
      <p:cxnSp>
        <p:nvCxnSpPr>
          <p:cNvPr id="30766" name="AutoShape 66"/>
          <p:cNvCxnSpPr>
            <a:cxnSpLocks noChangeShapeType="1"/>
          </p:cNvCxnSpPr>
          <p:nvPr/>
        </p:nvCxnSpPr>
        <p:spPr bwMode="auto">
          <a:xfrm rot="16200000" flipV="1">
            <a:off x="3009106" y="3685382"/>
            <a:ext cx="485775" cy="46038"/>
          </a:xfrm>
          <a:prstGeom prst="straightConnector1">
            <a:avLst/>
          </a:prstGeom>
          <a:noFill/>
          <a:ln w="9525">
            <a:solidFill>
              <a:schemeClr val="tx1"/>
            </a:solidFill>
            <a:round/>
            <a:headEnd/>
            <a:tailEnd/>
          </a:ln>
        </p:spPr>
      </p:cxnSp>
      <p:cxnSp>
        <p:nvCxnSpPr>
          <p:cNvPr id="30767" name="AutoShape 67"/>
          <p:cNvCxnSpPr>
            <a:cxnSpLocks noChangeShapeType="1"/>
          </p:cNvCxnSpPr>
          <p:nvPr/>
        </p:nvCxnSpPr>
        <p:spPr bwMode="auto">
          <a:xfrm rot="5400000" flipH="1" flipV="1">
            <a:off x="3459163" y="3281363"/>
            <a:ext cx="485775" cy="854075"/>
          </a:xfrm>
          <a:prstGeom prst="straightConnector1">
            <a:avLst/>
          </a:prstGeom>
          <a:noFill/>
          <a:ln w="9525">
            <a:solidFill>
              <a:schemeClr val="tx1"/>
            </a:solidFill>
            <a:round/>
            <a:headEnd/>
            <a:tailEnd/>
          </a:ln>
        </p:spPr>
      </p:cxnSp>
      <p:sp>
        <p:nvSpPr>
          <p:cNvPr id="36" name="TextBox 59"/>
          <p:cNvSpPr txBox="1">
            <a:spLocks noChangeArrowheads="1"/>
          </p:cNvSpPr>
          <p:nvPr/>
        </p:nvSpPr>
        <p:spPr bwMode="auto">
          <a:xfrm>
            <a:off x="540202" y="1447800"/>
            <a:ext cx="1212397" cy="369332"/>
          </a:xfrm>
          <a:prstGeom prst="rect">
            <a:avLst/>
          </a:prstGeom>
          <a:solidFill>
            <a:schemeClr val="bg1">
              <a:lumMod val="75000"/>
            </a:schemeClr>
          </a:solidFill>
          <a:ln w="9525">
            <a:noFill/>
            <a:miter lim="800000"/>
            <a:headEnd/>
            <a:tailEnd/>
          </a:ln>
          <a:effectLst>
            <a:outerShdw blurRad="50800" dist="38100" dir="2700000" algn="tl" rotWithShape="0">
              <a:prstClr val="black">
                <a:alpha val="40000"/>
              </a:prstClr>
            </a:outerShdw>
            <a:softEdge rad="12700"/>
          </a:effectLst>
        </p:spPr>
        <p:txBody>
          <a:bodyPr>
            <a:spAutoFit/>
          </a:bodyPr>
          <a:lstStyle/>
          <a:p>
            <a:pPr>
              <a:defRPr/>
            </a:pPr>
            <a:r>
              <a:rPr lang="en-US" i="1" dirty="0">
                <a:latin typeface="+mn-lt"/>
                <a:ea typeface="Arial" charset="0"/>
              </a:rPr>
              <a:t>Internet</a:t>
            </a:r>
          </a:p>
        </p:txBody>
      </p:sp>
      <p:sp>
        <p:nvSpPr>
          <p:cNvPr id="37" name="Rectangle 38"/>
          <p:cNvSpPr>
            <a:spLocks noChangeArrowheads="1"/>
          </p:cNvSpPr>
          <p:nvPr/>
        </p:nvSpPr>
        <p:spPr bwMode="auto">
          <a:xfrm>
            <a:off x="3098295" y="3951467"/>
            <a:ext cx="352680" cy="242724"/>
          </a:xfrm>
          <a:prstGeom prst="rect">
            <a:avLst/>
          </a:prstGeom>
          <a:ln>
            <a:headEnd/>
            <a:tailEnd/>
          </a:ln>
          <a:scene3d>
            <a:camera prst="orthographicFront">
              <a:rot lat="0" lon="0" rev="0"/>
            </a:camera>
            <a:lightRig rig="threePt" dir="t">
              <a:rot lat="0" lon="0" rev="1200000"/>
            </a:lightRig>
          </a:scene3d>
          <a:sp3d prstMaterial="plastic">
            <a:bevelT w="63500" h="25400"/>
          </a:sp3d>
        </p:spPr>
        <p:style>
          <a:lnRef idx="0">
            <a:schemeClr val="accent3"/>
          </a:lnRef>
          <a:fillRef idx="3">
            <a:schemeClr val="accent3"/>
          </a:fillRef>
          <a:effectRef idx="3">
            <a:schemeClr val="accent3"/>
          </a:effectRef>
          <a:fontRef idx="minor">
            <a:schemeClr val="lt1"/>
          </a:fontRef>
        </p:style>
        <p:txBody>
          <a:bodyPr wrap="none" anchor="ctr"/>
          <a:lstStyle/>
          <a:p>
            <a:pPr>
              <a:defRPr/>
            </a:pPr>
            <a:r>
              <a:rPr lang="en-US"/>
              <a:t>S</a:t>
            </a:r>
          </a:p>
        </p:txBody>
      </p:sp>
      <p:sp>
        <p:nvSpPr>
          <p:cNvPr id="38" name="Rectangle 39"/>
          <p:cNvSpPr>
            <a:spLocks noChangeArrowheads="1"/>
          </p:cNvSpPr>
          <p:nvPr/>
        </p:nvSpPr>
        <p:spPr bwMode="auto">
          <a:xfrm>
            <a:off x="2199285" y="3951465"/>
            <a:ext cx="352680" cy="242726"/>
          </a:xfrm>
          <a:prstGeom prst="rect">
            <a:avLst/>
          </a:prstGeom>
          <a:ln>
            <a:headEnd/>
            <a:tailEnd/>
          </a:ln>
          <a:scene3d>
            <a:camera prst="orthographicFront">
              <a:rot lat="0" lon="0" rev="0"/>
            </a:camera>
            <a:lightRig rig="threePt" dir="t">
              <a:rot lat="0" lon="0" rev="1200000"/>
            </a:lightRig>
          </a:scene3d>
          <a:sp3d prstMaterial="plastic">
            <a:bevelT w="63500" h="25400"/>
          </a:sp3d>
        </p:spPr>
        <p:style>
          <a:lnRef idx="0">
            <a:schemeClr val="accent3"/>
          </a:lnRef>
          <a:fillRef idx="3">
            <a:schemeClr val="accent3"/>
          </a:fillRef>
          <a:effectRef idx="3">
            <a:schemeClr val="accent3"/>
          </a:effectRef>
          <a:fontRef idx="minor">
            <a:schemeClr val="lt1"/>
          </a:fontRef>
        </p:style>
        <p:txBody>
          <a:bodyPr wrap="none" anchor="ctr"/>
          <a:lstStyle/>
          <a:p>
            <a:pPr>
              <a:defRPr/>
            </a:pPr>
            <a:r>
              <a:rPr lang="en-US"/>
              <a:t>S</a:t>
            </a:r>
          </a:p>
        </p:txBody>
      </p:sp>
      <p:cxnSp>
        <p:nvCxnSpPr>
          <p:cNvPr id="30777" name="AutoShape 69"/>
          <p:cNvCxnSpPr>
            <a:cxnSpLocks noChangeShapeType="1"/>
          </p:cNvCxnSpPr>
          <p:nvPr/>
        </p:nvCxnSpPr>
        <p:spPr bwMode="auto">
          <a:xfrm rot="5400000" flipH="1" flipV="1">
            <a:off x="2615406" y="3956844"/>
            <a:ext cx="422275" cy="896938"/>
          </a:xfrm>
          <a:prstGeom prst="straightConnector1">
            <a:avLst/>
          </a:prstGeom>
          <a:noFill/>
          <a:ln w="9525">
            <a:solidFill>
              <a:schemeClr val="tx1"/>
            </a:solidFill>
            <a:round/>
            <a:headEnd/>
            <a:tailEnd/>
          </a:ln>
        </p:spPr>
      </p:cxnSp>
      <p:cxnSp>
        <p:nvCxnSpPr>
          <p:cNvPr id="30778" name="AutoShape 70"/>
          <p:cNvCxnSpPr>
            <a:cxnSpLocks noChangeShapeType="1"/>
          </p:cNvCxnSpPr>
          <p:nvPr/>
        </p:nvCxnSpPr>
        <p:spPr bwMode="auto">
          <a:xfrm rot="16200000" flipV="1">
            <a:off x="2165350" y="4403725"/>
            <a:ext cx="422275" cy="3175"/>
          </a:xfrm>
          <a:prstGeom prst="straightConnector1">
            <a:avLst/>
          </a:prstGeom>
          <a:noFill/>
          <a:ln w="9525">
            <a:solidFill>
              <a:schemeClr val="tx1"/>
            </a:solidFill>
            <a:round/>
            <a:headEnd/>
            <a:tailEnd/>
          </a:ln>
        </p:spPr>
      </p:cxnSp>
      <p:cxnSp>
        <p:nvCxnSpPr>
          <p:cNvPr id="30779" name="AutoShape 71"/>
          <p:cNvCxnSpPr>
            <a:cxnSpLocks noChangeShapeType="1"/>
          </p:cNvCxnSpPr>
          <p:nvPr/>
        </p:nvCxnSpPr>
        <p:spPr bwMode="auto">
          <a:xfrm rot="16200000" flipV="1">
            <a:off x="2614612" y="3954463"/>
            <a:ext cx="422275" cy="901700"/>
          </a:xfrm>
          <a:prstGeom prst="straightConnector1">
            <a:avLst/>
          </a:prstGeom>
          <a:noFill/>
          <a:ln w="9525">
            <a:solidFill>
              <a:schemeClr val="tx1"/>
            </a:solidFill>
            <a:round/>
            <a:headEnd/>
            <a:tailEnd/>
          </a:ln>
        </p:spPr>
      </p:cxnSp>
      <p:cxnSp>
        <p:nvCxnSpPr>
          <p:cNvPr id="30780" name="AutoShape 72"/>
          <p:cNvCxnSpPr>
            <a:cxnSpLocks noChangeShapeType="1"/>
          </p:cNvCxnSpPr>
          <p:nvPr/>
        </p:nvCxnSpPr>
        <p:spPr bwMode="auto">
          <a:xfrm rot="16200000" flipV="1">
            <a:off x="3064669" y="4404519"/>
            <a:ext cx="422275" cy="1587"/>
          </a:xfrm>
          <a:prstGeom prst="straightConnector1">
            <a:avLst/>
          </a:prstGeom>
          <a:noFill/>
          <a:ln w="9525">
            <a:solidFill>
              <a:schemeClr val="tx1"/>
            </a:solidFill>
            <a:round/>
            <a:headEnd/>
            <a:tailEnd/>
          </a:ln>
        </p:spPr>
      </p:cxnSp>
      <p:sp>
        <p:nvSpPr>
          <p:cNvPr id="43" name="AutoShape 80"/>
          <p:cNvSpPr>
            <a:spLocks noChangeArrowheads="1"/>
          </p:cNvSpPr>
          <p:nvPr/>
        </p:nvSpPr>
        <p:spPr bwMode="auto">
          <a:xfrm rot="16171351">
            <a:off x="2143954" y="4702211"/>
            <a:ext cx="472701" cy="299670"/>
          </a:xfrm>
          <a:prstGeom prst="flowChartPredefinedProcess">
            <a:avLst/>
          </a:prstGeom>
          <a:gradFill>
            <a:gsLst>
              <a:gs pos="0">
                <a:schemeClr val="tx1">
                  <a:lumMod val="65000"/>
                  <a:lumOff val="35000"/>
                </a:schemeClr>
              </a:gs>
              <a:gs pos="80000">
                <a:schemeClr val="dk1">
                  <a:shade val="93000"/>
                  <a:satMod val="130000"/>
                </a:schemeClr>
              </a:gs>
              <a:gs pos="100000">
                <a:schemeClr val="dk1">
                  <a:shade val="94000"/>
                  <a:satMod val="135000"/>
                </a:schemeClr>
              </a:gs>
            </a:gsLst>
          </a:gradFill>
          <a:ln>
            <a:headEnd/>
            <a:tailEnd/>
          </a:ln>
          <a:scene3d>
            <a:camera prst="orthographicFront">
              <a:rot lat="0" lon="0" rev="0"/>
            </a:camera>
            <a:lightRig rig="threePt" dir="t"/>
          </a:scene3d>
          <a:sp3d prstMaterial="powder">
            <a:bevelT w="63500" h="25400"/>
          </a:sp3d>
        </p:spPr>
        <p:style>
          <a:lnRef idx="0">
            <a:schemeClr val="dk1"/>
          </a:lnRef>
          <a:fillRef idx="3">
            <a:schemeClr val="dk1"/>
          </a:fillRef>
          <a:effectRef idx="3">
            <a:schemeClr val="dk1"/>
          </a:effectRef>
          <a:fontRef idx="minor">
            <a:schemeClr val="lt1"/>
          </a:fontRef>
        </p:style>
        <p:txBody>
          <a:bodyPr vert="eaVert" wrap="none" anchor="ctr"/>
          <a:lstStyle/>
          <a:p>
            <a:pPr>
              <a:defRPr/>
            </a:pPr>
            <a:r>
              <a:rPr lang="en-US"/>
              <a:t>A</a:t>
            </a:r>
          </a:p>
        </p:txBody>
      </p:sp>
      <p:sp>
        <p:nvSpPr>
          <p:cNvPr id="44" name="AutoShape 82"/>
          <p:cNvSpPr>
            <a:spLocks noChangeArrowheads="1"/>
          </p:cNvSpPr>
          <p:nvPr/>
        </p:nvSpPr>
        <p:spPr bwMode="auto">
          <a:xfrm rot="16171351">
            <a:off x="3042964" y="4702211"/>
            <a:ext cx="472701" cy="299670"/>
          </a:xfrm>
          <a:prstGeom prst="flowChartPredefinedProcess">
            <a:avLst/>
          </a:prstGeom>
          <a:gradFill>
            <a:gsLst>
              <a:gs pos="0">
                <a:schemeClr val="tx1">
                  <a:lumMod val="65000"/>
                  <a:lumOff val="35000"/>
                </a:schemeClr>
              </a:gs>
              <a:gs pos="80000">
                <a:schemeClr val="dk1">
                  <a:shade val="93000"/>
                  <a:satMod val="130000"/>
                </a:schemeClr>
              </a:gs>
              <a:gs pos="100000">
                <a:schemeClr val="dk1">
                  <a:shade val="94000"/>
                  <a:satMod val="135000"/>
                </a:schemeClr>
              </a:gs>
            </a:gsLst>
          </a:gradFill>
          <a:ln>
            <a:headEnd/>
            <a:tailEnd/>
          </a:ln>
          <a:scene3d>
            <a:camera prst="orthographicFront">
              <a:rot lat="0" lon="0" rev="0"/>
            </a:camera>
            <a:lightRig rig="threePt" dir="t"/>
          </a:scene3d>
          <a:sp3d prstMaterial="powder">
            <a:bevelT w="63500" h="25400"/>
          </a:sp3d>
        </p:spPr>
        <p:style>
          <a:lnRef idx="0">
            <a:schemeClr val="dk1"/>
          </a:lnRef>
          <a:fillRef idx="3">
            <a:schemeClr val="dk1"/>
          </a:fillRef>
          <a:effectRef idx="3">
            <a:schemeClr val="dk1"/>
          </a:effectRef>
          <a:fontRef idx="minor">
            <a:schemeClr val="lt1"/>
          </a:fontRef>
        </p:style>
        <p:txBody>
          <a:bodyPr vert="eaVert" wrap="none" anchor="ctr"/>
          <a:lstStyle/>
          <a:p>
            <a:pPr>
              <a:defRPr/>
            </a:pPr>
            <a:r>
              <a:rPr lang="en-US" dirty="0"/>
              <a:t>A</a:t>
            </a:r>
          </a:p>
        </p:txBody>
      </p:sp>
      <p:sp>
        <p:nvSpPr>
          <p:cNvPr id="45" name="AutoShape 82"/>
          <p:cNvSpPr>
            <a:spLocks noChangeArrowheads="1"/>
          </p:cNvSpPr>
          <p:nvPr/>
        </p:nvSpPr>
        <p:spPr bwMode="auto">
          <a:xfrm rot="16171351">
            <a:off x="2489819" y="4702211"/>
            <a:ext cx="472701" cy="299670"/>
          </a:xfrm>
          <a:prstGeom prst="flowChartPredefinedProcess">
            <a:avLst/>
          </a:prstGeom>
          <a:gradFill>
            <a:gsLst>
              <a:gs pos="0">
                <a:schemeClr val="tx1">
                  <a:lumMod val="65000"/>
                  <a:lumOff val="35000"/>
                </a:schemeClr>
              </a:gs>
              <a:gs pos="80000">
                <a:schemeClr val="dk1">
                  <a:shade val="93000"/>
                  <a:satMod val="130000"/>
                </a:schemeClr>
              </a:gs>
              <a:gs pos="100000">
                <a:schemeClr val="dk1">
                  <a:shade val="94000"/>
                  <a:satMod val="135000"/>
                </a:schemeClr>
              </a:gs>
            </a:gsLst>
          </a:gradFill>
          <a:ln>
            <a:headEnd/>
            <a:tailEnd/>
          </a:ln>
          <a:scene3d>
            <a:camera prst="orthographicFront">
              <a:rot lat="0" lon="0" rev="0"/>
            </a:camera>
            <a:lightRig rig="threePt" dir="t"/>
          </a:scene3d>
          <a:sp3d prstMaterial="powder">
            <a:bevelT w="63500" h="25400"/>
          </a:sp3d>
        </p:spPr>
        <p:style>
          <a:lnRef idx="0">
            <a:schemeClr val="dk1"/>
          </a:lnRef>
          <a:fillRef idx="3">
            <a:schemeClr val="dk1"/>
          </a:fillRef>
          <a:effectRef idx="3">
            <a:schemeClr val="dk1"/>
          </a:effectRef>
          <a:fontRef idx="minor">
            <a:schemeClr val="lt1"/>
          </a:fontRef>
        </p:style>
        <p:txBody>
          <a:bodyPr vert="eaVert" wrap="none" anchor="ctr"/>
          <a:lstStyle/>
          <a:p>
            <a:pPr>
              <a:defRPr/>
            </a:pPr>
            <a:r>
              <a:rPr lang="en-US"/>
              <a:t>A</a:t>
            </a:r>
          </a:p>
        </p:txBody>
      </p:sp>
      <p:sp>
        <p:nvSpPr>
          <p:cNvPr id="30790" name="Rectangle 21"/>
          <p:cNvSpPr>
            <a:spLocks noChangeArrowheads="1"/>
          </p:cNvSpPr>
          <p:nvPr/>
        </p:nvSpPr>
        <p:spPr bwMode="auto">
          <a:xfrm>
            <a:off x="2841625" y="4667250"/>
            <a:ext cx="344488" cy="369888"/>
          </a:xfrm>
          <a:prstGeom prst="rect">
            <a:avLst/>
          </a:prstGeom>
          <a:noFill/>
          <a:ln w="9525">
            <a:noFill/>
            <a:miter lim="800000"/>
            <a:headEnd/>
            <a:tailEnd/>
          </a:ln>
        </p:spPr>
        <p:txBody>
          <a:bodyPr wrap="none">
            <a:spAutoFit/>
          </a:bodyPr>
          <a:lstStyle/>
          <a:p>
            <a:r>
              <a:rPr lang="en-US"/>
              <a:t>…</a:t>
            </a:r>
          </a:p>
        </p:txBody>
      </p:sp>
      <p:cxnSp>
        <p:nvCxnSpPr>
          <p:cNvPr id="30791" name="AutoShape 69"/>
          <p:cNvCxnSpPr>
            <a:cxnSpLocks noChangeShapeType="1"/>
          </p:cNvCxnSpPr>
          <p:nvPr/>
        </p:nvCxnSpPr>
        <p:spPr bwMode="auto">
          <a:xfrm rot="5400000" flipH="1" flipV="1">
            <a:off x="2788444" y="4129881"/>
            <a:ext cx="422275" cy="550863"/>
          </a:xfrm>
          <a:prstGeom prst="straightConnector1">
            <a:avLst/>
          </a:prstGeom>
          <a:noFill/>
          <a:ln w="9525">
            <a:solidFill>
              <a:schemeClr val="tx1"/>
            </a:solidFill>
            <a:round/>
            <a:headEnd/>
            <a:tailEnd/>
          </a:ln>
        </p:spPr>
      </p:cxnSp>
      <p:cxnSp>
        <p:nvCxnSpPr>
          <p:cNvPr id="30792" name="AutoShape 69"/>
          <p:cNvCxnSpPr>
            <a:cxnSpLocks noChangeShapeType="1"/>
          </p:cNvCxnSpPr>
          <p:nvPr/>
        </p:nvCxnSpPr>
        <p:spPr bwMode="auto">
          <a:xfrm rot="16200000" flipV="1">
            <a:off x="2338387" y="4230688"/>
            <a:ext cx="422275" cy="349250"/>
          </a:xfrm>
          <a:prstGeom prst="straightConnector1">
            <a:avLst/>
          </a:prstGeom>
          <a:noFill/>
          <a:ln w="9525">
            <a:solidFill>
              <a:schemeClr val="tx1"/>
            </a:solidFill>
            <a:round/>
            <a:headEnd/>
            <a:tailEnd/>
          </a:ln>
        </p:spPr>
      </p:cxnSp>
      <p:sp>
        <p:nvSpPr>
          <p:cNvPr id="49" name="Rectangle 38"/>
          <p:cNvSpPr>
            <a:spLocks noChangeArrowheads="1"/>
          </p:cNvSpPr>
          <p:nvPr/>
        </p:nvSpPr>
        <p:spPr bwMode="auto">
          <a:xfrm>
            <a:off x="4804231" y="3951467"/>
            <a:ext cx="352680" cy="242724"/>
          </a:xfrm>
          <a:prstGeom prst="rect">
            <a:avLst/>
          </a:prstGeom>
          <a:ln>
            <a:headEnd/>
            <a:tailEnd/>
          </a:ln>
          <a:scene3d>
            <a:camera prst="orthographicFront">
              <a:rot lat="0" lon="0" rev="0"/>
            </a:camera>
            <a:lightRig rig="threePt" dir="t">
              <a:rot lat="0" lon="0" rev="1200000"/>
            </a:lightRig>
          </a:scene3d>
          <a:sp3d prstMaterial="plastic">
            <a:bevelT w="63500" h="25400"/>
          </a:sp3d>
        </p:spPr>
        <p:style>
          <a:lnRef idx="0">
            <a:schemeClr val="accent3"/>
          </a:lnRef>
          <a:fillRef idx="3">
            <a:schemeClr val="accent3"/>
          </a:fillRef>
          <a:effectRef idx="3">
            <a:schemeClr val="accent3"/>
          </a:effectRef>
          <a:fontRef idx="minor">
            <a:schemeClr val="lt1"/>
          </a:fontRef>
        </p:style>
        <p:txBody>
          <a:bodyPr wrap="none" anchor="ctr"/>
          <a:lstStyle/>
          <a:p>
            <a:pPr>
              <a:defRPr/>
            </a:pPr>
            <a:r>
              <a:rPr lang="en-US" dirty="0"/>
              <a:t>S</a:t>
            </a:r>
          </a:p>
        </p:txBody>
      </p:sp>
      <p:sp>
        <p:nvSpPr>
          <p:cNvPr id="50" name="Rectangle 39"/>
          <p:cNvSpPr>
            <a:spLocks noChangeArrowheads="1"/>
          </p:cNvSpPr>
          <p:nvPr/>
        </p:nvSpPr>
        <p:spPr bwMode="auto">
          <a:xfrm>
            <a:off x="3905221" y="3951465"/>
            <a:ext cx="352680" cy="242726"/>
          </a:xfrm>
          <a:prstGeom prst="rect">
            <a:avLst/>
          </a:prstGeom>
          <a:ln>
            <a:headEnd/>
            <a:tailEnd/>
          </a:ln>
          <a:scene3d>
            <a:camera prst="orthographicFront">
              <a:rot lat="0" lon="0" rev="0"/>
            </a:camera>
            <a:lightRig rig="threePt" dir="t">
              <a:rot lat="0" lon="0" rev="1200000"/>
            </a:lightRig>
          </a:scene3d>
          <a:sp3d prstMaterial="plastic">
            <a:bevelT w="63500" h="25400"/>
          </a:sp3d>
        </p:spPr>
        <p:style>
          <a:lnRef idx="0">
            <a:schemeClr val="accent3"/>
          </a:lnRef>
          <a:fillRef idx="3">
            <a:schemeClr val="accent3"/>
          </a:fillRef>
          <a:effectRef idx="3">
            <a:schemeClr val="accent3"/>
          </a:effectRef>
          <a:fontRef idx="minor">
            <a:schemeClr val="lt1"/>
          </a:fontRef>
        </p:style>
        <p:txBody>
          <a:bodyPr wrap="none" anchor="ctr"/>
          <a:lstStyle/>
          <a:p>
            <a:pPr>
              <a:defRPr/>
            </a:pPr>
            <a:r>
              <a:rPr lang="en-US" dirty="0"/>
              <a:t>S</a:t>
            </a:r>
          </a:p>
        </p:txBody>
      </p:sp>
      <p:cxnSp>
        <p:nvCxnSpPr>
          <p:cNvPr id="30799" name="AutoShape 69"/>
          <p:cNvCxnSpPr>
            <a:cxnSpLocks noChangeShapeType="1"/>
          </p:cNvCxnSpPr>
          <p:nvPr/>
        </p:nvCxnSpPr>
        <p:spPr bwMode="auto">
          <a:xfrm rot="5400000" flipH="1" flipV="1">
            <a:off x="4321175" y="3957638"/>
            <a:ext cx="422275" cy="895350"/>
          </a:xfrm>
          <a:prstGeom prst="straightConnector1">
            <a:avLst/>
          </a:prstGeom>
          <a:noFill/>
          <a:ln w="9525">
            <a:solidFill>
              <a:schemeClr val="tx1"/>
            </a:solidFill>
            <a:round/>
            <a:headEnd/>
            <a:tailEnd/>
          </a:ln>
        </p:spPr>
      </p:cxnSp>
      <p:cxnSp>
        <p:nvCxnSpPr>
          <p:cNvPr id="30800" name="AutoShape 70"/>
          <p:cNvCxnSpPr>
            <a:cxnSpLocks noChangeShapeType="1"/>
          </p:cNvCxnSpPr>
          <p:nvPr/>
        </p:nvCxnSpPr>
        <p:spPr bwMode="auto">
          <a:xfrm rot="16200000" flipV="1">
            <a:off x="3871913" y="4403725"/>
            <a:ext cx="422275" cy="3175"/>
          </a:xfrm>
          <a:prstGeom prst="straightConnector1">
            <a:avLst/>
          </a:prstGeom>
          <a:noFill/>
          <a:ln w="9525">
            <a:solidFill>
              <a:schemeClr val="tx1"/>
            </a:solidFill>
            <a:round/>
            <a:headEnd/>
            <a:tailEnd/>
          </a:ln>
        </p:spPr>
      </p:cxnSp>
      <p:cxnSp>
        <p:nvCxnSpPr>
          <p:cNvPr id="30801" name="AutoShape 71"/>
          <p:cNvCxnSpPr>
            <a:cxnSpLocks noChangeShapeType="1"/>
          </p:cNvCxnSpPr>
          <p:nvPr/>
        </p:nvCxnSpPr>
        <p:spPr bwMode="auto">
          <a:xfrm rot="16200000" flipV="1">
            <a:off x="4321175" y="3954463"/>
            <a:ext cx="422275" cy="901700"/>
          </a:xfrm>
          <a:prstGeom prst="straightConnector1">
            <a:avLst/>
          </a:prstGeom>
          <a:noFill/>
          <a:ln w="9525">
            <a:solidFill>
              <a:schemeClr val="tx1"/>
            </a:solidFill>
            <a:round/>
            <a:headEnd/>
            <a:tailEnd/>
          </a:ln>
        </p:spPr>
      </p:cxnSp>
      <p:cxnSp>
        <p:nvCxnSpPr>
          <p:cNvPr id="30802" name="AutoShape 72"/>
          <p:cNvCxnSpPr>
            <a:cxnSpLocks noChangeShapeType="1"/>
          </p:cNvCxnSpPr>
          <p:nvPr/>
        </p:nvCxnSpPr>
        <p:spPr bwMode="auto">
          <a:xfrm rot="16200000" flipV="1">
            <a:off x="4770438" y="4403725"/>
            <a:ext cx="422275" cy="3175"/>
          </a:xfrm>
          <a:prstGeom prst="straightConnector1">
            <a:avLst/>
          </a:prstGeom>
          <a:noFill/>
          <a:ln w="9525">
            <a:solidFill>
              <a:schemeClr val="tx1"/>
            </a:solidFill>
            <a:round/>
            <a:headEnd/>
            <a:tailEnd/>
          </a:ln>
        </p:spPr>
      </p:cxnSp>
      <p:sp>
        <p:nvSpPr>
          <p:cNvPr id="55" name="AutoShape 80"/>
          <p:cNvSpPr>
            <a:spLocks noChangeArrowheads="1"/>
          </p:cNvSpPr>
          <p:nvPr/>
        </p:nvSpPr>
        <p:spPr bwMode="auto">
          <a:xfrm rot="16171351">
            <a:off x="3849890" y="4702211"/>
            <a:ext cx="472701" cy="299670"/>
          </a:xfrm>
          <a:prstGeom prst="flowChartPredefinedProcess">
            <a:avLst/>
          </a:prstGeom>
          <a:gradFill>
            <a:gsLst>
              <a:gs pos="0">
                <a:schemeClr val="tx1">
                  <a:lumMod val="65000"/>
                  <a:lumOff val="35000"/>
                </a:schemeClr>
              </a:gs>
              <a:gs pos="80000">
                <a:schemeClr val="dk1">
                  <a:shade val="93000"/>
                  <a:satMod val="130000"/>
                </a:schemeClr>
              </a:gs>
              <a:gs pos="100000">
                <a:schemeClr val="dk1">
                  <a:shade val="94000"/>
                  <a:satMod val="135000"/>
                </a:schemeClr>
              </a:gs>
            </a:gsLst>
          </a:gradFill>
          <a:ln>
            <a:headEnd/>
            <a:tailEnd/>
          </a:ln>
          <a:scene3d>
            <a:camera prst="orthographicFront">
              <a:rot lat="0" lon="0" rev="0"/>
            </a:camera>
            <a:lightRig rig="threePt" dir="t"/>
          </a:scene3d>
          <a:sp3d prstMaterial="powder">
            <a:bevelT w="63500" h="25400"/>
          </a:sp3d>
        </p:spPr>
        <p:style>
          <a:lnRef idx="0">
            <a:schemeClr val="dk1"/>
          </a:lnRef>
          <a:fillRef idx="3">
            <a:schemeClr val="dk1"/>
          </a:fillRef>
          <a:effectRef idx="3">
            <a:schemeClr val="dk1"/>
          </a:effectRef>
          <a:fontRef idx="minor">
            <a:schemeClr val="lt1"/>
          </a:fontRef>
        </p:style>
        <p:txBody>
          <a:bodyPr vert="eaVert" wrap="none" anchor="ctr"/>
          <a:lstStyle/>
          <a:p>
            <a:pPr>
              <a:defRPr/>
            </a:pPr>
            <a:r>
              <a:rPr lang="en-US" dirty="0"/>
              <a:t>A</a:t>
            </a:r>
          </a:p>
        </p:txBody>
      </p:sp>
      <p:sp>
        <p:nvSpPr>
          <p:cNvPr id="56" name="AutoShape 82"/>
          <p:cNvSpPr>
            <a:spLocks noChangeArrowheads="1"/>
          </p:cNvSpPr>
          <p:nvPr/>
        </p:nvSpPr>
        <p:spPr bwMode="auto">
          <a:xfrm rot="16171351">
            <a:off x="4748899" y="4702211"/>
            <a:ext cx="472701" cy="299670"/>
          </a:xfrm>
          <a:prstGeom prst="flowChartPredefinedProcess">
            <a:avLst/>
          </a:prstGeom>
          <a:gradFill>
            <a:gsLst>
              <a:gs pos="0">
                <a:schemeClr val="tx1">
                  <a:lumMod val="65000"/>
                  <a:lumOff val="35000"/>
                </a:schemeClr>
              </a:gs>
              <a:gs pos="80000">
                <a:schemeClr val="dk1">
                  <a:shade val="93000"/>
                  <a:satMod val="130000"/>
                </a:schemeClr>
              </a:gs>
              <a:gs pos="100000">
                <a:schemeClr val="dk1">
                  <a:shade val="94000"/>
                  <a:satMod val="135000"/>
                </a:schemeClr>
              </a:gs>
            </a:gsLst>
          </a:gradFill>
          <a:ln>
            <a:headEnd/>
            <a:tailEnd/>
          </a:ln>
          <a:scene3d>
            <a:camera prst="orthographicFront">
              <a:rot lat="0" lon="0" rev="0"/>
            </a:camera>
            <a:lightRig rig="threePt" dir="t"/>
          </a:scene3d>
          <a:sp3d prstMaterial="powder">
            <a:bevelT w="63500" h="25400"/>
          </a:sp3d>
        </p:spPr>
        <p:style>
          <a:lnRef idx="0">
            <a:schemeClr val="dk1"/>
          </a:lnRef>
          <a:fillRef idx="3">
            <a:schemeClr val="dk1"/>
          </a:fillRef>
          <a:effectRef idx="3">
            <a:schemeClr val="dk1"/>
          </a:effectRef>
          <a:fontRef idx="minor">
            <a:schemeClr val="lt1"/>
          </a:fontRef>
        </p:style>
        <p:txBody>
          <a:bodyPr vert="eaVert" wrap="none" anchor="ctr"/>
          <a:lstStyle/>
          <a:p>
            <a:pPr>
              <a:defRPr/>
            </a:pPr>
            <a:r>
              <a:rPr lang="en-US" dirty="0"/>
              <a:t>A</a:t>
            </a:r>
          </a:p>
        </p:txBody>
      </p:sp>
      <p:sp>
        <p:nvSpPr>
          <p:cNvPr id="57" name="AutoShape 82"/>
          <p:cNvSpPr>
            <a:spLocks noChangeArrowheads="1"/>
          </p:cNvSpPr>
          <p:nvPr/>
        </p:nvSpPr>
        <p:spPr bwMode="auto">
          <a:xfrm rot="16171351">
            <a:off x="4195754" y="4702211"/>
            <a:ext cx="472701" cy="299670"/>
          </a:xfrm>
          <a:prstGeom prst="flowChartPredefinedProcess">
            <a:avLst/>
          </a:prstGeom>
          <a:gradFill>
            <a:gsLst>
              <a:gs pos="0">
                <a:schemeClr val="tx1">
                  <a:lumMod val="65000"/>
                  <a:lumOff val="35000"/>
                </a:schemeClr>
              </a:gs>
              <a:gs pos="80000">
                <a:schemeClr val="dk1">
                  <a:shade val="93000"/>
                  <a:satMod val="130000"/>
                </a:schemeClr>
              </a:gs>
              <a:gs pos="100000">
                <a:schemeClr val="dk1">
                  <a:shade val="94000"/>
                  <a:satMod val="135000"/>
                </a:schemeClr>
              </a:gs>
            </a:gsLst>
          </a:gradFill>
          <a:ln>
            <a:headEnd/>
            <a:tailEnd/>
          </a:ln>
          <a:scene3d>
            <a:camera prst="orthographicFront">
              <a:rot lat="0" lon="0" rev="0"/>
            </a:camera>
            <a:lightRig rig="threePt" dir="t"/>
          </a:scene3d>
          <a:sp3d prstMaterial="powder">
            <a:bevelT w="63500" h="25400"/>
          </a:sp3d>
        </p:spPr>
        <p:style>
          <a:lnRef idx="0">
            <a:schemeClr val="dk1"/>
          </a:lnRef>
          <a:fillRef idx="3">
            <a:schemeClr val="dk1"/>
          </a:fillRef>
          <a:effectRef idx="3">
            <a:schemeClr val="dk1"/>
          </a:effectRef>
          <a:fontRef idx="minor">
            <a:schemeClr val="lt1"/>
          </a:fontRef>
        </p:style>
        <p:txBody>
          <a:bodyPr vert="eaVert" wrap="none" anchor="ctr"/>
          <a:lstStyle/>
          <a:p>
            <a:pPr>
              <a:defRPr/>
            </a:pPr>
            <a:r>
              <a:rPr lang="en-US"/>
              <a:t>A</a:t>
            </a:r>
          </a:p>
        </p:txBody>
      </p:sp>
      <p:sp>
        <p:nvSpPr>
          <p:cNvPr id="30812" name="Rectangle 21"/>
          <p:cNvSpPr>
            <a:spLocks noChangeArrowheads="1"/>
          </p:cNvSpPr>
          <p:nvPr/>
        </p:nvSpPr>
        <p:spPr bwMode="auto">
          <a:xfrm>
            <a:off x="4533900" y="4667250"/>
            <a:ext cx="342900" cy="369888"/>
          </a:xfrm>
          <a:prstGeom prst="rect">
            <a:avLst/>
          </a:prstGeom>
          <a:noFill/>
          <a:ln w="9525">
            <a:noFill/>
            <a:miter lim="800000"/>
            <a:headEnd/>
            <a:tailEnd/>
          </a:ln>
        </p:spPr>
        <p:txBody>
          <a:bodyPr wrap="none">
            <a:spAutoFit/>
          </a:bodyPr>
          <a:lstStyle/>
          <a:p>
            <a:r>
              <a:rPr lang="en-US"/>
              <a:t>…</a:t>
            </a:r>
          </a:p>
        </p:txBody>
      </p:sp>
      <p:cxnSp>
        <p:nvCxnSpPr>
          <p:cNvPr id="30813" name="AutoShape 69"/>
          <p:cNvCxnSpPr>
            <a:cxnSpLocks noChangeShapeType="1"/>
          </p:cNvCxnSpPr>
          <p:nvPr/>
        </p:nvCxnSpPr>
        <p:spPr bwMode="auto">
          <a:xfrm rot="5400000" flipH="1" flipV="1">
            <a:off x="4494213" y="4130675"/>
            <a:ext cx="422275" cy="549275"/>
          </a:xfrm>
          <a:prstGeom prst="straightConnector1">
            <a:avLst/>
          </a:prstGeom>
          <a:noFill/>
          <a:ln w="9525">
            <a:solidFill>
              <a:schemeClr val="tx1"/>
            </a:solidFill>
            <a:round/>
            <a:headEnd/>
            <a:tailEnd/>
          </a:ln>
        </p:spPr>
      </p:cxnSp>
      <p:cxnSp>
        <p:nvCxnSpPr>
          <p:cNvPr id="30814" name="AutoShape 69"/>
          <p:cNvCxnSpPr>
            <a:cxnSpLocks noChangeShapeType="1"/>
          </p:cNvCxnSpPr>
          <p:nvPr/>
        </p:nvCxnSpPr>
        <p:spPr bwMode="auto">
          <a:xfrm rot="16200000" flipV="1">
            <a:off x="4044950" y="4230688"/>
            <a:ext cx="422275" cy="349250"/>
          </a:xfrm>
          <a:prstGeom prst="straightConnector1">
            <a:avLst/>
          </a:prstGeom>
          <a:noFill/>
          <a:ln w="9525">
            <a:solidFill>
              <a:schemeClr val="tx1"/>
            </a:solidFill>
            <a:round/>
            <a:headEnd/>
            <a:tailEnd/>
          </a:ln>
        </p:spPr>
      </p:cxnSp>
      <p:cxnSp>
        <p:nvCxnSpPr>
          <p:cNvPr id="30815" name="AutoShape 64"/>
          <p:cNvCxnSpPr>
            <a:cxnSpLocks noChangeShapeType="1"/>
          </p:cNvCxnSpPr>
          <p:nvPr/>
        </p:nvCxnSpPr>
        <p:spPr bwMode="auto">
          <a:xfrm rot="16200000" flipV="1">
            <a:off x="3861594" y="2832894"/>
            <a:ext cx="485775" cy="1751013"/>
          </a:xfrm>
          <a:prstGeom prst="straightConnector1">
            <a:avLst/>
          </a:prstGeom>
          <a:noFill/>
          <a:ln w="9525">
            <a:solidFill>
              <a:schemeClr val="tx1"/>
            </a:solidFill>
            <a:round/>
            <a:headEnd/>
            <a:tailEnd/>
          </a:ln>
        </p:spPr>
      </p:cxnSp>
      <p:cxnSp>
        <p:nvCxnSpPr>
          <p:cNvPr id="30816" name="AutoShape 65"/>
          <p:cNvCxnSpPr>
            <a:cxnSpLocks noChangeShapeType="1"/>
          </p:cNvCxnSpPr>
          <p:nvPr/>
        </p:nvCxnSpPr>
        <p:spPr bwMode="auto">
          <a:xfrm rot="16200000" flipV="1">
            <a:off x="3412331" y="3282157"/>
            <a:ext cx="485775" cy="852488"/>
          </a:xfrm>
          <a:prstGeom prst="straightConnector1">
            <a:avLst/>
          </a:prstGeom>
          <a:noFill/>
          <a:ln w="9525">
            <a:solidFill>
              <a:schemeClr val="tx1"/>
            </a:solidFill>
            <a:round/>
            <a:headEnd/>
            <a:tailEnd/>
          </a:ln>
        </p:spPr>
      </p:cxnSp>
      <p:cxnSp>
        <p:nvCxnSpPr>
          <p:cNvPr id="30817" name="AutoShape 66"/>
          <p:cNvCxnSpPr>
            <a:cxnSpLocks noChangeShapeType="1"/>
          </p:cNvCxnSpPr>
          <p:nvPr/>
        </p:nvCxnSpPr>
        <p:spPr bwMode="auto">
          <a:xfrm rot="5400000" flipH="1" flipV="1">
            <a:off x="3862388" y="3684588"/>
            <a:ext cx="485775" cy="47625"/>
          </a:xfrm>
          <a:prstGeom prst="straightConnector1">
            <a:avLst/>
          </a:prstGeom>
          <a:noFill/>
          <a:ln w="9525">
            <a:solidFill>
              <a:schemeClr val="tx1"/>
            </a:solidFill>
            <a:round/>
            <a:headEnd/>
            <a:tailEnd/>
          </a:ln>
        </p:spPr>
      </p:cxnSp>
      <p:cxnSp>
        <p:nvCxnSpPr>
          <p:cNvPr id="30818" name="AutoShape 67"/>
          <p:cNvCxnSpPr>
            <a:cxnSpLocks noChangeShapeType="1"/>
          </p:cNvCxnSpPr>
          <p:nvPr/>
        </p:nvCxnSpPr>
        <p:spPr bwMode="auto">
          <a:xfrm rot="16200000" flipV="1">
            <a:off x="4311650" y="3282951"/>
            <a:ext cx="485775" cy="850900"/>
          </a:xfrm>
          <a:prstGeom prst="straightConnector1">
            <a:avLst/>
          </a:prstGeom>
          <a:noFill/>
          <a:ln w="9525">
            <a:solidFill>
              <a:schemeClr val="tx1"/>
            </a:solidFill>
            <a:round/>
            <a:headEnd/>
            <a:tailEnd/>
          </a:ln>
        </p:spPr>
      </p:cxnSp>
      <p:sp>
        <p:nvSpPr>
          <p:cNvPr id="30819" name="Rectangle 21"/>
          <p:cNvSpPr>
            <a:spLocks noChangeArrowheads="1"/>
          </p:cNvSpPr>
          <p:nvPr/>
        </p:nvSpPr>
        <p:spPr bwMode="auto">
          <a:xfrm>
            <a:off x="5397500" y="3870325"/>
            <a:ext cx="622300" cy="523875"/>
          </a:xfrm>
          <a:prstGeom prst="rect">
            <a:avLst/>
          </a:prstGeom>
          <a:noFill/>
          <a:ln w="9525">
            <a:noFill/>
            <a:miter lim="800000"/>
            <a:headEnd/>
            <a:tailEnd/>
          </a:ln>
        </p:spPr>
        <p:txBody>
          <a:bodyPr wrap="none">
            <a:spAutoFit/>
          </a:bodyPr>
          <a:lstStyle/>
          <a:p>
            <a:r>
              <a:rPr lang="en-US" sz="2800"/>
              <a:t>. . .</a:t>
            </a:r>
          </a:p>
        </p:txBody>
      </p:sp>
      <p:sp>
        <p:nvSpPr>
          <p:cNvPr id="67" name="TextBox 66"/>
          <p:cNvSpPr txBox="1"/>
          <p:nvPr/>
        </p:nvSpPr>
        <p:spPr>
          <a:xfrm>
            <a:off x="6019800" y="4572000"/>
            <a:ext cx="2743200" cy="1169988"/>
          </a:xfrm>
          <a:prstGeom prst="rect">
            <a:avLst/>
          </a:prstGeom>
          <a:solidFill>
            <a:schemeClr val="bg2"/>
          </a:solidFill>
          <a:ln>
            <a:solidFill>
              <a:srgbClr val="000000"/>
            </a:solidFill>
          </a:ln>
        </p:spPr>
        <p:txBody>
          <a:bodyPr>
            <a:spAutoFit/>
          </a:bodyPr>
          <a:lstStyle/>
          <a:p>
            <a:pPr>
              <a:defRPr/>
            </a:pPr>
            <a:r>
              <a:rPr lang="en-US" sz="1400" dirty="0">
                <a:latin typeface="+mn-lt"/>
                <a:ea typeface="Arial" charset="0"/>
              </a:rPr>
              <a:t>Key</a:t>
            </a:r>
          </a:p>
          <a:p>
            <a:pPr marL="228600" indent="-174625">
              <a:buFont typeface="Arial" pitchFamily="34" charset="0"/>
              <a:buChar char="•"/>
              <a:defRPr/>
            </a:pPr>
            <a:r>
              <a:rPr lang="en-US" sz="1400" dirty="0">
                <a:latin typeface="+mn-lt"/>
                <a:ea typeface="Arial" charset="0"/>
              </a:rPr>
              <a:t>CR = Core Router</a:t>
            </a:r>
          </a:p>
          <a:p>
            <a:pPr marL="228600" indent="-174625">
              <a:buFont typeface="Arial" pitchFamily="34" charset="0"/>
              <a:buChar char="•"/>
              <a:defRPr/>
            </a:pPr>
            <a:r>
              <a:rPr lang="en-US" sz="1400" dirty="0">
                <a:latin typeface="+mn-lt"/>
                <a:ea typeface="Arial" charset="0"/>
              </a:rPr>
              <a:t>AR = Access Router</a:t>
            </a:r>
          </a:p>
          <a:p>
            <a:pPr marL="228600" indent="-174625">
              <a:buFont typeface="Arial" pitchFamily="34" charset="0"/>
              <a:buChar char="•"/>
              <a:defRPr/>
            </a:pPr>
            <a:r>
              <a:rPr lang="en-US" sz="1400" dirty="0">
                <a:latin typeface="+mn-lt"/>
                <a:ea typeface="Arial" charset="0"/>
              </a:rPr>
              <a:t>S = Ethernet Switch</a:t>
            </a:r>
          </a:p>
          <a:p>
            <a:pPr marL="228600" indent="-174625">
              <a:buFont typeface="Arial" pitchFamily="34" charset="0"/>
              <a:buChar char="•"/>
              <a:defRPr/>
            </a:pPr>
            <a:r>
              <a:rPr lang="en-US" sz="1400" dirty="0">
                <a:latin typeface="+mn-lt"/>
                <a:ea typeface="Arial" charset="0"/>
              </a:rPr>
              <a:t>A = Rack of app. servers          </a:t>
            </a:r>
          </a:p>
        </p:txBody>
      </p:sp>
      <p:sp>
        <p:nvSpPr>
          <p:cNvPr id="68" name="TextBox 67"/>
          <p:cNvSpPr txBox="1"/>
          <p:nvPr/>
        </p:nvSpPr>
        <p:spPr>
          <a:xfrm>
            <a:off x="2003425" y="5103813"/>
            <a:ext cx="3349625" cy="339725"/>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p>
            <a:pPr>
              <a:defRPr/>
            </a:pPr>
            <a:r>
              <a:rPr lang="en-US" dirty="0"/>
              <a:t>~ 1,000 servers/pod</a:t>
            </a:r>
          </a:p>
        </p:txBody>
      </p:sp>
      <p:cxnSp>
        <p:nvCxnSpPr>
          <p:cNvPr id="30822" name="AutoShape 17"/>
          <p:cNvCxnSpPr>
            <a:cxnSpLocks noChangeShapeType="1"/>
          </p:cNvCxnSpPr>
          <p:nvPr/>
        </p:nvCxnSpPr>
        <p:spPr bwMode="auto">
          <a:xfrm rot="5400000" flipH="1" flipV="1">
            <a:off x="5553075" y="1585913"/>
            <a:ext cx="312738" cy="163512"/>
          </a:xfrm>
          <a:prstGeom prst="straightConnector1">
            <a:avLst/>
          </a:prstGeom>
          <a:noFill/>
          <a:ln w="9525">
            <a:solidFill>
              <a:schemeClr val="tx1"/>
            </a:solidFill>
            <a:round/>
            <a:headEnd/>
            <a:tailEnd/>
          </a:ln>
        </p:spPr>
      </p:cxnSp>
      <p:cxnSp>
        <p:nvCxnSpPr>
          <p:cNvPr id="30823" name="AutoShape 17"/>
          <p:cNvCxnSpPr>
            <a:cxnSpLocks noChangeShapeType="1"/>
          </p:cNvCxnSpPr>
          <p:nvPr/>
        </p:nvCxnSpPr>
        <p:spPr bwMode="auto">
          <a:xfrm rot="16200000" flipV="1">
            <a:off x="5400675" y="1597025"/>
            <a:ext cx="312738" cy="141288"/>
          </a:xfrm>
          <a:prstGeom prst="straightConnector1">
            <a:avLst/>
          </a:prstGeom>
          <a:noFill/>
          <a:ln w="9525">
            <a:solidFill>
              <a:schemeClr val="tx1"/>
            </a:solidFill>
            <a:round/>
            <a:headEnd/>
            <a:tailEnd/>
          </a:ln>
        </p:spPr>
      </p:cxnSp>
      <p:cxnSp>
        <p:nvCxnSpPr>
          <p:cNvPr id="30824" name="AutoShape 17"/>
          <p:cNvCxnSpPr>
            <a:cxnSpLocks noChangeShapeType="1"/>
          </p:cNvCxnSpPr>
          <p:nvPr/>
        </p:nvCxnSpPr>
        <p:spPr bwMode="auto">
          <a:xfrm rot="5400000">
            <a:off x="5467350" y="1662113"/>
            <a:ext cx="322263" cy="1587"/>
          </a:xfrm>
          <a:prstGeom prst="straightConnector1">
            <a:avLst/>
          </a:prstGeom>
          <a:noFill/>
          <a:ln w="9525">
            <a:solidFill>
              <a:schemeClr val="tx1"/>
            </a:solidFill>
            <a:round/>
            <a:headEnd/>
            <a:tailEnd/>
          </a:ln>
        </p:spPr>
      </p:cxnSp>
      <p:cxnSp>
        <p:nvCxnSpPr>
          <p:cNvPr id="30825" name="AutoShape 17"/>
          <p:cNvCxnSpPr>
            <a:cxnSpLocks noChangeShapeType="1"/>
          </p:cNvCxnSpPr>
          <p:nvPr/>
        </p:nvCxnSpPr>
        <p:spPr bwMode="auto">
          <a:xfrm rot="5400000" flipH="1" flipV="1">
            <a:off x="4118769" y="1580357"/>
            <a:ext cx="330200" cy="157162"/>
          </a:xfrm>
          <a:prstGeom prst="straightConnector1">
            <a:avLst/>
          </a:prstGeom>
          <a:noFill/>
          <a:ln w="9525">
            <a:solidFill>
              <a:schemeClr val="tx1"/>
            </a:solidFill>
            <a:round/>
            <a:headEnd/>
            <a:tailEnd/>
          </a:ln>
        </p:spPr>
      </p:cxnSp>
      <p:cxnSp>
        <p:nvCxnSpPr>
          <p:cNvPr id="30826" name="AutoShape 17"/>
          <p:cNvCxnSpPr>
            <a:cxnSpLocks noChangeShapeType="1"/>
          </p:cNvCxnSpPr>
          <p:nvPr/>
        </p:nvCxnSpPr>
        <p:spPr bwMode="auto">
          <a:xfrm rot="16200000" flipV="1">
            <a:off x="3966369" y="1585119"/>
            <a:ext cx="330200" cy="147638"/>
          </a:xfrm>
          <a:prstGeom prst="straightConnector1">
            <a:avLst/>
          </a:prstGeom>
          <a:noFill/>
          <a:ln w="9525">
            <a:solidFill>
              <a:schemeClr val="tx1"/>
            </a:solidFill>
            <a:round/>
            <a:headEnd/>
            <a:tailEnd/>
          </a:ln>
        </p:spPr>
      </p:cxnSp>
      <p:cxnSp>
        <p:nvCxnSpPr>
          <p:cNvPr id="30827" name="AutoShape 17"/>
          <p:cNvCxnSpPr>
            <a:cxnSpLocks noChangeShapeType="1"/>
          </p:cNvCxnSpPr>
          <p:nvPr/>
        </p:nvCxnSpPr>
        <p:spPr bwMode="auto">
          <a:xfrm rot="5400000">
            <a:off x="4037013" y="1655763"/>
            <a:ext cx="336550" cy="0"/>
          </a:xfrm>
          <a:prstGeom prst="straightConnector1">
            <a:avLst/>
          </a:prstGeom>
          <a:noFill/>
          <a:ln w="9525">
            <a:solidFill>
              <a:schemeClr val="tx1"/>
            </a:solidFill>
            <a:round/>
            <a:headEnd/>
            <a:tailEnd/>
          </a:ln>
        </p:spPr>
      </p:cxn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152400" y="152400"/>
            <a:ext cx="8839200" cy="685800"/>
          </a:xfrm>
        </p:spPr>
        <p:txBody>
          <a:bodyPr/>
          <a:lstStyle/>
          <a:p>
            <a:pPr eaLnBrk="1" hangingPunct="1"/>
            <a:r>
              <a:rPr lang="en-US" altLang="ko-KR" sz="3200" smtClean="0">
                <a:ea typeface="바탕" charset="-127"/>
              </a:rPr>
              <a:t>Requirements for future data center</a:t>
            </a:r>
          </a:p>
        </p:txBody>
      </p:sp>
      <p:sp>
        <p:nvSpPr>
          <p:cNvPr id="31747" name="Content Placeholder 2"/>
          <p:cNvSpPr>
            <a:spLocks noGrp="1"/>
          </p:cNvSpPr>
          <p:nvPr>
            <p:ph sz="quarter" idx="1"/>
          </p:nvPr>
        </p:nvSpPr>
        <p:spPr>
          <a:xfrm>
            <a:off x="457200" y="838200"/>
            <a:ext cx="8001000" cy="5410200"/>
          </a:xfrm>
        </p:spPr>
        <p:txBody>
          <a:bodyPr/>
          <a:lstStyle/>
          <a:p>
            <a:pPr eaLnBrk="1" hangingPunct="1">
              <a:spcBef>
                <a:spcPct val="0"/>
              </a:spcBef>
            </a:pPr>
            <a:r>
              <a:rPr lang="en-US" altLang="ko-KR" sz="2800" smtClean="0"/>
              <a:t>To catch up with the trend of mega data center, DCN technology should meet the requirements as below</a:t>
            </a:r>
          </a:p>
          <a:p>
            <a:pPr lvl="1" eaLnBrk="1" hangingPunct="1">
              <a:spcBef>
                <a:spcPct val="0"/>
              </a:spcBef>
            </a:pPr>
            <a:r>
              <a:rPr lang="en-US" altLang="ko-KR" sz="2400" smtClean="0"/>
              <a:t>High Scalability</a:t>
            </a:r>
          </a:p>
          <a:p>
            <a:pPr lvl="1" eaLnBrk="1" hangingPunct="1">
              <a:spcBef>
                <a:spcPct val="0"/>
              </a:spcBef>
            </a:pPr>
            <a:r>
              <a:rPr lang="en-US" altLang="ko-KR" sz="2400" smtClean="0"/>
              <a:t>Transparent VM migration (high agility)</a:t>
            </a:r>
          </a:p>
          <a:p>
            <a:pPr lvl="1" eaLnBrk="1" hangingPunct="1">
              <a:spcBef>
                <a:spcPct val="0"/>
              </a:spcBef>
            </a:pPr>
            <a:r>
              <a:rPr lang="en-US" altLang="ko-KR" sz="2400" smtClean="0"/>
              <a:t>Easy deployment requiring less human administration</a:t>
            </a:r>
          </a:p>
          <a:p>
            <a:pPr lvl="1" eaLnBrk="1" hangingPunct="1">
              <a:spcBef>
                <a:spcPct val="0"/>
              </a:spcBef>
            </a:pPr>
            <a:r>
              <a:rPr lang="en-US" altLang="ko-KR" sz="2400" smtClean="0"/>
              <a:t>Efficient communication</a:t>
            </a:r>
          </a:p>
          <a:p>
            <a:pPr lvl="1" eaLnBrk="1" hangingPunct="1">
              <a:spcBef>
                <a:spcPct val="0"/>
              </a:spcBef>
            </a:pPr>
            <a:r>
              <a:rPr lang="en-US" altLang="ko-KR" sz="2400" smtClean="0"/>
              <a:t>Loop free forwarding</a:t>
            </a:r>
          </a:p>
          <a:p>
            <a:pPr lvl="1" eaLnBrk="1" hangingPunct="1">
              <a:spcBef>
                <a:spcPct val="0"/>
              </a:spcBef>
            </a:pPr>
            <a:r>
              <a:rPr lang="en-US" altLang="ko-KR" sz="2400" smtClean="0"/>
              <a:t>Fault Tolerance</a:t>
            </a:r>
          </a:p>
          <a:p>
            <a:pPr eaLnBrk="1" hangingPunct="1">
              <a:spcBef>
                <a:spcPct val="0"/>
              </a:spcBef>
            </a:pPr>
            <a:r>
              <a:rPr lang="en-US" altLang="ko-KR" sz="2800" smtClean="0"/>
              <a:t>Current DCN technology can’t meet requirements.</a:t>
            </a:r>
          </a:p>
          <a:p>
            <a:pPr lvl="1" eaLnBrk="1" hangingPunct="1">
              <a:spcBef>
                <a:spcPct val="0"/>
              </a:spcBef>
            </a:pPr>
            <a:r>
              <a:rPr lang="en-US" altLang="ko-KR" sz="2400" smtClean="0"/>
              <a:t>Layer 3 protocol can not support the transparent VM migration.</a:t>
            </a:r>
          </a:p>
          <a:p>
            <a:pPr lvl="1" eaLnBrk="1" hangingPunct="1">
              <a:spcBef>
                <a:spcPct val="0"/>
              </a:spcBef>
            </a:pPr>
            <a:r>
              <a:rPr lang="en-US" altLang="ko-KR" sz="2400" smtClean="0"/>
              <a:t>Current Layer 2 protocol is not scalable due to the size of forwarding table </a:t>
            </a:r>
            <a:br>
              <a:rPr lang="en-US" altLang="ko-KR" sz="2400" smtClean="0"/>
            </a:br>
            <a:r>
              <a:rPr lang="en-US" altLang="ko-KR" sz="2400" smtClean="0"/>
              <a:t>and native broadcasting for address resolution.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extLst>
            <a:ext uri="{FAA26D3D-D897-4be2-8F04-BA451C77F1D7}"/>
          </a:extLst>
        </p:spPr>
        <p:txBody>
          <a:bodyPr/>
          <a:lstStyle/>
          <a:p>
            <a:pPr>
              <a:defRPr/>
            </a:pPr>
            <a:fld id="{49AA8398-2D93-4A1D-AB03-93D4B7B9E77A}" type="slidenum">
              <a:rPr lang="en-US"/>
              <a:pPr>
                <a:defRPr/>
              </a:pPr>
              <a:t>28</a:t>
            </a:fld>
            <a:endParaRPr lang="en-US"/>
          </a:p>
        </p:txBody>
      </p:sp>
      <p:sp>
        <p:nvSpPr>
          <p:cNvPr id="32771" name="Rectangle 2"/>
          <p:cNvSpPr>
            <a:spLocks noGrp="1" noChangeArrowheads="1"/>
          </p:cNvSpPr>
          <p:nvPr>
            <p:ph type="title"/>
          </p:nvPr>
        </p:nvSpPr>
        <p:spPr>
          <a:xfrm>
            <a:off x="152400" y="290513"/>
            <a:ext cx="8991600" cy="1143000"/>
          </a:xfrm>
        </p:spPr>
        <p:txBody>
          <a:bodyPr/>
          <a:lstStyle/>
          <a:p>
            <a:pPr eaLnBrk="1" hangingPunct="1"/>
            <a:r>
              <a:rPr lang="en-US" smtClean="0"/>
              <a:t>Problems with Common Topologies</a:t>
            </a:r>
          </a:p>
        </p:txBody>
      </p:sp>
      <p:sp>
        <p:nvSpPr>
          <p:cNvPr id="32772" name="Rectangle 3"/>
          <p:cNvSpPr>
            <a:spLocks noGrp="1" noChangeArrowheads="1"/>
          </p:cNvSpPr>
          <p:nvPr>
            <p:ph type="body" idx="1"/>
          </p:nvPr>
        </p:nvSpPr>
        <p:spPr/>
        <p:txBody>
          <a:bodyPr/>
          <a:lstStyle/>
          <a:p>
            <a:pPr eaLnBrk="1" hangingPunct="1"/>
            <a:r>
              <a:rPr lang="en-US" smtClean="0"/>
              <a:t>Single point of failure</a:t>
            </a:r>
            <a:br>
              <a:rPr lang="en-US" smtClean="0"/>
            </a:br>
            <a:endParaRPr lang="en-US" smtClean="0"/>
          </a:p>
          <a:p>
            <a:pPr eaLnBrk="1" hangingPunct="1"/>
            <a:r>
              <a:rPr lang="en-US" smtClean="0"/>
              <a:t>Over subscription of links higher up in the topology</a:t>
            </a:r>
          </a:p>
          <a:p>
            <a:pPr eaLnBrk="1" hangingPunct="1"/>
            <a:endParaRPr lang="en-US" smtClean="0"/>
          </a:p>
          <a:p>
            <a:pPr eaLnBrk="1" hangingPunct="1"/>
            <a:r>
              <a:rPr lang="en-US" smtClean="0"/>
              <a:t>Tradeoff between cost and provisioning</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smtClean="0">
                <a:latin typeface="Helvetica" charset="0"/>
              </a:rPr>
              <a:t>Reminder: Layer 2 vs. Layer 3</a:t>
            </a:r>
          </a:p>
        </p:txBody>
      </p:sp>
      <p:sp>
        <p:nvSpPr>
          <p:cNvPr id="33795" name="Content Placeholder 2"/>
          <p:cNvSpPr>
            <a:spLocks noGrp="1"/>
          </p:cNvSpPr>
          <p:nvPr>
            <p:ph idx="1"/>
          </p:nvPr>
        </p:nvSpPr>
        <p:spPr>
          <a:xfrm>
            <a:off x="457200" y="1265238"/>
            <a:ext cx="8229600" cy="4906962"/>
          </a:xfrm>
        </p:spPr>
        <p:txBody>
          <a:bodyPr/>
          <a:lstStyle/>
          <a:p>
            <a:pPr eaLnBrk="1" hangingPunct="1">
              <a:spcBef>
                <a:spcPct val="0"/>
              </a:spcBef>
            </a:pPr>
            <a:r>
              <a:rPr lang="en-US" smtClean="0">
                <a:cs typeface="Arial" pitchFamily="34" charset="0"/>
              </a:rPr>
              <a:t>Ethernet switching (layer 2)</a:t>
            </a:r>
          </a:p>
          <a:p>
            <a:pPr lvl="1" eaLnBrk="1" hangingPunct="1">
              <a:spcBef>
                <a:spcPct val="0"/>
              </a:spcBef>
            </a:pPr>
            <a:r>
              <a:rPr lang="en-US" smtClean="0">
                <a:cs typeface="Arial" pitchFamily="34" charset="0"/>
              </a:rPr>
              <a:t>Cheaper switch equipment</a:t>
            </a:r>
          </a:p>
          <a:p>
            <a:pPr lvl="1" eaLnBrk="1" hangingPunct="1">
              <a:spcBef>
                <a:spcPct val="0"/>
              </a:spcBef>
            </a:pPr>
            <a:r>
              <a:rPr lang="en-US" smtClean="0">
                <a:cs typeface="Arial" pitchFamily="34" charset="0"/>
              </a:rPr>
              <a:t>Fixed addresses and auto-configuration</a:t>
            </a:r>
          </a:p>
          <a:p>
            <a:pPr lvl="1" eaLnBrk="1" hangingPunct="1">
              <a:spcBef>
                <a:spcPct val="0"/>
              </a:spcBef>
            </a:pPr>
            <a:r>
              <a:rPr lang="en-US" smtClean="0">
                <a:cs typeface="Arial" pitchFamily="34" charset="0"/>
              </a:rPr>
              <a:t>Seamless mobility, migration, and failover</a:t>
            </a:r>
          </a:p>
          <a:p>
            <a:pPr eaLnBrk="1" hangingPunct="1">
              <a:spcBef>
                <a:spcPct val="0"/>
              </a:spcBef>
            </a:pPr>
            <a:r>
              <a:rPr lang="en-US" smtClean="0">
                <a:cs typeface="Arial" pitchFamily="34" charset="0"/>
              </a:rPr>
              <a:t>IP routing (layer 3)</a:t>
            </a:r>
          </a:p>
          <a:p>
            <a:pPr lvl="1" eaLnBrk="1" hangingPunct="1">
              <a:spcBef>
                <a:spcPct val="0"/>
              </a:spcBef>
            </a:pPr>
            <a:r>
              <a:rPr lang="en-US" smtClean="0">
                <a:cs typeface="Arial" pitchFamily="34" charset="0"/>
              </a:rPr>
              <a:t>Scalability through hierarchical addressing</a:t>
            </a:r>
          </a:p>
          <a:p>
            <a:pPr lvl="1" eaLnBrk="1" hangingPunct="1">
              <a:spcBef>
                <a:spcPct val="0"/>
              </a:spcBef>
            </a:pPr>
            <a:r>
              <a:rPr lang="en-US" smtClean="0">
                <a:cs typeface="Arial" pitchFamily="34" charset="0"/>
              </a:rPr>
              <a:t>Efficiency through shortest-path routing</a:t>
            </a:r>
          </a:p>
          <a:p>
            <a:pPr lvl="1" eaLnBrk="1" hangingPunct="1">
              <a:spcBef>
                <a:spcPct val="0"/>
              </a:spcBef>
            </a:pPr>
            <a:r>
              <a:rPr lang="en-US" smtClean="0">
                <a:cs typeface="Arial" pitchFamily="34" charset="0"/>
              </a:rPr>
              <a:t>Multipath routing through equal-cost multipath</a:t>
            </a:r>
          </a:p>
          <a:p>
            <a:pPr eaLnBrk="1" hangingPunct="1">
              <a:spcBef>
                <a:spcPct val="0"/>
              </a:spcBef>
            </a:pPr>
            <a:r>
              <a:rPr lang="en-US" smtClean="0">
                <a:cs typeface="Arial" pitchFamily="34" charset="0"/>
              </a:rPr>
              <a:t>So, like in enterprises…</a:t>
            </a:r>
          </a:p>
          <a:p>
            <a:pPr lvl="1" eaLnBrk="1" hangingPunct="1">
              <a:spcBef>
                <a:spcPct val="0"/>
              </a:spcBef>
            </a:pPr>
            <a:r>
              <a:rPr lang="en-US" smtClean="0">
                <a:cs typeface="Arial" pitchFamily="34" charset="0"/>
              </a:rPr>
              <a:t>Data centers often connect layer-2 islands by IP routers</a:t>
            </a:r>
          </a:p>
        </p:txBody>
      </p:sp>
      <p:sp>
        <p:nvSpPr>
          <p:cNvPr id="31748" name="Slide Number Placeholder 3"/>
          <p:cNvSpPr>
            <a:spLocks noGrp="1"/>
          </p:cNvSpPr>
          <p:nvPr>
            <p:ph type="sldNum" sz="quarter" idx="12"/>
          </p:nvPr>
        </p:nvSpPr>
        <p:spPr>
          <a:xfrm>
            <a:off x="457200" y="6245225"/>
            <a:ext cx="2133600" cy="476250"/>
          </a:xfrm>
          <a:extLst>
            <a:ext uri="{FAA26D3D-D897-4be2-8F04-BA451C77F1D7}"/>
          </a:extLst>
        </p:spPr>
        <p:txBody>
          <a:bodyPr/>
          <a:lstStyle/>
          <a:p>
            <a:pPr algn="l">
              <a:defRPr/>
            </a:pPr>
            <a:fld id="{98A39014-4B42-4915-8DEC-B16E3D214C81}" type="slidenum">
              <a:rPr lang="en-US">
                <a:latin typeface="Times New Roman" pitchFamily="18" charset="0"/>
                <a:cs typeface="Arial" pitchFamily="34" charset="0"/>
              </a:rPr>
              <a:pPr algn="l">
                <a:defRPr/>
              </a:pPr>
              <a:t>29</a:t>
            </a:fld>
            <a:endParaRPr lang="en-US">
              <a:latin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381000"/>
            <a:ext cx="7620000" cy="660400"/>
          </a:xfrm>
        </p:spPr>
        <p:txBody>
          <a:bodyPr/>
          <a:lstStyle/>
          <a:p>
            <a:r>
              <a:rPr lang="en-US" sz="3600" b="1" smtClean="0">
                <a:solidFill>
                  <a:srgbClr val="000000"/>
                </a:solidFill>
                <a:latin typeface="Thoma"/>
              </a:rPr>
              <a:t>What is an eGov Roadmap ?</a:t>
            </a:r>
          </a:p>
        </p:txBody>
      </p:sp>
      <p:sp>
        <p:nvSpPr>
          <p:cNvPr id="7171" name="Rectangle 3"/>
          <p:cNvSpPr>
            <a:spLocks noGrp="1" noChangeArrowheads="1"/>
          </p:cNvSpPr>
          <p:nvPr>
            <p:ph type="body" idx="1"/>
          </p:nvPr>
        </p:nvSpPr>
        <p:spPr>
          <a:xfrm>
            <a:off x="304800" y="1447800"/>
            <a:ext cx="8229600" cy="4953000"/>
          </a:xfrm>
        </p:spPr>
        <p:txBody>
          <a:bodyPr/>
          <a:lstStyle/>
          <a:p>
            <a:r>
              <a:rPr lang="en-US" smtClean="0">
                <a:solidFill>
                  <a:srgbClr val="000000"/>
                </a:solidFill>
                <a:latin typeface="Thoma"/>
              </a:rPr>
              <a:t>A set of comprehensive documents that</a:t>
            </a:r>
          </a:p>
          <a:p>
            <a:pPr lvl="2"/>
            <a:r>
              <a:rPr lang="en-US" sz="2800" smtClean="0">
                <a:solidFill>
                  <a:srgbClr val="000000"/>
                </a:solidFill>
                <a:latin typeface="Thoma"/>
              </a:rPr>
              <a:t>provide a vision</a:t>
            </a:r>
          </a:p>
          <a:p>
            <a:pPr lvl="2"/>
            <a:r>
              <a:rPr lang="en-US" sz="2800" smtClean="0">
                <a:solidFill>
                  <a:srgbClr val="000000"/>
                </a:solidFill>
                <a:latin typeface="Thoma"/>
              </a:rPr>
              <a:t>indicate a direction</a:t>
            </a:r>
          </a:p>
          <a:p>
            <a:pPr lvl="2"/>
            <a:r>
              <a:rPr lang="en-US" sz="2800" smtClean="0">
                <a:solidFill>
                  <a:srgbClr val="000000"/>
                </a:solidFill>
                <a:latin typeface="Thoma"/>
              </a:rPr>
              <a:t>set a pace</a:t>
            </a:r>
          </a:p>
          <a:p>
            <a:pPr lvl="2"/>
            <a:r>
              <a:rPr lang="en-US" sz="2800" smtClean="0">
                <a:solidFill>
                  <a:srgbClr val="000000"/>
                </a:solidFill>
                <a:latin typeface="Thoma"/>
              </a:rPr>
              <a:t>create a set of methodologies</a:t>
            </a:r>
          </a:p>
          <a:p>
            <a:pPr lvl="2"/>
            <a:r>
              <a:rPr lang="en-US" sz="2800" smtClean="0">
                <a:solidFill>
                  <a:srgbClr val="000000"/>
                </a:solidFill>
                <a:latin typeface="Thoma"/>
              </a:rPr>
              <a:t>lay down priorities</a:t>
            </a:r>
          </a:p>
          <a:p>
            <a:pPr lvl="2"/>
            <a:r>
              <a:rPr lang="en-US" sz="2800" smtClean="0">
                <a:solidFill>
                  <a:srgbClr val="000000"/>
                </a:solidFill>
                <a:latin typeface="Thoma"/>
              </a:rPr>
              <a:t>enable resource mobilization</a:t>
            </a:r>
          </a:p>
          <a:p>
            <a:pPr lvl="2"/>
            <a:r>
              <a:rPr lang="en-US" sz="2800" smtClean="0">
                <a:solidFill>
                  <a:srgbClr val="000000"/>
                </a:solidFill>
                <a:latin typeface="Thoma"/>
              </a:rPr>
              <a:t>facilitate adoption of holistic approach</a:t>
            </a:r>
          </a:p>
          <a:p>
            <a:pPr lvl="2">
              <a:buFontTx/>
              <a:buNone/>
            </a:pPr>
            <a:r>
              <a:rPr lang="en-US" sz="3200" i="1" u="sng" smtClean="0">
                <a:solidFill>
                  <a:srgbClr val="000000"/>
                </a:solidFill>
                <a:latin typeface="Thoma"/>
              </a:rPr>
              <a:t>… in implementing e-Government</a:t>
            </a:r>
          </a:p>
        </p:txBody>
      </p:sp>
      <p:sp>
        <p:nvSpPr>
          <p:cNvPr id="7172" name="Line 5"/>
          <p:cNvSpPr>
            <a:spLocks noChangeShapeType="1"/>
          </p:cNvSpPr>
          <p:nvPr/>
        </p:nvSpPr>
        <p:spPr bwMode="auto">
          <a:xfrm>
            <a:off x="0" y="1143000"/>
            <a:ext cx="7391400" cy="0"/>
          </a:xfrm>
          <a:prstGeom prst="line">
            <a:avLst/>
          </a:prstGeom>
          <a:noFill/>
          <a:ln w="57150">
            <a:solidFill>
              <a:srgbClr val="24517A"/>
            </a:solidFill>
            <a:round/>
            <a:headEnd/>
            <a:tailEnd/>
          </a:ln>
        </p:spPr>
        <p:txBody>
          <a:bodyPr/>
          <a:lstStyle/>
          <a:p>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extLst>
            <a:ext uri="{FAA26D3D-D897-4be2-8F04-BA451C77F1D7}"/>
          </a:extLst>
        </p:spPr>
        <p:txBody>
          <a:bodyPr/>
          <a:lstStyle/>
          <a:p>
            <a:pPr>
              <a:defRPr/>
            </a:pPr>
            <a:fld id="{00D1154C-E9A8-4D8B-9235-1C3F0D206826}" type="slidenum">
              <a:rPr lang="en-US"/>
              <a:pPr>
                <a:defRPr/>
              </a:pPr>
              <a:t>30</a:t>
            </a:fld>
            <a:endParaRPr lang="en-US"/>
          </a:p>
        </p:txBody>
      </p:sp>
      <p:sp>
        <p:nvSpPr>
          <p:cNvPr id="34819" name="Rectangle 2"/>
          <p:cNvSpPr>
            <a:spLocks noGrp="1" noChangeArrowheads="1"/>
          </p:cNvSpPr>
          <p:nvPr>
            <p:ph type="title"/>
          </p:nvPr>
        </p:nvSpPr>
        <p:spPr/>
        <p:txBody>
          <a:bodyPr/>
          <a:lstStyle/>
          <a:p>
            <a:pPr eaLnBrk="1" hangingPunct="1"/>
            <a:r>
              <a:rPr lang="en-US" smtClean="0"/>
              <a:t>Need for Layer 2</a:t>
            </a:r>
          </a:p>
        </p:txBody>
      </p:sp>
      <p:sp>
        <p:nvSpPr>
          <p:cNvPr id="34820" name="Rectangle 3"/>
          <p:cNvSpPr>
            <a:spLocks noGrp="1" noChangeArrowheads="1"/>
          </p:cNvSpPr>
          <p:nvPr>
            <p:ph type="body" idx="1"/>
          </p:nvPr>
        </p:nvSpPr>
        <p:spPr/>
        <p:txBody>
          <a:bodyPr/>
          <a:lstStyle/>
          <a:p>
            <a:pPr eaLnBrk="1" hangingPunct="1"/>
            <a:r>
              <a:rPr lang="en-US" smtClean="0"/>
              <a:t>Certain monitoring apps require server with same role to be on the same VLAN</a:t>
            </a:r>
          </a:p>
          <a:p>
            <a:pPr eaLnBrk="1" hangingPunct="1"/>
            <a:endParaRPr lang="en-US" smtClean="0"/>
          </a:p>
          <a:p>
            <a:pPr eaLnBrk="1" hangingPunct="1"/>
            <a:r>
              <a:rPr lang="en-US" smtClean="0"/>
              <a:t>Using same IP on dual homed servers</a:t>
            </a:r>
          </a:p>
          <a:p>
            <a:pPr eaLnBrk="1" hangingPunct="1"/>
            <a:endParaRPr lang="en-US" smtClean="0"/>
          </a:p>
          <a:p>
            <a:pPr eaLnBrk="1" hangingPunct="1"/>
            <a:r>
              <a:rPr lang="en-US" smtClean="0"/>
              <a:t>Allows organic growth of server farms</a:t>
            </a:r>
          </a:p>
          <a:p>
            <a:pPr eaLnBrk="1" hangingPunct="1"/>
            <a:endParaRPr lang="en-US" smtClean="0"/>
          </a:p>
          <a:p>
            <a:pPr eaLnBrk="1" hangingPunct="1"/>
            <a:r>
              <a:rPr lang="en-US" smtClean="0"/>
              <a:t>Migration is easier</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extLst>
            <a:ext uri="{FAA26D3D-D897-4be2-8F04-BA451C77F1D7}"/>
          </a:extLst>
        </p:spPr>
        <p:txBody>
          <a:bodyPr/>
          <a:lstStyle/>
          <a:p>
            <a:pPr>
              <a:defRPr/>
            </a:pPr>
            <a:fld id="{214D0CAF-F712-45E7-99B5-7D2419F5CB34}" type="slidenum">
              <a:rPr lang="en-US"/>
              <a:pPr>
                <a:defRPr/>
              </a:pPr>
              <a:t>31</a:t>
            </a:fld>
            <a:endParaRPr lang="en-US"/>
          </a:p>
        </p:txBody>
      </p:sp>
      <p:sp>
        <p:nvSpPr>
          <p:cNvPr id="35843" name="Rectangle 2"/>
          <p:cNvSpPr>
            <a:spLocks noGrp="1" noChangeArrowheads="1"/>
          </p:cNvSpPr>
          <p:nvPr>
            <p:ph type="title"/>
          </p:nvPr>
        </p:nvSpPr>
        <p:spPr/>
        <p:txBody>
          <a:bodyPr/>
          <a:lstStyle/>
          <a:p>
            <a:pPr eaLnBrk="1" hangingPunct="1"/>
            <a:r>
              <a:rPr lang="en-US" smtClean="0"/>
              <a:t>Review of Layer 2 &amp; Layer 3</a:t>
            </a:r>
          </a:p>
        </p:txBody>
      </p:sp>
      <p:sp>
        <p:nvSpPr>
          <p:cNvPr id="35844" name="Rectangle 3"/>
          <p:cNvSpPr>
            <a:spLocks noGrp="1" noChangeArrowheads="1"/>
          </p:cNvSpPr>
          <p:nvPr>
            <p:ph type="body" idx="1"/>
          </p:nvPr>
        </p:nvSpPr>
        <p:spPr>
          <a:xfrm>
            <a:off x="381000" y="1371600"/>
            <a:ext cx="8305800" cy="5257800"/>
          </a:xfrm>
        </p:spPr>
        <p:txBody>
          <a:bodyPr/>
          <a:lstStyle/>
          <a:p>
            <a:pPr eaLnBrk="1" hangingPunct="1"/>
            <a:r>
              <a:rPr lang="en-US" smtClean="0"/>
              <a:t>Layer 2</a:t>
            </a:r>
          </a:p>
          <a:p>
            <a:pPr lvl="1" eaLnBrk="1" hangingPunct="1"/>
            <a:r>
              <a:rPr lang="en-US" smtClean="0"/>
              <a:t>One spanning tree for entire network</a:t>
            </a:r>
          </a:p>
          <a:p>
            <a:pPr lvl="2" eaLnBrk="1" hangingPunct="1"/>
            <a:r>
              <a:rPr lang="en-US" smtClean="0"/>
              <a:t>Prevents loops</a:t>
            </a:r>
          </a:p>
          <a:p>
            <a:pPr lvl="2" eaLnBrk="1" hangingPunct="1"/>
            <a:r>
              <a:rPr lang="en-US" smtClean="0"/>
              <a:t>Ignores alternate paths</a:t>
            </a:r>
            <a:br>
              <a:rPr lang="en-US" smtClean="0"/>
            </a:br>
            <a:endParaRPr lang="en-US" smtClean="0"/>
          </a:p>
          <a:p>
            <a:pPr eaLnBrk="1" hangingPunct="1"/>
            <a:r>
              <a:rPr lang="en-US" smtClean="0"/>
              <a:t>Layer 3</a:t>
            </a:r>
          </a:p>
          <a:p>
            <a:pPr lvl="1" eaLnBrk="1" hangingPunct="1"/>
            <a:r>
              <a:rPr lang="en-US" smtClean="0"/>
              <a:t>Shortest path routing between source and destination</a:t>
            </a:r>
          </a:p>
          <a:p>
            <a:pPr lvl="1" eaLnBrk="1" hangingPunct="1"/>
            <a:r>
              <a:rPr lang="en-US" smtClean="0"/>
              <a:t>Best-effort delivery</a:t>
            </a:r>
          </a:p>
        </p:txBody>
      </p:sp>
    </p:spTree>
  </p:cSld>
  <p:clrMapOvr>
    <a:masterClrMapping/>
  </p:clrMapOvr>
  <p:transition advTm="1900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4"/>
          <p:cNvSpPr>
            <a:spLocks noGrp="1"/>
          </p:cNvSpPr>
          <p:nvPr>
            <p:ph type="ctrTitle"/>
          </p:nvPr>
        </p:nvSpPr>
        <p:spPr/>
        <p:txBody>
          <a:bodyPr/>
          <a:lstStyle/>
          <a:p>
            <a:pPr eaLnBrk="1" hangingPunct="1"/>
            <a:r>
              <a:rPr lang="en-US" smtClean="0">
                <a:latin typeface="Helvetica" charset="0"/>
              </a:rPr>
              <a:t>Data Center Traffic Engineering</a:t>
            </a:r>
          </a:p>
        </p:txBody>
      </p:sp>
      <p:sp>
        <p:nvSpPr>
          <p:cNvPr id="36867" name="Subtitle 5"/>
          <p:cNvSpPr>
            <a:spLocks noGrp="1"/>
          </p:cNvSpPr>
          <p:nvPr>
            <p:ph type="subTitle" idx="1"/>
          </p:nvPr>
        </p:nvSpPr>
        <p:spPr/>
        <p:txBody>
          <a:bodyPr/>
          <a:lstStyle/>
          <a:p>
            <a:pPr eaLnBrk="1" hangingPunct="1">
              <a:defRPr/>
            </a:pPr>
            <a:r>
              <a:rPr lang="en-US" smtClean="0">
                <a:cs typeface="Arial" charset="0"/>
              </a:rPr>
              <a:t>Challenges and Opportunities</a:t>
            </a:r>
          </a:p>
        </p:txBody>
      </p:sp>
      <p:sp>
        <p:nvSpPr>
          <p:cNvPr id="36868" name="Slide Number Placeholder 3"/>
          <p:cNvSpPr>
            <a:spLocks noGrp="1"/>
          </p:cNvSpPr>
          <p:nvPr>
            <p:ph type="sldNum" sz="quarter" idx="12"/>
          </p:nvPr>
        </p:nvSpPr>
        <p:spPr>
          <a:xfrm>
            <a:off x="8229600" y="6324600"/>
            <a:ext cx="914400" cy="381000"/>
          </a:xfrm>
          <a:extLst>
            <a:ext uri="{FAA26D3D-D897-4be2-8F04-BA451C77F1D7}"/>
          </a:extLst>
        </p:spPr>
        <p:txBody>
          <a:bodyPr/>
          <a:lstStyle/>
          <a:p>
            <a:pPr>
              <a:defRPr/>
            </a:pPr>
            <a:fld id="{9B028840-8770-42CE-94D4-4B2F862D33C2}" type="slidenum">
              <a:rPr lang="en-US">
                <a:latin typeface="Times New Roman" pitchFamily="18" charset="0"/>
                <a:cs typeface="Arial" pitchFamily="34" charset="0"/>
              </a:rPr>
              <a:pPr>
                <a:defRPr/>
              </a:pPr>
              <a:t>32</a:t>
            </a:fld>
            <a:endParaRPr lang="en-US">
              <a:latin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p:cNvSpPr>
            <a:spLocks noGrp="1"/>
          </p:cNvSpPr>
          <p:nvPr>
            <p:ph type="title"/>
          </p:nvPr>
        </p:nvSpPr>
        <p:spPr/>
        <p:txBody>
          <a:bodyPr/>
          <a:lstStyle/>
          <a:p>
            <a:pPr eaLnBrk="1" hangingPunct="1"/>
            <a:r>
              <a:rPr lang="en-US" smtClean="0">
                <a:latin typeface="Helvetica" charset="0"/>
              </a:rPr>
              <a:t>Wide-Area Network</a:t>
            </a:r>
          </a:p>
        </p:txBody>
      </p:sp>
      <p:sp>
        <p:nvSpPr>
          <p:cNvPr id="34820" name="Slide Number Placeholder 3"/>
          <p:cNvSpPr>
            <a:spLocks noGrp="1"/>
          </p:cNvSpPr>
          <p:nvPr>
            <p:ph type="sldNum" sz="quarter" idx="12"/>
          </p:nvPr>
        </p:nvSpPr>
        <p:spPr>
          <a:xfrm>
            <a:off x="457200" y="6245225"/>
            <a:ext cx="2133600" cy="476250"/>
          </a:xfrm>
          <a:extLst>
            <a:ext uri="{FAA26D3D-D897-4be2-8F04-BA451C77F1D7}"/>
          </a:extLst>
        </p:spPr>
        <p:txBody>
          <a:bodyPr/>
          <a:lstStyle/>
          <a:p>
            <a:pPr algn="l">
              <a:defRPr/>
            </a:pPr>
            <a:fld id="{E284C98D-2819-4002-8A0F-E52899B8AC90}" type="slidenum">
              <a:rPr lang="en-US">
                <a:latin typeface="Times New Roman" pitchFamily="18" charset="0"/>
                <a:cs typeface="Arial" pitchFamily="34" charset="0"/>
              </a:rPr>
              <a:pPr algn="l">
                <a:defRPr/>
              </a:pPr>
              <a:t>33</a:t>
            </a:fld>
            <a:endParaRPr lang="en-US">
              <a:latin typeface="Times New Roman" pitchFamily="18" charset="0"/>
              <a:cs typeface="Arial" pitchFamily="34" charset="0"/>
            </a:endParaRPr>
          </a:p>
        </p:txBody>
      </p:sp>
      <p:grpSp>
        <p:nvGrpSpPr>
          <p:cNvPr id="2053" name="Group 5"/>
          <p:cNvGrpSpPr>
            <a:grpSpLocks/>
          </p:cNvGrpSpPr>
          <p:nvPr/>
        </p:nvGrpSpPr>
        <p:grpSpPr bwMode="auto">
          <a:xfrm>
            <a:off x="152400" y="1219200"/>
            <a:ext cx="8839200" cy="5334000"/>
            <a:chOff x="304800" y="329306"/>
            <a:chExt cx="8586867" cy="5873394"/>
          </a:xfrm>
        </p:grpSpPr>
        <p:cxnSp>
          <p:nvCxnSpPr>
            <p:cNvPr id="7" name="Straight Connector 6"/>
            <p:cNvCxnSpPr>
              <a:cxnSpLocks noChangeShapeType="1"/>
              <a:stCxn id="17" idx="2"/>
            </p:cNvCxnSpPr>
            <p:nvPr/>
          </p:nvCxnSpPr>
          <p:spPr bwMode="auto">
            <a:xfrm rot="16200000" flipH="1">
              <a:off x="1605079" y="2791680"/>
              <a:ext cx="1358223" cy="174266"/>
            </a:xfrm>
            <a:prstGeom prst="line">
              <a:avLst/>
            </a:prstGeom>
            <a:noFill/>
            <a:ln w="25400">
              <a:solidFill>
                <a:schemeClr val="accent1"/>
              </a:solidFill>
              <a:round/>
              <a:headEnd/>
              <a:tailEnd/>
            </a:ln>
            <a:effectLst>
              <a:outerShdw dist="20000" dir="5400000" rotWithShape="0">
                <a:srgbClr val="808080">
                  <a:alpha val="37999"/>
                </a:srgbClr>
              </a:outerShdw>
            </a:effectLst>
          </p:spPr>
        </p:cxnSp>
        <p:cxnSp>
          <p:nvCxnSpPr>
            <p:cNvPr id="8" name="Straight Connector 7"/>
            <p:cNvCxnSpPr>
              <a:cxnSpLocks noChangeShapeType="1"/>
            </p:cNvCxnSpPr>
            <p:nvPr/>
          </p:nvCxnSpPr>
          <p:spPr bwMode="auto">
            <a:xfrm rot="10800000" flipV="1">
              <a:off x="6066390" y="2075592"/>
              <a:ext cx="644632" cy="382819"/>
            </a:xfrm>
            <a:prstGeom prst="line">
              <a:avLst/>
            </a:prstGeom>
            <a:noFill/>
            <a:ln w="25400">
              <a:solidFill>
                <a:schemeClr val="accent1"/>
              </a:solidFill>
              <a:round/>
              <a:headEnd/>
              <a:tailEnd/>
            </a:ln>
            <a:effectLst>
              <a:outerShdw dist="20000" dir="5400000" rotWithShape="0">
                <a:srgbClr val="808080">
                  <a:alpha val="37999"/>
                </a:srgbClr>
              </a:outerShdw>
            </a:effectLst>
          </p:spPr>
        </p:cxnSp>
        <p:cxnSp>
          <p:nvCxnSpPr>
            <p:cNvPr id="9" name="Straight Connector 8"/>
            <p:cNvCxnSpPr>
              <a:cxnSpLocks noChangeShapeType="1"/>
            </p:cNvCxnSpPr>
            <p:nvPr/>
          </p:nvCxnSpPr>
          <p:spPr bwMode="auto">
            <a:xfrm rot="5400000">
              <a:off x="6525288" y="2338240"/>
              <a:ext cx="849544" cy="478076"/>
            </a:xfrm>
            <a:prstGeom prst="line">
              <a:avLst/>
            </a:prstGeom>
            <a:noFill/>
            <a:ln w="25400">
              <a:solidFill>
                <a:schemeClr val="accent1"/>
              </a:solidFill>
              <a:round/>
              <a:headEnd/>
              <a:tailEnd/>
            </a:ln>
            <a:effectLst>
              <a:outerShdw dist="20000" dir="5400000" rotWithShape="0">
                <a:srgbClr val="808080">
                  <a:alpha val="37999"/>
                </a:srgbClr>
              </a:outerShdw>
            </a:effectLst>
          </p:spPr>
        </p:cxnSp>
        <p:cxnSp>
          <p:nvCxnSpPr>
            <p:cNvPr id="10" name="Straight Connector 9"/>
            <p:cNvCxnSpPr>
              <a:cxnSpLocks noChangeShapeType="1"/>
            </p:cNvCxnSpPr>
            <p:nvPr/>
          </p:nvCxnSpPr>
          <p:spPr bwMode="auto">
            <a:xfrm rot="5400000">
              <a:off x="6554246" y="2517477"/>
              <a:ext cx="1405419" cy="675476"/>
            </a:xfrm>
            <a:prstGeom prst="line">
              <a:avLst/>
            </a:prstGeom>
            <a:noFill/>
            <a:ln w="25400">
              <a:solidFill>
                <a:schemeClr val="accent1"/>
              </a:solidFill>
              <a:round/>
              <a:headEnd/>
              <a:tailEnd/>
            </a:ln>
            <a:effectLst>
              <a:outerShdw dist="20000" dir="5400000" rotWithShape="0">
                <a:srgbClr val="808080">
                  <a:alpha val="37999"/>
                </a:srgbClr>
              </a:outerShdw>
            </a:effectLst>
          </p:spPr>
        </p:cxnSp>
        <p:cxnSp>
          <p:nvCxnSpPr>
            <p:cNvPr id="11" name="Straight Connector 10"/>
            <p:cNvCxnSpPr>
              <a:cxnSpLocks noChangeShapeType="1"/>
            </p:cNvCxnSpPr>
            <p:nvPr/>
          </p:nvCxnSpPr>
          <p:spPr bwMode="auto">
            <a:xfrm rot="5400000" flipH="1" flipV="1">
              <a:off x="2566262" y="5177610"/>
              <a:ext cx="683482" cy="447233"/>
            </a:xfrm>
            <a:prstGeom prst="line">
              <a:avLst/>
            </a:prstGeom>
            <a:noFill/>
            <a:ln w="25400">
              <a:solidFill>
                <a:schemeClr val="accent1"/>
              </a:solidFill>
              <a:round/>
              <a:headEnd/>
              <a:tailEnd/>
            </a:ln>
            <a:effectLst>
              <a:outerShdw dist="20000" dir="5400000" rotWithShape="0">
                <a:srgbClr val="808080">
                  <a:alpha val="37999"/>
                </a:srgbClr>
              </a:outerShdw>
            </a:effectLst>
          </p:spPr>
        </p:cxnSp>
        <p:cxnSp>
          <p:nvCxnSpPr>
            <p:cNvPr id="12" name="Straight Connector 11"/>
            <p:cNvCxnSpPr>
              <a:cxnSpLocks noChangeShapeType="1"/>
            </p:cNvCxnSpPr>
            <p:nvPr/>
          </p:nvCxnSpPr>
          <p:spPr bwMode="auto">
            <a:xfrm rot="5400000" flipH="1" flipV="1">
              <a:off x="4776092" y="5160529"/>
              <a:ext cx="894993" cy="269882"/>
            </a:xfrm>
            <a:prstGeom prst="line">
              <a:avLst/>
            </a:prstGeom>
            <a:noFill/>
            <a:ln w="25400">
              <a:solidFill>
                <a:schemeClr val="accent1"/>
              </a:solidFill>
              <a:round/>
              <a:headEnd/>
              <a:tailEnd/>
            </a:ln>
            <a:effectLst>
              <a:outerShdw dist="20000" dir="5400000" rotWithShape="0">
                <a:srgbClr val="808080">
                  <a:alpha val="37999"/>
                </a:srgbClr>
              </a:outerShdw>
            </a:effectLst>
          </p:spPr>
        </p:cxnSp>
        <p:cxnSp>
          <p:nvCxnSpPr>
            <p:cNvPr id="13" name="Straight Connector 12"/>
            <p:cNvCxnSpPr>
              <a:cxnSpLocks noChangeShapeType="1"/>
              <a:stCxn id="33" idx="0"/>
            </p:cNvCxnSpPr>
            <p:nvPr/>
          </p:nvCxnSpPr>
          <p:spPr bwMode="auto">
            <a:xfrm rot="16200000" flipV="1">
              <a:off x="5898478" y="4806123"/>
              <a:ext cx="1110001" cy="774175"/>
            </a:xfrm>
            <a:prstGeom prst="line">
              <a:avLst/>
            </a:prstGeom>
            <a:noFill/>
            <a:ln w="25400">
              <a:solidFill>
                <a:schemeClr val="accent1"/>
              </a:solidFill>
              <a:round/>
              <a:headEnd/>
              <a:tailEnd/>
            </a:ln>
            <a:effectLst>
              <a:outerShdw dist="20000" dir="5400000" rotWithShape="0">
                <a:srgbClr val="808080">
                  <a:alpha val="37999"/>
                </a:srgbClr>
              </a:outerShdw>
            </a:effectLst>
          </p:spPr>
        </p:cxnSp>
        <p:cxnSp>
          <p:nvCxnSpPr>
            <p:cNvPr id="14" name="Straight Connector 13"/>
            <p:cNvCxnSpPr>
              <a:cxnSpLocks noChangeShapeType="1"/>
              <a:stCxn id="17" idx="3"/>
            </p:cNvCxnSpPr>
            <p:nvPr/>
          </p:nvCxnSpPr>
          <p:spPr bwMode="auto">
            <a:xfrm>
              <a:off x="2804677" y="1946238"/>
              <a:ext cx="465739" cy="707953"/>
            </a:xfrm>
            <a:prstGeom prst="line">
              <a:avLst/>
            </a:prstGeom>
            <a:noFill/>
            <a:ln w="25400">
              <a:solidFill>
                <a:schemeClr val="accent1"/>
              </a:solidFill>
              <a:round/>
              <a:headEnd/>
              <a:tailEnd/>
            </a:ln>
            <a:effectLst>
              <a:outerShdw dist="20000" dir="5400000" rotWithShape="0">
                <a:srgbClr val="808080">
                  <a:alpha val="37999"/>
                </a:srgbClr>
              </a:outerShdw>
            </a:effectLst>
          </p:spPr>
        </p:cxnSp>
        <p:cxnSp>
          <p:nvCxnSpPr>
            <p:cNvPr id="15" name="Straight Connector 14"/>
            <p:cNvCxnSpPr>
              <a:cxnSpLocks noChangeShapeType="1"/>
            </p:cNvCxnSpPr>
            <p:nvPr/>
          </p:nvCxnSpPr>
          <p:spPr bwMode="auto">
            <a:xfrm rot="16200000" flipH="1">
              <a:off x="2258843" y="2329758"/>
              <a:ext cx="849544" cy="495041"/>
            </a:xfrm>
            <a:prstGeom prst="line">
              <a:avLst/>
            </a:prstGeom>
            <a:noFill/>
            <a:ln w="25400">
              <a:solidFill>
                <a:schemeClr val="accent1"/>
              </a:solidFill>
              <a:round/>
              <a:headEnd/>
              <a:tailEnd/>
            </a:ln>
            <a:effectLst>
              <a:outerShdw dist="20000" dir="5400000" rotWithShape="0">
                <a:srgbClr val="808080">
                  <a:alpha val="37999"/>
                </a:srgbClr>
              </a:outerShdw>
            </a:effectLst>
          </p:spPr>
        </p:cxnSp>
        <p:graphicFrame>
          <p:nvGraphicFramePr>
            <p:cNvPr id="2050" name="Object 2"/>
            <p:cNvGraphicFramePr>
              <a:graphicFrameLocks noChangeAspect="1"/>
            </p:cNvGraphicFramePr>
            <p:nvPr/>
          </p:nvGraphicFramePr>
          <p:xfrm>
            <a:off x="1912911" y="2117184"/>
            <a:ext cx="5465790" cy="3449250"/>
          </p:xfrm>
          <a:graphic>
            <a:graphicData uri="http://schemas.openxmlformats.org/presentationml/2006/ole">
              <mc:AlternateContent xmlns:mc="http://schemas.openxmlformats.org/markup-compatibility/2006">
                <mc:Choice xmlns:v="urn:schemas-microsoft-com:vml" Requires="v">
                  <p:oleObj spid="_x0000_s2055" name="Photo Editor Photo" r:id="rId3" imgW="1905266" imgH="1390844" progId="">
                    <p:embed/>
                  </p:oleObj>
                </mc:Choice>
                <mc:Fallback>
                  <p:oleObj name="Photo Editor Photo" r:id="rId3" imgW="1905266" imgH="1390844"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2911" y="2117184"/>
                          <a:ext cx="5465790" cy="34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7" name="TextBox 16"/>
            <p:cNvSpPr txBox="1"/>
            <p:nvPr/>
          </p:nvSpPr>
          <p:spPr>
            <a:xfrm>
              <a:off x="1590979" y="1691025"/>
              <a:ext cx="1213697" cy="508677"/>
            </a:xfrm>
            <a:prstGeom prst="rect">
              <a:avLst/>
            </a:prstGeom>
            <a:solidFill>
              <a:schemeClr val="accent4">
                <a:lumMod val="60000"/>
                <a:lumOff val="40000"/>
              </a:schemeClr>
            </a:solidFill>
          </p:spPr>
          <p:txBody>
            <a:bodyPr>
              <a:spAutoFit/>
            </a:bodyPr>
            <a:lstStyle/>
            <a:p>
              <a:pPr>
                <a:defRPr/>
              </a:pPr>
              <a:r>
                <a:rPr lang="en-US" sz="2400" dirty="0">
                  <a:latin typeface="Arial" charset="0"/>
                  <a:ea typeface="Arial" charset="0"/>
                </a:rPr>
                <a:t>Router</a:t>
              </a:r>
            </a:p>
          </p:txBody>
        </p:sp>
        <p:sp>
          <p:nvSpPr>
            <p:cNvPr id="18" name="TextBox 17"/>
            <p:cNvSpPr txBox="1"/>
            <p:nvPr/>
          </p:nvSpPr>
          <p:spPr>
            <a:xfrm>
              <a:off x="6711022" y="1691025"/>
              <a:ext cx="1289264" cy="508677"/>
            </a:xfrm>
            <a:prstGeom prst="rect">
              <a:avLst/>
            </a:prstGeom>
            <a:solidFill>
              <a:schemeClr val="accent4">
                <a:lumMod val="60000"/>
                <a:lumOff val="40000"/>
              </a:schemeClr>
            </a:solidFill>
          </p:spPr>
          <p:txBody>
            <a:bodyPr>
              <a:spAutoFit/>
            </a:bodyPr>
            <a:lstStyle/>
            <a:p>
              <a:pPr>
                <a:defRPr/>
              </a:pPr>
              <a:r>
                <a:rPr lang="en-US" sz="2400" dirty="0">
                  <a:latin typeface="Arial" charset="0"/>
                  <a:ea typeface="Arial" charset="0"/>
                </a:rPr>
                <a:t>Router</a:t>
              </a:r>
            </a:p>
          </p:txBody>
        </p:sp>
        <p:sp>
          <p:nvSpPr>
            <p:cNvPr id="2065" name="TextBox 18"/>
            <p:cNvSpPr txBox="1">
              <a:spLocks noChangeArrowheads="1"/>
            </p:cNvSpPr>
            <p:nvPr/>
          </p:nvSpPr>
          <p:spPr bwMode="auto">
            <a:xfrm>
              <a:off x="325108" y="3106124"/>
              <a:ext cx="1503692" cy="915030"/>
            </a:xfrm>
            <a:prstGeom prst="rect">
              <a:avLst/>
            </a:prstGeom>
            <a:solidFill>
              <a:srgbClr val="33CC33"/>
            </a:solidFill>
            <a:ln w="9525">
              <a:noFill/>
              <a:miter lim="800000"/>
              <a:headEnd/>
              <a:tailEnd/>
            </a:ln>
          </p:spPr>
          <p:txBody>
            <a:bodyPr>
              <a:spAutoFit/>
            </a:bodyPr>
            <a:lstStyle/>
            <a:p>
              <a:r>
                <a:rPr lang="en-US" sz="2400" b="1">
                  <a:latin typeface="Helvetica" charset="0"/>
                  <a:cs typeface="Arial" pitchFamily="34" charset="0"/>
                </a:rPr>
                <a:t>DNS Server</a:t>
              </a:r>
            </a:p>
          </p:txBody>
        </p:sp>
        <p:cxnSp>
          <p:nvCxnSpPr>
            <p:cNvPr id="20" name="Straight Arrow Connector 19"/>
            <p:cNvCxnSpPr>
              <a:cxnSpLocks noChangeShapeType="1"/>
            </p:cNvCxnSpPr>
            <p:nvPr/>
          </p:nvCxnSpPr>
          <p:spPr bwMode="auto">
            <a:xfrm rot="16200000" flipH="1">
              <a:off x="1029252" y="4087834"/>
              <a:ext cx="1774255" cy="1536013"/>
            </a:xfrm>
            <a:prstGeom prst="straightConnector1">
              <a:avLst/>
            </a:prstGeom>
            <a:noFill/>
            <a:ln w="25400">
              <a:solidFill>
                <a:srgbClr val="C0504D"/>
              </a:solidFill>
              <a:prstDash val="dot"/>
              <a:round/>
              <a:headEnd/>
              <a:tailEnd type="arrow" w="med" len="med"/>
            </a:ln>
            <a:effectLst>
              <a:outerShdw dist="20000" dir="5400000" rotWithShape="0">
                <a:srgbClr val="808080">
                  <a:alpha val="37999"/>
                </a:srgbClr>
              </a:outerShdw>
            </a:effectLst>
          </p:spPr>
        </p:cxnSp>
        <p:cxnSp>
          <p:nvCxnSpPr>
            <p:cNvPr id="21" name="Straight Arrow Connector 20"/>
            <p:cNvCxnSpPr>
              <a:cxnSpLocks noChangeShapeType="1"/>
            </p:cNvCxnSpPr>
            <p:nvPr/>
          </p:nvCxnSpPr>
          <p:spPr bwMode="auto">
            <a:xfrm rot="16200000" flipV="1">
              <a:off x="757520" y="4069637"/>
              <a:ext cx="1779499" cy="1577651"/>
            </a:xfrm>
            <a:prstGeom prst="straightConnector1">
              <a:avLst/>
            </a:prstGeom>
            <a:noFill/>
            <a:ln w="25400">
              <a:solidFill>
                <a:srgbClr val="C0504D"/>
              </a:solidFill>
              <a:prstDash val="dot"/>
              <a:round/>
              <a:headEnd/>
              <a:tailEnd type="arrow" w="med" len="med"/>
            </a:ln>
            <a:effectLst>
              <a:outerShdw dist="20000" dir="5400000" rotWithShape="0">
                <a:srgbClr val="808080">
                  <a:alpha val="37999"/>
                </a:srgbClr>
              </a:outerShdw>
            </a:effectLst>
          </p:spPr>
        </p:cxnSp>
        <p:sp>
          <p:nvSpPr>
            <p:cNvPr id="2068" name="TextBox 21"/>
            <p:cNvSpPr txBox="1">
              <a:spLocks noChangeArrowheads="1"/>
            </p:cNvSpPr>
            <p:nvPr/>
          </p:nvSpPr>
          <p:spPr bwMode="auto">
            <a:xfrm>
              <a:off x="304800" y="5311914"/>
              <a:ext cx="2131569" cy="779470"/>
            </a:xfrm>
            <a:prstGeom prst="rect">
              <a:avLst/>
            </a:prstGeom>
            <a:noFill/>
            <a:ln w="9525">
              <a:noFill/>
              <a:miter lim="800000"/>
              <a:headEnd/>
              <a:tailEnd/>
            </a:ln>
          </p:spPr>
          <p:txBody>
            <a:bodyPr>
              <a:spAutoFit/>
            </a:bodyPr>
            <a:lstStyle/>
            <a:p>
              <a:r>
                <a:rPr lang="en-US" sz="2000" b="1" i="1">
                  <a:latin typeface="Helvetica" charset="0"/>
                  <a:cs typeface="Arial" pitchFamily="34" charset="0"/>
                </a:rPr>
                <a:t>DNS-based</a:t>
              </a:r>
            </a:p>
            <a:p>
              <a:r>
                <a:rPr lang="en-US" sz="2000" b="1" i="1">
                  <a:latin typeface="Helvetica" charset="0"/>
                  <a:cs typeface="Arial" pitchFamily="34" charset="0"/>
                </a:rPr>
                <a:t>site selection</a:t>
              </a:r>
            </a:p>
          </p:txBody>
        </p:sp>
        <p:sp>
          <p:nvSpPr>
            <p:cNvPr id="23" name="Rounded Rectangle 22"/>
            <p:cNvSpPr>
              <a:spLocks noChangeArrowheads="1"/>
            </p:cNvSpPr>
            <p:nvPr/>
          </p:nvSpPr>
          <p:spPr bwMode="auto">
            <a:xfrm>
              <a:off x="557718" y="329306"/>
              <a:ext cx="2373418" cy="2324885"/>
            </a:xfrm>
            <a:prstGeom prst="roundRect">
              <a:avLst>
                <a:gd name="adj" fmla="val 16667"/>
              </a:avLst>
            </a:prstGeom>
            <a:noFill/>
            <a:ln w="9525">
              <a:solidFill>
                <a:srgbClr val="B6DCDF"/>
              </a:solidFill>
              <a:round/>
              <a:headEnd/>
              <a:tailEnd/>
            </a:ln>
            <a:effectLst>
              <a:outerShdw dist="23000" dir="5400000" rotWithShape="0">
                <a:srgbClr val="808080">
                  <a:alpha val="34999"/>
                </a:srgbClr>
              </a:outerShdw>
            </a:effectLst>
          </p:spPr>
          <p:txBody>
            <a:bodyPr anchor="ctr"/>
            <a:lstStyle/>
            <a:p>
              <a:pPr>
                <a:defRPr/>
              </a:pPr>
              <a:endParaRPr lang="en-US" sz="2400">
                <a:solidFill>
                  <a:schemeClr val="lt1"/>
                </a:solidFill>
                <a:latin typeface="+mn-lt"/>
              </a:endParaRPr>
            </a:p>
          </p:txBody>
        </p:sp>
        <p:sp>
          <p:nvSpPr>
            <p:cNvPr id="24" name="Rounded Rectangle 23"/>
            <p:cNvSpPr>
              <a:spLocks noChangeArrowheads="1"/>
            </p:cNvSpPr>
            <p:nvPr/>
          </p:nvSpPr>
          <p:spPr bwMode="auto">
            <a:xfrm>
              <a:off x="6470442" y="329306"/>
              <a:ext cx="2421225" cy="2324885"/>
            </a:xfrm>
            <a:prstGeom prst="roundRect">
              <a:avLst>
                <a:gd name="adj" fmla="val 16667"/>
              </a:avLst>
            </a:prstGeom>
            <a:noFill/>
            <a:ln w="9525">
              <a:solidFill>
                <a:srgbClr val="B6DCDF"/>
              </a:solidFill>
              <a:round/>
              <a:headEnd/>
              <a:tailEnd/>
            </a:ln>
            <a:effectLst>
              <a:outerShdw dist="23000" dir="5400000" rotWithShape="0">
                <a:srgbClr val="808080">
                  <a:alpha val="34999"/>
                </a:srgbClr>
              </a:outerShdw>
            </a:effectLst>
          </p:spPr>
          <p:txBody>
            <a:bodyPr anchor="ctr"/>
            <a:lstStyle/>
            <a:p>
              <a:pPr>
                <a:defRPr/>
              </a:pPr>
              <a:endParaRPr lang="en-US" sz="2400">
                <a:solidFill>
                  <a:schemeClr val="lt1"/>
                </a:solidFill>
                <a:latin typeface="+mn-lt"/>
              </a:endParaRPr>
            </a:p>
          </p:txBody>
        </p:sp>
        <p:grpSp>
          <p:nvGrpSpPr>
            <p:cNvPr id="2071" name="Group 86"/>
            <p:cNvGrpSpPr>
              <a:grpSpLocks/>
            </p:cNvGrpSpPr>
            <p:nvPr/>
          </p:nvGrpSpPr>
          <p:grpSpPr bwMode="auto">
            <a:xfrm>
              <a:off x="912527" y="527115"/>
              <a:ext cx="1609658" cy="711691"/>
              <a:chOff x="4310927" y="727214"/>
              <a:chExt cx="1386695" cy="599971"/>
            </a:xfrm>
          </p:grpSpPr>
          <p:sp>
            <p:nvSpPr>
              <p:cNvPr id="39" name="Rounded Rectangle 38"/>
              <p:cNvSpPr>
                <a:spLocks noChangeArrowheads="1"/>
              </p:cNvSpPr>
              <p:nvPr/>
            </p:nvSpPr>
            <p:spPr bwMode="auto">
              <a:xfrm>
                <a:off x="5080074" y="900866"/>
                <a:ext cx="232499" cy="393459"/>
              </a:xfrm>
              <a:prstGeom prst="roundRect">
                <a:avLst>
                  <a:gd name="adj" fmla="val 16667"/>
                </a:avLst>
              </a:prstGeom>
              <a:gradFill rotWithShape="1">
                <a:gsLst>
                  <a:gs pos="0">
                    <a:srgbClr val="CBFFFF"/>
                  </a:gs>
                  <a:gs pos="100000">
                    <a:srgbClr val="B5E5E9"/>
                  </a:gs>
                </a:gsLst>
                <a:lin ang="5400000"/>
              </a:gradFill>
              <a:ln w="9525">
                <a:solidFill>
                  <a:srgbClr val="B6DCDF"/>
                </a:solidFill>
                <a:round/>
                <a:headEnd/>
                <a:tailEnd/>
              </a:ln>
              <a:effectLst>
                <a:outerShdw dist="23000" dir="5400000" rotWithShape="0">
                  <a:srgbClr val="808080">
                    <a:alpha val="34999"/>
                  </a:srgbClr>
                </a:outerShdw>
              </a:effectLst>
            </p:spPr>
            <p:txBody>
              <a:bodyPr anchor="ctr"/>
              <a:lstStyle/>
              <a:p>
                <a:pPr>
                  <a:defRPr/>
                </a:pPr>
                <a:endParaRPr lang="en-US" sz="2400">
                  <a:solidFill>
                    <a:schemeClr val="lt1"/>
                  </a:solidFill>
                  <a:latin typeface="+mn-lt"/>
                </a:endParaRPr>
              </a:p>
            </p:txBody>
          </p:sp>
          <p:sp>
            <p:nvSpPr>
              <p:cNvPr id="40" name="Rounded Rectangle 39"/>
              <p:cNvSpPr>
                <a:spLocks noChangeArrowheads="1"/>
              </p:cNvSpPr>
              <p:nvPr/>
            </p:nvSpPr>
            <p:spPr bwMode="auto">
              <a:xfrm>
                <a:off x="5465358" y="900866"/>
                <a:ext cx="232499" cy="393459"/>
              </a:xfrm>
              <a:prstGeom prst="roundRect">
                <a:avLst>
                  <a:gd name="adj" fmla="val 16667"/>
                </a:avLst>
              </a:prstGeom>
              <a:gradFill rotWithShape="1">
                <a:gsLst>
                  <a:gs pos="0">
                    <a:srgbClr val="CBFFFF"/>
                  </a:gs>
                  <a:gs pos="100000">
                    <a:srgbClr val="B5E5E9"/>
                  </a:gs>
                </a:gsLst>
                <a:lin ang="5400000"/>
              </a:gradFill>
              <a:ln w="9525">
                <a:solidFill>
                  <a:srgbClr val="B6DCDF"/>
                </a:solidFill>
                <a:round/>
                <a:headEnd/>
                <a:tailEnd/>
              </a:ln>
              <a:effectLst>
                <a:outerShdw dist="23000" dir="5400000" rotWithShape="0">
                  <a:srgbClr val="808080">
                    <a:alpha val="34999"/>
                  </a:srgbClr>
                </a:outerShdw>
              </a:effectLst>
            </p:spPr>
            <p:txBody>
              <a:bodyPr anchor="ctr"/>
              <a:lstStyle/>
              <a:p>
                <a:pPr>
                  <a:defRPr/>
                </a:pPr>
                <a:endParaRPr lang="en-US" sz="2400">
                  <a:solidFill>
                    <a:schemeClr val="lt1"/>
                  </a:solidFill>
                  <a:latin typeface="+mn-lt"/>
                </a:endParaRPr>
              </a:p>
            </p:txBody>
          </p:sp>
          <p:sp>
            <p:nvSpPr>
              <p:cNvPr id="41" name="Rounded Rectangle 40"/>
              <p:cNvSpPr>
                <a:spLocks noChangeArrowheads="1"/>
              </p:cNvSpPr>
              <p:nvPr/>
            </p:nvSpPr>
            <p:spPr bwMode="auto">
              <a:xfrm>
                <a:off x="4310834" y="914128"/>
                <a:ext cx="232499" cy="393460"/>
              </a:xfrm>
              <a:prstGeom prst="roundRect">
                <a:avLst>
                  <a:gd name="adj" fmla="val 16667"/>
                </a:avLst>
              </a:prstGeom>
              <a:gradFill rotWithShape="1">
                <a:gsLst>
                  <a:gs pos="0">
                    <a:srgbClr val="CBFFFF"/>
                  </a:gs>
                  <a:gs pos="100000">
                    <a:srgbClr val="B5E5E9"/>
                  </a:gs>
                </a:gsLst>
                <a:lin ang="5400000"/>
              </a:gradFill>
              <a:ln w="9525">
                <a:solidFill>
                  <a:srgbClr val="B6DCDF"/>
                </a:solidFill>
                <a:round/>
                <a:headEnd/>
                <a:tailEnd/>
              </a:ln>
              <a:effectLst>
                <a:outerShdw dist="23000" dir="5400000" rotWithShape="0">
                  <a:srgbClr val="808080">
                    <a:alpha val="34999"/>
                  </a:srgbClr>
                </a:outerShdw>
              </a:effectLst>
            </p:spPr>
            <p:txBody>
              <a:bodyPr anchor="ctr"/>
              <a:lstStyle/>
              <a:p>
                <a:pPr>
                  <a:defRPr/>
                </a:pPr>
                <a:endParaRPr lang="en-US" sz="2400">
                  <a:solidFill>
                    <a:schemeClr val="lt1"/>
                  </a:solidFill>
                  <a:latin typeface="+mn-lt"/>
                </a:endParaRPr>
              </a:p>
            </p:txBody>
          </p:sp>
          <p:sp>
            <p:nvSpPr>
              <p:cNvPr id="2088" name="TextBox 41"/>
              <p:cNvSpPr txBox="1">
                <a:spLocks noChangeArrowheads="1"/>
              </p:cNvSpPr>
              <p:nvPr/>
            </p:nvSpPr>
            <p:spPr bwMode="auto">
              <a:xfrm>
                <a:off x="4494833" y="727214"/>
                <a:ext cx="695511" cy="599971"/>
              </a:xfrm>
              <a:prstGeom prst="rect">
                <a:avLst/>
              </a:prstGeom>
              <a:noFill/>
              <a:ln w="9525">
                <a:noFill/>
                <a:miter lim="800000"/>
                <a:headEnd/>
                <a:tailEnd/>
              </a:ln>
            </p:spPr>
            <p:txBody>
              <a:bodyPr>
                <a:spAutoFit/>
              </a:bodyPr>
              <a:lstStyle/>
              <a:p>
                <a:r>
                  <a:rPr lang="en-US" sz="3600" b="1">
                    <a:solidFill>
                      <a:schemeClr val="accent1"/>
                    </a:solidFill>
                    <a:latin typeface="Helvetica" charset="0"/>
                    <a:cs typeface="Arial" pitchFamily="34" charset="0"/>
                  </a:rPr>
                  <a:t>. . .</a:t>
                </a:r>
              </a:p>
            </p:txBody>
          </p:sp>
        </p:grpSp>
        <p:grpSp>
          <p:nvGrpSpPr>
            <p:cNvPr id="2072" name="Group 87"/>
            <p:cNvGrpSpPr>
              <a:grpSpLocks/>
            </p:cNvGrpSpPr>
            <p:nvPr/>
          </p:nvGrpSpPr>
          <p:grpSpPr bwMode="auto">
            <a:xfrm>
              <a:off x="6919344" y="512050"/>
              <a:ext cx="1609658" cy="711691"/>
              <a:chOff x="4310927" y="727214"/>
              <a:chExt cx="1386695" cy="599971"/>
            </a:xfrm>
          </p:grpSpPr>
          <p:sp>
            <p:nvSpPr>
              <p:cNvPr id="35" name="Rounded Rectangle 34"/>
              <p:cNvSpPr>
                <a:spLocks noChangeArrowheads="1"/>
              </p:cNvSpPr>
              <p:nvPr/>
            </p:nvSpPr>
            <p:spPr bwMode="auto">
              <a:xfrm>
                <a:off x="5080057" y="901777"/>
                <a:ext cx="232499" cy="393459"/>
              </a:xfrm>
              <a:prstGeom prst="roundRect">
                <a:avLst>
                  <a:gd name="adj" fmla="val 16667"/>
                </a:avLst>
              </a:prstGeom>
              <a:gradFill rotWithShape="1">
                <a:gsLst>
                  <a:gs pos="0">
                    <a:srgbClr val="CBFFFF"/>
                  </a:gs>
                  <a:gs pos="100000">
                    <a:srgbClr val="B5E5E9"/>
                  </a:gs>
                </a:gsLst>
                <a:lin ang="5400000"/>
              </a:gradFill>
              <a:ln w="9525">
                <a:solidFill>
                  <a:srgbClr val="B6DCDF"/>
                </a:solidFill>
                <a:round/>
                <a:headEnd/>
                <a:tailEnd/>
              </a:ln>
              <a:effectLst>
                <a:outerShdw dist="23000" dir="5400000" rotWithShape="0">
                  <a:srgbClr val="808080">
                    <a:alpha val="34999"/>
                  </a:srgbClr>
                </a:outerShdw>
              </a:effectLst>
            </p:spPr>
            <p:txBody>
              <a:bodyPr anchor="ctr"/>
              <a:lstStyle/>
              <a:p>
                <a:pPr>
                  <a:defRPr/>
                </a:pPr>
                <a:endParaRPr lang="en-US" sz="2400">
                  <a:solidFill>
                    <a:schemeClr val="lt1"/>
                  </a:solidFill>
                  <a:latin typeface="+mn-lt"/>
                </a:endParaRPr>
              </a:p>
            </p:txBody>
          </p:sp>
          <p:sp>
            <p:nvSpPr>
              <p:cNvPr id="36" name="Rounded Rectangle 35"/>
              <p:cNvSpPr>
                <a:spLocks noChangeArrowheads="1"/>
              </p:cNvSpPr>
              <p:nvPr/>
            </p:nvSpPr>
            <p:spPr bwMode="auto">
              <a:xfrm>
                <a:off x="5465341" y="901777"/>
                <a:ext cx="232499" cy="393459"/>
              </a:xfrm>
              <a:prstGeom prst="roundRect">
                <a:avLst>
                  <a:gd name="adj" fmla="val 16667"/>
                </a:avLst>
              </a:prstGeom>
              <a:gradFill rotWithShape="1">
                <a:gsLst>
                  <a:gs pos="0">
                    <a:srgbClr val="CBFFFF"/>
                  </a:gs>
                  <a:gs pos="100000">
                    <a:srgbClr val="B5E5E9"/>
                  </a:gs>
                </a:gsLst>
                <a:lin ang="5400000"/>
              </a:gradFill>
              <a:ln w="9525">
                <a:solidFill>
                  <a:srgbClr val="B6DCDF"/>
                </a:solidFill>
                <a:round/>
                <a:headEnd/>
                <a:tailEnd/>
              </a:ln>
              <a:effectLst>
                <a:outerShdw dist="23000" dir="5400000" rotWithShape="0">
                  <a:srgbClr val="808080">
                    <a:alpha val="34999"/>
                  </a:srgbClr>
                </a:outerShdw>
              </a:effectLst>
            </p:spPr>
            <p:txBody>
              <a:bodyPr anchor="ctr"/>
              <a:lstStyle/>
              <a:p>
                <a:pPr>
                  <a:defRPr/>
                </a:pPr>
                <a:endParaRPr lang="en-US" sz="2400">
                  <a:solidFill>
                    <a:schemeClr val="lt1"/>
                  </a:solidFill>
                  <a:latin typeface="+mn-lt"/>
                </a:endParaRPr>
              </a:p>
            </p:txBody>
          </p:sp>
          <p:sp>
            <p:nvSpPr>
              <p:cNvPr id="37" name="Rounded Rectangle 36"/>
              <p:cNvSpPr>
                <a:spLocks noChangeArrowheads="1"/>
              </p:cNvSpPr>
              <p:nvPr/>
            </p:nvSpPr>
            <p:spPr bwMode="auto">
              <a:xfrm>
                <a:off x="4310818" y="915039"/>
                <a:ext cx="232499" cy="393460"/>
              </a:xfrm>
              <a:prstGeom prst="roundRect">
                <a:avLst>
                  <a:gd name="adj" fmla="val 16667"/>
                </a:avLst>
              </a:prstGeom>
              <a:gradFill rotWithShape="1">
                <a:gsLst>
                  <a:gs pos="0">
                    <a:srgbClr val="CBFFFF"/>
                  </a:gs>
                  <a:gs pos="100000">
                    <a:srgbClr val="B5E5E9"/>
                  </a:gs>
                </a:gsLst>
                <a:lin ang="5400000"/>
              </a:gradFill>
              <a:ln w="9525">
                <a:solidFill>
                  <a:srgbClr val="B6DCDF"/>
                </a:solidFill>
                <a:round/>
                <a:headEnd/>
                <a:tailEnd/>
              </a:ln>
              <a:effectLst>
                <a:outerShdw dist="23000" dir="5400000" rotWithShape="0">
                  <a:srgbClr val="808080">
                    <a:alpha val="34999"/>
                  </a:srgbClr>
                </a:outerShdw>
              </a:effectLst>
            </p:spPr>
            <p:txBody>
              <a:bodyPr anchor="ctr"/>
              <a:lstStyle/>
              <a:p>
                <a:pPr>
                  <a:defRPr/>
                </a:pPr>
                <a:endParaRPr lang="en-US" sz="2400">
                  <a:solidFill>
                    <a:schemeClr val="lt1"/>
                  </a:solidFill>
                  <a:latin typeface="+mn-lt"/>
                </a:endParaRPr>
              </a:p>
            </p:txBody>
          </p:sp>
          <p:sp>
            <p:nvSpPr>
              <p:cNvPr id="2084" name="TextBox 37"/>
              <p:cNvSpPr txBox="1">
                <a:spLocks noChangeArrowheads="1"/>
              </p:cNvSpPr>
              <p:nvPr/>
            </p:nvSpPr>
            <p:spPr bwMode="auto">
              <a:xfrm>
                <a:off x="4431062" y="727214"/>
                <a:ext cx="749966" cy="599971"/>
              </a:xfrm>
              <a:prstGeom prst="rect">
                <a:avLst/>
              </a:prstGeom>
              <a:noFill/>
              <a:ln w="9525">
                <a:noFill/>
                <a:miter lim="800000"/>
                <a:headEnd/>
                <a:tailEnd/>
              </a:ln>
            </p:spPr>
            <p:txBody>
              <a:bodyPr>
                <a:spAutoFit/>
              </a:bodyPr>
              <a:lstStyle/>
              <a:p>
                <a:r>
                  <a:rPr lang="en-US" sz="3600" b="1">
                    <a:solidFill>
                      <a:schemeClr val="accent1"/>
                    </a:solidFill>
                    <a:latin typeface="Helvetica" charset="0"/>
                    <a:cs typeface="Arial" pitchFamily="34" charset="0"/>
                  </a:rPr>
                  <a:t>. . .</a:t>
                </a:r>
              </a:p>
            </p:txBody>
          </p:sp>
        </p:grpSp>
        <p:sp>
          <p:nvSpPr>
            <p:cNvPr id="2073" name="TextBox 26"/>
            <p:cNvSpPr txBox="1">
              <a:spLocks noChangeArrowheads="1"/>
            </p:cNvSpPr>
            <p:nvPr/>
          </p:nvSpPr>
          <p:spPr bwMode="auto">
            <a:xfrm>
              <a:off x="616901" y="1253595"/>
              <a:ext cx="1364299" cy="508350"/>
            </a:xfrm>
            <a:prstGeom prst="rect">
              <a:avLst/>
            </a:prstGeom>
            <a:noFill/>
            <a:ln w="9525">
              <a:noFill/>
              <a:miter lim="800000"/>
              <a:headEnd/>
              <a:tailEnd/>
            </a:ln>
          </p:spPr>
          <p:txBody>
            <a:bodyPr>
              <a:spAutoFit/>
            </a:bodyPr>
            <a:lstStyle/>
            <a:p>
              <a:r>
                <a:rPr lang="en-US" sz="2400" b="1">
                  <a:latin typeface="Helvetica" charset="0"/>
                  <a:cs typeface="Arial" pitchFamily="34" charset="0"/>
                </a:rPr>
                <a:t>Servers</a:t>
              </a:r>
            </a:p>
          </p:txBody>
        </p:sp>
        <p:sp>
          <p:nvSpPr>
            <p:cNvPr id="2074" name="TextBox 27"/>
            <p:cNvSpPr txBox="1">
              <a:spLocks noChangeArrowheads="1"/>
            </p:cNvSpPr>
            <p:nvPr/>
          </p:nvSpPr>
          <p:spPr bwMode="auto">
            <a:xfrm>
              <a:off x="7594600" y="1253595"/>
              <a:ext cx="1297067" cy="508350"/>
            </a:xfrm>
            <a:prstGeom prst="rect">
              <a:avLst/>
            </a:prstGeom>
            <a:noFill/>
            <a:ln w="9525">
              <a:noFill/>
              <a:miter lim="800000"/>
              <a:headEnd/>
              <a:tailEnd/>
            </a:ln>
          </p:spPr>
          <p:txBody>
            <a:bodyPr>
              <a:spAutoFit/>
            </a:bodyPr>
            <a:lstStyle/>
            <a:p>
              <a:pPr algn="r"/>
              <a:r>
                <a:rPr lang="en-US" sz="2400" b="1">
                  <a:latin typeface="Helvetica" charset="0"/>
                  <a:cs typeface="Arial" pitchFamily="34" charset="0"/>
                </a:rPr>
                <a:t>Servers</a:t>
              </a:r>
            </a:p>
          </p:txBody>
        </p:sp>
        <p:sp>
          <p:nvSpPr>
            <p:cNvPr id="2075" name="TextBox 28"/>
            <p:cNvSpPr txBox="1">
              <a:spLocks noChangeArrowheads="1"/>
            </p:cNvSpPr>
            <p:nvPr/>
          </p:nvSpPr>
          <p:spPr bwMode="auto">
            <a:xfrm>
              <a:off x="3871395" y="3526782"/>
              <a:ext cx="1486848" cy="576130"/>
            </a:xfrm>
            <a:prstGeom prst="rect">
              <a:avLst/>
            </a:prstGeom>
            <a:noFill/>
            <a:ln w="9525">
              <a:noFill/>
              <a:miter lim="800000"/>
              <a:headEnd/>
              <a:tailEnd/>
            </a:ln>
          </p:spPr>
          <p:txBody>
            <a:bodyPr>
              <a:spAutoFit/>
            </a:bodyPr>
            <a:lstStyle/>
            <a:p>
              <a:r>
                <a:rPr lang="en-US" sz="2800" b="1">
                  <a:latin typeface="Helvetica" charset="0"/>
                  <a:cs typeface="Arial" pitchFamily="34" charset="0"/>
                </a:rPr>
                <a:t>Internet</a:t>
              </a:r>
            </a:p>
          </p:txBody>
        </p:sp>
        <p:sp>
          <p:nvSpPr>
            <p:cNvPr id="2076" name="TextBox 29"/>
            <p:cNvSpPr txBox="1">
              <a:spLocks noChangeArrowheads="1"/>
            </p:cNvSpPr>
            <p:nvPr/>
          </p:nvSpPr>
          <p:spPr bwMode="auto">
            <a:xfrm>
              <a:off x="7010400" y="5105401"/>
              <a:ext cx="1366020" cy="508350"/>
            </a:xfrm>
            <a:prstGeom prst="rect">
              <a:avLst/>
            </a:prstGeom>
            <a:noFill/>
            <a:ln w="9525">
              <a:noFill/>
              <a:miter lim="800000"/>
              <a:headEnd/>
              <a:tailEnd/>
            </a:ln>
          </p:spPr>
          <p:txBody>
            <a:bodyPr>
              <a:spAutoFit/>
            </a:bodyPr>
            <a:lstStyle/>
            <a:p>
              <a:r>
                <a:rPr lang="en-US" sz="2400" b="1">
                  <a:latin typeface="Helvetica" charset="0"/>
                  <a:cs typeface="Arial" pitchFamily="34" charset="0"/>
                </a:rPr>
                <a:t>Clients</a:t>
              </a:r>
            </a:p>
          </p:txBody>
        </p:sp>
        <p:sp>
          <p:nvSpPr>
            <p:cNvPr id="31" name="Rectangle 30"/>
            <p:cNvSpPr>
              <a:spLocks noChangeArrowheads="1"/>
            </p:cNvSpPr>
            <p:nvPr/>
          </p:nvSpPr>
          <p:spPr bwMode="auto">
            <a:xfrm>
              <a:off x="2436095" y="5748211"/>
              <a:ext cx="1290806" cy="454489"/>
            </a:xfrm>
            <a:prstGeom prst="rect">
              <a:avLst/>
            </a:prstGeom>
            <a:solidFill>
              <a:srgbClr val="D6ECEE"/>
            </a:solidFill>
            <a:ln w="9525">
              <a:solidFill>
                <a:srgbClr val="222268"/>
              </a:solidFill>
              <a:miter lim="800000"/>
              <a:headEnd/>
              <a:tailEnd/>
            </a:ln>
            <a:effectLst>
              <a:outerShdw dist="23000" dir="5400000" rotWithShape="0">
                <a:srgbClr val="808080">
                  <a:alpha val="34999"/>
                </a:srgbClr>
              </a:outerShdw>
            </a:effectLst>
          </p:spPr>
          <p:txBody>
            <a:bodyPr anchor="ctr"/>
            <a:lstStyle/>
            <a:p>
              <a:pPr>
                <a:defRPr/>
              </a:pPr>
              <a:endParaRPr lang="en-US" sz="2400">
                <a:solidFill>
                  <a:schemeClr val="lt1"/>
                </a:solidFill>
                <a:latin typeface="+mn-lt"/>
              </a:endParaRPr>
            </a:p>
          </p:txBody>
        </p:sp>
        <p:sp>
          <p:nvSpPr>
            <p:cNvPr id="32" name="Rectangle 31"/>
            <p:cNvSpPr>
              <a:spLocks noChangeArrowheads="1"/>
            </p:cNvSpPr>
            <p:nvPr/>
          </p:nvSpPr>
          <p:spPr bwMode="auto">
            <a:xfrm>
              <a:off x="4285171" y="5742968"/>
              <a:ext cx="1229118" cy="454489"/>
            </a:xfrm>
            <a:prstGeom prst="rect">
              <a:avLst/>
            </a:prstGeom>
            <a:solidFill>
              <a:srgbClr val="D6ECEE"/>
            </a:solidFill>
            <a:ln w="9525">
              <a:solidFill>
                <a:srgbClr val="222268"/>
              </a:solidFill>
              <a:miter lim="800000"/>
              <a:headEnd/>
              <a:tailEnd/>
            </a:ln>
            <a:effectLst>
              <a:outerShdw dist="23000" dir="5400000" rotWithShape="0">
                <a:srgbClr val="808080">
                  <a:alpha val="34999"/>
                </a:srgbClr>
              </a:outerShdw>
            </a:effectLst>
          </p:spPr>
          <p:txBody>
            <a:bodyPr anchor="ctr"/>
            <a:lstStyle/>
            <a:p>
              <a:pPr>
                <a:defRPr/>
              </a:pPr>
              <a:endParaRPr lang="en-US" sz="2400">
                <a:solidFill>
                  <a:schemeClr val="lt1"/>
                </a:solidFill>
                <a:latin typeface="+mn-lt"/>
              </a:endParaRPr>
            </a:p>
          </p:txBody>
        </p:sp>
        <p:sp>
          <p:nvSpPr>
            <p:cNvPr id="33" name="Rectangle 32"/>
            <p:cNvSpPr>
              <a:spLocks noChangeArrowheads="1"/>
            </p:cNvSpPr>
            <p:nvPr/>
          </p:nvSpPr>
          <p:spPr bwMode="auto">
            <a:xfrm>
              <a:off x="6217524" y="5748211"/>
              <a:ext cx="1247625" cy="454489"/>
            </a:xfrm>
            <a:prstGeom prst="rect">
              <a:avLst/>
            </a:prstGeom>
            <a:solidFill>
              <a:srgbClr val="D6ECEE"/>
            </a:solidFill>
            <a:ln w="9525">
              <a:solidFill>
                <a:srgbClr val="222268"/>
              </a:solidFill>
              <a:miter lim="800000"/>
              <a:headEnd/>
              <a:tailEnd/>
            </a:ln>
            <a:effectLst>
              <a:outerShdw dist="23000" dir="5400000" rotWithShape="0">
                <a:srgbClr val="808080">
                  <a:alpha val="34999"/>
                </a:srgbClr>
              </a:outerShdw>
            </a:effectLst>
          </p:spPr>
          <p:txBody>
            <a:bodyPr anchor="ctr"/>
            <a:lstStyle/>
            <a:p>
              <a:pPr>
                <a:defRPr/>
              </a:pPr>
              <a:endParaRPr lang="en-US" sz="2400">
                <a:solidFill>
                  <a:schemeClr val="lt1"/>
                </a:solidFill>
                <a:latin typeface="+mn-lt"/>
              </a:endParaRPr>
            </a:p>
          </p:txBody>
        </p:sp>
        <p:sp>
          <p:nvSpPr>
            <p:cNvPr id="2080" name="TextBox 33"/>
            <p:cNvSpPr txBox="1">
              <a:spLocks noChangeArrowheads="1"/>
            </p:cNvSpPr>
            <p:nvPr/>
          </p:nvSpPr>
          <p:spPr bwMode="auto">
            <a:xfrm>
              <a:off x="3508085" y="857027"/>
              <a:ext cx="2006386" cy="508350"/>
            </a:xfrm>
            <a:prstGeom prst="rect">
              <a:avLst/>
            </a:prstGeom>
            <a:noFill/>
            <a:ln w="9525">
              <a:noFill/>
              <a:miter lim="800000"/>
              <a:headEnd/>
              <a:tailEnd/>
            </a:ln>
          </p:spPr>
          <p:txBody>
            <a:bodyPr>
              <a:spAutoFit/>
            </a:bodyPr>
            <a:lstStyle/>
            <a:p>
              <a:r>
                <a:rPr lang="en-US" sz="2400" b="1">
                  <a:latin typeface="Helvetica" charset="0"/>
                  <a:cs typeface="Arial" pitchFamily="34" charset="0"/>
                </a:rPr>
                <a:t>Data Centers</a:t>
              </a:r>
            </a:p>
          </p:txBody>
        </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itle 1"/>
          <p:cNvSpPr>
            <a:spLocks noGrp="1"/>
          </p:cNvSpPr>
          <p:nvPr>
            <p:ph type="title"/>
          </p:nvPr>
        </p:nvSpPr>
        <p:spPr/>
        <p:txBody>
          <a:bodyPr/>
          <a:lstStyle/>
          <a:p>
            <a:pPr eaLnBrk="1" hangingPunct="1"/>
            <a:r>
              <a:rPr lang="en-US" sz="3600" smtClean="0">
                <a:latin typeface="Helvetica" charset="0"/>
              </a:rPr>
              <a:t>Wide-Area Network: Ingress Proxies</a:t>
            </a:r>
          </a:p>
        </p:txBody>
      </p:sp>
      <p:sp>
        <p:nvSpPr>
          <p:cNvPr id="35845" name="Slide Number Placeholder 3"/>
          <p:cNvSpPr>
            <a:spLocks noGrp="1"/>
          </p:cNvSpPr>
          <p:nvPr>
            <p:ph type="sldNum" sz="quarter" idx="12"/>
          </p:nvPr>
        </p:nvSpPr>
        <p:spPr>
          <a:xfrm>
            <a:off x="457200" y="6245225"/>
            <a:ext cx="2133600" cy="476250"/>
          </a:xfrm>
          <a:extLst>
            <a:ext uri="{FAA26D3D-D897-4be2-8F04-BA451C77F1D7}"/>
          </a:extLst>
        </p:spPr>
        <p:txBody>
          <a:bodyPr/>
          <a:lstStyle/>
          <a:p>
            <a:pPr algn="l">
              <a:defRPr/>
            </a:pPr>
            <a:fld id="{30A46ED0-B44B-4DBD-AC3A-DBE9B0382C03}" type="slidenum">
              <a:rPr lang="en-US">
                <a:latin typeface="Times New Roman" pitchFamily="18" charset="0"/>
                <a:cs typeface="Arial" pitchFamily="34" charset="0"/>
              </a:rPr>
              <a:pPr algn="l">
                <a:defRPr/>
              </a:pPr>
              <a:t>34</a:t>
            </a:fld>
            <a:endParaRPr lang="en-US">
              <a:latin typeface="Times New Roman" pitchFamily="18" charset="0"/>
              <a:cs typeface="Arial" pitchFamily="34" charset="0"/>
            </a:endParaRPr>
          </a:p>
        </p:txBody>
      </p:sp>
      <p:grpSp>
        <p:nvGrpSpPr>
          <p:cNvPr id="3078" name="Group 4"/>
          <p:cNvGrpSpPr>
            <a:grpSpLocks/>
          </p:cNvGrpSpPr>
          <p:nvPr/>
        </p:nvGrpSpPr>
        <p:grpSpPr bwMode="auto">
          <a:xfrm>
            <a:off x="304800" y="1295400"/>
            <a:ext cx="8763000" cy="5486400"/>
            <a:chOff x="1176863" y="914400"/>
            <a:chExt cx="7200760" cy="4953426"/>
          </a:xfrm>
        </p:grpSpPr>
        <p:cxnSp>
          <p:nvCxnSpPr>
            <p:cNvPr id="6" name="Straight Connector 5"/>
            <p:cNvCxnSpPr>
              <a:cxnSpLocks noChangeShapeType="1"/>
              <a:stCxn id="16" idx="2"/>
            </p:cNvCxnSpPr>
            <p:nvPr/>
          </p:nvCxnSpPr>
          <p:spPr bwMode="auto">
            <a:xfrm rot="16200000" flipH="1">
              <a:off x="2193416" y="2724430"/>
              <a:ext cx="848504" cy="358733"/>
            </a:xfrm>
            <a:prstGeom prst="line">
              <a:avLst/>
            </a:prstGeom>
            <a:noFill/>
            <a:ln w="25400">
              <a:solidFill>
                <a:schemeClr val="accent1"/>
              </a:solidFill>
              <a:round/>
              <a:headEnd/>
              <a:tailEnd/>
            </a:ln>
            <a:effectLst>
              <a:outerShdw dist="20000" dir="5400000" rotWithShape="0">
                <a:srgbClr val="808080">
                  <a:alpha val="37999"/>
                </a:srgbClr>
              </a:outerShdw>
            </a:effectLst>
          </p:spPr>
        </p:cxnSp>
        <p:cxnSp>
          <p:nvCxnSpPr>
            <p:cNvPr id="7" name="Straight Connector 6"/>
            <p:cNvCxnSpPr>
              <a:cxnSpLocks noChangeShapeType="1"/>
            </p:cNvCxnSpPr>
            <p:nvPr/>
          </p:nvCxnSpPr>
          <p:spPr bwMode="auto">
            <a:xfrm rot="10800000" flipV="1">
              <a:off x="5922581" y="2386382"/>
              <a:ext cx="555711" cy="487316"/>
            </a:xfrm>
            <a:prstGeom prst="line">
              <a:avLst/>
            </a:prstGeom>
            <a:noFill/>
            <a:ln w="25400">
              <a:solidFill>
                <a:schemeClr val="accent1"/>
              </a:solidFill>
              <a:round/>
              <a:headEnd/>
              <a:tailEnd/>
            </a:ln>
            <a:effectLst>
              <a:outerShdw dist="20000" dir="5400000" rotWithShape="0">
                <a:srgbClr val="808080">
                  <a:alpha val="37999"/>
                </a:srgbClr>
              </a:outerShdw>
            </a:effectLst>
          </p:spPr>
        </p:cxnSp>
        <p:cxnSp>
          <p:nvCxnSpPr>
            <p:cNvPr id="8" name="Straight Connector 7"/>
            <p:cNvCxnSpPr>
              <a:cxnSpLocks noChangeShapeType="1"/>
              <a:stCxn id="17" idx="2"/>
            </p:cNvCxnSpPr>
            <p:nvPr/>
          </p:nvCxnSpPr>
          <p:spPr bwMode="auto">
            <a:xfrm rot="5400000">
              <a:off x="6194246" y="2394422"/>
              <a:ext cx="689410" cy="859656"/>
            </a:xfrm>
            <a:prstGeom prst="line">
              <a:avLst/>
            </a:prstGeom>
            <a:noFill/>
            <a:ln w="25400">
              <a:solidFill>
                <a:schemeClr val="accent1"/>
              </a:solidFill>
              <a:round/>
              <a:headEnd/>
              <a:tailEnd/>
            </a:ln>
            <a:effectLst>
              <a:outerShdw dist="20000" dir="5400000" rotWithShape="0">
                <a:srgbClr val="808080">
                  <a:alpha val="37999"/>
                </a:srgbClr>
              </a:outerShdw>
            </a:effectLst>
          </p:spPr>
        </p:cxnSp>
        <p:cxnSp>
          <p:nvCxnSpPr>
            <p:cNvPr id="9" name="Straight Connector 8"/>
            <p:cNvCxnSpPr>
              <a:cxnSpLocks noChangeShapeType="1"/>
            </p:cNvCxnSpPr>
            <p:nvPr/>
          </p:nvCxnSpPr>
          <p:spPr bwMode="auto">
            <a:xfrm rot="5400000">
              <a:off x="6432672" y="2518000"/>
              <a:ext cx="855669" cy="764429"/>
            </a:xfrm>
            <a:prstGeom prst="line">
              <a:avLst/>
            </a:prstGeom>
            <a:noFill/>
            <a:ln w="25400">
              <a:solidFill>
                <a:schemeClr val="accent1"/>
              </a:solidFill>
              <a:round/>
              <a:headEnd/>
              <a:tailEnd/>
            </a:ln>
            <a:effectLst>
              <a:outerShdw dist="20000" dir="5400000" rotWithShape="0">
                <a:srgbClr val="808080">
                  <a:alpha val="37999"/>
                </a:srgbClr>
              </a:outerShdw>
            </a:effectLst>
          </p:spPr>
        </p:cxnSp>
        <p:cxnSp>
          <p:nvCxnSpPr>
            <p:cNvPr id="10" name="Straight Connector 9"/>
            <p:cNvCxnSpPr>
              <a:cxnSpLocks noChangeShapeType="1"/>
              <a:stCxn id="52" idx="0"/>
            </p:cNvCxnSpPr>
            <p:nvPr/>
          </p:nvCxnSpPr>
          <p:spPr bwMode="auto">
            <a:xfrm rot="5400000" flipH="1" flipV="1">
              <a:off x="3664761" y="4607723"/>
              <a:ext cx="763940" cy="996627"/>
            </a:xfrm>
            <a:prstGeom prst="line">
              <a:avLst/>
            </a:prstGeom>
            <a:noFill/>
            <a:ln w="25400">
              <a:solidFill>
                <a:schemeClr val="accent1"/>
              </a:solidFill>
              <a:round/>
              <a:headEnd/>
              <a:tailEnd/>
            </a:ln>
            <a:effectLst>
              <a:outerShdw dist="20000" dir="5400000" rotWithShape="0">
                <a:srgbClr val="808080">
                  <a:alpha val="37999"/>
                </a:srgbClr>
              </a:outerShdw>
            </a:effectLst>
          </p:spPr>
        </p:cxnSp>
        <p:cxnSp>
          <p:nvCxnSpPr>
            <p:cNvPr id="11" name="Straight Connector 10"/>
            <p:cNvCxnSpPr>
              <a:cxnSpLocks noChangeShapeType="1"/>
              <a:stCxn id="50" idx="0"/>
            </p:cNvCxnSpPr>
            <p:nvPr/>
          </p:nvCxnSpPr>
          <p:spPr bwMode="auto">
            <a:xfrm rot="5400000" flipH="1" flipV="1">
              <a:off x="4803118" y="4974742"/>
              <a:ext cx="759640" cy="258288"/>
            </a:xfrm>
            <a:prstGeom prst="line">
              <a:avLst/>
            </a:prstGeom>
            <a:noFill/>
            <a:ln w="25400">
              <a:solidFill>
                <a:schemeClr val="accent1"/>
              </a:solidFill>
              <a:round/>
              <a:headEnd/>
              <a:tailEnd/>
            </a:ln>
            <a:effectLst>
              <a:outerShdw dist="20000" dir="5400000" rotWithShape="0">
                <a:srgbClr val="808080">
                  <a:alpha val="37999"/>
                </a:srgbClr>
              </a:outerShdw>
            </a:effectLst>
          </p:spPr>
        </p:cxnSp>
        <p:cxnSp>
          <p:nvCxnSpPr>
            <p:cNvPr id="12" name="Straight Connector 11"/>
            <p:cNvCxnSpPr>
              <a:cxnSpLocks noChangeShapeType="1"/>
              <a:stCxn id="48" idx="0"/>
            </p:cNvCxnSpPr>
            <p:nvPr/>
          </p:nvCxnSpPr>
          <p:spPr bwMode="auto">
            <a:xfrm rot="16200000" flipV="1">
              <a:off x="5858301" y="4685388"/>
              <a:ext cx="733841" cy="871396"/>
            </a:xfrm>
            <a:prstGeom prst="line">
              <a:avLst/>
            </a:prstGeom>
            <a:noFill/>
            <a:ln w="25400">
              <a:solidFill>
                <a:schemeClr val="accent1"/>
              </a:solidFill>
              <a:round/>
              <a:headEnd/>
              <a:tailEnd/>
            </a:ln>
            <a:effectLst>
              <a:outerShdw dist="20000" dir="5400000" rotWithShape="0">
                <a:srgbClr val="808080">
                  <a:alpha val="37999"/>
                </a:srgbClr>
              </a:outerShdw>
            </a:effectLst>
          </p:spPr>
        </p:cxnSp>
        <p:cxnSp>
          <p:nvCxnSpPr>
            <p:cNvPr id="13" name="Straight Connector 12"/>
            <p:cNvCxnSpPr>
              <a:cxnSpLocks noChangeShapeType="1"/>
              <a:stCxn id="16" idx="3"/>
            </p:cNvCxnSpPr>
            <p:nvPr/>
          </p:nvCxnSpPr>
          <p:spPr bwMode="auto">
            <a:xfrm>
              <a:off x="3007057" y="2271719"/>
              <a:ext cx="615717" cy="601979"/>
            </a:xfrm>
            <a:prstGeom prst="line">
              <a:avLst/>
            </a:prstGeom>
            <a:noFill/>
            <a:ln w="25400">
              <a:solidFill>
                <a:schemeClr val="accent1"/>
              </a:solidFill>
              <a:round/>
              <a:headEnd/>
              <a:tailEnd/>
            </a:ln>
            <a:effectLst>
              <a:outerShdw dist="20000" dir="5400000" rotWithShape="0">
                <a:srgbClr val="808080">
                  <a:alpha val="37999"/>
                </a:srgbClr>
              </a:outerShdw>
            </a:effectLst>
          </p:spPr>
        </p:cxnSp>
        <p:cxnSp>
          <p:nvCxnSpPr>
            <p:cNvPr id="14" name="Straight Connector 13"/>
            <p:cNvCxnSpPr>
              <a:cxnSpLocks noChangeShapeType="1"/>
            </p:cNvCxnSpPr>
            <p:nvPr/>
          </p:nvCxnSpPr>
          <p:spPr bwMode="auto">
            <a:xfrm rot="16200000" flipH="1">
              <a:off x="2550496" y="2497155"/>
              <a:ext cx="696576" cy="647025"/>
            </a:xfrm>
            <a:prstGeom prst="line">
              <a:avLst/>
            </a:prstGeom>
            <a:noFill/>
            <a:ln w="25400">
              <a:solidFill>
                <a:schemeClr val="accent1"/>
              </a:solidFill>
              <a:round/>
              <a:headEnd/>
              <a:tailEnd/>
            </a:ln>
            <a:effectLst>
              <a:outerShdw dist="20000" dir="5400000" rotWithShape="0">
                <a:srgbClr val="808080">
                  <a:alpha val="37999"/>
                </a:srgbClr>
              </a:outerShdw>
            </a:effectLst>
          </p:spPr>
        </p:cxnSp>
        <p:graphicFrame>
          <p:nvGraphicFramePr>
            <p:cNvPr id="3074" name="Object 2"/>
            <p:cNvGraphicFramePr>
              <a:graphicFrameLocks noChangeAspect="1"/>
            </p:cNvGraphicFramePr>
            <p:nvPr/>
          </p:nvGraphicFramePr>
          <p:xfrm>
            <a:off x="2259604" y="2535862"/>
            <a:ext cx="4708692" cy="1404985"/>
          </p:xfrm>
          <a:graphic>
            <a:graphicData uri="http://schemas.openxmlformats.org/presentationml/2006/ole">
              <mc:AlternateContent xmlns:mc="http://schemas.openxmlformats.org/markup-compatibility/2006">
                <mc:Choice xmlns:v="urn:schemas-microsoft-com:vml" Requires="v">
                  <p:oleObj spid="_x0000_s3084" name="Photo Editor Photo" r:id="rId3" imgW="1905266" imgH="1390844" progId="">
                    <p:embed/>
                  </p:oleObj>
                </mc:Choice>
                <mc:Fallback>
                  <p:oleObj name="Photo Editor Photo" r:id="rId3" imgW="1905266" imgH="1390844"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9604" y="2535862"/>
                          <a:ext cx="4708692" cy="1404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6" name="TextBox 15"/>
            <p:cNvSpPr txBox="1"/>
            <p:nvPr/>
          </p:nvSpPr>
          <p:spPr>
            <a:xfrm>
              <a:off x="1870849" y="2062460"/>
              <a:ext cx="1136207" cy="417085"/>
            </a:xfrm>
            <a:prstGeom prst="rect">
              <a:avLst/>
            </a:prstGeom>
            <a:solidFill>
              <a:schemeClr val="accent4">
                <a:lumMod val="60000"/>
                <a:lumOff val="40000"/>
              </a:schemeClr>
            </a:solidFill>
          </p:spPr>
          <p:txBody>
            <a:bodyPr>
              <a:spAutoFit/>
            </a:bodyPr>
            <a:lstStyle/>
            <a:p>
              <a:pPr>
                <a:defRPr/>
              </a:pPr>
              <a:r>
                <a:rPr lang="en-US" sz="2400" dirty="0">
                  <a:latin typeface="Arial" charset="0"/>
                  <a:ea typeface="Arial" charset="0"/>
                </a:rPr>
                <a:t>Router</a:t>
              </a:r>
            </a:p>
          </p:txBody>
        </p:sp>
        <p:sp>
          <p:nvSpPr>
            <p:cNvPr id="17" name="TextBox 16"/>
            <p:cNvSpPr txBox="1"/>
            <p:nvPr/>
          </p:nvSpPr>
          <p:spPr>
            <a:xfrm>
              <a:off x="6478292" y="2062460"/>
              <a:ext cx="982278" cy="417085"/>
            </a:xfrm>
            <a:prstGeom prst="rect">
              <a:avLst/>
            </a:prstGeom>
            <a:solidFill>
              <a:schemeClr val="accent4">
                <a:lumMod val="60000"/>
                <a:lumOff val="40000"/>
              </a:schemeClr>
            </a:solidFill>
          </p:spPr>
          <p:txBody>
            <a:bodyPr>
              <a:spAutoFit/>
            </a:bodyPr>
            <a:lstStyle/>
            <a:p>
              <a:pPr>
                <a:defRPr/>
              </a:pPr>
              <a:r>
                <a:rPr lang="en-US" sz="2400" dirty="0">
                  <a:latin typeface="Arial" charset="0"/>
                  <a:ea typeface="Arial" charset="0"/>
                </a:rPr>
                <a:t>Router</a:t>
              </a:r>
            </a:p>
          </p:txBody>
        </p:sp>
        <p:sp>
          <p:nvSpPr>
            <p:cNvPr id="52" name="Rectangle 51"/>
            <p:cNvSpPr>
              <a:spLocks noChangeArrowheads="1"/>
            </p:cNvSpPr>
            <p:nvPr/>
          </p:nvSpPr>
          <p:spPr bwMode="auto">
            <a:xfrm>
              <a:off x="3013579" y="5488006"/>
              <a:ext cx="1069678" cy="379820"/>
            </a:xfrm>
            <a:prstGeom prst="rect">
              <a:avLst/>
            </a:prstGeom>
            <a:solidFill>
              <a:srgbClr val="D6ECEE"/>
            </a:solidFill>
            <a:ln w="9525">
              <a:solidFill>
                <a:srgbClr val="222268"/>
              </a:solidFill>
              <a:miter lim="800000"/>
              <a:headEnd/>
              <a:tailEnd/>
            </a:ln>
            <a:effectLst>
              <a:outerShdw dist="23000" dir="5400000" rotWithShape="0">
                <a:srgbClr val="808080">
                  <a:alpha val="34999"/>
                </a:srgbClr>
              </a:outerShdw>
            </a:effectLst>
          </p:spPr>
          <p:txBody>
            <a:bodyPr anchor="ctr"/>
            <a:lstStyle/>
            <a:p>
              <a:pPr>
                <a:defRPr/>
              </a:pPr>
              <a:endParaRPr lang="en-US" sz="2400">
                <a:solidFill>
                  <a:schemeClr val="lt1"/>
                </a:solidFill>
                <a:latin typeface="+mn-lt"/>
              </a:endParaRPr>
            </a:p>
          </p:txBody>
        </p:sp>
        <p:sp>
          <p:nvSpPr>
            <p:cNvPr id="50" name="Rectangle 49"/>
            <p:cNvSpPr>
              <a:spLocks noChangeArrowheads="1"/>
            </p:cNvSpPr>
            <p:nvPr/>
          </p:nvSpPr>
          <p:spPr bwMode="auto">
            <a:xfrm>
              <a:off x="4545045" y="5483706"/>
              <a:ext cx="1017499" cy="379820"/>
            </a:xfrm>
            <a:prstGeom prst="rect">
              <a:avLst/>
            </a:prstGeom>
            <a:solidFill>
              <a:srgbClr val="D6ECEE"/>
            </a:solidFill>
            <a:ln w="9525">
              <a:solidFill>
                <a:srgbClr val="222268"/>
              </a:solidFill>
              <a:miter lim="800000"/>
              <a:headEnd/>
              <a:tailEnd/>
            </a:ln>
            <a:effectLst>
              <a:outerShdw dist="23000" dir="5400000" rotWithShape="0">
                <a:srgbClr val="808080">
                  <a:alpha val="34999"/>
                </a:srgbClr>
              </a:outerShdw>
            </a:effectLst>
          </p:spPr>
          <p:txBody>
            <a:bodyPr anchor="ctr"/>
            <a:lstStyle/>
            <a:p>
              <a:pPr>
                <a:defRPr/>
              </a:pPr>
              <a:endParaRPr lang="en-US" sz="2400">
                <a:solidFill>
                  <a:schemeClr val="lt1"/>
                </a:solidFill>
                <a:latin typeface="+mn-lt"/>
              </a:endParaRPr>
            </a:p>
          </p:txBody>
        </p:sp>
        <p:sp>
          <p:nvSpPr>
            <p:cNvPr id="48" name="Rectangle 47"/>
            <p:cNvSpPr>
              <a:spLocks noChangeArrowheads="1"/>
            </p:cNvSpPr>
            <p:nvPr/>
          </p:nvSpPr>
          <p:spPr bwMode="auto">
            <a:xfrm>
              <a:off x="6144344" y="5488006"/>
              <a:ext cx="1031848" cy="379820"/>
            </a:xfrm>
            <a:prstGeom prst="rect">
              <a:avLst/>
            </a:prstGeom>
            <a:solidFill>
              <a:srgbClr val="D6ECEE"/>
            </a:solidFill>
            <a:ln w="9525">
              <a:solidFill>
                <a:srgbClr val="222268"/>
              </a:solidFill>
              <a:miter lim="800000"/>
              <a:headEnd/>
              <a:tailEnd/>
            </a:ln>
            <a:effectLst>
              <a:outerShdw dist="23000" dir="5400000" rotWithShape="0">
                <a:srgbClr val="808080">
                  <a:alpha val="34999"/>
                </a:srgbClr>
              </a:outerShdw>
            </a:effectLst>
          </p:spPr>
          <p:txBody>
            <a:bodyPr anchor="ctr"/>
            <a:lstStyle/>
            <a:p>
              <a:pPr>
                <a:defRPr/>
              </a:pPr>
              <a:endParaRPr lang="en-US" sz="2400">
                <a:solidFill>
                  <a:schemeClr val="lt1"/>
                </a:solidFill>
                <a:latin typeface="+mn-lt"/>
              </a:endParaRPr>
            </a:p>
          </p:txBody>
        </p:sp>
        <p:sp>
          <p:nvSpPr>
            <p:cNvPr id="21" name="Rounded Rectangle 20"/>
            <p:cNvSpPr>
              <a:spLocks noChangeArrowheads="1"/>
            </p:cNvSpPr>
            <p:nvPr/>
          </p:nvSpPr>
          <p:spPr bwMode="auto">
            <a:xfrm>
              <a:off x="1176863" y="914400"/>
              <a:ext cx="2045433" cy="1959298"/>
            </a:xfrm>
            <a:prstGeom prst="roundRect">
              <a:avLst>
                <a:gd name="adj" fmla="val 16667"/>
              </a:avLst>
            </a:prstGeom>
            <a:noFill/>
            <a:ln w="9525">
              <a:solidFill>
                <a:srgbClr val="B6DCDF"/>
              </a:solidFill>
              <a:round/>
              <a:headEnd/>
              <a:tailEnd/>
            </a:ln>
            <a:effectLst>
              <a:outerShdw dist="23000" dir="5400000" rotWithShape="0">
                <a:srgbClr val="808080">
                  <a:alpha val="34999"/>
                </a:srgbClr>
              </a:outerShdw>
            </a:effectLst>
          </p:spPr>
          <p:txBody>
            <a:bodyPr anchor="ctr"/>
            <a:lstStyle/>
            <a:p>
              <a:pPr>
                <a:defRPr/>
              </a:pPr>
              <a:endParaRPr lang="en-US" sz="2400">
                <a:solidFill>
                  <a:schemeClr val="lt1"/>
                </a:solidFill>
                <a:latin typeface="+mn-lt"/>
              </a:endParaRPr>
            </a:p>
          </p:txBody>
        </p:sp>
        <p:sp>
          <p:nvSpPr>
            <p:cNvPr id="22" name="Rounded Rectangle 21"/>
            <p:cNvSpPr>
              <a:spLocks noChangeArrowheads="1"/>
            </p:cNvSpPr>
            <p:nvPr/>
          </p:nvSpPr>
          <p:spPr bwMode="auto">
            <a:xfrm>
              <a:off x="6270879" y="914400"/>
              <a:ext cx="2085872" cy="1959298"/>
            </a:xfrm>
            <a:prstGeom prst="roundRect">
              <a:avLst>
                <a:gd name="adj" fmla="val 16667"/>
              </a:avLst>
            </a:prstGeom>
            <a:noFill/>
            <a:ln w="9525">
              <a:solidFill>
                <a:srgbClr val="B6DCDF"/>
              </a:solidFill>
              <a:round/>
              <a:headEnd/>
              <a:tailEnd/>
            </a:ln>
            <a:effectLst>
              <a:outerShdw dist="23000" dir="5400000" rotWithShape="0">
                <a:srgbClr val="808080">
                  <a:alpha val="34999"/>
                </a:srgbClr>
              </a:outerShdw>
            </a:effectLst>
          </p:spPr>
          <p:txBody>
            <a:bodyPr anchor="ctr"/>
            <a:lstStyle/>
            <a:p>
              <a:pPr>
                <a:defRPr/>
              </a:pPr>
              <a:endParaRPr lang="en-US" sz="2400">
                <a:solidFill>
                  <a:schemeClr val="lt1"/>
                </a:solidFill>
                <a:latin typeface="+mn-lt"/>
              </a:endParaRPr>
            </a:p>
          </p:txBody>
        </p:sp>
        <p:sp>
          <p:nvSpPr>
            <p:cNvPr id="3095" name="TextBox 22"/>
            <p:cNvSpPr txBox="1">
              <a:spLocks noChangeArrowheads="1"/>
            </p:cNvSpPr>
            <p:nvPr/>
          </p:nvSpPr>
          <p:spPr bwMode="auto">
            <a:xfrm>
              <a:off x="3901873" y="1407011"/>
              <a:ext cx="1660728" cy="750270"/>
            </a:xfrm>
            <a:prstGeom prst="rect">
              <a:avLst/>
            </a:prstGeom>
            <a:noFill/>
            <a:ln w="9525">
              <a:noFill/>
              <a:miter lim="800000"/>
              <a:headEnd/>
              <a:tailEnd/>
            </a:ln>
          </p:spPr>
          <p:txBody>
            <a:bodyPr>
              <a:spAutoFit/>
            </a:bodyPr>
            <a:lstStyle/>
            <a:p>
              <a:r>
                <a:rPr lang="en-US" sz="2400" b="1">
                  <a:latin typeface="Helvetica" charset="0"/>
                  <a:cs typeface="Arial" pitchFamily="34" charset="0"/>
                </a:rPr>
                <a:t>Data Centers</a:t>
              </a:r>
            </a:p>
          </p:txBody>
        </p:sp>
        <p:grpSp>
          <p:nvGrpSpPr>
            <p:cNvPr id="3096" name="Group 86"/>
            <p:cNvGrpSpPr>
              <a:grpSpLocks/>
            </p:cNvGrpSpPr>
            <p:nvPr/>
          </p:nvGrpSpPr>
          <p:grpSpPr bwMode="auto">
            <a:xfrm>
              <a:off x="1482697" y="1081157"/>
              <a:ext cx="1386695" cy="583543"/>
              <a:chOff x="4310927" y="727214"/>
              <a:chExt cx="1386695" cy="583543"/>
            </a:xfrm>
          </p:grpSpPr>
          <p:sp>
            <p:nvSpPr>
              <p:cNvPr id="43" name="Rounded Rectangle 42"/>
              <p:cNvSpPr>
                <a:spLocks noChangeArrowheads="1"/>
              </p:cNvSpPr>
              <p:nvPr/>
            </p:nvSpPr>
            <p:spPr bwMode="auto">
              <a:xfrm>
                <a:off x="5079989" y="901578"/>
                <a:ext cx="232198" cy="392719"/>
              </a:xfrm>
              <a:prstGeom prst="roundRect">
                <a:avLst>
                  <a:gd name="adj" fmla="val 16667"/>
                </a:avLst>
              </a:prstGeom>
              <a:gradFill rotWithShape="1">
                <a:gsLst>
                  <a:gs pos="0">
                    <a:srgbClr val="CBFFFF"/>
                  </a:gs>
                  <a:gs pos="100000">
                    <a:srgbClr val="B5E5E9"/>
                  </a:gs>
                </a:gsLst>
                <a:lin ang="5400000"/>
              </a:gradFill>
              <a:ln w="9525">
                <a:solidFill>
                  <a:srgbClr val="B6DCDF"/>
                </a:solidFill>
                <a:round/>
                <a:headEnd/>
                <a:tailEnd/>
              </a:ln>
              <a:effectLst>
                <a:outerShdw dist="23000" dir="5400000" rotWithShape="0">
                  <a:srgbClr val="808080">
                    <a:alpha val="34999"/>
                  </a:srgbClr>
                </a:outerShdw>
              </a:effectLst>
            </p:spPr>
            <p:txBody>
              <a:bodyPr anchor="ctr"/>
              <a:lstStyle/>
              <a:p>
                <a:pPr>
                  <a:defRPr/>
                </a:pPr>
                <a:endParaRPr lang="en-US" sz="2400">
                  <a:solidFill>
                    <a:schemeClr val="lt1"/>
                  </a:solidFill>
                  <a:latin typeface="+mn-lt"/>
                </a:endParaRPr>
              </a:p>
            </p:txBody>
          </p:sp>
          <p:sp>
            <p:nvSpPr>
              <p:cNvPr id="44" name="Rounded Rectangle 43"/>
              <p:cNvSpPr>
                <a:spLocks noChangeArrowheads="1"/>
              </p:cNvSpPr>
              <p:nvPr/>
            </p:nvSpPr>
            <p:spPr bwMode="auto">
              <a:xfrm>
                <a:off x="5464813" y="901578"/>
                <a:ext cx="232198" cy="392719"/>
              </a:xfrm>
              <a:prstGeom prst="roundRect">
                <a:avLst>
                  <a:gd name="adj" fmla="val 16667"/>
                </a:avLst>
              </a:prstGeom>
              <a:gradFill rotWithShape="1">
                <a:gsLst>
                  <a:gs pos="0">
                    <a:srgbClr val="CBFFFF"/>
                  </a:gs>
                  <a:gs pos="100000">
                    <a:srgbClr val="B5E5E9"/>
                  </a:gs>
                </a:gsLst>
                <a:lin ang="5400000"/>
              </a:gradFill>
              <a:ln w="9525">
                <a:solidFill>
                  <a:srgbClr val="B6DCDF"/>
                </a:solidFill>
                <a:round/>
                <a:headEnd/>
                <a:tailEnd/>
              </a:ln>
              <a:effectLst>
                <a:outerShdw dist="23000" dir="5400000" rotWithShape="0">
                  <a:srgbClr val="808080">
                    <a:alpha val="34999"/>
                  </a:srgbClr>
                </a:outerShdw>
              </a:effectLst>
            </p:spPr>
            <p:txBody>
              <a:bodyPr anchor="ctr"/>
              <a:lstStyle/>
              <a:p>
                <a:pPr>
                  <a:defRPr/>
                </a:pPr>
                <a:endParaRPr lang="en-US" sz="2400">
                  <a:solidFill>
                    <a:schemeClr val="lt1"/>
                  </a:solidFill>
                  <a:latin typeface="+mn-lt"/>
                </a:endParaRPr>
              </a:p>
            </p:txBody>
          </p:sp>
          <p:sp>
            <p:nvSpPr>
              <p:cNvPr id="45" name="Rounded Rectangle 44"/>
              <p:cNvSpPr>
                <a:spLocks noChangeArrowheads="1"/>
              </p:cNvSpPr>
              <p:nvPr/>
            </p:nvSpPr>
            <p:spPr bwMode="auto">
              <a:xfrm>
                <a:off x="4310343" y="914478"/>
                <a:ext cx="232198" cy="392719"/>
              </a:xfrm>
              <a:prstGeom prst="roundRect">
                <a:avLst>
                  <a:gd name="adj" fmla="val 16667"/>
                </a:avLst>
              </a:prstGeom>
              <a:gradFill rotWithShape="1">
                <a:gsLst>
                  <a:gs pos="0">
                    <a:srgbClr val="CBFFFF"/>
                  </a:gs>
                  <a:gs pos="100000">
                    <a:srgbClr val="B5E5E9"/>
                  </a:gs>
                </a:gsLst>
                <a:lin ang="5400000"/>
              </a:gradFill>
              <a:ln w="9525">
                <a:solidFill>
                  <a:srgbClr val="B6DCDF"/>
                </a:solidFill>
                <a:round/>
                <a:headEnd/>
                <a:tailEnd/>
              </a:ln>
              <a:effectLst>
                <a:outerShdw dist="23000" dir="5400000" rotWithShape="0">
                  <a:srgbClr val="808080">
                    <a:alpha val="34999"/>
                  </a:srgbClr>
                </a:outerShdw>
              </a:effectLst>
            </p:spPr>
            <p:txBody>
              <a:bodyPr anchor="ctr"/>
              <a:lstStyle/>
              <a:p>
                <a:pPr>
                  <a:defRPr/>
                </a:pPr>
                <a:endParaRPr lang="en-US" sz="2400">
                  <a:solidFill>
                    <a:schemeClr val="lt1"/>
                  </a:solidFill>
                  <a:latin typeface="+mn-lt"/>
                </a:endParaRPr>
              </a:p>
            </p:txBody>
          </p:sp>
          <p:sp>
            <p:nvSpPr>
              <p:cNvPr id="3114" name="TextBox 45"/>
              <p:cNvSpPr txBox="1">
                <a:spLocks noChangeArrowheads="1"/>
              </p:cNvSpPr>
              <p:nvPr/>
            </p:nvSpPr>
            <p:spPr bwMode="auto">
              <a:xfrm>
                <a:off x="4380785" y="727214"/>
                <a:ext cx="825182" cy="583543"/>
              </a:xfrm>
              <a:prstGeom prst="rect">
                <a:avLst/>
              </a:prstGeom>
              <a:noFill/>
              <a:ln w="9525">
                <a:noFill/>
                <a:miter lim="800000"/>
                <a:headEnd/>
                <a:tailEnd/>
              </a:ln>
            </p:spPr>
            <p:txBody>
              <a:bodyPr>
                <a:spAutoFit/>
              </a:bodyPr>
              <a:lstStyle/>
              <a:p>
                <a:r>
                  <a:rPr lang="en-US" sz="3600" b="1">
                    <a:solidFill>
                      <a:schemeClr val="accent1"/>
                    </a:solidFill>
                    <a:latin typeface="Helvetica" charset="0"/>
                    <a:cs typeface="Arial" pitchFamily="34" charset="0"/>
                  </a:rPr>
                  <a:t>. . .</a:t>
                </a:r>
              </a:p>
            </p:txBody>
          </p:sp>
        </p:grpSp>
        <p:grpSp>
          <p:nvGrpSpPr>
            <p:cNvPr id="3097" name="Group 87"/>
            <p:cNvGrpSpPr>
              <a:grpSpLocks/>
            </p:cNvGrpSpPr>
            <p:nvPr/>
          </p:nvGrpSpPr>
          <p:grpSpPr bwMode="auto">
            <a:xfrm>
              <a:off x="6657475" y="1068457"/>
              <a:ext cx="1386695" cy="583543"/>
              <a:chOff x="4310927" y="727214"/>
              <a:chExt cx="1386695" cy="583543"/>
            </a:xfrm>
          </p:grpSpPr>
          <p:sp>
            <p:nvSpPr>
              <p:cNvPr id="39" name="Rounded Rectangle 38"/>
              <p:cNvSpPr>
                <a:spLocks noChangeArrowheads="1"/>
              </p:cNvSpPr>
              <p:nvPr/>
            </p:nvSpPr>
            <p:spPr bwMode="auto">
              <a:xfrm>
                <a:off x="5080105" y="901379"/>
                <a:ext cx="232198" cy="394152"/>
              </a:xfrm>
              <a:prstGeom prst="roundRect">
                <a:avLst>
                  <a:gd name="adj" fmla="val 16667"/>
                </a:avLst>
              </a:prstGeom>
              <a:gradFill rotWithShape="1">
                <a:gsLst>
                  <a:gs pos="0">
                    <a:srgbClr val="CBFFFF"/>
                  </a:gs>
                  <a:gs pos="100000">
                    <a:srgbClr val="B5E5E9"/>
                  </a:gs>
                </a:gsLst>
                <a:lin ang="5400000"/>
              </a:gradFill>
              <a:ln w="9525">
                <a:solidFill>
                  <a:srgbClr val="B6DCDF"/>
                </a:solidFill>
                <a:round/>
                <a:headEnd/>
                <a:tailEnd/>
              </a:ln>
              <a:effectLst>
                <a:outerShdw dist="23000" dir="5400000" rotWithShape="0">
                  <a:srgbClr val="808080">
                    <a:alpha val="34999"/>
                  </a:srgbClr>
                </a:outerShdw>
              </a:effectLst>
            </p:spPr>
            <p:txBody>
              <a:bodyPr anchor="ctr"/>
              <a:lstStyle/>
              <a:p>
                <a:pPr>
                  <a:defRPr/>
                </a:pPr>
                <a:endParaRPr lang="en-US" sz="2400">
                  <a:solidFill>
                    <a:schemeClr val="lt1"/>
                  </a:solidFill>
                  <a:latin typeface="+mn-lt"/>
                </a:endParaRPr>
              </a:p>
            </p:txBody>
          </p:sp>
          <p:sp>
            <p:nvSpPr>
              <p:cNvPr id="40" name="Rounded Rectangle 39"/>
              <p:cNvSpPr>
                <a:spLocks noChangeArrowheads="1"/>
              </p:cNvSpPr>
              <p:nvPr/>
            </p:nvSpPr>
            <p:spPr bwMode="auto">
              <a:xfrm>
                <a:off x="5464928" y="901379"/>
                <a:ext cx="232198" cy="394152"/>
              </a:xfrm>
              <a:prstGeom prst="roundRect">
                <a:avLst>
                  <a:gd name="adj" fmla="val 16667"/>
                </a:avLst>
              </a:prstGeom>
              <a:gradFill rotWithShape="1">
                <a:gsLst>
                  <a:gs pos="0">
                    <a:srgbClr val="CBFFFF"/>
                  </a:gs>
                  <a:gs pos="100000">
                    <a:srgbClr val="B5E5E9"/>
                  </a:gs>
                </a:gsLst>
                <a:lin ang="5400000"/>
              </a:gradFill>
              <a:ln w="9525">
                <a:solidFill>
                  <a:srgbClr val="B6DCDF"/>
                </a:solidFill>
                <a:round/>
                <a:headEnd/>
                <a:tailEnd/>
              </a:ln>
              <a:effectLst>
                <a:outerShdw dist="23000" dir="5400000" rotWithShape="0">
                  <a:srgbClr val="808080">
                    <a:alpha val="34999"/>
                  </a:srgbClr>
                </a:outerShdw>
              </a:effectLst>
            </p:spPr>
            <p:txBody>
              <a:bodyPr anchor="ctr"/>
              <a:lstStyle/>
              <a:p>
                <a:pPr>
                  <a:defRPr/>
                </a:pPr>
                <a:endParaRPr lang="en-US" sz="2400">
                  <a:solidFill>
                    <a:schemeClr val="lt1"/>
                  </a:solidFill>
                  <a:latin typeface="+mn-lt"/>
                </a:endParaRPr>
              </a:p>
            </p:txBody>
          </p:sp>
          <p:sp>
            <p:nvSpPr>
              <p:cNvPr id="41" name="Rounded Rectangle 40"/>
              <p:cNvSpPr>
                <a:spLocks noChangeArrowheads="1"/>
              </p:cNvSpPr>
              <p:nvPr/>
            </p:nvSpPr>
            <p:spPr bwMode="auto">
              <a:xfrm>
                <a:off x="4310459" y="914278"/>
                <a:ext cx="232198" cy="394153"/>
              </a:xfrm>
              <a:prstGeom prst="roundRect">
                <a:avLst>
                  <a:gd name="adj" fmla="val 16667"/>
                </a:avLst>
              </a:prstGeom>
              <a:gradFill rotWithShape="1">
                <a:gsLst>
                  <a:gs pos="0">
                    <a:srgbClr val="CBFFFF"/>
                  </a:gs>
                  <a:gs pos="100000">
                    <a:srgbClr val="B5E5E9"/>
                  </a:gs>
                </a:gsLst>
                <a:lin ang="5400000"/>
              </a:gradFill>
              <a:ln w="9525">
                <a:solidFill>
                  <a:srgbClr val="B6DCDF"/>
                </a:solidFill>
                <a:round/>
                <a:headEnd/>
                <a:tailEnd/>
              </a:ln>
              <a:effectLst>
                <a:outerShdw dist="23000" dir="5400000" rotWithShape="0">
                  <a:srgbClr val="808080">
                    <a:alpha val="34999"/>
                  </a:srgbClr>
                </a:outerShdw>
              </a:effectLst>
            </p:spPr>
            <p:txBody>
              <a:bodyPr anchor="ctr"/>
              <a:lstStyle/>
              <a:p>
                <a:pPr>
                  <a:defRPr/>
                </a:pPr>
                <a:endParaRPr lang="en-US" sz="2400">
                  <a:solidFill>
                    <a:schemeClr val="lt1"/>
                  </a:solidFill>
                  <a:latin typeface="+mn-lt"/>
                </a:endParaRPr>
              </a:p>
            </p:txBody>
          </p:sp>
          <p:sp>
            <p:nvSpPr>
              <p:cNvPr id="3110" name="TextBox 41"/>
              <p:cNvSpPr txBox="1">
                <a:spLocks noChangeArrowheads="1"/>
              </p:cNvSpPr>
              <p:nvPr/>
            </p:nvSpPr>
            <p:spPr bwMode="auto">
              <a:xfrm>
                <a:off x="4454266" y="727214"/>
                <a:ext cx="716302" cy="583543"/>
              </a:xfrm>
              <a:prstGeom prst="rect">
                <a:avLst/>
              </a:prstGeom>
              <a:noFill/>
              <a:ln w="9525">
                <a:noFill/>
                <a:miter lim="800000"/>
                <a:headEnd/>
                <a:tailEnd/>
              </a:ln>
            </p:spPr>
            <p:txBody>
              <a:bodyPr>
                <a:spAutoFit/>
              </a:bodyPr>
              <a:lstStyle/>
              <a:p>
                <a:r>
                  <a:rPr lang="en-US" sz="3600" b="1">
                    <a:solidFill>
                      <a:schemeClr val="accent1"/>
                    </a:solidFill>
                    <a:latin typeface="Helvetica" charset="0"/>
                    <a:cs typeface="Arial" pitchFamily="34" charset="0"/>
                  </a:rPr>
                  <a:t>. . .</a:t>
                </a:r>
              </a:p>
            </p:txBody>
          </p:sp>
        </p:grpSp>
        <p:sp>
          <p:nvSpPr>
            <p:cNvPr id="3098" name="TextBox 25"/>
            <p:cNvSpPr txBox="1">
              <a:spLocks noChangeArrowheads="1"/>
            </p:cNvSpPr>
            <p:nvPr/>
          </p:nvSpPr>
          <p:spPr bwMode="auto">
            <a:xfrm>
              <a:off x="1228020" y="1693598"/>
              <a:ext cx="1094656" cy="416817"/>
            </a:xfrm>
            <a:prstGeom prst="rect">
              <a:avLst/>
            </a:prstGeom>
            <a:noFill/>
            <a:ln w="9525">
              <a:noFill/>
              <a:miter lim="800000"/>
              <a:headEnd/>
              <a:tailEnd/>
            </a:ln>
          </p:spPr>
          <p:txBody>
            <a:bodyPr>
              <a:spAutoFit/>
            </a:bodyPr>
            <a:lstStyle/>
            <a:p>
              <a:r>
                <a:rPr lang="en-US" sz="2400" b="1">
                  <a:latin typeface="Helvetica" charset="0"/>
                  <a:cs typeface="Arial" pitchFamily="34" charset="0"/>
                </a:rPr>
                <a:t>Servers</a:t>
              </a:r>
            </a:p>
          </p:txBody>
        </p:sp>
        <p:sp>
          <p:nvSpPr>
            <p:cNvPr id="3099" name="TextBox 26"/>
            <p:cNvSpPr txBox="1">
              <a:spLocks noChangeArrowheads="1"/>
            </p:cNvSpPr>
            <p:nvPr/>
          </p:nvSpPr>
          <p:spPr bwMode="auto">
            <a:xfrm>
              <a:off x="7242321" y="1693598"/>
              <a:ext cx="1135302" cy="416817"/>
            </a:xfrm>
            <a:prstGeom prst="rect">
              <a:avLst/>
            </a:prstGeom>
            <a:noFill/>
            <a:ln w="9525">
              <a:noFill/>
              <a:miter lim="800000"/>
              <a:headEnd/>
              <a:tailEnd/>
            </a:ln>
          </p:spPr>
          <p:txBody>
            <a:bodyPr>
              <a:spAutoFit/>
            </a:bodyPr>
            <a:lstStyle/>
            <a:p>
              <a:r>
                <a:rPr lang="en-US" sz="2400" b="1">
                  <a:latin typeface="Helvetica" charset="0"/>
                  <a:cs typeface="Arial" pitchFamily="34" charset="0"/>
                </a:rPr>
                <a:t>Servers</a:t>
              </a:r>
            </a:p>
          </p:txBody>
        </p:sp>
        <p:cxnSp>
          <p:nvCxnSpPr>
            <p:cNvPr id="28" name="Curved Connector 27"/>
            <p:cNvCxnSpPr>
              <a:cxnSpLocks noChangeShapeType="1"/>
            </p:cNvCxnSpPr>
            <p:nvPr/>
          </p:nvCxnSpPr>
          <p:spPr bwMode="auto">
            <a:xfrm rot="16200000" flipV="1">
              <a:off x="2001696" y="1964962"/>
              <a:ext cx="1936365" cy="1305790"/>
            </a:xfrm>
            <a:prstGeom prst="curvedConnector3">
              <a:avLst>
                <a:gd name="adj1" fmla="val 50000"/>
              </a:avLst>
            </a:prstGeom>
            <a:noFill/>
            <a:ln w="38100">
              <a:solidFill>
                <a:schemeClr val="tx1"/>
              </a:solidFill>
              <a:round/>
              <a:headEnd/>
              <a:tailEnd type="arrow" w="med" len="med"/>
            </a:ln>
            <a:effectLst>
              <a:outerShdw dist="20000" dir="5400000" rotWithShape="0">
                <a:srgbClr val="808080">
                  <a:alpha val="37999"/>
                </a:srgbClr>
              </a:outerShdw>
            </a:effectLst>
          </p:spPr>
        </p:cxnSp>
        <p:cxnSp>
          <p:nvCxnSpPr>
            <p:cNvPr id="29" name="Curved Connector 28"/>
            <p:cNvCxnSpPr>
              <a:cxnSpLocks noChangeShapeType="1"/>
            </p:cNvCxnSpPr>
            <p:nvPr/>
          </p:nvCxnSpPr>
          <p:spPr bwMode="auto">
            <a:xfrm rot="16200000" flipH="1">
              <a:off x="2292597" y="1801901"/>
              <a:ext cx="1936365" cy="1631912"/>
            </a:xfrm>
            <a:prstGeom prst="curvedConnector3">
              <a:avLst>
                <a:gd name="adj1" fmla="val 44750"/>
              </a:avLst>
            </a:prstGeom>
            <a:noFill/>
            <a:ln w="38100">
              <a:solidFill>
                <a:schemeClr val="tx1"/>
              </a:solidFill>
              <a:round/>
              <a:headEnd/>
              <a:tailEnd type="arrow" w="med" len="med"/>
            </a:ln>
            <a:effectLst>
              <a:outerShdw dist="20000" dir="5400000" rotWithShape="0">
                <a:srgbClr val="808080">
                  <a:alpha val="37999"/>
                </a:srgbClr>
              </a:outerShdw>
            </a:effectLst>
          </p:spPr>
        </p:cxnSp>
        <p:sp>
          <p:nvSpPr>
            <p:cNvPr id="3102" name="TextBox 29"/>
            <p:cNvSpPr txBox="1">
              <a:spLocks noChangeArrowheads="1"/>
            </p:cNvSpPr>
            <p:nvPr/>
          </p:nvSpPr>
          <p:spPr bwMode="auto">
            <a:xfrm>
              <a:off x="6548525" y="4888573"/>
              <a:ext cx="998973" cy="416817"/>
            </a:xfrm>
            <a:prstGeom prst="rect">
              <a:avLst/>
            </a:prstGeom>
            <a:noFill/>
            <a:ln w="9525">
              <a:noFill/>
              <a:miter lim="800000"/>
              <a:headEnd/>
              <a:tailEnd/>
            </a:ln>
          </p:spPr>
          <p:txBody>
            <a:bodyPr>
              <a:spAutoFit/>
            </a:bodyPr>
            <a:lstStyle/>
            <a:p>
              <a:r>
                <a:rPr lang="en-US" sz="2400" b="1">
                  <a:latin typeface="Helvetica" charset="0"/>
                  <a:cs typeface="Arial" pitchFamily="34" charset="0"/>
                </a:rPr>
                <a:t>Clients</a:t>
              </a:r>
            </a:p>
          </p:txBody>
        </p:sp>
        <p:graphicFrame>
          <p:nvGraphicFramePr>
            <p:cNvPr id="3075" name="Object 3"/>
            <p:cNvGraphicFramePr>
              <a:graphicFrameLocks noChangeAspect="1"/>
            </p:cNvGraphicFramePr>
            <p:nvPr/>
          </p:nvGraphicFramePr>
          <p:xfrm>
            <a:off x="2444275" y="3807598"/>
            <a:ext cx="4710113" cy="1216801"/>
          </p:xfrm>
          <a:graphic>
            <a:graphicData uri="http://schemas.openxmlformats.org/presentationml/2006/ole">
              <mc:AlternateContent xmlns:mc="http://schemas.openxmlformats.org/markup-compatibility/2006">
                <mc:Choice xmlns:v="urn:schemas-microsoft-com:vml" Requires="v">
                  <p:oleObj spid="_x0000_s3085" name="Photo Editor Photo" r:id="rId5" imgW="1905266" imgH="1390844" progId="">
                    <p:embed/>
                  </p:oleObj>
                </mc:Choice>
                <mc:Fallback>
                  <p:oleObj name="Photo Editor Photo" r:id="rId5" imgW="1905266" imgH="1390844"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4275" y="3807598"/>
                          <a:ext cx="4710113" cy="1216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103" name="TextBox 31"/>
            <p:cNvSpPr txBox="1">
              <a:spLocks noChangeArrowheads="1"/>
            </p:cNvSpPr>
            <p:nvPr/>
          </p:nvSpPr>
          <p:spPr bwMode="auto">
            <a:xfrm>
              <a:off x="5079999" y="3616837"/>
              <a:ext cx="1028702" cy="416817"/>
            </a:xfrm>
            <a:prstGeom prst="rect">
              <a:avLst/>
            </a:prstGeom>
            <a:solidFill>
              <a:srgbClr val="33CC33"/>
            </a:solidFill>
            <a:ln w="9525">
              <a:noFill/>
              <a:miter lim="800000"/>
              <a:headEnd/>
              <a:tailEnd/>
            </a:ln>
          </p:spPr>
          <p:txBody>
            <a:bodyPr>
              <a:spAutoFit/>
            </a:bodyPr>
            <a:lstStyle/>
            <a:p>
              <a:r>
                <a:rPr lang="en-US" sz="2400" b="1">
                  <a:latin typeface="Helvetica" charset="0"/>
                  <a:cs typeface="Arial" pitchFamily="34" charset="0"/>
                </a:rPr>
                <a:t>Proxy</a:t>
              </a:r>
            </a:p>
          </p:txBody>
        </p:sp>
        <p:sp>
          <p:nvSpPr>
            <p:cNvPr id="3104" name="TextBox 32"/>
            <p:cNvSpPr txBox="1">
              <a:spLocks noChangeArrowheads="1"/>
            </p:cNvSpPr>
            <p:nvPr/>
          </p:nvSpPr>
          <p:spPr bwMode="auto">
            <a:xfrm>
              <a:off x="3326416" y="3616837"/>
              <a:ext cx="975527" cy="416817"/>
            </a:xfrm>
            <a:prstGeom prst="rect">
              <a:avLst/>
            </a:prstGeom>
            <a:solidFill>
              <a:srgbClr val="33CC33"/>
            </a:solidFill>
            <a:ln w="9525">
              <a:noFill/>
              <a:miter lim="800000"/>
              <a:headEnd/>
              <a:tailEnd/>
            </a:ln>
          </p:spPr>
          <p:txBody>
            <a:bodyPr>
              <a:spAutoFit/>
            </a:bodyPr>
            <a:lstStyle/>
            <a:p>
              <a:r>
                <a:rPr lang="en-US" sz="2400" b="1">
                  <a:latin typeface="Helvetica" charset="0"/>
                  <a:cs typeface="Arial" pitchFamily="34" charset="0"/>
                </a:rPr>
                <a:t>Proxy</a:t>
              </a:r>
            </a:p>
          </p:txBody>
        </p:sp>
        <p:cxnSp>
          <p:nvCxnSpPr>
            <p:cNvPr id="34" name="Curved Connector 33"/>
            <p:cNvCxnSpPr>
              <a:cxnSpLocks noChangeShapeType="1"/>
              <a:endCxn id="52" idx="0"/>
            </p:cNvCxnSpPr>
            <p:nvPr/>
          </p:nvCxnSpPr>
          <p:spPr bwMode="auto">
            <a:xfrm rot="5400000">
              <a:off x="3063935" y="4494774"/>
              <a:ext cx="1477715" cy="508749"/>
            </a:xfrm>
            <a:prstGeom prst="curvedConnector3">
              <a:avLst>
                <a:gd name="adj1" fmla="val 50000"/>
              </a:avLst>
            </a:prstGeom>
            <a:noFill/>
            <a:ln w="38100">
              <a:solidFill>
                <a:schemeClr val="tx1"/>
              </a:solidFill>
              <a:round/>
              <a:headEnd/>
              <a:tailEnd type="arrow" w="med" len="med"/>
            </a:ln>
            <a:effectLst>
              <a:outerShdw dist="20000" dir="5400000" rotWithShape="0">
                <a:srgbClr val="808080">
                  <a:alpha val="37999"/>
                </a:srgbClr>
              </a:outerShdw>
            </a:effectLst>
          </p:spPr>
        </p:cxnSp>
        <p:cxnSp>
          <p:nvCxnSpPr>
            <p:cNvPr id="35" name="Curved Connector 34"/>
            <p:cNvCxnSpPr>
              <a:cxnSpLocks noChangeShapeType="1"/>
            </p:cNvCxnSpPr>
            <p:nvPr/>
          </p:nvCxnSpPr>
          <p:spPr bwMode="auto">
            <a:xfrm rot="5400000" flipH="1" flipV="1">
              <a:off x="2681720" y="4550868"/>
              <a:ext cx="1477715" cy="396564"/>
            </a:xfrm>
            <a:prstGeom prst="curvedConnector3">
              <a:avLst>
                <a:gd name="adj1" fmla="val 50000"/>
              </a:avLst>
            </a:prstGeom>
            <a:noFill/>
            <a:ln w="38100">
              <a:solidFill>
                <a:schemeClr val="tx1"/>
              </a:solidFill>
              <a:round/>
              <a:headEnd/>
              <a:tailEnd type="arrow" w="med" len="med"/>
            </a:ln>
            <a:effectLst>
              <a:outerShdw dist="20000" dir="5400000" rotWithShape="0">
                <a:srgbClr val="808080">
                  <a:alpha val="37999"/>
                </a:srgbClr>
              </a:outerShdw>
            </a:effectLst>
          </p:spPr>
        </p:cxn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smtClean="0">
                <a:latin typeface="Helvetica" charset="0"/>
              </a:rPr>
              <a:t>Traffic Engineering Challenges</a:t>
            </a:r>
          </a:p>
        </p:txBody>
      </p:sp>
      <p:sp>
        <p:nvSpPr>
          <p:cNvPr id="37891" name="Content Placeholder 2"/>
          <p:cNvSpPr>
            <a:spLocks noGrp="1"/>
          </p:cNvSpPr>
          <p:nvPr>
            <p:ph idx="1"/>
          </p:nvPr>
        </p:nvSpPr>
        <p:spPr/>
        <p:txBody>
          <a:bodyPr/>
          <a:lstStyle/>
          <a:p>
            <a:pPr eaLnBrk="1" hangingPunct="1">
              <a:spcBef>
                <a:spcPct val="0"/>
              </a:spcBef>
            </a:pPr>
            <a:r>
              <a:rPr lang="en-US" sz="2800" smtClean="0">
                <a:cs typeface="Arial" pitchFamily="34" charset="0"/>
              </a:rPr>
              <a:t>Scale</a:t>
            </a:r>
          </a:p>
          <a:p>
            <a:pPr lvl="1" eaLnBrk="1" hangingPunct="1">
              <a:spcBef>
                <a:spcPct val="0"/>
              </a:spcBef>
            </a:pPr>
            <a:r>
              <a:rPr lang="en-US" sz="2400" smtClean="0">
                <a:cs typeface="Arial" pitchFamily="34" charset="0"/>
              </a:rPr>
              <a:t>Many switches, hosts, and virtual machines</a:t>
            </a:r>
          </a:p>
          <a:p>
            <a:pPr eaLnBrk="1" hangingPunct="1">
              <a:spcBef>
                <a:spcPct val="0"/>
              </a:spcBef>
            </a:pPr>
            <a:r>
              <a:rPr lang="en-US" sz="2800" smtClean="0">
                <a:cs typeface="Arial" pitchFamily="34" charset="0"/>
              </a:rPr>
              <a:t>Churn</a:t>
            </a:r>
          </a:p>
          <a:p>
            <a:pPr lvl="1" eaLnBrk="1" hangingPunct="1">
              <a:spcBef>
                <a:spcPct val="0"/>
              </a:spcBef>
            </a:pPr>
            <a:r>
              <a:rPr lang="en-US" sz="2400" smtClean="0">
                <a:cs typeface="Arial" pitchFamily="34" charset="0"/>
              </a:rPr>
              <a:t>Large number of component failures</a:t>
            </a:r>
          </a:p>
          <a:p>
            <a:pPr lvl="1" eaLnBrk="1" hangingPunct="1">
              <a:spcBef>
                <a:spcPct val="0"/>
              </a:spcBef>
            </a:pPr>
            <a:r>
              <a:rPr lang="en-US" sz="2400" smtClean="0">
                <a:cs typeface="Arial" pitchFamily="34" charset="0"/>
              </a:rPr>
              <a:t>Virtual Machine (VM) migration</a:t>
            </a:r>
          </a:p>
          <a:p>
            <a:pPr eaLnBrk="1" hangingPunct="1">
              <a:spcBef>
                <a:spcPct val="0"/>
              </a:spcBef>
            </a:pPr>
            <a:r>
              <a:rPr lang="en-US" sz="2800" smtClean="0">
                <a:cs typeface="Arial" pitchFamily="34" charset="0"/>
              </a:rPr>
              <a:t>Traffic characteristics</a:t>
            </a:r>
          </a:p>
          <a:p>
            <a:pPr lvl="1" eaLnBrk="1" hangingPunct="1">
              <a:spcBef>
                <a:spcPct val="0"/>
              </a:spcBef>
            </a:pPr>
            <a:r>
              <a:rPr lang="en-US" sz="2400" smtClean="0">
                <a:cs typeface="Arial" pitchFamily="34" charset="0"/>
              </a:rPr>
              <a:t>High traffic volume and dense traffic matrix</a:t>
            </a:r>
          </a:p>
          <a:p>
            <a:pPr lvl="1" eaLnBrk="1" hangingPunct="1">
              <a:spcBef>
                <a:spcPct val="0"/>
              </a:spcBef>
            </a:pPr>
            <a:r>
              <a:rPr lang="en-US" sz="2400" smtClean="0">
                <a:cs typeface="Arial" pitchFamily="34" charset="0"/>
              </a:rPr>
              <a:t>Volatile, unpredictable traffic patterns</a:t>
            </a:r>
          </a:p>
          <a:p>
            <a:pPr eaLnBrk="1" hangingPunct="1">
              <a:spcBef>
                <a:spcPct val="0"/>
              </a:spcBef>
            </a:pPr>
            <a:r>
              <a:rPr lang="en-US" sz="2800" smtClean="0">
                <a:cs typeface="Arial" pitchFamily="34" charset="0"/>
              </a:rPr>
              <a:t>Performance requirements</a:t>
            </a:r>
          </a:p>
          <a:p>
            <a:pPr lvl="1" eaLnBrk="1" hangingPunct="1">
              <a:spcBef>
                <a:spcPct val="0"/>
              </a:spcBef>
            </a:pPr>
            <a:r>
              <a:rPr lang="en-US" sz="2400" smtClean="0">
                <a:cs typeface="Arial" pitchFamily="34" charset="0"/>
              </a:rPr>
              <a:t>Delay-sensitive applications</a:t>
            </a:r>
          </a:p>
          <a:p>
            <a:pPr lvl="1" eaLnBrk="1" hangingPunct="1">
              <a:spcBef>
                <a:spcPct val="0"/>
              </a:spcBef>
            </a:pPr>
            <a:r>
              <a:rPr lang="en-US" sz="2400" smtClean="0">
                <a:cs typeface="Arial" pitchFamily="34" charset="0"/>
              </a:rPr>
              <a:t>Resource isolation between tenants</a:t>
            </a:r>
          </a:p>
          <a:p>
            <a:pPr eaLnBrk="1" hangingPunct="1"/>
            <a:endParaRPr lang="en-US" smtClean="0">
              <a:cs typeface="Arial" pitchFamily="34" charset="0"/>
            </a:endParaRPr>
          </a:p>
          <a:p>
            <a:pPr lvl="1" eaLnBrk="1" hangingPunct="1"/>
            <a:endParaRPr lang="en-US" smtClean="0">
              <a:cs typeface="Arial" pitchFamily="34" charset="0"/>
            </a:endParaRPr>
          </a:p>
          <a:p>
            <a:pPr eaLnBrk="1" hangingPunct="1"/>
            <a:endParaRPr lang="en-US" smtClean="0">
              <a:cs typeface="Arial" pitchFamily="34" charset="0"/>
            </a:endParaRPr>
          </a:p>
        </p:txBody>
      </p:sp>
      <p:sp>
        <p:nvSpPr>
          <p:cNvPr id="37892" name="Slide Number Placeholder 3"/>
          <p:cNvSpPr>
            <a:spLocks noGrp="1"/>
          </p:cNvSpPr>
          <p:nvPr>
            <p:ph type="sldNum" sz="quarter" idx="12"/>
          </p:nvPr>
        </p:nvSpPr>
        <p:spPr>
          <a:xfrm>
            <a:off x="457200" y="6245225"/>
            <a:ext cx="2133600" cy="476250"/>
          </a:xfrm>
          <a:extLst>
            <a:ext uri="{FAA26D3D-D897-4be2-8F04-BA451C77F1D7}"/>
          </a:extLst>
        </p:spPr>
        <p:txBody>
          <a:bodyPr/>
          <a:lstStyle/>
          <a:p>
            <a:pPr algn="l">
              <a:defRPr/>
            </a:pPr>
            <a:fld id="{EAC0C9A7-A1CF-4C5C-BE78-1F9829C6F235}" type="slidenum">
              <a:rPr lang="en-US">
                <a:latin typeface="Times New Roman" pitchFamily="18" charset="0"/>
                <a:cs typeface="Arial" pitchFamily="34" charset="0"/>
              </a:rPr>
              <a:pPr algn="l">
                <a:defRPr/>
              </a:pPr>
              <a:t>35</a:t>
            </a:fld>
            <a:endParaRPr lang="en-US">
              <a:latin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sz="4000" smtClean="0">
                <a:latin typeface="Helvetica" charset="0"/>
              </a:rPr>
              <a:t>Traffic Engineering Opportunities</a:t>
            </a:r>
          </a:p>
        </p:txBody>
      </p:sp>
      <p:sp>
        <p:nvSpPr>
          <p:cNvPr id="38915" name="Content Placeholder 2"/>
          <p:cNvSpPr>
            <a:spLocks noGrp="1"/>
          </p:cNvSpPr>
          <p:nvPr>
            <p:ph idx="1"/>
          </p:nvPr>
        </p:nvSpPr>
        <p:spPr>
          <a:xfrm>
            <a:off x="457200" y="1143000"/>
            <a:ext cx="8229600" cy="4525963"/>
          </a:xfrm>
        </p:spPr>
        <p:txBody>
          <a:bodyPr/>
          <a:lstStyle/>
          <a:p>
            <a:pPr eaLnBrk="1" hangingPunct="1">
              <a:spcBef>
                <a:spcPct val="0"/>
              </a:spcBef>
            </a:pPr>
            <a:r>
              <a:rPr lang="en-US" sz="2800" smtClean="0">
                <a:cs typeface="Arial" pitchFamily="34" charset="0"/>
              </a:rPr>
              <a:t>Efficient network</a:t>
            </a:r>
          </a:p>
          <a:p>
            <a:pPr lvl="1" eaLnBrk="1" hangingPunct="1">
              <a:spcBef>
                <a:spcPct val="0"/>
              </a:spcBef>
            </a:pPr>
            <a:r>
              <a:rPr lang="en-US" sz="2400" smtClean="0">
                <a:cs typeface="Arial" pitchFamily="34" charset="0"/>
              </a:rPr>
              <a:t>Low propagation delay and high capacity</a:t>
            </a:r>
          </a:p>
          <a:p>
            <a:pPr eaLnBrk="1" hangingPunct="1">
              <a:spcBef>
                <a:spcPct val="0"/>
              </a:spcBef>
            </a:pPr>
            <a:r>
              <a:rPr lang="en-US" sz="2800" smtClean="0">
                <a:cs typeface="Arial" pitchFamily="34" charset="0"/>
              </a:rPr>
              <a:t>Specialized topology</a:t>
            </a:r>
          </a:p>
          <a:p>
            <a:pPr lvl="1" eaLnBrk="1" hangingPunct="1">
              <a:spcBef>
                <a:spcPct val="0"/>
              </a:spcBef>
            </a:pPr>
            <a:r>
              <a:rPr lang="en-US" sz="2400" smtClean="0">
                <a:cs typeface="Arial" pitchFamily="34" charset="0"/>
              </a:rPr>
              <a:t>Fat tree, Clos network, etc.</a:t>
            </a:r>
          </a:p>
          <a:p>
            <a:pPr lvl="1" eaLnBrk="1" hangingPunct="1">
              <a:spcBef>
                <a:spcPct val="0"/>
              </a:spcBef>
            </a:pPr>
            <a:r>
              <a:rPr lang="en-US" sz="2400" smtClean="0">
                <a:cs typeface="Arial" pitchFamily="34" charset="0"/>
              </a:rPr>
              <a:t>Opportunities for hierarchical addressing</a:t>
            </a:r>
          </a:p>
          <a:p>
            <a:pPr eaLnBrk="1" hangingPunct="1">
              <a:spcBef>
                <a:spcPct val="0"/>
              </a:spcBef>
            </a:pPr>
            <a:r>
              <a:rPr lang="en-US" sz="2800" smtClean="0">
                <a:cs typeface="Arial" pitchFamily="34" charset="0"/>
              </a:rPr>
              <a:t>Control over both network and hosts</a:t>
            </a:r>
          </a:p>
          <a:p>
            <a:pPr lvl="1" eaLnBrk="1" hangingPunct="1">
              <a:spcBef>
                <a:spcPct val="0"/>
              </a:spcBef>
            </a:pPr>
            <a:r>
              <a:rPr lang="en-US" sz="2400" smtClean="0">
                <a:cs typeface="Arial" pitchFamily="34" charset="0"/>
              </a:rPr>
              <a:t>Joint optimization of routing and server placement</a:t>
            </a:r>
          </a:p>
          <a:p>
            <a:pPr lvl="1" eaLnBrk="1" hangingPunct="1">
              <a:spcBef>
                <a:spcPct val="0"/>
              </a:spcBef>
            </a:pPr>
            <a:r>
              <a:rPr lang="en-US" sz="2400" smtClean="0">
                <a:cs typeface="Arial" pitchFamily="34" charset="0"/>
              </a:rPr>
              <a:t>Can move network functionality into the end host</a:t>
            </a:r>
          </a:p>
          <a:p>
            <a:pPr eaLnBrk="1" hangingPunct="1">
              <a:spcBef>
                <a:spcPct val="0"/>
              </a:spcBef>
            </a:pPr>
            <a:r>
              <a:rPr lang="en-US" sz="2800" smtClean="0">
                <a:cs typeface="Arial" pitchFamily="34" charset="0"/>
              </a:rPr>
              <a:t>Flexible movement of workload</a:t>
            </a:r>
          </a:p>
          <a:p>
            <a:pPr lvl="1" eaLnBrk="1" hangingPunct="1">
              <a:spcBef>
                <a:spcPct val="0"/>
              </a:spcBef>
            </a:pPr>
            <a:r>
              <a:rPr lang="en-US" sz="2400" smtClean="0">
                <a:cs typeface="Arial" pitchFamily="34" charset="0"/>
              </a:rPr>
              <a:t>Services replicated at multiple servers and data centers</a:t>
            </a:r>
          </a:p>
          <a:p>
            <a:pPr lvl="1" eaLnBrk="1" hangingPunct="1">
              <a:spcBef>
                <a:spcPct val="0"/>
              </a:spcBef>
            </a:pPr>
            <a:r>
              <a:rPr lang="en-US" sz="2400" smtClean="0">
                <a:cs typeface="Arial" pitchFamily="34" charset="0"/>
              </a:rPr>
              <a:t>Virtual Machine (VM) migration</a:t>
            </a:r>
          </a:p>
          <a:p>
            <a:pPr lvl="1" eaLnBrk="1" hangingPunct="1">
              <a:buFont typeface="Helvetica" charset="0"/>
              <a:buNone/>
            </a:pPr>
            <a:endParaRPr lang="en-US" smtClean="0">
              <a:cs typeface="Arial" pitchFamily="34" charset="0"/>
            </a:endParaRPr>
          </a:p>
        </p:txBody>
      </p:sp>
      <p:sp>
        <p:nvSpPr>
          <p:cNvPr id="38916" name="Slide Number Placeholder 3"/>
          <p:cNvSpPr>
            <a:spLocks noGrp="1"/>
          </p:cNvSpPr>
          <p:nvPr>
            <p:ph type="sldNum" sz="quarter" idx="12"/>
          </p:nvPr>
        </p:nvSpPr>
        <p:spPr>
          <a:xfrm>
            <a:off x="457200" y="6245225"/>
            <a:ext cx="2133600" cy="476250"/>
          </a:xfrm>
          <a:extLst>
            <a:ext uri="{FAA26D3D-D897-4be2-8F04-BA451C77F1D7}"/>
          </a:extLst>
        </p:spPr>
        <p:txBody>
          <a:bodyPr/>
          <a:lstStyle/>
          <a:p>
            <a:pPr algn="l">
              <a:defRPr/>
            </a:pPr>
            <a:fld id="{DDC4C204-37A0-42C0-AFE0-F87E0000F2B2}" type="slidenum">
              <a:rPr lang="en-US">
                <a:latin typeface="Times New Roman" pitchFamily="18" charset="0"/>
                <a:cs typeface="Arial" pitchFamily="34" charset="0"/>
              </a:rPr>
              <a:pPr algn="l">
                <a:defRPr/>
              </a:pPr>
              <a:t>36</a:t>
            </a:fld>
            <a:endParaRPr lang="en-US">
              <a:latin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endParaRPr lang="en-US" smtClean="0"/>
          </a:p>
        </p:txBody>
      </p:sp>
      <p:sp>
        <p:nvSpPr>
          <p:cNvPr id="39939" name="Content Placeholder 2"/>
          <p:cNvSpPr>
            <a:spLocks noGrp="1"/>
          </p:cNvSpPr>
          <p:nvPr>
            <p:ph idx="1"/>
          </p:nvPr>
        </p:nvSpPr>
        <p:spPr/>
        <p:txBody>
          <a:bodyPr/>
          <a:lstStyle/>
          <a:p>
            <a:r>
              <a:rPr lang="en-US" sz="2800" smtClean="0"/>
              <a:t>State Data Centre (SDC) has been identified as one of the important element of the core infrastructure for supporting e-Governance initiatives of National eGovernance Plan (NeGP).</a:t>
            </a:r>
          </a:p>
          <a:p>
            <a:r>
              <a:rPr lang="en-US" sz="2800" smtClean="0"/>
              <a:t> Under NeGP, it is proposed to create State Data Centres for the States to consolidate services, applications and infrastructure to provide efficient electronic delivery of G2G, G2C and G2B services. These services can be rendered by the States through common delivery platform seamlessly supported by core Connectivity Infrastructure such as State Wide Area Network (SWAN) and Common Service Centre (CSC) connectivity extended up to village level. State Data Centre would provide many functionalities and some of the key functionalities are Central Repository of the State, Secure Data Storage, Online Delivery of Services, Citizen Information/Services Portal, State Intranet Portal, Disaster Recovery, Remote Management and Service Integration etc. SDCs would also provide better operation &amp; management control and minimize overall cost of Data Management, IT Resource Management, Deployment and other costs.</a:t>
            </a:r>
          </a:p>
          <a:p>
            <a:r>
              <a:rPr lang="en-US" sz="2800" smtClean="0"/>
              <a:t>Department of Information Technology (DIT) has formulated the Guidelines to provide Technical and Financial assistance to the States for setting up State Data Centre. These Guidelines also include the implementation options that can be exercised by the State to establish the SDC.</a:t>
            </a:r>
          </a:p>
          <a:p>
            <a:endParaRPr 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endParaRPr lang="en-US" smtClean="0"/>
          </a:p>
        </p:txBody>
      </p:sp>
      <p:sp>
        <p:nvSpPr>
          <p:cNvPr id="40963" name="Content Placeholder 2"/>
          <p:cNvSpPr>
            <a:spLocks noGrp="1"/>
          </p:cNvSpPr>
          <p:nvPr>
            <p:ph idx="1"/>
          </p:nvPr>
        </p:nvSpPr>
        <p:spPr/>
        <p:txBody>
          <a:bodyPr/>
          <a:lstStyle/>
          <a:p>
            <a:r>
              <a:rPr lang="en-US" smtClean="0"/>
              <a:t>State Data Centre (SDC) has been identified as one of the important element of the core infrastructure for supporting e-Governance initiatives of National eGovernance Plan (NeGP).</a:t>
            </a:r>
          </a:p>
          <a:p>
            <a:r>
              <a:rPr lang="en-US" smtClean="0"/>
              <a:t> </a:t>
            </a:r>
          </a:p>
          <a:p>
            <a:r>
              <a:rPr lang="en-US" smtClean="0"/>
              <a:t>Under NeGP, it is proposed to create State Data Centres for the States to consolidate services, applications and infrastructure to provide efficient electronic delivery of G2G, G2C and G2B services. These services can be rendered by the States through common delivery platform seamlessly supported by core Connectivity Infrastructure such as State Wide Area Network (SWAN) and Common Service Centre (CSC) connectivity extended up to village level. State Data Centre would provide many functionalities and some of the key functionalities are Central Repository of the State, Secure Data Storage, Online Delivery of Services, Citizen Information/Services Portal, State Intranet Portal, Disaster Recovery, Remote Management and Service Integration etc. SDCs would also provide better operation &amp; management control and minimize overall cost of Data Management, IT Resource Management, Deployment and other costs.</a:t>
            </a:r>
          </a:p>
          <a:p>
            <a:r>
              <a:rPr lang="en-US" smtClean="0"/>
              <a:t>Department of Information Technology (DIT) has formulated the Guidelines to provide Technical and Financial assistance to the States for setting up State Data Centre. These Guidelines also include the implementation options that can be exercised by the State to establish the SDC.</a:t>
            </a:r>
          </a:p>
          <a:p>
            <a:endParaRPr 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40" name="Rectangle 2"/>
          <p:cNvSpPr>
            <a:spLocks noGrp="1" noChangeArrowheads="1"/>
          </p:cNvSpPr>
          <p:nvPr>
            <p:ph type="title"/>
          </p:nvPr>
        </p:nvSpPr>
        <p:spPr>
          <a:xfrm>
            <a:off x="914400" y="228600"/>
            <a:ext cx="7467600" cy="990600"/>
          </a:xfrm>
        </p:spPr>
        <p:txBody>
          <a:bodyPr rtlCol="0">
            <a:normAutofit fontScale="90000"/>
          </a:bodyPr>
          <a:lstStyle/>
          <a:p>
            <a:pPr eaLnBrk="1" fontAlgn="auto" hangingPunct="1">
              <a:spcAft>
                <a:spcPts val="0"/>
              </a:spcAft>
              <a:defRPr/>
            </a:pPr>
            <a:r>
              <a:rPr lang="en-US" sz="6000" dirty="0" smtClean="0"/>
              <a:t/>
            </a:r>
            <a:br>
              <a:rPr lang="en-US" sz="6000" dirty="0" smtClean="0"/>
            </a:br>
            <a:r>
              <a:rPr lang="en-US" dirty="0" smtClean="0"/>
              <a:t>National </a:t>
            </a:r>
            <a:r>
              <a:rPr lang="en-US" dirty="0" err="1" smtClean="0"/>
              <a:t>Panchayat</a:t>
            </a:r>
            <a:r>
              <a:rPr lang="en-US" dirty="0" smtClean="0"/>
              <a:t> Portal</a:t>
            </a:r>
            <a:br>
              <a:rPr lang="en-US" dirty="0" smtClean="0"/>
            </a:br>
            <a:r>
              <a:rPr lang="en-US" sz="3600" dirty="0" smtClean="0">
                <a:solidFill>
                  <a:schemeClr val="hlink"/>
                </a:solidFill>
              </a:rPr>
              <a:t>(</a:t>
            </a:r>
            <a:r>
              <a:rPr lang="en-US" sz="3600" dirty="0" smtClean="0">
                <a:hlinkClick r:id="rId2"/>
              </a:rPr>
              <a:t>http://panchayat.nic.in</a:t>
            </a:r>
            <a:r>
              <a:rPr lang="en-US" sz="3600" dirty="0" smtClean="0">
                <a:solidFill>
                  <a:schemeClr val="hlink"/>
                </a:solidFill>
              </a:rPr>
              <a:t>)</a:t>
            </a:r>
            <a:r>
              <a:rPr lang="en-US" sz="3600" b="1" dirty="0" smtClean="0"/>
              <a:t/>
            </a:r>
            <a:br>
              <a:rPr lang="en-US" sz="3600" b="1" dirty="0" smtClean="0"/>
            </a:br>
            <a:endParaRPr lang="en-GB" sz="4000" b="1" dirty="0" smtClean="0"/>
          </a:p>
        </p:txBody>
      </p:sp>
      <p:sp>
        <p:nvSpPr>
          <p:cNvPr id="41987" name="Rectangle 3"/>
          <p:cNvSpPr>
            <a:spLocks noGrp="1" noChangeArrowheads="1"/>
          </p:cNvSpPr>
          <p:nvPr>
            <p:ph type="body" idx="1"/>
          </p:nvPr>
        </p:nvSpPr>
        <p:spPr>
          <a:xfrm>
            <a:off x="685800" y="1524000"/>
            <a:ext cx="8153400" cy="4572000"/>
          </a:xfrm>
        </p:spPr>
        <p:txBody>
          <a:bodyPr/>
          <a:lstStyle/>
          <a:p>
            <a:pPr eaLnBrk="1" hangingPunct="1">
              <a:lnSpc>
                <a:spcPct val="90000"/>
              </a:lnSpc>
            </a:pPr>
            <a:r>
              <a:rPr lang="en-US" sz="2600" smtClean="0"/>
              <a:t>73</a:t>
            </a:r>
            <a:r>
              <a:rPr lang="en-US" sz="2600" baseline="30000" smtClean="0"/>
              <a:t>rd</a:t>
            </a:r>
            <a:r>
              <a:rPr lang="en-US" sz="2600" smtClean="0"/>
              <a:t> Amendment Act enacted in 1992 to enhance the democratic set up by establishing the third-tier of the government, the Panchayati Raj Insitutions (PRIs) to work at district-, block- and village- levels</a:t>
            </a:r>
          </a:p>
          <a:p>
            <a:pPr eaLnBrk="1" hangingPunct="1">
              <a:lnSpc>
                <a:spcPct val="90000"/>
              </a:lnSpc>
            </a:pPr>
            <a:r>
              <a:rPr lang="en-US" sz="2600" smtClean="0"/>
              <a:t>Ministry of Panchayati Raj (MoPR), Government of India formed in 2004 to work for the effective implementation of Panchayati Raj or local self governance in the country</a:t>
            </a:r>
          </a:p>
          <a:p>
            <a:pPr eaLnBrk="1" hangingPunct="1">
              <a:lnSpc>
                <a:spcPct val="90000"/>
              </a:lnSpc>
            </a:pPr>
            <a:r>
              <a:rPr lang="en-US" sz="2600" smtClean="0"/>
              <a:t>There are about: 31 State Panchayat Raj Departments , 536 District Panchayats or Zilla Parishads (ZPs), 6096 Block Panchayats/Intermediate Panchayats (BPs/IPs) and 2,40,000 Gram panchayats/Village Panchayats (GPs/VPs)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122238"/>
            <a:ext cx="8001000" cy="1173162"/>
          </a:xfrm>
        </p:spPr>
        <p:txBody>
          <a:bodyPr/>
          <a:lstStyle/>
          <a:p>
            <a:pPr eaLnBrk="1" hangingPunct="1"/>
            <a:r>
              <a:rPr lang="en-US" sz="4000" smtClean="0"/>
              <a:t>eGovernance Ecosystem</a:t>
            </a:r>
            <a:endParaRPr lang="en-US" smtClean="0"/>
          </a:p>
        </p:txBody>
      </p:sp>
      <p:sp>
        <p:nvSpPr>
          <p:cNvPr id="8195" name="Rectangle 3"/>
          <p:cNvSpPr>
            <a:spLocks noGrp="1" noChangeArrowheads="1"/>
          </p:cNvSpPr>
          <p:nvPr>
            <p:ph type="body" idx="4294967295"/>
          </p:nvPr>
        </p:nvSpPr>
        <p:spPr/>
        <p:txBody>
          <a:bodyPr/>
          <a:lstStyle/>
          <a:p>
            <a:pPr eaLnBrk="1" hangingPunct="1">
              <a:lnSpc>
                <a:spcPct val="90000"/>
              </a:lnSpc>
            </a:pPr>
            <a:r>
              <a:rPr lang="en-US" sz="2800" smtClean="0"/>
              <a:t>E-Government Strategy and Plan</a:t>
            </a:r>
          </a:p>
          <a:p>
            <a:pPr eaLnBrk="1" hangingPunct="1">
              <a:lnSpc>
                <a:spcPct val="90000"/>
              </a:lnSpc>
            </a:pPr>
            <a:r>
              <a:rPr lang="en-US" sz="2800" smtClean="0"/>
              <a:t>National Enterprise Architecture</a:t>
            </a:r>
          </a:p>
          <a:p>
            <a:pPr eaLnBrk="1" hangingPunct="1">
              <a:lnSpc>
                <a:spcPct val="90000"/>
              </a:lnSpc>
            </a:pPr>
            <a:r>
              <a:rPr lang="en-US" sz="2800" smtClean="0"/>
              <a:t>Open Government Standards</a:t>
            </a:r>
          </a:p>
          <a:p>
            <a:pPr eaLnBrk="1" hangingPunct="1">
              <a:lnSpc>
                <a:spcPct val="90000"/>
              </a:lnSpc>
            </a:pPr>
            <a:endParaRPr lang="en-US" sz="340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4" name="Rectangle 2"/>
          <p:cNvSpPr>
            <a:spLocks noGrp="1" noChangeArrowheads="1"/>
          </p:cNvSpPr>
          <p:nvPr>
            <p:ph type="title"/>
          </p:nvPr>
        </p:nvSpPr>
        <p:spPr>
          <a:xfrm>
            <a:off x="685800" y="381000"/>
            <a:ext cx="7924800" cy="1143000"/>
          </a:xfrm>
        </p:spPr>
        <p:txBody>
          <a:bodyPr rtlCol="0">
            <a:normAutofit fontScale="90000"/>
          </a:bodyPr>
          <a:lstStyle/>
          <a:p>
            <a:pPr eaLnBrk="1" fontAlgn="auto" hangingPunct="1">
              <a:spcAft>
                <a:spcPts val="0"/>
              </a:spcAft>
              <a:defRPr/>
            </a:pPr>
            <a:r>
              <a:rPr lang="en-GB" sz="3600" smtClean="0"/>
              <a:t>Challenges of Information Dissemination &amp; Management</a:t>
            </a:r>
          </a:p>
        </p:txBody>
      </p:sp>
      <p:sp>
        <p:nvSpPr>
          <p:cNvPr id="43011" name="Rectangle 3"/>
          <p:cNvSpPr>
            <a:spLocks noGrp="1" noChangeArrowheads="1"/>
          </p:cNvSpPr>
          <p:nvPr>
            <p:ph type="body" idx="1"/>
          </p:nvPr>
        </p:nvSpPr>
        <p:spPr>
          <a:xfrm>
            <a:off x="533400" y="1676400"/>
            <a:ext cx="8229600" cy="4343400"/>
          </a:xfrm>
        </p:spPr>
        <p:txBody>
          <a:bodyPr/>
          <a:lstStyle/>
          <a:p>
            <a:pPr eaLnBrk="1" hangingPunct="1">
              <a:lnSpc>
                <a:spcPct val="90000"/>
              </a:lnSpc>
            </a:pPr>
            <a:r>
              <a:rPr lang="en-GB" sz="2800" smtClean="0">
                <a:cs typeface="Arial" pitchFamily="34" charset="0"/>
              </a:rPr>
              <a:t>The sheer no. of portals to be created and maintained is mind boggling</a:t>
            </a:r>
          </a:p>
          <a:p>
            <a:pPr eaLnBrk="1" hangingPunct="1">
              <a:lnSpc>
                <a:spcPct val="90000"/>
              </a:lnSpc>
            </a:pPr>
            <a:r>
              <a:rPr lang="en-GB" sz="2800" smtClean="0">
                <a:cs typeface="Arial" pitchFamily="34" charset="0"/>
              </a:rPr>
              <a:t>Maintenance of the web site</a:t>
            </a:r>
            <a:r>
              <a:rPr lang="en-GB" sz="2800" b="1" smtClean="0">
                <a:cs typeface="Arial" pitchFamily="34" charset="0"/>
              </a:rPr>
              <a:t> </a:t>
            </a:r>
          </a:p>
          <a:p>
            <a:pPr lvl="1" eaLnBrk="1" hangingPunct="1">
              <a:lnSpc>
                <a:spcPct val="90000"/>
              </a:lnSpc>
            </a:pPr>
            <a:r>
              <a:rPr lang="en-GB" sz="2400" smtClean="0">
                <a:cs typeface="Arial" pitchFamily="34" charset="0"/>
              </a:rPr>
              <a:t>Lack of technical skills to manage and maintain web sites</a:t>
            </a:r>
          </a:p>
          <a:p>
            <a:pPr lvl="1" eaLnBrk="1" hangingPunct="1">
              <a:lnSpc>
                <a:spcPct val="90000"/>
              </a:lnSpc>
            </a:pPr>
            <a:r>
              <a:rPr lang="en-GB" sz="2400" smtClean="0">
                <a:cs typeface="Arial" pitchFamily="34" charset="0"/>
              </a:rPr>
              <a:t>Lack of proper review and approval mechanism, </a:t>
            </a:r>
          </a:p>
          <a:p>
            <a:pPr lvl="1" eaLnBrk="1" hangingPunct="1">
              <a:lnSpc>
                <a:spcPct val="90000"/>
              </a:lnSpc>
            </a:pPr>
            <a:r>
              <a:rPr lang="en-GB" sz="2400" smtClean="0">
                <a:cs typeface="Arial" pitchFamily="34" charset="0"/>
              </a:rPr>
              <a:t>Inconsistency in the information published through different media</a:t>
            </a:r>
          </a:p>
          <a:p>
            <a:pPr eaLnBrk="1" hangingPunct="1">
              <a:lnSpc>
                <a:spcPct val="90000"/>
              </a:lnSpc>
            </a:pPr>
            <a:r>
              <a:rPr lang="en-GB" sz="2800" smtClean="0">
                <a:cs typeface="Arial" pitchFamily="34" charset="0"/>
              </a:rPr>
              <a:t>Linguistic diversity </a:t>
            </a:r>
          </a:p>
          <a:p>
            <a:pPr eaLnBrk="1" hangingPunct="1">
              <a:lnSpc>
                <a:spcPct val="90000"/>
              </a:lnSpc>
            </a:pPr>
            <a:r>
              <a:rPr lang="en-GB" sz="2800" smtClean="0">
                <a:cs typeface="Arial" pitchFamily="34" charset="0"/>
              </a:rPr>
              <a:t>Remoteness of the institutions</a:t>
            </a:r>
          </a:p>
          <a:p>
            <a:pPr eaLnBrk="1" hangingPunct="1">
              <a:lnSpc>
                <a:spcPct val="90000"/>
              </a:lnSpc>
            </a:pPr>
            <a:r>
              <a:rPr lang="en-GB" sz="2800" smtClean="0">
                <a:cs typeface="Arial" pitchFamily="34" charset="0"/>
              </a:rPr>
              <a:t>Poor Network Connectivity</a:t>
            </a:r>
          </a:p>
          <a:p>
            <a:pPr eaLnBrk="1" hangingPunct="1">
              <a:lnSpc>
                <a:spcPct val="90000"/>
              </a:lnSpc>
            </a:pPr>
            <a:endParaRPr lang="en-GB" sz="1400" b="1" smtClean="0">
              <a:cs typeface="Arial" pitchFamily="34" charset="0"/>
            </a:endParaRPr>
          </a:p>
          <a:p>
            <a:pPr eaLnBrk="1" hangingPunct="1">
              <a:lnSpc>
                <a:spcPct val="90000"/>
              </a:lnSpc>
            </a:pPr>
            <a:endParaRPr lang="en-GB" sz="1600" b="1" smtClean="0">
              <a:cs typeface="Arial" pitchFamily="34"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381000"/>
            <a:ext cx="7848600" cy="838200"/>
          </a:xfrm>
        </p:spPr>
        <p:txBody>
          <a:bodyPr/>
          <a:lstStyle/>
          <a:p>
            <a:pPr eaLnBrk="1" hangingPunct="1"/>
            <a:r>
              <a:rPr lang="en-US" sz="4000" smtClean="0"/>
              <a:t/>
            </a:r>
            <a:br>
              <a:rPr lang="en-US" sz="4000" smtClean="0"/>
            </a:br>
            <a:r>
              <a:rPr lang="en-US" sz="4000" smtClean="0"/>
              <a:t>NPP–Collaborative Portal Generation</a:t>
            </a:r>
            <a:br>
              <a:rPr lang="en-US" sz="4000" smtClean="0"/>
            </a:br>
            <a:endParaRPr lang="en-US" sz="4000" smtClean="0"/>
          </a:p>
        </p:txBody>
      </p:sp>
      <p:sp>
        <p:nvSpPr>
          <p:cNvPr id="247813" name="Rectangle 3"/>
          <p:cNvSpPr>
            <a:spLocks noGrp="1" noChangeArrowheads="1"/>
          </p:cNvSpPr>
          <p:nvPr>
            <p:ph type="body" idx="1"/>
          </p:nvPr>
        </p:nvSpPr>
        <p:spPr>
          <a:xfrm>
            <a:off x="457200" y="1371600"/>
            <a:ext cx="8382000" cy="4953000"/>
          </a:xfrm>
        </p:spPr>
        <p:txBody>
          <a:bodyPr rtlCol="0">
            <a:normAutofit lnSpcReduction="10000"/>
          </a:bodyPr>
          <a:lstStyle/>
          <a:p>
            <a:pPr eaLnBrk="1" fontAlgn="auto" hangingPunct="1">
              <a:lnSpc>
                <a:spcPct val="90000"/>
              </a:lnSpc>
              <a:spcAft>
                <a:spcPts val="0"/>
              </a:spcAft>
              <a:defRPr/>
            </a:pPr>
            <a:r>
              <a:rPr lang="en-US" sz="2800" dirty="0" smtClean="0"/>
              <a:t>Dynamically generates portals for Ministry of </a:t>
            </a:r>
            <a:r>
              <a:rPr lang="en-US" sz="2800" dirty="0" err="1" smtClean="0"/>
              <a:t>Panchayati</a:t>
            </a:r>
            <a:r>
              <a:rPr lang="en-US" sz="2800" dirty="0" smtClean="0"/>
              <a:t> Raj, all 35 State </a:t>
            </a:r>
            <a:r>
              <a:rPr lang="en-US" sz="2800" dirty="0" err="1" smtClean="0"/>
              <a:t>Panchayati</a:t>
            </a:r>
            <a:r>
              <a:rPr lang="en-US" sz="2800" dirty="0" smtClean="0"/>
              <a:t> Raj departments, all 560 district </a:t>
            </a:r>
            <a:r>
              <a:rPr lang="en-US" sz="2800" dirty="0" err="1" smtClean="0"/>
              <a:t>panchayats</a:t>
            </a:r>
            <a:r>
              <a:rPr lang="en-US" sz="2800" dirty="0" smtClean="0"/>
              <a:t>, 6096 intermediate </a:t>
            </a:r>
            <a:r>
              <a:rPr lang="en-US" sz="2800" dirty="0" err="1" smtClean="0"/>
              <a:t>panchayats</a:t>
            </a:r>
            <a:r>
              <a:rPr lang="en-US" sz="2800" dirty="0" smtClean="0"/>
              <a:t> and 2,40,000 village </a:t>
            </a:r>
            <a:r>
              <a:rPr lang="en-US" sz="2800" dirty="0" err="1" smtClean="0"/>
              <a:t>panchayats</a:t>
            </a:r>
            <a:r>
              <a:rPr lang="en-US" sz="2800" dirty="0" smtClean="0"/>
              <a:t> in the country</a:t>
            </a:r>
          </a:p>
          <a:p>
            <a:pPr eaLnBrk="1" fontAlgn="auto" hangingPunct="1">
              <a:lnSpc>
                <a:spcPct val="90000"/>
              </a:lnSpc>
              <a:spcAft>
                <a:spcPts val="0"/>
              </a:spcAft>
              <a:defRPr/>
            </a:pPr>
            <a:r>
              <a:rPr lang="en-GB" sz="2800" dirty="0" smtClean="0">
                <a:cs typeface="Arial" pitchFamily="34" charset="0"/>
              </a:rPr>
              <a:t>Portal site acts as a window to information &amp; services provided by the respective PRI</a:t>
            </a:r>
          </a:p>
          <a:p>
            <a:pPr eaLnBrk="1" fontAlgn="auto" hangingPunct="1">
              <a:lnSpc>
                <a:spcPct val="90000"/>
              </a:lnSpc>
              <a:spcAft>
                <a:spcPts val="0"/>
              </a:spcAft>
              <a:defRPr/>
            </a:pPr>
            <a:r>
              <a:rPr lang="en-GB" sz="2800" dirty="0" smtClean="0">
                <a:cs typeface="Arial" pitchFamily="34" charset="0"/>
              </a:rPr>
              <a:t>Portals tailored for respective PRI in terms of: Page Layout, Content Presentation, Language, Visual Theme</a:t>
            </a:r>
          </a:p>
          <a:p>
            <a:pPr eaLnBrk="1" fontAlgn="auto" hangingPunct="1">
              <a:lnSpc>
                <a:spcPct val="90000"/>
              </a:lnSpc>
              <a:spcAft>
                <a:spcPts val="0"/>
              </a:spcAft>
              <a:defRPr/>
            </a:pPr>
            <a:r>
              <a:rPr lang="en-GB" sz="2800" dirty="0" smtClean="0">
                <a:cs typeface="Arial" pitchFamily="34" charset="0"/>
              </a:rPr>
              <a:t>The portals can collaborate with one another to share the resources of the framework such as content, page layout, visual theme, etc.</a:t>
            </a:r>
          </a:p>
          <a:p>
            <a:pPr eaLnBrk="1" fontAlgn="auto" hangingPunct="1">
              <a:lnSpc>
                <a:spcPct val="90000"/>
              </a:lnSpc>
              <a:spcAft>
                <a:spcPts val="0"/>
              </a:spcAft>
              <a:defRPr/>
            </a:pPr>
            <a:endParaRPr lang="en-GB" sz="1600" b="1" dirty="0" smtClean="0">
              <a:cs typeface="Arial" pitchFamily="34" charset="0"/>
            </a:endParaRPr>
          </a:p>
          <a:p>
            <a:pPr lvl="1" eaLnBrk="1" fontAlgn="auto" hangingPunct="1">
              <a:lnSpc>
                <a:spcPct val="90000"/>
              </a:lnSpc>
              <a:spcAft>
                <a:spcPts val="0"/>
              </a:spcAft>
              <a:defRPr/>
            </a:pPr>
            <a:endParaRPr lang="en-US" sz="1400" b="1" dirty="0" smtClean="0"/>
          </a:p>
          <a:p>
            <a:pPr eaLnBrk="1" fontAlgn="auto" hangingPunct="1">
              <a:lnSpc>
                <a:spcPct val="90000"/>
              </a:lnSpc>
              <a:spcAft>
                <a:spcPts val="0"/>
              </a:spcAft>
              <a:defRPr/>
            </a:pPr>
            <a:endParaRPr lang="en-US" sz="1400" b="1"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6" name="Rectangle 2"/>
          <p:cNvSpPr>
            <a:spLocks noGrp="1" noChangeArrowheads="1"/>
          </p:cNvSpPr>
          <p:nvPr>
            <p:ph type="title"/>
          </p:nvPr>
        </p:nvSpPr>
        <p:spPr>
          <a:xfrm>
            <a:off x="990600" y="533400"/>
            <a:ext cx="7315200" cy="914400"/>
          </a:xfrm>
        </p:spPr>
        <p:txBody>
          <a:bodyPr rtlCol="0">
            <a:normAutofit fontScale="90000"/>
          </a:bodyPr>
          <a:lstStyle/>
          <a:p>
            <a:pPr eaLnBrk="1" fontAlgn="auto" hangingPunct="1">
              <a:spcAft>
                <a:spcPts val="0"/>
              </a:spcAft>
              <a:defRPr/>
            </a:pPr>
            <a:r>
              <a:rPr lang="en-US" sz="4000" smtClean="0"/>
              <a:t>NPP – Content Presentation &amp; Organization</a:t>
            </a:r>
          </a:p>
        </p:txBody>
      </p:sp>
      <p:sp>
        <p:nvSpPr>
          <p:cNvPr id="248837" name="Rectangle 3"/>
          <p:cNvSpPr>
            <a:spLocks noGrp="1" noChangeArrowheads="1"/>
          </p:cNvSpPr>
          <p:nvPr>
            <p:ph type="body" idx="1"/>
          </p:nvPr>
        </p:nvSpPr>
        <p:spPr>
          <a:xfrm>
            <a:off x="685800" y="1828800"/>
            <a:ext cx="7924800" cy="4191000"/>
          </a:xfrm>
        </p:spPr>
        <p:txBody>
          <a:bodyPr rtlCol="0">
            <a:normAutofit lnSpcReduction="10000"/>
          </a:bodyPr>
          <a:lstStyle/>
          <a:p>
            <a:pPr eaLnBrk="1" fontAlgn="auto" hangingPunct="1">
              <a:spcAft>
                <a:spcPts val="0"/>
              </a:spcAft>
              <a:defRPr/>
            </a:pPr>
            <a:r>
              <a:rPr lang="en-US" sz="2800" b="1" dirty="0" smtClean="0"/>
              <a:t>Portal Pages-  </a:t>
            </a:r>
            <a:r>
              <a:rPr lang="en-US" sz="2800" dirty="0" smtClean="0"/>
              <a:t>A PRI portal site may present content in more than one web page format called </a:t>
            </a:r>
            <a:r>
              <a:rPr lang="en-US" sz="2800" u="sng" dirty="0" smtClean="0"/>
              <a:t>portal page</a:t>
            </a:r>
            <a:r>
              <a:rPr lang="en-US" sz="2800" dirty="0" smtClean="0"/>
              <a:t> to cater to different sections of the citizen or different focus areas of the community. For </a:t>
            </a:r>
            <a:r>
              <a:rPr lang="en-US" sz="2800" dirty="0" err="1" smtClean="0"/>
              <a:t>eg</a:t>
            </a:r>
            <a:r>
              <a:rPr lang="en-US" sz="2800" dirty="0" smtClean="0"/>
              <a:t>.,  Farmer’s page, Health Page, Student’s Page</a:t>
            </a:r>
          </a:p>
          <a:p>
            <a:pPr marL="342900" lvl="2" indent="-342900" eaLnBrk="1" fontAlgn="auto" hangingPunct="1">
              <a:spcAft>
                <a:spcPts val="0"/>
              </a:spcAft>
              <a:defRPr/>
            </a:pPr>
            <a:r>
              <a:rPr lang="en-US" sz="2800" b="1" dirty="0" err="1" smtClean="0"/>
              <a:t>Portlets</a:t>
            </a:r>
            <a:r>
              <a:rPr lang="en-US" sz="4000" b="1" dirty="0" smtClean="0"/>
              <a:t> - </a:t>
            </a:r>
            <a:r>
              <a:rPr lang="en-US" sz="2800" dirty="0" smtClean="0"/>
              <a:t>Each portal page is divided up into sections called </a:t>
            </a:r>
            <a:r>
              <a:rPr lang="en-US" sz="2800" u="sng" dirty="0" err="1" smtClean="0"/>
              <a:t>portlets</a:t>
            </a:r>
            <a:r>
              <a:rPr lang="en-US" sz="2800" u="sng" dirty="0" smtClean="0"/>
              <a:t>, </a:t>
            </a:r>
            <a:r>
              <a:rPr lang="en-US" sz="2800" dirty="0" smtClean="0"/>
              <a:t>e.g. Content </a:t>
            </a:r>
            <a:r>
              <a:rPr lang="en-US" sz="2800" dirty="0" err="1" smtClean="0"/>
              <a:t>Portlets</a:t>
            </a:r>
            <a:r>
              <a:rPr lang="en-US" sz="2800" dirty="0" smtClean="0"/>
              <a:t> , Navigation </a:t>
            </a:r>
            <a:r>
              <a:rPr lang="en-US" sz="2800" dirty="0" err="1" smtClean="0"/>
              <a:t>Portlets</a:t>
            </a:r>
            <a:r>
              <a:rPr lang="en-US" sz="2800" dirty="0" smtClean="0"/>
              <a:t> and </a:t>
            </a:r>
            <a:r>
              <a:rPr lang="en-US" dirty="0" smtClean="0"/>
              <a:t>Opinion </a:t>
            </a:r>
            <a:r>
              <a:rPr lang="en-US" dirty="0" err="1" smtClean="0"/>
              <a:t>Portlets</a:t>
            </a:r>
            <a:endParaRPr lang="en-US" dirty="0" smtClean="0"/>
          </a:p>
          <a:p>
            <a:pPr eaLnBrk="1" fontAlgn="auto" hangingPunct="1">
              <a:spcAft>
                <a:spcPts val="0"/>
              </a:spcAft>
              <a:defRPr/>
            </a:pPr>
            <a:endParaRPr lang="en-US" sz="2800" u="sng" dirty="0" smtClean="0"/>
          </a:p>
          <a:p>
            <a:pPr lvl="1" eaLnBrk="1" fontAlgn="auto" hangingPunct="1">
              <a:spcAft>
                <a:spcPts val="0"/>
              </a:spcAft>
              <a:defRPr/>
            </a:pPr>
            <a:endParaRPr lang="en-US" b="1" dirty="0" smtClean="0"/>
          </a:p>
          <a:p>
            <a:pPr lvl="2" eaLnBrk="1" fontAlgn="auto" hangingPunct="1">
              <a:spcAft>
                <a:spcPts val="0"/>
              </a:spcAft>
              <a:defRPr/>
            </a:pPr>
            <a:endParaRPr lang="en-US" sz="1400" b="1" dirty="0" smtClean="0"/>
          </a:p>
          <a:p>
            <a:pPr lvl="2" eaLnBrk="1" fontAlgn="auto" hangingPunct="1">
              <a:spcAft>
                <a:spcPts val="0"/>
              </a:spcAft>
              <a:defRPr/>
            </a:pPr>
            <a:endParaRPr lang="en-US" b="1"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4" name="Rectangle 2"/>
          <p:cNvSpPr>
            <a:spLocks noGrp="1" noChangeArrowheads="1"/>
          </p:cNvSpPr>
          <p:nvPr>
            <p:ph type="title"/>
          </p:nvPr>
        </p:nvSpPr>
        <p:spPr>
          <a:xfrm>
            <a:off x="1066800" y="457200"/>
            <a:ext cx="5943600" cy="685800"/>
          </a:xfrm>
        </p:spPr>
        <p:txBody>
          <a:bodyPr rtlCol="0">
            <a:normAutofit fontScale="90000"/>
          </a:bodyPr>
          <a:lstStyle/>
          <a:p>
            <a:pPr eaLnBrk="1" fontAlgn="auto" hangingPunct="1">
              <a:spcAft>
                <a:spcPts val="0"/>
              </a:spcAft>
              <a:defRPr/>
            </a:pPr>
            <a:r>
              <a:rPr lang="en-US" sz="4000" b="1" smtClean="0"/>
              <a:t>NPP – Language Support</a:t>
            </a:r>
          </a:p>
        </p:txBody>
      </p:sp>
      <p:sp>
        <p:nvSpPr>
          <p:cNvPr id="46083" name="Rectangle 3"/>
          <p:cNvSpPr>
            <a:spLocks noGrp="1" noChangeArrowheads="1"/>
          </p:cNvSpPr>
          <p:nvPr>
            <p:ph type="body" idx="1"/>
          </p:nvPr>
        </p:nvSpPr>
        <p:spPr>
          <a:xfrm>
            <a:off x="533400" y="1447800"/>
            <a:ext cx="8229600" cy="4800600"/>
          </a:xfrm>
        </p:spPr>
        <p:txBody>
          <a:bodyPr/>
          <a:lstStyle/>
          <a:p>
            <a:pPr eaLnBrk="1" hangingPunct="1">
              <a:lnSpc>
                <a:spcPct val="90000"/>
              </a:lnSpc>
            </a:pPr>
            <a:r>
              <a:rPr lang="en-GB" sz="2800" smtClean="0">
                <a:cs typeface="Arial" pitchFamily="34" charset="0"/>
              </a:rPr>
              <a:t>Each PRI portal site could use one or more languages used by its community </a:t>
            </a:r>
          </a:p>
          <a:p>
            <a:pPr eaLnBrk="1" hangingPunct="1">
              <a:lnSpc>
                <a:spcPct val="90000"/>
              </a:lnSpc>
            </a:pPr>
            <a:r>
              <a:rPr lang="en-GB" sz="2800" smtClean="0">
                <a:cs typeface="Arial" pitchFamily="34" charset="0"/>
              </a:rPr>
              <a:t>UNICODE standards-based</a:t>
            </a:r>
          </a:p>
          <a:p>
            <a:pPr lvl="1" eaLnBrk="1" hangingPunct="1">
              <a:lnSpc>
                <a:spcPct val="90000"/>
              </a:lnSpc>
            </a:pPr>
            <a:r>
              <a:rPr lang="en-GB" sz="2400" smtClean="0">
                <a:cs typeface="Arial" pitchFamily="34" charset="0"/>
              </a:rPr>
              <a:t>Hindi, English and other regional languages (which have been UNICODE enabled)</a:t>
            </a:r>
          </a:p>
          <a:p>
            <a:pPr lvl="1" eaLnBrk="1" hangingPunct="1">
              <a:lnSpc>
                <a:spcPct val="90000"/>
              </a:lnSpc>
            </a:pPr>
            <a:r>
              <a:rPr lang="en-GB" sz="2400" smtClean="0">
                <a:cs typeface="Arial" pitchFamily="34" charset="0"/>
              </a:rPr>
              <a:t>Easier to mix languages, share with others</a:t>
            </a:r>
            <a:r>
              <a:rPr lang="en-GB" sz="3200" smtClean="0">
                <a:cs typeface="Arial" pitchFamily="34" charset="0"/>
              </a:rPr>
              <a:t> </a:t>
            </a:r>
          </a:p>
          <a:p>
            <a:pPr eaLnBrk="1" hangingPunct="1">
              <a:lnSpc>
                <a:spcPct val="90000"/>
              </a:lnSpc>
            </a:pPr>
            <a:r>
              <a:rPr lang="en-GB" sz="2800" smtClean="0">
                <a:cs typeface="Arial" pitchFamily="34" charset="0"/>
              </a:rPr>
              <a:t>Multiple language support on each portal site</a:t>
            </a:r>
          </a:p>
          <a:p>
            <a:pPr eaLnBrk="1" hangingPunct="1">
              <a:lnSpc>
                <a:spcPct val="90000"/>
              </a:lnSpc>
            </a:pPr>
            <a:r>
              <a:rPr lang="en-GB" sz="2800" smtClean="0">
                <a:cs typeface="Arial" pitchFamily="34" charset="0"/>
              </a:rPr>
              <a:t>Easy switching to another language supported by the site without disconnecting from the site</a:t>
            </a:r>
          </a:p>
          <a:p>
            <a:pPr eaLnBrk="1" hangingPunct="1">
              <a:lnSpc>
                <a:spcPct val="90000"/>
              </a:lnSpc>
            </a:pPr>
            <a:r>
              <a:rPr lang="en-GB" sz="2800" smtClean="0">
                <a:cs typeface="Arial" pitchFamily="34" charset="0"/>
              </a:rPr>
              <a:t>User-friendly screens to add or customize a language version as per local needs</a:t>
            </a:r>
          </a:p>
          <a:p>
            <a:pPr lvl="1" eaLnBrk="1" hangingPunct="1">
              <a:lnSpc>
                <a:spcPct val="90000"/>
              </a:lnSpc>
              <a:buFont typeface="Arial" pitchFamily="34" charset="0"/>
              <a:buNone/>
            </a:pPr>
            <a:endParaRPr lang="en-GB" sz="1800" b="1" smtClean="0">
              <a:cs typeface="Arial"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8" name="Rectangle 2"/>
          <p:cNvSpPr>
            <a:spLocks noGrp="1" noChangeArrowheads="1"/>
          </p:cNvSpPr>
          <p:nvPr>
            <p:ph type="title"/>
          </p:nvPr>
        </p:nvSpPr>
        <p:spPr>
          <a:xfrm>
            <a:off x="1066800" y="533400"/>
            <a:ext cx="7010400" cy="685800"/>
          </a:xfrm>
        </p:spPr>
        <p:txBody>
          <a:bodyPr rtlCol="0">
            <a:normAutofit fontScale="90000"/>
          </a:bodyPr>
          <a:lstStyle/>
          <a:p>
            <a:pPr eaLnBrk="1" fontAlgn="auto" hangingPunct="1">
              <a:spcAft>
                <a:spcPts val="0"/>
              </a:spcAft>
              <a:defRPr/>
            </a:pPr>
            <a:r>
              <a:rPr lang="en-US" sz="4000" b="1" smtClean="0"/>
              <a:t>NPP – Powerful Search Facility</a:t>
            </a:r>
          </a:p>
        </p:txBody>
      </p:sp>
      <p:sp>
        <p:nvSpPr>
          <p:cNvPr id="47107" name="Rectangle 3"/>
          <p:cNvSpPr>
            <a:spLocks noGrp="1" noChangeArrowheads="1"/>
          </p:cNvSpPr>
          <p:nvPr>
            <p:ph type="body" idx="1"/>
          </p:nvPr>
        </p:nvSpPr>
        <p:spPr>
          <a:xfrm>
            <a:off x="685800" y="1600200"/>
            <a:ext cx="7772400" cy="4495800"/>
          </a:xfrm>
        </p:spPr>
        <p:txBody>
          <a:bodyPr/>
          <a:lstStyle/>
          <a:p>
            <a:pPr eaLnBrk="1" hangingPunct="1"/>
            <a:r>
              <a:rPr lang="en-GB" sz="2800" smtClean="0">
                <a:cs typeface="Arial" pitchFamily="34" charset="0"/>
              </a:rPr>
              <a:t>Simple Search: by word or phrase (exact or any word) </a:t>
            </a:r>
          </a:p>
          <a:p>
            <a:pPr eaLnBrk="1" hangingPunct="1"/>
            <a:r>
              <a:rPr lang="en-GB" sz="2800" smtClean="0">
                <a:cs typeface="Arial" pitchFamily="34" charset="0"/>
              </a:rPr>
              <a:t>Metadata-based search: based on </a:t>
            </a:r>
            <a:r>
              <a:rPr lang="en-GB" sz="2800" u="sng" smtClean="0">
                <a:cs typeface="Arial" pitchFamily="34" charset="0"/>
              </a:rPr>
              <a:t>Dublin-Core metadata tags</a:t>
            </a:r>
            <a:r>
              <a:rPr lang="en-GB" sz="2800" smtClean="0">
                <a:cs typeface="Arial" pitchFamily="34" charset="0"/>
              </a:rPr>
              <a:t> used to define the content such as subject, author, date published or status etc. </a:t>
            </a:r>
          </a:p>
          <a:p>
            <a:pPr eaLnBrk="1" hangingPunct="1"/>
            <a:r>
              <a:rPr lang="en-GB" sz="2800" smtClean="0">
                <a:cs typeface="Arial" pitchFamily="34" charset="0"/>
              </a:rPr>
              <a:t>Search in title, abstract, typed text or attached files (doc, pdf,ppt etc.) of the content item</a:t>
            </a:r>
          </a:p>
          <a:p>
            <a:pPr eaLnBrk="1" hangingPunct="1"/>
            <a:r>
              <a:rPr lang="en-GB" sz="2800" smtClean="0">
                <a:cs typeface="Arial" pitchFamily="34" charset="0"/>
              </a:rPr>
              <a:t>Search </a:t>
            </a:r>
            <a:r>
              <a:rPr lang="en-GB" sz="2800" u="sng" smtClean="0">
                <a:cs typeface="Arial" pitchFamily="34" charset="0"/>
              </a:rPr>
              <a:t>across multiple languages</a:t>
            </a:r>
            <a:r>
              <a:rPr lang="en-GB" sz="2800" smtClean="0">
                <a:cs typeface="Arial" pitchFamily="34" charset="0"/>
              </a:rPr>
              <a:t> supported by the site</a:t>
            </a:r>
          </a:p>
          <a:p>
            <a:pPr lvl="1" eaLnBrk="1" hangingPunct="1"/>
            <a:endParaRPr lang="en-US" sz="2400" smtClean="0">
              <a:cs typeface="Arial"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066800" y="685800"/>
            <a:ext cx="7315200" cy="914400"/>
          </a:xfrm>
        </p:spPr>
        <p:txBody>
          <a:bodyPr/>
          <a:lstStyle/>
          <a:p>
            <a:pPr eaLnBrk="1" hangingPunct="1"/>
            <a:r>
              <a:rPr lang="en-US" sz="4000" b="1" smtClean="0"/>
              <a:t>NPP – Visual Themes</a:t>
            </a:r>
          </a:p>
        </p:txBody>
      </p:sp>
      <p:sp>
        <p:nvSpPr>
          <p:cNvPr id="48131" name="Rectangle 3"/>
          <p:cNvSpPr>
            <a:spLocks noGrp="1" noChangeArrowheads="1"/>
          </p:cNvSpPr>
          <p:nvPr>
            <p:ph type="body" idx="1"/>
          </p:nvPr>
        </p:nvSpPr>
        <p:spPr>
          <a:xfrm>
            <a:off x="762000" y="1905000"/>
            <a:ext cx="7772400" cy="4114800"/>
          </a:xfrm>
        </p:spPr>
        <p:txBody>
          <a:bodyPr/>
          <a:lstStyle/>
          <a:p>
            <a:pPr eaLnBrk="1" hangingPunct="1"/>
            <a:r>
              <a:rPr lang="en-GB" sz="2800" smtClean="0">
                <a:cs typeface="Arial" pitchFamily="34" charset="0"/>
              </a:rPr>
              <a:t>A visual theme defines the colour scheme, header images, logos etc.</a:t>
            </a:r>
          </a:p>
          <a:p>
            <a:pPr eaLnBrk="1" hangingPunct="1"/>
            <a:r>
              <a:rPr lang="en-GB" sz="2800" smtClean="0">
                <a:cs typeface="Arial" pitchFamily="34" charset="0"/>
              </a:rPr>
              <a:t>Each PRI can define its own theme</a:t>
            </a:r>
          </a:p>
          <a:p>
            <a:pPr eaLnBrk="1" hangingPunct="1"/>
            <a:r>
              <a:rPr lang="en-GB" sz="2800" smtClean="0">
                <a:cs typeface="Arial" pitchFamily="34" charset="0"/>
              </a:rPr>
              <a:t>The theme for a PRI portal site can be set simply by selecting a theme for the site</a:t>
            </a:r>
          </a:p>
          <a:p>
            <a:pPr eaLnBrk="1" hangingPunct="1"/>
            <a:r>
              <a:rPr lang="en-GB" sz="2800" smtClean="0">
                <a:cs typeface="Arial" pitchFamily="34" charset="0"/>
              </a:rPr>
              <a:t>PRIs can exchange themes amongst themselves</a:t>
            </a:r>
          </a:p>
          <a:p>
            <a:pPr eaLnBrk="1" hangingPunct="1"/>
            <a:endParaRPr lang="en-GB" sz="2000" smtClean="0">
              <a:cs typeface="Arial" pitchFamily="34" charset="0"/>
            </a:endParaRPr>
          </a:p>
          <a:p>
            <a:pPr eaLnBrk="1" hangingPunct="1"/>
            <a:endParaRPr 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990600" y="381000"/>
            <a:ext cx="7391400" cy="838200"/>
          </a:xfrm>
        </p:spPr>
        <p:txBody>
          <a:bodyPr/>
          <a:lstStyle/>
          <a:p>
            <a:pPr eaLnBrk="1" hangingPunct="1"/>
            <a:r>
              <a:rPr lang="en-US" sz="4000" smtClean="0"/>
              <a:t>User Management</a:t>
            </a:r>
          </a:p>
        </p:txBody>
      </p:sp>
      <p:sp>
        <p:nvSpPr>
          <p:cNvPr id="49155" name="Rectangle 3"/>
          <p:cNvSpPr>
            <a:spLocks noGrp="1" noChangeArrowheads="1"/>
          </p:cNvSpPr>
          <p:nvPr>
            <p:ph type="body" sz="half" idx="1"/>
          </p:nvPr>
        </p:nvSpPr>
        <p:spPr>
          <a:xfrm>
            <a:off x="609600" y="1295400"/>
            <a:ext cx="7848600" cy="4953000"/>
          </a:xfrm>
        </p:spPr>
        <p:txBody>
          <a:bodyPr/>
          <a:lstStyle/>
          <a:p>
            <a:pPr eaLnBrk="1" hangingPunct="1">
              <a:spcBef>
                <a:spcPct val="0"/>
              </a:spcBef>
            </a:pPr>
            <a:r>
              <a:rPr lang="en-US" sz="2800" smtClean="0"/>
              <a:t>Role-based Privileges</a:t>
            </a:r>
          </a:p>
          <a:p>
            <a:pPr lvl="1" eaLnBrk="1" hangingPunct="1">
              <a:spcBef>
                <a:spcPct val="0"/>
              </a:spcBef>
            </a:pPr>
            <a:r>
              <a:rPr lang="en-US" sz="2600" smtClean="0"/>
              <a:t>Viewer</a:t>
            </a:r>
          </a:p>
          <a:p>
            <a:pPr lvl="1" eaLnBrk="1" hangingPunct="1">
              <a:spcBef>
                <a:spcPct val="0"/>
              </a:spcBef>
            </a:pPr>
            <a:r>
              <a:rPr lang="en-US" sz="2600" smtClean="0"/>
              <a:t>Contributor</a:t>
            </a:r>
          </a:p>
          <a:p>
            <a:pPr lvl="1" eaLnBrk="1" hangingPunct="1">
              <a:spcBef>
                <a:spcPct val="0"/>
              </a:spcBef>
            </a:pPr>
            <a:r>
              <a:rPr lang="en-US" sz="2600" smtClean="0"/>
              <a:t>Editor</a:t>
            </a:r>
          </a:p>
          <a:p>
            <a:pPr lvl="1" eaLnBrk="1" hangingPunct="1">
              <a:spcBef>
                <a:spcPct val="0"/>
              </a:spcBef>
            </a:pPr>
            <a:r>
              <a:rPr lang="en-US" sz="2600" smtClean="0"/>
              <a:t>Content Manager</a:t>
            </a:r>
          </a:p>
          <a:p>
            <a:pPr lvl="1" eaLnBrk="1" hangingPunct="1">
              <a:spcBef>
                <a:spcPct val="0"/>
              </a:spcBef>
            </a:pPr>
            <a:r>
              <a:rPr lang="en-US" sz="2600" smtClean="0"/>
              <a:t>Site Designer</a:t>
            </a:r>
          </a:p>
          <a:p>
            <a:pPr lvl="1" eaLnBrk="1" hangingPunct="1">
              <a:spcBef>
                <a:spcPct val="0"/>
              </a:spcBef>
            </a:pPr>
            <a:r>
              <a:rPr lang="en-US" sz="2600" smtClean="0"/>
              <a:t>User Manager</a:t>
            </a:r>
          </a:p>
          <a:p>
            <a:pPr lvl="1" eaLnBrk="1" hangingPunct="1">
              <a:spcBef>
                <a:spcPct val="0"/>
              </a:spcBef>
            </a:pPr>
            <a:r>
              <a:rPr lang="en-US" sz="2600" smtClean="0"/>
              <a:t>System Administrator</a:t>
            </a:r>
          </a:p>
          <a:p>
            <a:pPr eaLnBrk="1" hangingPunct="1">
              <a:spcBef>
                <a:spcPct val="0"/>
              </a:spcBef>
            </a:pPr>
            <a:r>
              <a:rPr lang="en-US" sz="2800" smtClean="0"/>
              <a:t>NPP provides two user groups by default: </a:t>
            </a:r>
            <a:r>
              <a:rPr lang="en-US" sz="2800" u="sng" smtClean="0"/>
              <a:t>citizen</a:t>
            </a:r>
            <a:r>
              <a:rPr lang="en-US" sz="2800" smtClean="0"/>
              <a:t>, </a:t>
            </a:r>
            <a:r>
              <a:rPr lang="en-US" sz="2800" u="sng" smtClean="0"/>
              <a:t>operator</a:t>
            </a:r>
            <a:r>
              <a:rPr lang="en-US" sz="2800" smtClean="0"/>
              <a:t> and </a:t>
            </a:r>
            <a:r>
              <a:rPr lang="en-US" sz="2800" u="sng" smtClean="0"/>
              <a:t>manager</a:t>
            </a:r>
          </a:p>
          <a:p>
            <a:pPr eaLnBrk="1" hangingPunct="1">
              <a:spcBef>
                <a:spcPct val="0"/>
              </a:spcBef>
            </a:pPr>
            <a:r>
              <a:rPr lang="en-US" sz="2800" smtClean="0"/>
              <a:t>Each PRI could use the default user groups or create their own user groups as per their need</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85800" y="457200"/>
            <a:ext cx="7315200" cy="914400"/>
          </a:xfrm>
        </p:spPr>
        <p:txBody>
          <a:bodyPr/>
          <a:lstStyle/>
          <a:p>
            <a:pPr eaLnBrk="1" hangingPunct="1"/>
            <a:r>
              <a:rPr lang="en-US" sz="4000" smtClean="0"/>
              <a:t>NPP - Authentication</a:t>
            </a:r>
          </a:p>
        </p:txBody>
      </p:sp>
      <p:sp>
        <p:nvSpPr>
          <p:cNvPr id="50179" name="Rectangle 3"/>
          <p:cNvSpPr>
            <a:spLocks noGrp="1" noChangeArrowheads="1"/>
          </p:cNvSpPr>
          <p:nvPr>
            <p:ph type="body" idx="1"/>
          </p:nvPr>
        </p:nvSpPr>
        <p:spPr>
          <a:xfrm>
            <a:off x="762000" y="1676400"/>
            <a:ext cx="7772400" cy="4419600"/>
          </a:xfrm>
        </p:spPr>
        <p:txBody>
          <a:bodyPr/>
          <a:lstStyle/>
          <a:p>
            <a:pPr eaLnBrk="1" hangingPunct="1"/>
            <a:r>
              <a:rPr lang="en-US" sz="2800" smtClean="0"/>
              <a:t>General public need not login to browse the information provided by the portal site</a:t>
            </a:r>
          </a:p>
          <a:p>
            <a:pPr eaLnBrk="1" hangingPunct="1"/>
            <a:r>
              <a:rPr lang="en-US" sz="2800" smtClean="0"/>
              <a:t>General public can, however, self-register as citizens to take advantage of facilities provided by portal site for authenticated users such as messaging facility</a:t>
            </a:r>
          </a:p>
          <a:p>
            <a:pPr eaLnBrk="1" hangingPunct="1"/>
            <a:r>
              <a:rPr lang="en-US" sz="2800" smtClean="0"/>
              <a:t>PRI officials </a:t>
            </a:r>
            <a:r>
              <a:rPr lang="en-US" sz="2800" u="sng" smtClean="0"/>
              <a:t>must</a:t>
            </a:r>
            <a:r>
              <a:rPr lang="en-US" sz="2800" smtClean="0"/>
              <a:t> login if they want to do more than just browse the site.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838200" y="533400"/>
            <a:ext cx="7315200" cy="914400"/>
          </a:xfrm>
        </p:spPr>
        <p:txBody>
          <a:bodyPr/>
          <a:lstStyle/>
          <a:p>
            <a:pPr eaLnBrk="1" hangingPunct="1"/>
            <a:r>
              <a:rPr lang="en-US" b="1" smtClean="0"/>
              <a:t>NPP – Content Management</a:t>
            </a:r>
          </a:p>
        </p:txBody>
      </p:sp>
      <p:sp>
        <p:nvSpPr>
          <p:cNvPr id="51203" name="Rectangle 3"/>
          <p:cNvSpPr>
            <a:spLocks noGrp="1" noChangeArrowheads="1"/>
          </p:cNvSpPr>
          <p:nvPr>
            <p:ph type="body" idx="1"/>
          </p:nvPr>
        </p:nvSpPr>
        <p:spPr>
          <a:xfrm>
            <a:off x="533400" y="1676400"/>
            <a:ext cx="8077200" cy="4495800"/>
          </a:xfrm>
        </p:spPr>
        <p:txBody>
          <a:bodyPr/>
          <a:lstStyle/>
          <a:p>
            <a:pPr eaLnBrk="1" hangingPunct="1">
              <a:lnSpc>
                <a:spcPct val="90000"/>
              </a:lnSpc>
            </a:pPr>
            <a:r>
              <a:rPr lang="en-US" sz="2800" smtClean="0"/>
              <a:t>Content Creation</a:t>
            </a:r>
          </a:p>
          <a:p>
            <a:pPr eaLnBrk="1" hangingPunct="1">
              <a:lnSpc>
                <a:spcPct val="90000"/>
              </a:lnSpc>
            </a:pPr>
            <a:r>
              <a:rPr lang="en-US" sz="2800" smtClean="0"/>
              <a:t>Content Editing &amp; Versioning</a:t>
            </a:r>
          </a:p>
          <a:p>
            <a:pPr eaLnBrk="1" hangingPunct="1">
              <a:lnSpc>
                <a:spcPct val="90000"/>
              </a:lnSpc>
            </a:pPr>
            <a:r>
              <a:rPr lang="en-US" sz="2800" smtClean="0"/>
              <a:t>Content Publishing</a:t>
            </a:r>
          </a:p>
          <a:p>
            <a:pPr eaLnBrk="1" hangingPunct="1">
              <a:lnSpc>
                <a:spcPct val="90000"/>
              </a:lnSpc>
            </a:pPr>
            <a:r>
              <a:rPr lang="en-US" sz="2800" smtClean="0"/>
              <a:t>Content Indexing</a:t>
            </a:r>
          </a:p>
          <a:p>
            <a:pPr eaLnBrk="1" hangingPunct="1">
              <a:lnSpc>
                <a:spcPct val="90000"/>
              </a:lnSpc>
            </a:pPr>
            <a:r>
              <a:rPr lang="en-US" sz="2800" smtClean="0"/>
              <a:t>Garbage Management</a:t>
            </a:r>
          </a:p>
          <a:p>
            <a:pPr eaLnBrk="1" hangingPunct="1">
              <a:lnSpc>
                <a:spcPct val="90000"/>
              </a:lnSpc>
            </a:pPr>
            <a:r>
              <a:rPr lang="en-US" sz="2800" smtClean="0"/>
              <a:t>Content Flow Management</a:t>
            </a:r>
          </a:p>
          <a:p>
            <a:pPr eaLnBrk="1" hangingPunct="1">
              <a:lnSpc>
                <a:spcPct val="90000"/>
              </a:lnSpc>
            </a:pPr>
            <a:endParaRPr lang="en-US" u="sng" smtClean="0"/>
          </a:p>
          <a:p>
            <a:pPr lvl="1" eaLnBrk="1" hangingPunct="1">
              <a:lnSpc>
                <a:spcPct val="90000"/>
              </a:lnSpc>
            </a:pPr>
            <a:endParaRPr lang="en-US" sz="1800" b="1" smtClean="0"/>
          </a:p>
          <a:p>
            <a:pPr eaLnBrk="1" hangingPunct="1">
              <a:lnSpc>
                <a:spcPct val="90000"/>
              </a:lnSpc>
            </a:pPr>
            <a:endParaRPr lang="en-US" sz="2400" b="1" smtClean="0"/>
          </a:p>
          <a:p>
            <a:pPr eaLnBrk="1" hangingPunct="1">
              <a:lnSpc>
                <a:spcPct val="90000"/>
              </a:lnSpc>
            </a:pPr>
            <a:endParaRPr lang="en-US" b="1"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2" name="Rectangle 2"/>
          <p:cNvSpPr>
            <a:spLocks noGrp="1" noChangeArrowheads="1"/>
          </p:cNvSpPr>
          <p:nvPr>
            <p:ph type="title"/>
          </p:nvPr>
        </p:nvSpPr>
        <p:spPr>
          <a:xfrm>
            <a:off x="533400" y="457200"/>
            <a:ext cx="8305800" cy="838200"/>
          </a:xfrm>
        </p:spPr>
        <p:txBody>
          <a:bodyPr rtlCol="0">
            <a:normAutofit fontScale="90000"/>
          </a:bodyPr>
          <a:lstStyle/>
          <a:p>
            <a:pPr eaLnBrk="1" fontAlgn="auto" hangingPunct="1">
              <a:spcAft>
                <a:spcPts val="0"/>
              </a:spcAft>
              <a:defRPr/>
            </a:pPr>
            <a:r>
              <a:rPr lang="en-US" sz="3600" dirty="0" smtClean="0"/>
              <a:t/>
            </a:r>
            <a:br>
              <a:rPr lang="en-US" sz="3600" dirty="0" smtClean="0"/>
            </a:br>
            <a:r>
              <a:rPr lang="en-US" sz="4000" dirty="0" smtClean="0"/>
              <a:t>NPP – Collaborative Content Management</a:t>
            </a:r>
            <a:br>
              <a:rPr lang="en-US" sz="4000" dirty="0" smtClean="0"/>
            </a:br>
            <a:endParaRPr lang="en-US" sz="3600" dirty="0" smtClean="0"/>
          </a:p>
        </p:txBody>
      </p:sp>
      <p:sp>
        <p:nvSpPr>
          <p:cNvPr id="258053" name="Rectangle 3"/>
          <p:cNvSpPr>
            <a:spLocks noGrp="1" noChangeArrowheads="1"/>
          </p:cNvSpPr>
          <p:nvPr>
            <p:ph type="body" sz="half" idx="1"/>
          </p:nvPr>
        </p:nvSpPr>
        <p:spPr>
          <a:xfrm>
            <a:off x="762000" y="1600200"/>
            <a:ext cx="7620000" cy="4532313"/>
          </a:xfrm>
        </p:spPr>
        <p:txBody>
          <a:bodyPr rtlCol="0">
            <a:normAutofit fontScale="92500" lnSpcReduction="10000"/>
          </a:bodyPr>
          <a:lstStyle/>
          <a:p>
            <a:pPr algn="just" eaLnBrk="1" fontAlgn="auto" hangingPunct="1">
              <a:spcAft>
                <a:spcPts val="0"/>
              </a:spcAft>
              <a:defRPr/>
            </a:pPr>
            <a:r>
              <a:rPr lang="en-US" sz="3000" dirty="0" smtClean="0"/>
              <a:t>Each site could be configured to allow content flow across various users to ensure that the content is appropriately edited, approved and then published.</a:t>
            </a:r>
          </a:p>
          <a:p>
            <a:pPr algn="just" eaLnBrk="1" fontAlgn="auto" hangingPunct="1">
              <a:spcAft>
                <a:spcPts val="0"/>
              </a:spcAft>
              <a:defRPr/>
            </a:pPr>
            <a:r>
              <a:rPr lang="en-US" sz="3000" dirty="0" smtClean="0"/>
              <a:t>Currently, each site has two types of users: operator and manager</a:t>
            </a:r>
          </a:p>
          <a:p>
            <a:pPr lvl="1" algn="just" eaLnBrk="1" fontAlgn="auto" hangingPunct="1">
              <a:spcAft>
                <a:spcPts val="0"/>
              </a:spcAft>
              <a:defRPr/>
            </a:pPr>
            <a:r>
              <a:rPr lang="en-US" sz="3000" dirty="0" smtClean="0"/>
              <a:t>Operator can create and edit content </a:t>
            </a:r>
          </a:p>
          <a:p>
            <a:pPr lvl="1" algn="just" eaLnBrk="1" fontAlgn="auto" hangingPunct="1">
              <a:spcAft>
                <a:spcPts val="0"/>
              </a:spcAft>
              <a:defRPr/>
            </a:pPr>
            <a:r>
              <a:rPr lang="en-US" sz="3000" dirty="0" smtClean="0"/>
              <a:t>Manager can edit content created by operators as well as self</a:t>
            </a:r>
          </a:p>
          <a:p>
            <a:pPr lvl="1" algn="just" eaLnBrk="1" fontAlgn="auto" hangingPunct="1">
              <a:spcAft>
                <a:spcPts val="0"/>
              </a:spcAft>
              <a:defRPr/>
            </a:pPr>
            <a:r>
              <a:rPr lang="en-US" sz="3000" dirty="0" smtClean="0"/>
              <a:t>Only managers can publish content</a:t>
            </a:r>
          </a:p>
          <a:p>
            <a:pPr lvl="1" algn="just" eaLnBrk="1" fontAlgn="auto" hangingPunct="1">
              <a:spcAft>
                <a:spcPts val="0"/>
              </a:spcAft>
              <a:defRPr/>
            </a:pPr>
            <a:endParaRPr lang="en-US" sz="1400" b="1" dirty="0" smtClean="0"/>
          </a:p>
        </p:txBody>
      </p:sp>
      <p:sp>
        <p:nvSpPr>
          <p:cNvPr id="52228" name="Text Box 8"/>
          <p:cNvSpPr txBox="1">
            <a:spLocks noChangeArrowheads="1"/>
          </p:cNvSpPr>
          <p:nvPr/>
        </p:nvSpPr>
        <p:spPr bwMode="auto">
          <a:xfrm>
            <a:off x="5486400" y="6248400"/>
            <a:ext cx="1447800" cy="304800"/>
          </a:xfrm>
          <a:prstGeom prst="rect">
            <a:avLst/>
          </a:prstGeom>
          <a:noFill/>
          <a:ln w="12700" cap="sq">
            <a:noFill/>
            <a:miter lim="800000"/>
            <a:headEnd type="none" w="sm" len="sm"/>
            <a:tailEnd type="none" w="sm" len="sm"/>
          </a:ln>
        </p:spPr>
        <p:txBody>
          <a:bodyPr>
            <a:spAutoFit/>
          </a:bodyPr>
          <a:lstStyle/>
          <a:p>
            <a:pPr>
              <a:spcBef>
                <a:spcPct val="50000"/>
              </a:spcBef>
            </a:pPr>
            <a:r>
              <a:rPr lang="en-US" sz="1400" b="1">
                <a:solidFill>
                  <a:srgbClr val="FFFFCC"/>
                </a:solidFill>
                <a:latin typeface="Times New Roman" pitchFamily="18" charset="0"/>
              </a:rPr>
              <a:t>Operator</a:t>
            </a:r>
          </a:p>
        </p:txBody>
      </p:sp>
      <p:sp>
        <p:nvSpPr>
          <p:cNvPr id="52229" name="Text Box 9"/>
          <p:cNvSpPr txBox="1">
            <a:spLocks noChangeArrowheads="1"/>
          </p:cNvSpPr>
          <p:nvPr/>
        </p:nvSpPr>
        <p:spPr bwMode="auto">
          <a:xfrm>
            <a:off x="8153400" y="3962400"/>
            <a:ext cx="1447800" cy="304800"/>
          </a:xfrm>
          <a:prstGeom prst="rect">
            <a:avLst/>
          </a:prstGeom>
          <a:noFill/>
          <a:ln w="12700" cap="sq">
            <a:noFill/>
            <a:miter lim="800000"/>
            <a:headEnd type="none" w="sm" len="sm"/>
            <a:tailEnd type="none" w="sm" len="sm"/>
          </a:ln>
        </p:spPr>
        <p:txBody>
          <a:bodyPr>
            <a:spAutoFit/>
          </a:bodyPr>
          <a:lstStyle/>
          <a:p>
            <a:pPr>
              <a:spcBef>
                <a:spcPct val="50000"/>
              </a:spcBef>
            </a:pPr>
            <a:r>
              <a:rPr lang="en-US" sz="1400" b="1">
                <a:solidFill>
                  <a:srgbClr val="FFFFCC"/>
                </a:solidFill>
                <a:latin typeface="Times New Roman" pitchFamily="18" charset="0"/>
              </a:rPr>
              <a:t>Manager</a:t>
            </a:r>
          </a:p>
        </p:txBody>
      </p:sp>
      <p:sp>
        <p:nvSpPr>
          <p:cNvPr id="52230" name="Line 18"/>
          <p:cNvSpPr>
            <a:spLocks noChangeShapeType="1"/>
          </p:cNvSpPr>
          <p:nvPr/>
        </p:nvSpPr>
        <p:spPr bwMode="auto">
          <a:xfrm>
            <a:off x="5257800" y="2667000"/>
            <a:ext cx="838200" cy="0"/>
          </a:xfrm>
          <a:prstGeom prst="line">
            <a:avLst/>
          </a:prstGeom>
          <a:noFill/>
          <a:ln w="12700" cap="rnd">
            <a:solidFill>
              <a:schemeClr val="bg2"/>
            </a:solidFill>
            <a:prstDash val="sysDot"/>
            <a:round/>
            <a:headEnd type="none" w="sm" len="sm"/>
            <a:tailEnd type="none" w="sm" len="sm"/>
          </a:ln>
        </p:spPr>
        <p:txBody>
          <a:bodyPr/>
          <a:lstStyle/>
          <a:p>
            <a:endParaRPr lang="en-US"/>
          </a:p>
        </p:txBody>
      </p:sp>
      <p:sp>
        <p:nvSpPr>
          <p:cNvPr id="52231" name="Text Box 23"/>
          <p:cNvSpPr txBox="1">
            <a:spLocks noChangeArrowheads="1"/>
          </p:cNvSpPr>
          <p:nvPr/>
        </p:nvSpPr>
        <p:spPr bwMode="auto">
          <a:xfrm>
            <a:off x="5410200" y="3200400"/>
            <a:ext cx="1371600" cy="304800"/>
          </a:xfrm>
          <a:prstGeom prst="rect">
            <a:avLst/>
          </a:prstGeom>
          <a:noFill/>
          <a:ln w="12700" cap="sq">
            <a:noFill/>
            <a:miter lim="800000"/>
            <a:headEnd type="none" w="sm" len="sm"/>
            <a:tailEnd type="none" w="sm" len="sm"/>
          </a:ln>
        </p:spPr>
        <p:txBody>
          <a:bodyPr>
            <a:spAutoFit/>
          </a:bodyPr>
          <a:lstStyle/>
          <a:p>
            <a:pPr>
              <a:spcBef>
                <a:spcPct val="50000"/>
              </a:spcBef>
            </a:pPr>
            <a:r>
              <a:rPr lang="en-US" sz="1400" b="1">
                <a:solidFill>
                  <a:srgbClr val="FFFFCC"/>
                </a:solidFill>
                <a:latin typeface="Times New Roman" pitchFamily="18" charset="0"/>
              </a:rPr>
              <a:t>Content</a:t>
            </a:r>
          </a:p>
        </p:txBody>
      </p:sp>
      <p:sp>
        <p:nvSpPr>
          <p:cNvPr id="52232" name="Text Box 24"/>
          <p:cNvSpPr txBox="1">
            <a:spLocks noChangeArrowheads="1"/>
          </p:cNvSpPr>
          <p:nvPr/>
        </p:nvSpPr>
        <p:spPr bwMode="auto">
          <a:xfrm>
            <a:off x="8077200" y="4953000"/>
            <a:ext cx="1143000" cy="274638"/>
          </a:xfrm>
          <a:prstGeom prst="rect">
            <a:avLst/>
          </a:prstGeom>
          <a:noFill/>
          <a:ln w="12700" cap="sq">
            <a:noFill/>
            <a:miter lim="800000"/>
            <a:headEnd type="none" w="sm" len="sm"/>
            <a:tailEnd type="none" w="sm" len="sm"/>
          </a:ln>
        </p:spPr>
        <p:txBody>
          <a:bodyPr>
            <a:spAutoFit/>
          </a:bodyPr>
          <a:lstStyle/>
          <a:p>
            <a:pPr>
              <a:spcBef>
                <a:spcPct val="50000"/>
              </a:spcBef>
            </a:pPr>
            <a:r>
              <a:rPr lang="en-US" sz="1200" b="1">
                <a:solidFill>
                  <a:srgbClr val="FFFFCC"/>
                </a:solidFill>
                <a:latin typeface="Times New Roman" pitchFamily="18" charset="0"/>
              </a:rPr>
              <a:t>Edit/ Approve</a:t>
            </a:r>
          </a:p>
        </p:txBody>
      </p:sp>
      <p:sp>
        <p:nvSpPr>
          <p:cNvPr id="52233" name="Text Box 25"/>
          <p:cNvSpPr txBox="1">
            <a:spLocks noChangeArrowheads="1"/>
          </p:cNvSpPr>
          <p:nvPr/>
        </p:nvSpPr>
        <p:spPr bwMode="auto">
          <a:xfrm>
            <a:off x="6705600" y="2133600"/>
            <a:ext cx="1447800" cy="274638"/>
          </a:xfrm>
          <a:prstGeom prst="rect">
            <a:avLst/>
          </a:prstGeom>
          <a:noFill/>
          <a:ln w="12700" cap="sq">
            <a:noFill/>
            <a:miter lim="800000"/>
            <a:headEnd type="none" w="sm" len="sm"/>
            <a:tailEnd type="none" w="sm" len="sm"/>
          </a:ln>
        </p:spPr>
        <p:txBody>
          <a:bodyPr>
            <a:spAutoFit/>
          </a:bodyPr>
          <a:lstStyle/>
          <a:p>
            <a:pPr>
              <a:spcBef>
                <a:spcPct val="50000"/>
              </a:spcBef>
            </a:pPr>
            <a:r>
              <a:rPr lang="en-US" sz="1200" b="1">
                <a:solidFill>
                  <a:srgbClr val="FFFFCC"/>
                </a:solidFill>
                <a:latin typeface="Times New Roman" pitchFamily="18" charset="0"/>
              </a:rPr>
              <a:t>Publish</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28600"/>
            <a:ext cx="8001000" cy="990600"/>
          </a:xfrm>
        </p:spPr>
        <p:txBody>
          <a:bodyPr/>
          <a:lstStyle/>
          <a:p>
            <a:pPr eaLnBrk="1" hangingPunct="1"/>
            <a:r>
              <a:rPr lang="en-US" sz="4000" smtClean="0"/>
              <a:t>eGovernance Infrastructure</a:t>
            </a:r>
            <a:endParaRPr lang="en-US" smtClean="0"/>
          </a:p>
        </p:txBody>
      </p:sp>
      <p:sp>
        <p:nvSpPr>
          <p:cNvPr id="9219" name="Rectangle 3"/>
          <p:cNvSpPr>
            <a:spLocks noGrp="1" noChangeArrowheads="1"/>
          </p:cNvSpPr>
          <p:nvPr>
            <p:ph type="body" idx="4294967295"/>
          </p:nvPr>
        </p:nvSpPr>
        <p:spPr/>
        <p:txBody>
          <a:bodyPr/>
          <a:lstStyle/>
          <a:p>
            <a:pPr eaLnBrk="1" hangingPunct="1">
              <a:lnSpc>
                <a:spcPct val="90000"/>
              </a:lnSpc>
            </a:pPr>
            <a:r>
              <a:rPr lang="en-US" sz="2800" smtClean="0"/>
              <a:t>National Optical Fiber Network (NOFN)</a:t>
            </a:r>
          </a:p>
          <a:p>
            <a:pPr eaLnBrk="1" hangingPunct="1">
              <a:lnSpc>
                <a:spcPct val="90000"/>
              </a:lnSpc>
            </a:pPr>
            <a:r>
              <a:rPr lang="en-US" sz="2800" smtClean="0"/>
              <a:t>State-Wide Area Networks (SWANs)</a:t>
            </a:r>
          </a:p>
          <a:p>
            <a:pPr eaLnBrk="1" hangingPunct="1">
              <a:lnSpc>
                <a:spcPct val="90000"/>
              </a:lnSpc>
            </a:pPr>
            <a:r>
              <a:rPr lang="en-US" sz="2800" smtClean="0"/>
              <a:t>National/State/Local Data Centres</a:t>
            </a:r>
          </a:p>
          <a:p>
            <a:pPr eaLnBrk="1" hangingPunct="1">
              <a:lnSpc>
                <a:spcPct val="90000"/>
              </a:lnSpc>
            </a:pPr>
            <a:r>
              <a:rPr lang="en-US" sz="2800" smtClean="0"/>
              <a:t>National/State/District/Departmental Portals</a:t>
            </a:r>
          </a:p>
          <a:p>
            <a:pPr eaLnBrk="1" hangingPunct="1">
              <a:lnSpc>
                <a:spcPct val="90000"/>
              </a:lnSpc>
            </a:pPr>
            <a:r>
              <a:rPr lang="en-US" sz="2800" smtClean="0"/>
              <a:t>Common Service Centres</a:t>
            </a:r>
          </a:p>
          <a:p>
            <a:pPr eaLnBrk="1" hangingPunct="1">
              <a:lnSpc>
                <a:spcPct val="90000"/>
              </a:lnSpc>
            </a:pPr>
            <a:endParaRPr lang="en-US" sz="340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990600" y="381000"/>
            <a:ext cx="7315200" cy="914400"/>
          </a:xfrm>
        </p:spPr>
        <p:txBody>
          <a:bodyPr/>
          <a:lstStyle/>
          <a:p>
            <a:pPr eaLnBrk="1" hangingPunct="1"/>
            <a:r>
              <a:rPr lang="en-US" sz="4000" smtClean="0"/>
              <a:t>NPP - Messaging</a:t>
            </a:r>
          </a:p>
        </p:txBody>
      </p:sp>
      <p:sp>
        <p:nvSpPr>
          <p:cNvPr id="259077" name="Rectangle 3"/>
          <p:cNvSpPr>
            <a:spLocks noGrp="1" noChangeArrowheads="1"/>
          </p:cNvSpPr>
          <p:nvPr>
            <p:ph type="body" idx="1"/>
          </p:nvPr>
        </p:nvSpPr>
        <p:spPr>
          <a:xfrm>
            <a:off x="838200" y="1676400"/>
            <a:ext cx="7772400" cy="4114800"/>
          </a:xfrm>
        </p:spPr>
        <p:txBody>
          <a:bodyPr rtlCol="0">
            <a:normAutofit lnSpcReduction="10000"/>
          </a:bodyPr>
          <a:lstStyle/>
          <a:p>
            <a:pPr eaLnBrk="1" fontAlgn="auto" hangingPunct="1">
              <a:lnSpc>
                <a:spcPct val="90000"/>
              </a:lnSpc>
              <a:spcAft>
                <a:spcPts val="0"/>
              </a:spcAft>
              <a:defRPr/>
            </a:pPr>
            <a:r>
              <a:rPr lang="en-GB" sz="2800" smtClean="0">
                <a:cs typeface="Arial" pitchFamily="34" charset="0"/>
              </a:rPr>
              <a:t>Provides message facility to send 'mails' between  users of different PRI sites.</a:t>
            </a:r>
          </a:p>
          <a:p>
            <a:pPr eaLnBrk="1" fontAlgn="auto" hangingPunct="1">
              <a:lnSpc>
                <a:spcPct val="90000"/>
              </a:lnSpc>
              <a:spcAft>
                <a:spcPts val="0"/>
              </a:spcAft>
              <a:defRPr/>
            </a:pPr>
            <a:r>
              <a:rPr lang="en-GB" sz="2800" smtClean="0">
                <a:cs typeface="Arial" pitchFamily="34" charset="0"/>
              </a:rPr>
              <a:t>This could be used by citizens to send messages to one another as well as to PRI officials and vice versa, without a need to access an e-mail server and Internet</a:t>
            </a:r>
          </a:p>
          <a:p>
            <a:pPr eaLnBrk="1" fontAlgn="auto" hangingPunct="1">
              <a:lnSpc>
                <a:spcPct val="90000"/>
              </a:lnSpc>
              <a:spcAft>
                <a:spcPts val="0"/>
              </a:spcAft>
              <a:defRPr/>
            </a:pPr>
            <a:r>
              <a:rPr lang="en-GB" sz="2800" smtClean="0">
                <a:cs typeface="Arial" pitchFamily="34" charset="0"/>
              </a:rPr>
              <a:t>Users may belong to different PRI portal sites which may be distributed across systems</a:t>
            </a:r>
          </a:p>
          <a:p>
            <a:pPr eaLnBrk="1" fontAlgn="auto" hangingPunct="1">
              <a:lnSpc>
                <a:spcPct val="90000"/>
              </a:lnSpc>
              <a:spcAft>
                <a:spcPts val="0"/>
              </a:spcAft>
              <a:defRPr/>
            </a:pPr>
            <a:r>
              <a:rPr lang="en-GB" sz="2800" smtClean="0">
                <a:cs typeface="Arial" pitchFamily="34" charset="0"/>
              </a:rPr>
              <a:t>Similar to e.g. Yahoo mail, but works without Internet.</a:t>
            </a:r>
            <a:endParaRPr lang="en-US" sz="2800" smtClean="0">
              <a:cs typeface="Arial" pitchFamily="34"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838200" y="304800"/>
            <a:ext cx="7772400" cy="1143000"/>
          </a:xfrm>
        </p:spPr>
        <p:txBody>
          <a:bodyPr/>
          <a:lstStyle/>
          <a:p>
            <a:pPr eaLnBrk="1" hangingPunct="1"/>
            <a:r>
              <a:rPr lang="en-US" sz="4000" smtClean="0"/>
              <a:t>NPP – Future Directions</a:t>
            </a:r>
          </a:p>
        </p:txBody>
      </p:sp>
      <p:sp>
        <p:nvSpPr>
          <p:cNvPr id="260101" name="Rectangle 3"/>
          <p:cNvSpPr>
            <a:spLocks noGrp="1" noChangeArrowheads="1"/>
          </p:cNvSpPr>
          <p:nvPr>
            <p:ph type="body" idx="1"/>
          </p:nvPr>
        </p:nvSpPr>
        <p:spPr>
          <a:xfrm>
            <a:off x="304800" y="1295400"/>
            <a:ext cx="8610600" cy="5029200"/>
          </a:xfrm>
        </p:spPr>
        <p:txBody>
          <a:bodyPr rtlCol="0">
            <a:normAutofit lnSpcReduction="10000"/>
          </a:bodyPr>
          <a:lstStyle/>
          <a:p>
            <a:pPr eaLnBrk="1" fontAlgn="auto" hangingPunct="1">
              <a:lnSpc>
                <a:spcPct val="90000"/>
              </a:lnSpc>
              <a:spcAft>
                <a:spcPts val="0"/>
              </a:spcAft>
              <a:defRPr/>
            </a:pPr>
            <a:r>
              <a:rPr lang="en-US" sz="2800" b="1" smtClean="0"/>
              <a:t>NPP – A semantic Web Portal</a:t>
            </a:r>
          </a:p>
          <a:p>
            <a:pPr lvl="1" eaLnBrk="1" fontAlgn="auto" hangingPunct="1">
              <a:lnSpc>
                <a:spcPct val="90000"/>
              </a:lnSpc>
              <a:spcAft>
                <a:spcPts val="0"/>
              </a:spcAft>
              <a:defRPr/>
            </a:pPr>
            <a:r>
              <a:rPr lang="en-US" sz="2400" smtClean="0"/>
              <a:t>Already, NPP captures metadata related to content.</a:t>
            </a:r>
          </a:p>
          <a:p>
            <a:pPr lvl="1" eaLnBrk="1" fontAlgn="auto" hangingPunct="1">
              <a:lnSpc>
                <a:spcPct val="90000"/>
              </a:lnSpc>
              <a:spcAft>
                <a:spcPts val="0"/>
              </a:spcAft>
              <a:defRPr/>
            </a:pPr>
            <a:r>
              <a:rPr lang="en-US" sz="2400" smtClean="0"/>
              <a:t>Further, some basic common classification has been achieved by standardizing on subject areas and types of content (which are same for all government agencies). This gives capability to search across languages in a given subject area or type of content</a:t>
            </a:r>
          </a:p>
          <a:p>
            <a:pPr lvl="1" eaLnBrk="1" fontAlgn="auto" hangingPunct="1">
              <a:lnSpc>
                <a:spcPct val="90000"/>
              </a:lnSpc>
              <a:spcAft>
                <a:spcPts val="0"/>
              </a:spcAft>
              <a:defRPr/>
            </a:pPr>
            <a:r>
              <a:rPr lang="en-US" sz="2400" smtClean="0"/>
              <a:t>It is proposed to semantically enhance the current search capability of NPP by linking it to </a:t>
            </a:r>
            <a:r>
              <a:rPr lang="en-US" sz="2400" u="sng" smtClean="0"/>
              <a:t>domain ontology</a:t>
            </a:r>
          </a:p>
          <a:p>
            <a:pPr lvl="1" eaLnBrk="1" fontAlgn="auto" hangingPunct="1">
              <a:lnSpc>
                <a:spcPct val="90000"/>
              </a:lnSpc>
              <a:spcAft>
                <a:spcPts val="0"/>
              </a:spcAft>
              <a:defRPr/>
            </a:pPr>
            <a:r>
              <a:rPr lang="en-US" sz="2400" smtClean="0"/>
              <a:t>This would enable users to </a:t>
            </a:r>
            <a:r>
              <a:rPr lang="en-US" sz="2400" u="sng" smtClean="0"/>
              <a:t>query for information or services across portal sites</a:t>
            </a:r>
            <a:r>
              <a:rPr lang="en-US" sz="2400" smtClean="0"/>
              <a:t> and </a:t>
            </a:r>
            <a:r>
              <a:rPr lang="en-US" sz="2400" u="sng" smtClean="0"/>
              <a:t>across languages</a:t>
            </a:r>
            <a:r>
              <a:rPr lang="en-US" sz="2400" smtClean="0"/>
              <a:t> using any </a:t>
            </a:r>
            <a:r>
              <a:rPr lang="en-US" sz="2400" u="sng" smtClean="0"/>
              <a:t>domain-specific concept</a:t>
            </a:r>
          </a:p>
          <a:p>
            <a:pPr lvl="1" eaLnBrk="1" fontAlgn="auto" hangingPunct="1">
              <a:lnSpc>
                <a:spcPct val="90000"/>
              </a:lnSpc>
              <a:spcAft>
                <a:spcPts val="0"/>
              </a:spcAft>
              <a:defRPr/>
            </a:pPr>
            <a:r>
              <a:rPr lang="en-US" sz="2400" smtClean="0"/>
              <a:t>Further, it is proposed to enhance the portal framework as an ontology-building tool</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5"/>
          <p:cNvSpPr>
            <a:spLocks noGrp="1"/>
          </p:cNvSpPr>
          <p:nvPr>
            <p:ph type="sldNum" sz="quarter" idx="12"/>
          </p:nvPr>
        </p:nvSpPr>
        <p:spPr>
          <a:ln>
            <a:miter lim="800000"/>
            <a:headEnd/>
            <a:tailEnd/>
          </a:ln>
        </p:spPr>
        <p:txBody>
          <a:bodyPr/>
          <a:lstStyle/>
          <a:p>
            <a:pPr fontAlgn="base">
              <a:spcBef>
                <a:spcPct val="0"/>
              </a:spcBef>
              <a:spcAft>
                <a:spcPct val="0"/>
              </a:spcAft>
              <a:defRPr/>
            </a:pPr>
            <a:fld id="{2239EA3A-69EC-4AA8-8E8D-3B050D5A7995}" type="slidenum">
              <a:rPr lang="en-US" smtClean="0">
                <a:solidFill>
                  <a:schemeClr val="tx1"/>
                </a:solidFill>
              </a:rPr>
              <a:pPr fontAlgn="base">
                <a:spcBef>
                  <a:spcPct val="0"/>
                </a:spcBef>
                <a:spcAft>
                  <a:spcPct val="0"/>
                </a:spcAft>
                <a:defRPr/>
              </a:pPr>
              <a:t>6</a:t>
            </a:fld>
            <a:endParaRPr lang="en-US" smtClean="0">
              <a:solidFill>
                <a:schemeClr val="tx1"/>
              </a:solidFill>
            </a:endParaRPr>
          </a:p>
        </p:txBody>
      </p:sp>
      <p:sp>
        <p:nvSpPr>
          <p:cNvPr id="97282" name="Rectangle 2"/>
          <p:cNvSpPr>
            <a:spLocks noGrp="1" noChangeArrowheads="1"/>
          </p:cNvSpPr>
          <p:nvPr>
            <p:ph type="title"/>
          </p:nvPr>
        </p:nvSpPr>
        <p:spPr>
          <a:xfrm>
            <a:off x="1143000" y="315913"/>
            <a:ext cx="7793038" cy="682625"/>
          </a:xfrm>
        </p:spPr>
        <p:txBody>
          <a:bodyPr>
            <a:normAutofit fontScale="90000"/>
          </a:bodyPr>
          <a:lstStyle/>
          <a:p>
            <a:pPr eaLnBrk="1" hangingPunct="1">
              <a:defRPr/>
            </a:pPr>
            <a:r>
              <a:rPr lang="en-US" sz="4000" b="1" i="1" dirty="0" smtClean="0">
                <a:latin typeface="Times New Roman" pitchFamily="18" charset="0"/>
              </a:rPr>
              <a:t>E-Government and Strategy</a:t>
            </a:r>
            <a:endParaRPr lang="en-US" sz="4000" b="1" i="1" dirty="0">
              <a:latin typeface="Times New Roman" pitchFamily="18" charset="0"/>
            </a:endParaRPr>
          </a:p>
        </p:txBody>
      </p:sp>
      <p:sp>
        <p:nvSpPr>
          <p:cNvPr id="97283" name="Rectangle 3"/>
          <p:cNvSpPr>
            <a:spLocks noGrp="1" noChangeArrowheads="1"/>
          </p:cNvSpPr>
          <p:nvPr>
            <p:ph type="body" idx="1"/>
          </p:nvPr>
        </p:nvSpPr>
        <p:spPr>
          <a:xfrm>
            <a:off x="395288" y="1341438"/>
            <a:ext cx="8497887" cy="4449762"/>
          </a:xfrm>
        </p:spPr>
        <p:txBody>
          <a:bodyPr>
            <a:normAutofit fontScale="85000" lnSpcReduction="10000"/>
          </a:bodyPr>
          <a:lstStyle/>
          <a:p>
            <a:pPr eaLnBrk="1" hangingPunct="1">
              <a:lnSpc>
                <a:spcPct val="125000"/>
              </a:lnSpc>
              <a:spcBef>
                <a:spcPct val="40000"/>
              </a:spcBef>
              <a:buFont typeface="Arial" charset="0"/>
              <a:buChar char="•"/>
              <a:defRPr/>
            </a:pPr>
            <a:r>
              <a:rPr lang="en-US" sz="2800" dirty="0">
                <a:solidFill>
                  <a:srgbClr val="000000"/>
                </a:solidFill>
                <a:latin typeface="Verdana" pitchFamily="34" charset="0"/>
              </a:rPr>
              <a:t>E-government is very simply about applying information and communication technology to all aspects of a government</a:t>
            </a:r>
            <a:r>
              <a:rPr lang="en-US" sz="2800" dirty="0">
                <a:solidFill>
                  <a:srgbClr val="000000"/>
                </a:solidFill>
                <a:latin typeface="Times New Roman"/>
              </a:rPr>
              <a:t>’</a:t>
            </a:r>
            <a:r>
              <a:rPr lang="en-US" sz="2800" dirty="0">
                <a:solidFill>
                  <a:srgbClr val="000000"/>
                </a:solidFill>
                <a:latin typeface="Verdana" pitchFamily="34" charset="0"/>
              </a:rPr>
              <a:t>s business where it makes sense to improve efficiency and effectiveness in the achievement of policy and program </a:t>
            </a:r>
            <a:r>
              <a:rPr lang="en-US" sz="2800" dirty="0" smtClean="0">
                <a:solidFill>
                  <a:srgbClr val="000000"/>
                </a:solidFill>
                <a:latin typeface="Verdana" pitchFamily="34" charset="0"/>
              </a:rPr>
              <a:t>outcomes</a:t>
            </a:r>
          </a:p>
          <a:p>
            <a:pPr eaLnBrk="1" hangingPunct="1">
              <a:lnSpc>
                <a:spcPct val="125000"/>
              </a:lnSpc>
              <a:spcBef>
                <a:spcPct val="40000"/>
              </a:spcBef>
              <a:buFont typeface="Arial" charset="0"/>
              <a:buChar char="•"/>
              <a:defRPr/>
            </a:pPr>
            <a:r>
              <a:rPr lang="sv-SE" dirty="0" smtClean="0"/>
              <a:t>E-Government strategy might comprise of</a:t>
            </a:r>
          </a:p>
          <a:p>
            <a:pPr marL="933450" lvl="1" indent="-533400" eaLnBrk="1" hangingPunct="1">
              <a:buFontTx/>
              <a:buAutoNum type="arabicPeriod"/>
              <a:defRPr/>
            </a:pPr>
            <a:r>
              <a:rPr lang="sv-SE" dirty="0" smtClean="0"/>
              <a:t>Conceptual framework</a:t>
            </a:r>
          </a:p>
          <a:p>
            <a:pPr marL="933450" lvl="1" indent="-533400" eaLnBrk="1" hangingPunct="1">
              <a:buFontTx/>
              <a:buAutoNum type="arabicPeriod"/>
              <a:defRPr/>
            </a:pPr>
            <a:r>
              <a:rPr lang="sv-SE" dirty="0" smtClean="0"/>
              <a:t>Business case</a:t>
            </a:r>
          </a:p>
          <a:p>
            <a:pPr marL="933450" lvl="1" indent="-533400" eaLnBrk="1" hangingPunct="1">
              <a:buFontTx/>
              <a:buAutoNum type="arabicPeriod"/>
              <a:defRPr/>
            </a:pPr>
            <a:r>
              <a:rPr lang="sv-SE" dirty="0" smtClean="0"/>
              <a:t>Implementation Process </a:t>
            </a:r>
          </a:p>
          <a:p>
            <a:pPr marL="933450" lvl="1" indent="-533400" eaLnBrk="1" hangingPunct="1">
              <a:buFontTx/>
              <a:buAutoNum type="arabicPeriod"/>
              <a:defRPr/>
            </a:pPr>
            <a:r>
              <a:rPr lang="sv-SE" dirty="0" smtClean="0"/>
              <a:t>Measurement of results </a:t>
            </a:r>
          </a:p>
          <a:p>
            <a:pPr eaLnBrk="1" hangingPunct="1">
              <a:lnSpc>
                <a:spcPct val="125000"/>
              </a:lnSpc>
              <a:spcBef>
                <a:spcPct val="40000"/>
              </a:spcBef>
              <a:buFont typeface="Arial" charset="0"/>
              <a:buChar char="•"/>
              <a:defRPr/>
            </a:pPr>
            <a:endParaRPr lang="en-US" sz="2800" dirty="0">
              <a:solidFill>
                <a:srgbClr val="000000"/>
              </a:solidFill>
              <a:latin typeface="Verdana"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74638"/>
            <a:ext cx="8229600" cy="792162"/>
          </a:xfrm>
        </p:spPr>
        <p:txBody>
          <a:bodyPr/>
          <a:lstStyle/>
          <a:p>
            <a:pPr eaLnBrk="1" hangingPunct="1"/>
            <a:r>
              <a:rPr lang="en-US" smtClean="0"/>
              <a:t>Why an e-Gov. strategy?</a:t>
            </a:r>
          </a:p>
        </p:txBody>
      </p:sp>
      <p:sp>
        <p:nvSpPr>
          <p:cNvPr id="3" name="Content Placeholder 2"/>
          <p:cNvSpPr>
            <a:spLocks noGrp="1"/>
          </p:cNvSpPr>
          <p:nvPr>
            <p:ph idx="1"/>
          </p:nvPr>
        </p:nvSpPr>
        <p:spPr>
          <a:xfrm>
            <a:off x="381000" y="1143000"/>
            <a:ext cx="8458200" cy="5257800"/>
          </a:xfrm>
        </p:spPr>
        <p:txBody>
          <a:bodyPr>
            <a:normAutofit fontScale="77500" lnSpcReduction="20000"/>
          </a:bodyPr>
          <a:lstStyle/>
          <a:p>
            <a:pPr eaLnBrk="1" hangingPunct="1">
              <a:buFont typeface="Arial" charset="0"/>
              <a:buChar char="•"/>
              <a:defRPr/>
            </a:pPr>
            <a:r>
              <a:rPr lang="en-US" dirty="0" smtClean="0"/>
              <a:t>To pursue real economic development goals not just “technology push”</a:t>
            </a:r>
          </a:p>
          <a:p>
            <a:pPr eaLnBrk="1" hangingPunct="1">
              <a:buFont typeface="Arial" charset="0"/>
              <a:buChar char="•"/>
              <a:defRPr/>
            </a:pPr>
            <a:r>
              <a:rPr lang="en-US" dirty="0" smtClean="0"/>
              <a:t>To create right policy and institutional frameworks from start</a:t>
            </a:r>
          </a:p>
          <a:p>
            <a:pPr eaLnBrk="1" hangingPunct="1">
              <a:buFont typeface="Arial" charset="0"/>
              <a:buChar char="•"/>
              <a:defRPr/>
            </a:pPr>
            <a:r>
              <a:rPr lang="en-US" dirty="0" smtClean="0"/>
              <a:t>To maximize effectiveness of ICT initiatives within Government</a:t>
            </a:r>
          </a:p>
          <a:p>
            <a:pPr eaLnBrk="1" hangingPunct="1">
              <a:buFont typeface="Arial" charset="0"/>
              <a:buChar char="•"/>
              <a:defRPr/>
            </a:pPr>
            <a:r>
              <a:rPr lang="en-US" dirty="0" smtClean="0"/>
              <a:t>To manage the increasing costs of  I&amp;IT in government </a:t>
            </a:r>
          </a:p>
          <a:p>
            <a:pPr eaLnBrk="1" hangingPunct="1">
              <a:buFont typeface="Arial" charset="0"/>
              <a:buChar char="•"/>
              <a:defRPr/>
            </a:pPr>
            <a:r>
              <a:rPr lang="en-US" dirty="0" smtClean="0"/>
              <a:t>To generate savings by applying I&amp;IT in backend processes or other programmatic areas</a:t>
            </a:r>
          </a:p>
          <a:p>
            <a:pPr eaLnBrk="1" hangingPunct="1">
              <a:buFont typeface="Arial" charset="0"/>
              <a:buChar char="•"/>
              <a:defRPr/>
            </a:pPr>
            <a:r>
              <a:rPr lang="en-US" dirty="0" smtClean="0"/>
              <a:t>To map path from pilot experiments to sustainable, scalable systems</a:t>
            </a:r>
          </a:p>
          <a:p>
            <a:pPr eaLnBrk="1" hangingPunct="1">
              <a:buFont typeface="Arial" charset="0"/>
              <a:buChar char="•"/>
              <a:defRPr/>
            </a:pPr>
            <a:r>
              <a:rPr lang="en-US" dirty="0" smtClean="0"/>
              <a:t>To design technology architecture (infrastructure, data, standards) for the public sector</a:t>
            </a:r>
          </a:p>
          <a:p>
            <a:pPr eaLnBrk="1" hangingPunct="1">
              <a:buFont typeface="Arial" charset="0"/>
              <a:buChar char="•"/>
              <a:defRPr/>
            </a:pPr>
            <a:r>
              <a:rPr lang="en-US" dirty="0" smtClean="0"/>
              <a:t>To integrate organizational silos and deliver citizen services through common channels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117850" y="4760913"/>
            <a:ext cx="4763" cy="7937"/>
          </a:xfrm>
          <a:prstGeom prst="rect">
            <a:avLst/>
          </a:prstGeom>
          <a:solidFill>
            <a:srgbClr val="EAEAEA"/>
          </a:solidFill>
          <a:ln w="9525">
            <a:noFill/>
            <a:miter lim="800000"/>
            <a:headEnd/>
            <a:tailEnd/>
          </a:ln>
        </p:spPr>
        <p:txBody>
          <a:bodyPr/>
          <a:lstStyle/>
          <a:p>
            <a:endParaRPr lang="en-US"/>
          </a:p>
        </p:txBody>
      </p:sp>
      <p:sp>
        <p:nvSpPr>
          <p:cNvPr id="12291" name="AutoShape 4"/>
          <p:cNvSpPr>
            <a:spLocks noChangeArrowheads="1"/>
          </p:cNvSpPr>
          <p:nvPr/>
        </p:nvSpPr>
        <p:spPr bwMode="auto">
          <a:xfrm>
            <a:off x="304800" y="1828800"/>
            <a:ext cx="1676400" cy="766763"/>
          </a:xfrm>
          <a:prstGeom prst="cube">
            <a:avLst>
              <a:gd name="adj" fmla="val 25000"/>
            </a:avLst>
          </a:prstGeom>
          <a:solidFill>
            <a:srgbClr val="FF0000"/>
          </a:solidFill>
          <a:ln w="9525">
            <a:solidFill>
              <a:schemeClr val="tx1"/>
            </a:solidFill>
            <a:miter lim="800000"/>
            <a:headEnd/>
            <a:tailEnd/>
          </a:ln>
        </p:spPr>
        <p:txBody>
          <a:bodyPr wrap="none" anchor="ctr"/>
          <a:lstStyle/>
          <a:p>
            <a:pPr algn="ctr"/>
            <a:r>
              <a:rPr lang="en-US" b="1">
                <a:latin typeface="Times New Roman" pitchFamily="18" charset="0"/>
              </a:rPr>
              <a:t>Leadership</a:t>
            </a:r>
          </a:p>
        </p:txBody>
      </p:sp>
      <p:sp>
        <p:nvSpPr>
          <p:cNvPr id="12292" name="AutoShape 5"/>
          <p:cNvSpPr>
            <a:spLocks noChangeArrowheads="1"/>
          </p:cNvSpPr>
          <p:nvPr/>
        </p:nvSpPr>
        <p:spPr bwMode="auto">
          <a:xfrm>
            <a:off x="246063" y="2743200"/>
            <a:ext cx="1795462" cy="906463"/>
          </a:xfrm>
          <a:prstGeom prst="cube">
            <a:avLst>
              <a:gd name="adj" fmla="val 25000"/>
            </a:avLst>
          </a:prstGeom>
          <a:solidFill>
            <a:srgbClr val="0099FF"/>
          </a:solidFill>
          <a:ln w="9525">
            <a:solidFill>
              <a:schemeClr val="tx1"/>
            </a:solidFill>
            <a:miter lim="800000"/>
            <a:headEnd/>
            <a:tailEnd/>
          </a:ln>
        </p:spPr>
        <p:txBody>
          <a:bodyPr wrap="none" anchor="ctr"/>
          <a:lstStyle/>
          <a:p>
            <a:pPr algn="ctr"/>
            <a:endParaRPr lang="en-US" sz="1600">
              <a:latin typeface="Times New Roman" pitchFamily="18" charset="0"/>
            </a:endParaRPr>
          </a:p>
        </p:txBody>
      </p:sp>
      <p:sp>
        <p:nvSpPr>
          <p:cNvPr id="12293" name="Text Box 6"/>
          <p:cNvSpPr txBox="1">
            <a:spLocks noChangeArrowheads="1"/>
          </p:cNvSpPr>
          <p:nvPr/>
        </p:nvSpPr>
        <p:spPr bwMode="auto">
          <a:xfrm>
            <a:off x="419100" y="2895600"/>
            <a:ext cx="1447800" cy="244475"/>
          </a:xfrm>
          <a:prstGeom prst="rect">
            <a:avLst/>
          </a:prstGeom>
          <a:noFill/>
          <a:ln w="9525">
            <a:noFill/>
            <a:miter lim="800000"/>
            <a:headEnd/>
            <a:tailEnd/>
          </a:ln>
        </p:spPr>
        <p:txBody>
          <a:bodyPr lIns="0" tIns="0" rIns="0" bIns="0">
            <a:spAutoFit/>
          </a:bodyPr>
          <a:lstStyle/>
          <a:p>
            <a:pPr algn="ctr"/>
            <a:endParaRPr lang="en-US" sz="1600" b="1">
              <a:latin typeface="Times New Roman" pitchFamily="18" charset="0"/>
            </a:endParaRPr>
          </a:p>
        </p:txBody>
      </p:sp>
      <p:sp>
        <p:nvSpPr>
          <p:cNvPr id="12294" name="AutoShape 7"/>
          <p:cNvSpPr>
            <a:spLocks noChangeArrowheads="1"/>
          </p:cNvSpPr>
          <p:nvPr/>
        </p:nvSpPr>
        <p:spPr bwMode="auto">
          <a:xfrm>
            <a:off x="241300" y="3748088"/>
            <a:ext cx="1804988" cy="976312"/>
          </a:xfrm>
          <a:prstGeom prst="cube">
            <a:avLst>
              <a:gd name="adj" fmla="val 25000"/>
            </a:avLst>
          </a:prstGeom>
          <a:solidFill>
            <a:srgbClr val="FFFF00"/>
          </a:solidFill>
          <a:ln w="9525">
            <a:solidFill>
              <a:schemeClr val="tx1"/>
            </a:solidFill>
            <a:miter lim="800000"/>
            <a:headEnd/>
            <a:tailEnd/>
          </a:ln>
        </p:spPr>
        <p:txBody>
          <a:bodyPr wrap="none" anchor="ctr"/>
          <a:lstStyle/>
          <a:p>
            <a:pPr algn="ctr"/>
            <a:endParaRPr lang="en-US" sz="1600">
              <a:latin typeface="Times New Roman" pitchFamily="18" charset="0"/>
            </a:endParaRPr>
          </a:p>
        </p:txBody>
      </p:sp>
      <p:sp>
        <p:nvSpPr>
          <p:cNvPr id="12295" name="Text Box 8"/>
          <p:cNvSpPr txBox="1">
            <a:spLocks noChangeArrowheads="1"/>
          </p:cNvSpPr>
          <p:nvPr/>
        </p:nvSpPr>
        <p:spPr bwMode="auto">
          <a:xfrm>
            <a:off x="419100" y="3810000"/>
            <a:ext cx="1447800" cy="685800"/>
          </a:xfrm>
          <a:prstGeom prst="rect">
            <a:avLst/>
          </a:prstGeom>
          <a:noFill/>
          <a:ln w="9525">
            <a:noFill/>
            <a:miter lim="800000"/>
            <a:headEnd/>
            <a:tailEnd/>
          </a:ln>
        </p:spPr>
        <p:txBody>
          <a:bodyPr lIns="0" tIns="0" rIns="0" bIns="0"/>
          <a:lstStyle/>
          <a:p>
            <a:pPr algn="ctr"/>
            <a:r>
              <a:rPr lang="en-US" b="1">
                <a:latin typeface="Times New Roman" pitchFamily="18" charset="0"/>
              </a:rPr>
              <a:t>Policy &amp; Institutional Reform</a:t>
            </a:r>
          </a:p>
        </p:txBody>
      </p:sp>
      <p:grpSp>
        <p:nvGrpSpPr>
          <p:cNvPr id="12296" name="Group 9"/>
          <p:cNvGrpSpPr>
            <a:grpSpLocks/>
          </p:cNvGrpSpPr>
          <p:nvPr/>
        </p:nvGrpSpPr>
        <p:grpSpPr bwMode="auto">
          <a:xfrm>
            <a:off x="228600" y="4876800"/>
            <a:ext cx="1828800" cy="782638"/>
            <a:chOff x="4545" y="2916"/>
            <a:chExt cx="973" cy="750"/>
          </a:xfrm>
        </p:grpSpPr>
        <p:sp>
          <p:nvSpPr>
            <p:cNvPr id="12323" name="AutoShape 10"/>
            <p:cNvSpPr>
              <a:spLocks noChangeArrowheads="1"/>
            </p:cNvSpPr>
            <p:nvPr/>
          </p:nvSpPr>
          <p:spPr bwMode="auto">
            <a:xfrm>
              <a:off x="4625" y="2916"/>
              <a:ext cx="893" cy="750"/>
            </a:xfrm>
            <a:prstGeom prst="cube">
              <a:avLst>
                <a:gd name="adj" fmla="val 25000"/>
              </a:avLst>
            </a:prstGeom>
            <a:solidFill>
              <a:schemeClr val="accent1"/>
            </a:solidFill>
            <a:ln w="9525">
              <a:solidFill>
                <a:schemeClr val="tx1"/>
              </a:solidFill>
              <a:miter lim="800000"/>
              <a:headEnd/>
              <a:tailEnd/>
            </a:ln>
          </p:spPr>
          <p:txBody>
            <a:bodyPr wrap="none" anchor="ctr"/>
            <a:lstStyle/>
            <a:p>
              <a:pPr algn="ctr"/>
              <a:endParaRPr lang="en-US" sz="1600">
                <a:latin typeface="Times New Roman" pitchFamily="18" charset="0"/>
              </a:endParaRPr>
            </a:p>
          </p:txBody>
        </p:sp>
        <p:sp>
          <p:nvSpPr>
            <p:cNvPr id="12324" name="Text Box 11"/>
            <p:cNvSpPr txBox="1">
              <a:spLocks noChangeArrowheads="1"/>
            </p:cNvSpPr>
            <p:nvPr/>
          </p:nvSpPr>
          <p:spPr bwMode="auto">
            <a:xfrm>
              <a:off x="4545" y="3239"/>
              <a:ext cx="872" cy="262"/>
            </a:xfrm>
            <a:prstGeom prst="rect">
              <a:avLst/>
            </a:prstGeom>
            <a:noFill/>
            <a:ln w="9525">
              <a:noFill/>
              <a:miter lim="800000"/>
              <a:headEnd/>
              <a:tailEnd/>
            </a:ln>
          </p:spPr>
          <p:txBody>
            <a:bodyPr lIns="0" tIns="0" rIns="0" bIns="0">
              <a:spAutoFit/>
            </a:bodyPr>
            <a:lstStyle/>
            <a:p>
              <a:pPr algn="ctr"/>
              <a:r>
                <a:rPr lang="en-US" b="1">
                  <a:latin typeface="Times New Roman" pitchFamily="18" charset="0"/>
                </a:rPr>
                <a:t>Technology</a:t>
              </a:r>
            </a:p>
          </p:txBody>
        </p:sp>
      </p:grpSp>
      <p:sp>
        <p:nvSpPr>
          <p:cNvPr id="12297" name="AutoShape 12"/>
          <p:cNvSpPr>
            <a:spLocks noChangeArrowheads="1"/>
          </p:cNvSpPr>
          <p:nvPr/>
        </p:nvSpPr>
        <p:spPr bwMode="auto">
          <a:xfrm>
            <a:off x="2286000" y="3962400"/>
            <a:ext cx="681038" cy="357188"/>
          </a:xfrm>
          <a:prstGeom prst="rightArrow">
            <a:avLst>
              <a:gd name="adj1" fmla="val 50000"/>
              <a:gd name="adj2" fmla="val 47667"/>
            </a:avLst>
          </a:prstGeom>
          <a:solidFill>
            <a:srgbClr val="003399"/>
          </a:solidFill>
          <a:ln w="9525">
            <a:solidFill>
              <a:schemeClr val="tx1"/>
            </a:solidFill>
            <a:miter lim="800000"/>
            <a:headEnd/>
            <a:tailEnd/>
          </a:ln>
        </p:spPr>
        <p:txBody>
          <a:bodyPr wrap="none" anchor="ctr"/>
          <a:lstStyle/>
          <a:p>
            <a:endParaRPr lang="en-US"/>
          </a:p>
        </p:txBody>
      </p:sp>
      <p:sp>
        <p:nvSpPr>
          <p:cNvPr id="12298" name="AutoShape 13"/>
          <p:cNvSpPr>
            <a:spLocks noChangeArrowheads="1"/>
          </p:cNvSpPr>
          <p:nvPr/>
        </p:nvSpPr>
        <p:spPr bwMode="auto">
          <a:xfrm>
            <a:off x="6529388" y="4002088"/>
            <a:ext cx="681037" cy="358775"/>
          </a:xfrm>
          <a:prstGeom prst="rightArrow">
            <a:avLst>
              <a:gd name="adj1" fmla="val 50000"/>
              <a:gd name="adj2" fmla="val 47456"/>
            </a:avLst>
          </a:prstGeom>
          <a:solidFill>
            <a:srgbClr val="003399"/>
          </a:solidFill>
          <a:ln w="9525">
            <a:solidFill>
              <a:schemeClr val="tx1"/>
            </a:solidFill>
            <a:miter lim="800000"/>
            <a:headEnd/>
            <a:tailEnd/>
          </a:ln>
        </p:spPr>
        <p:txBody>
          <a:bodyPr wrap="none" anchor="ctr"/>
          <a:lstStyle/>
          <a:p>
            <a:endParaRPr lang="en-US"/>
          </a:p>
        </p:txBody>
      </p:sp>
      <p:sp>
        <p:nvSpPr>
          <p:cNvPr id="12299" name="Text Box 14"/>
          <p:cNvSpPr txBox="1">
            <a:spLocks noChangeArrowheads="1"/>
          </p:cNvSpPr>
          <p:nvPr/>
        </p:nvSpPr>
        <p:spPr bwMode="auto">
          <a:xfrm>
            <a:off x="1143000" y="228600"/>
            <a:ext cx="7086600" cy="854075"/>
          </a:xfrm>
          <a:prstGeom prst="rect">
            <a:avLst/>
          </a:prstGeom>
          <a:noFill/>
          <a:ln w="9525">
            <a:noFill/>
            <a:miter lim="800000"/>
            <a:headEnd/>
            <a:tailEnd/>
          </a:ln>
        </p:spPr>
        <p:txBody>
          <a:bodyPr lIns="0" tIns="0" rIns="0" bIns="0">
            <a:spAutoFit/>
          </a:bodyPr>
          <a:lstStyle/>
          <a:p>
            <a:pPr algn="ctr" eaLnBrk="0" hangingPunct="0">
              <a:spcBef>
                <a:spcPct val="50000"/>
              </a:spcBef>
            </a:pPr>
            <a:r>
              <a:rPr lang="en-US" sz="2800" b="1" i="1">
                <a:solidFill>
                  <a:srgbClr val="993300"/>
                </a:solidFill>
                <a:latin typeface="Times New Roman" pitchFamily="18" charset="0"/>
                <a:cs typeface="Arial" pitchFamily="34" charset="0"/>
              </a:rPr>
              <a:t>Conceptual Framework for E-Government Strategy</a:t>
            </a:r>
          </a:p>
        </p:txBody>
      </p:sp>
      <p:sp>
        <p:nvSpPr>
          <p:cNvPr id="12300" name="Text Box 16"/>
          <p:cNvSpPr txBox="1">
            <a:spLocks noChangeArrowheads="1"/>
          </p:cNvSpPr>
          <p:nvPr/>
        </p:nvSpPr>
        <p:spPr bwMode="auto">
          <a:xfrm>
            <a:off x="7543800" y="1295400"/>
            <a:ext cx="1130300" cy="427038"/>
          </a:xfrm>
          <a:prstGeom prst="rect">
            <a:avLst/>
          </a:prstGeom>
          <a:noFill/>
          <a:ln w="9525">
            <a:noFill/>
            <a:miter lim="800000"/>
            <a:headEnd/>
            <a:tailEnd/>
          </a:ln>
        </p:spPr>
        <p:txBody>
          <a:bodyPr lIns="0" tIns="0" rIns="0" bIns="0">
            <a:spAutoFit/>
          </a:bodyPr>
          <a:lstStyle/>
          <a:p>
            <a:pPr eaLnBrk="0" hangingPunct="0">
              <a:spcBef>
                <a:spcPct val="50000"/>
              </a:spcBef>
            </a:pPr>
            <a:r>
              <a:rPr lang="en-US" sz="2800" b="1">
                <a:solidFill>
                  <a:srgbClr val="993300"/>
                </a:solidFill>
                <a:latin typeface="Times New Roman" pitchFamily="18" charset="0"/>
                <a:cs typeface="Arial" pitchFamily="34" charset="0"/>
              </a:rPr>
              <a:t>Goals</a:t>
            </a:r>
          </a:p>
        </p:txBody>
      </p:sp>
      <p:sp>
        <p:nvSpPr>
          <p:cNvPr id="12301" name="Text Box 17"/>
          <p:cNvSpPr txBox="1">
            <a:spLocks noChangeArrowheads="1"/>
          </p:cNvSpPr>
          <p:nvPr/>
        </p:nvSpPr>
        <p:spPr bwMode="auto">
          <a:xfrm>
            <a:off x="228600" y="1295400"/>
            <a:ext cx="2395538" cy="441325"/>
          </a:xfrm>
          <a:prstGeom prst="rect">
            <a:avLst/>
          </a:prstGeom>
          <a:noFill/>
          <a:ln w="9525">
            <a:noFill/>
            <a:miter lim="800000"/>
            <a:headEnd/>
            <a:tailEnd/>
          </a:ln>
        </p:spPr>
        <p:txBody>
          <a:bodyPr lIns="0" tIns="0" rIns="0" bIns="0"/>
          <a:lstStyle/>
          <a:p>
            <a:pPr eaLnBrk="0" hangingPunct="0">
              <a:spcBef>
                <a:spcPct val="50000"/>
              </a:spcBef>
            </a:pPr>
            <a:r>
              <a:rPr lang="en-US" sz="2800" b="1">
                <a:solidFill>
                  <a:srgbClr val="993300"/>
                </a:solidFill>
                <a:latin typeface="Times New Roman" pitchFamily="18" charset="0"/>
                <a:cs typeface="Arial" pitchFamily="34" charset="0"/>
              </a:rPr>
              <a:t>Dimensions</a:t>
            </a:r>
          </a:p>
        </p:txBody>
      </p:sp>
      <p:sp>
        <p:nvSpPr>
          <p:cNvPr id="12302" name="Rectangle 18"/>
          <p:cNvSpPr>
            <a:spLocks noChangeArrowheads="1"/>
          </p:cNvSpPr>
          <p:nvPr/>
        </p:nvSpPr>
        <p:spPr bwMode="auto">
          <a:xfrm>
            <a:off x="3886200" y="1219200"/>
            <a:ext cx="1431925" cy="519113"/>
          </a:xfrm>
          <a:prstGeom prst="rect">
            <a:avLst/>
          </a:prstGeom>
          <a:noFill/>
          <a:ln w="9525">
            <a:noFill/>
            <a:miter lim="800000"/>
            <a:headEnd/>
            <a:tailEnd/>
          </a:ln>
        </p:spPr>
        <p:txBody>
          <a:bodyPr wrap="none">
            <a:spAutoFit/>
          </a:bodyPr>
          <a:lstStyle/>
          <a:p>
            <a:r>
              <a:rPr lang="en-US" sz="2800" b="1">
                <a:solidFill>
                  <a:srgbClr val="993300"/>
                </a:solidFill>
                <a:latin typeface="Times New Roman" pitchFamily="18" charset="0"/>
                <a:cs typeface="Arial" pitchFamily="34" charset="0"/>
              </a:rPr>
              <a:t>Outputs</a:t>
            </a:r>
          </a:p>
        </p:txBody>
      </p:sp>
      <p:grpSp>
        <p:nvGrpSpPr>
          <p:cNvPr id="12303" name="Group 20"/>
          <p:cNvGrpSpPr>
            <a:grpSpLocks/>
          </p:cNvGrpSpPr>
          <p:nvPr/>
        </p:nvGrpSpPr>
        <p:grpSpPr bwMode="auto">
          <a:xfrm>
            <a:off x="7362825" y="5272088"/>
            <a:ext cx="1447800" cy="911225"/>
            <a:chOff x="4560" y="3216"/>
            <a:chExt cx="912" cy="672"/>
          </a:xfrm>
        </p:grpSpPr>
        <p:sp>
          <p:nvSpPr>
            <p:cNvPr id="12321" name="Oval 21"/>
            <p:cNvSpPr>
              <a:spLocks noChangeArrowheads="1"/>
            </p:cNvSpPr>
            <p:nvPr/>
          </p:nvSpPr>
          <p:spPr bwMode="auto">
            <a:xfrm>
              <a:off x="4560" y="3216"/>
              <a:ext cx="912" cy="672"/>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2322" name="Text Box 22"/>
            <p:cNvSpPr txBox="1">
              <a:spLocks noChangeArrowheads="1"/>
            </p:cNvSpPr>
            <p:nvPr/>
          </p:nvSpPr>
          <p:spPr bwMode="auto">
            <a:xfrm>
              <a:off x="4608" y="3458"/>
              <a:ext cx="860" cy="271"/>
            </a:xfrm>
            <a:prstGeom prst="rect">
              <a:avLst/>
            </a:prstGeom>
            <a:noFill/>
            <a:ln w="9525">
              <a:noFill/>
              <a:miter lim="800000"/>
              <a:headEnd/>
              <a:tailEnd/>
            </a:ln>
          </p:spPr>
          <p:txBody>
            <a:bodyPr wrap="none">
              <a:spAutoFit/>
            </a:bodyPr>
            <a:lstStyle/>
            <a:p>
              <a:pPr eaLnBrk="0" hangingPunct="0"/>
              <a:r>
                <a:rPr lang="en-US" b="1">
                  <a:cs typeface="Arial" pitchFamily="34" charset="0"/>
                </a:rPr>
                <a:t>ECONOMY</a:t>
              </a:r>
            </a:p>
          </p:txBody>
        </p:sp>
      </p:grpSp>
      <p:grpSp>
        <p:nvGrpSpPr>
          <p:cNvPr id="12304" name="Group 23"/>
          <p:cNvGrpSpPr>
            <a:grpSpLocks/>
          </p:cNvGrpSpPr>
          <p:nvPr/>
        </p:nvGrpSpPr>
        <p:grpSpPr bwMode="auto">
          <a:xfrm>
            <a:off x="7362825" y="3060700"/>
            <a:ext cx="1447800" cy="911225"/>
            <a:chOff x="4638" y="1536"/>
            <a:chExt cx="912" cy="672"/>
          </a:xfrm>
        </p:grpSpPr>
        <p:sp>
          <p:nvSpPr>
            <p:cNvPr id="12319" name="Oval 24"/>
            <p:cNvSpPr>
              <a:spLocks noChangeArrowheads="1"/>
            </p:cNvSpPr>
            <p:nvPr/>
          </p:nvSpPr>
          <p:spPr bwMode="auto">
            <a:xfrm>
              <a:off x="4638" y="1536"/>
              <a:ext cx="912" cy="672"/>
            </a:xfrm>
            <a:prstGeom prst="ellipse">
              <a:avLst/>
            </a:prstGeom>
            <a:solidFill>
              <a:srgbClr val="0099FF"/>
            </a:solidFill>
            <a:ln w="9525">
              <a:solidFill>
                <a:schemeClr val="tx1"/>
              </a:solidFill>
              <a:round/>
              <a:headEnd/>
              <a:tailEnd/>
            </a:ln>
          </p:spPr>
          <p:txBody>
            <a:bodyPr wrap="none" anchor="ctr"/>
            <a:lstStyle/>
            <a:p>
              <a:endParaRPr lang="en-US"/>
            </a:p>
          </p:txBody>
        </p:sp>
        <p:sp>
          <p:nvSpPr>
            <p:cNvPr id="12320" name="Text Box 25"/>
            <p:cNvSpPr txBox="1">
              <a:spLocks noChangeArrowheads="1"/>
            </p:cNvSpPr>
            <p:nvPr/>
          </p:nvSpPr>
          <p:spPr bwMode="auto">
            <a:xfrm>
              <a:off x="4720" y="1773"/>
              <a:ext cx="748" cy="270"/>
            </a:xfrm>
            <a:prstGeom prst="rect">
              <a:avLst/>
            </a:prstGeom>
            <a:noFill/>
            <a:ln w="9525">
              <a:noFill/>
              <a:miter lim="800000"/>
              <a:headEnd/>
              <a:tailEnd/>
            </a:ln>
          </p:spPr>
          <p:txBody>
            <a:bodyPr wrap="none">
              <a:spAutoFit/>
            </a:bodyPr>
            <a:lstStyle/>
            <a:p>
              <a:pPr eaLnBrk="0" hangingPunct="0"/>
              <a:r>
                <a:rPr lang="en-US" b="1">
                  <a:cs typeface="Arial" pitchFamily="34" charset="0"/>
                </a:rPr>
                <a:t>SERVICE</a:t>
              </a:r>
            </a:p>
          </p:txBody>
        </p:sp>
      </p:grpSp>
      <p:grpSp>
        <p:nvGrpSpPr>
          <p:cNvPr id="12305" name="Group 26"/>
          <p:cNvGrpSpPr>
            <a:grpSpLocks/>
          </p:cNvGrpSpPr>
          <p:nvPr/>
        </p:nvGrpSpPr>
        <p:grpSpPr bwMode="auto">
          <a:xfrm>
            <a:off x="7315200" y="4167188"/>
            <a:ext cx="1543050" cy="909637"/>
            <a:chOff x="4608" y="2304"/>
            <a:chExt cx="972" cy="672"/>
          </a:xfrm>
        </p:grpSpPr>
        <p:sp>
          <p:nvSpPr>
            <p:cNvPr id="12317" name="Oval 27"/>
            <p:cNvSpPr>
              <a:spLocks noChangeArrowheads="1"/>
            </p:cNvSpPr>
            <p:nvPr/>
          </p:nvSpPr>
          <p:spPr bwMode="auto">
            <a:xfrm>
              <a:off x="4638" y="2304"/>
              <a:ext cx="912" cy="672"/>
            </a:xfrm>
            <a:prstGeom prst="ellipse">
              <a:avLst/>
            </a:prstGeom>
            <a:solidFill>
              <a:srgbClr val="FFFF00"/>
            </a:solidFill>
            <a:ln w="9525">
              <a:solidFill>
                <a:schemeClr val="tx1"/>
              </a:solidFill>
              <a:round/>
              <a:headEnd/>
              <a:tailEnd/>
            </a:ln>
          </p:spPr>
          <p:txBody>
            <a:bodyPr wrap="none" anchor="ctr"/>
            <a:lstStyle/>
            <a:p>
              <a:endParaRPr lang="en-US"/>
            </a:p>
          </p:txBody>
        </p:sp>
        <p:sp>
          <p:nvSpPr>
            <p:cNvPr id="12318" name="Text Box 28"/>
            <p:cNvSpPr txBox="1">
              <a:spLocks noChangeArrowheads="1"/>
            </p:cNvSpPr>
            <p:nvPr/>
          </p:nvSpPr>
          <p:spPr bwMode="auto">
            <a:xfrm>
              <a:off x="4608" y="2545"/>
              <a:ext cx="972" cy="270"/>
            </a:xfrm>
            <a:prstGeom prst="rect">
              <a:avLst/>
            </a:prstGeom>
            <a:noFill/>
            <a:ln w="9525">
              <a:noFill/>
              <a:miter lim="800000"/>
              <a:headEnd/>
              <a:tailEnd/>
            </a:ln>
          </p:spPr>
          <p:txBody>
            <a:bodyPr wrap="none">
              <a:spAutoFit/>
            </a:bodyPr>
            <a:lstStyle/>
            <a:p>
              <a:pPr eaLnBrk="0" hangingPunct="0"/>
              <a:r>
                <a:rPr lang="en-US" b="1">
                  <a:cs typeface="Arial" pitchFamily="34" charset="0"/>
                </a:rPr>
                <a:t>EFFICIENCY</a:t>
              </a:r>
            </a:p>
          </p:txBody>
        </p:sp>
      </p:grpSp>
      <p:grpSp>
        <p:nvGrpSpPr>
          <p:cNvPr id="12306" name="Group 29"/>
          <p:cNvGrpSpPr>
            <a:grpSpLocks/>
          </p:cNvGrpSpPr>
          <p:nvPr/>
        </p:nvGrpSpPr>
        <p:grpSpPr bwMode="auto">
          <a:xfrm>
            <a:off x="7362825" y="1955800"/>
            <a:ext cx="1447800" cy="909638"/>
            <a:chOff x="4638" y="768"/>
            <a:chExt cx="912" cy="672"/>
          </a:xfrm>
        </p:grpSpPr>
        <p:sp>
          <p:nvSpPr>
            <p:cNvPr id="12315" name="Oval 30"/>
            <p:cNvSpPr>
              <a:spLocks noChangeArrowheads="1"/>
            </p:cNvSpPr>
            <p:nvPr/>
          </p:nvSpPr>
          <p:spPr bwMode="auto">
            <a:xfrm>
              <a:off x="4638" y="768"/>
              <a:ext cx="912" cy="672"/>
            </a:xfrm>
            <a:prstGeom prst="ellipse">
              <a:avLst/>
            </a:prstGeom>
            <a:solidFill>
              <a:srgbClr val="FF0000"/>
            </a:solidFill>
            <a:ln w="9525">
              <a:solidFill>
                <a:schemeClr val="tx1"/>
              </a:solidFill>
              <a:round/>
              <a:headEnd/>
              <a:tailEnd/>
            </a:ln>
          </p:spPr>
          <p:txBody>
            <a:bodyPr wrap="none" anchor="ctr"/>
            <a:lstStyle/>
            <a:p>
              <a:endParaRPr lang="en-US"/>
            </a:p>
          </p:txBody>
        </p:sp>
        <p:sp>
          <p:nvSpPr>
            <p:cNvPr id="12316" name="Text Box 31"/>
            <p:cNvSpPr txBox="1">
              <a:spLocks noChangeArrowheads="1"/>
            </p:cNvSpPr>
            <p:nvPr/>
          </p:nvSpPr>
          <p:spPr bwMode="auto">
            <a:xfrm>
              <a:off x="4656" y="913"/>
              <a:ext cx="876" cy="473"/>
            </a:xfrm>
            <a:prstGeom prst="rect">
              <a:avLst/>
            </a:prstGeom>
            <a:noFill/>
            <a:ln w="9525">
              <a:noFill/>
              <a:miter lim="800000"/>
              <a:headEnd/>
              <a:tailEnd/>
            </a:ln>
          </p:spPr>
          <p:txBody>
            <a:bodyPr>
              <a:spAutoFit/>
            </a:bodyPr>
            <a:lstStyle/>
            <a:p>
              <a:pPr eaLnBrk="0" hangingPunct="0"/>
              <a:r>
                <a:rPr lang="en-US" b="1">
                  <a:cs typeface="Arial" pitchFamily="34" charset="0"/>
                </a:rPr>
                <a:t>TRANSPA-RENCY</a:t>
              </a:r>
            </a:p>
          </p:txBody>
        </p:sp>
      </p:grpSp>
      <p:sp>
        <p:nvSpPr>
          <p:cNvPr id="12307" name="Text Box 32"/>
          <p:cNvSpPr txBox="1">
            <a:spLocks noChangeArrowheads="1"/>
          </p:cNvSpPr>
          <p:nvPr/>
        </p:nvSpPr>
        <p:spPr bwMode="auto">
          <a:xfrm>
            <a:off x="3124200" y="1949450"/>
            <a:ext cx="3048000" cy="825500"/>
          </a:xfrm>
          <a:prstGeom prst="rect">
            <a:avLst/>
          </a:prstGeom>
          <a:solidFill>
            <a:srgbClr val="EAEAEA"/>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EAEAEA"/>
            </a:extrusionClr>
          </a:sp3d>
        </p:spPr>
        <p:txBody>
          <a:bodyPr>
            <a:spAutoFit/>
            <a:flatTx/>
          </a:bodyPr>
          <a:lstStyle/>
          <a:p>
            <a:pPr eaLnBrk="0" hangingPunct="0"/>
            <a:r>
              <a:rPr lang="en-US" sz="1600" b="1">
                <a:latin typeface="Tekton"/>
                <a:cs typeface="Arial" pitchFamily="34" charset="0"/>
              </a:rPr>
              <a:t>E-Governance:</a:t>
            </a:r>
          </a:p>
          <a:p>
            <a:pPr lvl="1" eaLnBrk="0" hangingPunct="0">
              <a:buFontTx/>
              <a:buChar char="•"/>
            </a:pPr>
            <a:r>
              <a:rPr lang="en-US" sz="1600" b="1">
                <a:latin typeface="Tekton"/>
                <a:cs typeface="Arial" pitchFamily="34" charset="0"/>
              </a:rPr>
              <a:t>Legal Framework,</a:t>
            </a:r>
          </a:p>
          <a:p>
            <a:pPr lvl="1" eaLnBrk="0" hangingPunct="0">
              <a:buFontTx/>
              <a:buChar char="•"/>
            </a:pPr>
            <a:r>
              <a:rPr lang="en-US" sz="1600" b="1">
                <a:latin typeface="Tekton"/>
                <a:cs typeface="Arial" pitchFamily="34" charset="0"/>
              </a:rPr>
              <a:t>ICT Policies - Standards</a:t>
            </a:r>
          </a:p>
        </p:txBody>
      </p:sp>
      <p:sp>
        <p:nvSpPr>
          <p:cNvPr id="12308" name="Text Box 33"/>
          <p:cNvSpPr txBox="1">
            <a:spLocks noChangeArrowheads="1"/>
          </p:cNvSpPr>
          <p:nvPr/>
        </p:nvSpPr>
        <p:spPr bwMode="auto">
          <a:xfrm>
            <a:off x="3095625" y="4876800"/>
            <a:ext cx="3025775" cy="581025"/>
          </a:xfrm>
          <a:prstGeom prst="rect">
            <a:avLst/>
          </a:prstGeom>
          <a:solidFill>
            <a:srgbClr val="EAEAEA"/>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EAEAEA"/>
            </a:extrusionClr>
          </a:sp3d>
        </p:spPr>
        <p:txBody>
          <a:bodyPr>
            <a:spAutoFit/>
            <a:flatTx/>
          </a:bodyPr>
          <a:lstStyle/>
          <a:p>
            <a:pPr eaLnBrk="0" hangingPunct="0"/>
            <a:r>
              <a:rPr lang="en-US" sz="1600" b="1">
                <a:latin typeface="Tekton"/>
                <a:cs typeface="Arial" pitchFamily="34" charset="0"/>
              </a:rPr>
              <a:t>Client-Oriented Service Applications</a:t>
            </a:r>
          </a:p>
        </p:txBody>
      </p:sp>
      <p:sp>
        <p:nvSpPr>
          <p:cNvPr id="12309" name="Text Box 34"/>
          <p:cNvSpPr txBox="1">
            <a:spLocks noChangeArrowheads="1"/>
          </p:cNvSpPr>
          <p:nvPr/>
        </p:nvSpPr>
        <p:spPr bwMode="auto">
          <a:xfrm>
            <a:off x="3063875" y="5788025"/>
            <a:ext cx="3087688" cy="581025"/>
          </a:xfrm>
          <a:prstGeom prst="rect">
            <a:avLst/>
          </a:prstGeom>
          <a:solidFill>
            <a:srgbClr val="EAEAEA"/>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EAEAEA"/>
            </a:extrusionClr>
          </a:sp3d>
        </p:spPr>
        <p:txBody>
          <a:bodyPr>
            <a:spAutoFit/>
            <a:flatTx/>
          </a:bodyPr>
          <a:lstStyle/>
          <a:p>
            <a:pPr eaLnBrk="0" hangingPunct="0"/>
            <a:r>
              <a:rPr lang="en-US" sz="1600" b="1">
                <a:latin typeface="Tekton"/>
                <a:cs typeface="Arial" pitchFamily="34" charset="0"/>
              </a:rPr>
              <a:t>Back-End Government Applications </a:t>
            </a:r>
          </a:p>
        </p:txBody>
      </p:sp>
      <p:sp>
        <p:nvSpPr>
          <p:cNvPr id="12310" name="Text Box 35"/>
          <p:cNvSpPr txBox="1">
            <a:spLocks noChangeArrowheads="1"/>
          </p:cNvSpPr>
          <p:nvPr/>
        </p:nvSpPr>
        <p:spPr bwMode="auto">
          <a:xfrm>
            <a:off x="3122613" y="3063875"/>
            <a:ext cx="3049587" cy="581025"/>
          </a:xfrm>
          <a:prstGeom prst="rect">
            <a:avLst/>
          </a:prstGeom>
          <a:solidFill>
            <a:srgbClr val="EAEAEA"/>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EAEAEA"/>
            </a:extrusionClr>
          </a:sp3d>
        </p:spPr>
        <p:txBody>
          <a:bodyPr>
            <a:spAutoFit/>
            <a:flatTx/>
          </a:bodyPr>
          <a:lstStyle/>
          <a:p>
            <a:pPr eaLnBrk="0" hangingPunct="0"/>
            <a:r>
              <a:rPr lang="en-US" sz="1600" b="1">
                <a:latin typeface="Tekton"/>
                <a:cs typeface="Arial" pitchFamily="34" charset="0"/>
              </a:rPr>
              <a:t>Connectivity &amp; Data Processing infrastructure</a:t>
            </a:r>
          </a:p>
        </p:txBody>
      </p:sp>
      <p:sp>
        <p:nvSpPr>
          <p:cNvPr id="12311" name="AutoShape 36"/>
          <p:cNvSpPr>
            <a:spLocks noChangeArrowheads="1"/>
          </p:cNvSpPr>
          <p:nvPr/>
        </p:nvSpPr>
        <p:spPr bwMode="auto">
          <a:xfrm>
            <a:off x="304800" y="5791200"/>
            <a:ext cx="1676400" cy="773113"/>
          </a:xfrm>
          <a:prstGeom prst="cube">
            <a:avLst>
              <a:gd name="adj" fmla="val 25000"/>
            </a:avLst>
          </a:prstGeom>
          <a:solidFill>
            <a:schemeClr val="bg1"/>
          </a:solidFill>
          <a:ln w="9525">
            <a:solidFill>
              <a:schemeClr val="tx1"/>
            </a:solidFill>
            <a:miter lim="800000"/>
            <a:headEnd/>
            <a:tailEnd/>
          </a:ln>
        </p:spPr>
        <p:txBody>
          <a:bodyPr wrap="none" anchor="ctr"/>
          <a:lstStyle/>
          <a:p>
            <a:pPr algn="ctr"/>
            <a:endParaRPr lang="en-US" sz="1600">
              <a:latin typeface="Times New Roman" pitchFamily="18" charset="0"/>
            </a:endParaRPr>
          </a:p>
        </p:txBody>
      </p:sp>
      <p:sp>
        <p:nvSpPr>
          <p:cNvPr id="12312" name="Text Box 37"/>
          <p:cNvSpPr txBox="1">
            <a:spLocks noChangeArrowheads="1"/>
          </p:cNvSpPr>
          <p:nvPr/>
        </p:nvSpPr>
        <p:spPr bwMode="auto">
          <a:xfrm>
            <a:off x="428625" y="6019800"/>
            <a:ext cx="1428750" cy="309563"/>
          </a:xfrm>
          <a:prstGeom prst="rect">
            <a:avLst/>
          </a:prstGeom>
          <a:noFill/>
          <a:ln w="9525">
            <a:noFill/>
            <a:miter lim="800000"/>
            <a:headEnd/>
            <a:tailEnd/>
          </a:ln>
        </p:spPr>
        <p:txBody>
          <a:bodyPr lIns="0" tIns="0" rIns="0" bIns="0"/>
          <a:lstStyle/>
          <a:p>
            <a:pPr algn="ctr"/>
            <a:r>
              <a:rPr lang="en-US" b="1">
                <a:latin typeface="Times New Roman" pitchFamily="18" charset="0"/>
              </a:rPr>
              <a:t>Financing</a:t>
            </a:r>
          </a:p>
        </p:txBody>
      </p:sp>
      <p:sp>
        <p:nvSpPr>
          <p:cNvPr id="12313" name="Text Box 38"/>
          <p:cNvSpPr txBox="1">
            <a:spLocks noChangeArrowheads="1"/>
          </p:cNvSpPr>
          <p:nvPr/>
        </p:nvSpPr>
        <p:spPr bwMode="auto">
          <a:xfrm>
            <a:off x="3130550" y="3973513"/>
            <a:ext cx="3035300" cy="581025"/>
          </a:xfrm>
          <a:prstGeom prst="rect">
            <a:avLst/>
          </a:prstGeom>
          <a:solidFill>
            <a:srgbClr val="EAEAEA"/>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EAEAEA"/>
            </a:extrusionClr>
          </a:sp3d>
        </p:spPr>
        <p:txBody>
          <a:bodyPr>
            <a:spAutoFit/>
            <a:flatTx/>
          </a:bodyPr>
          <a:lstStyle/>
          <a:p>
            <a:pPr eaLnBrk="0" hangingPunct="0"/>
            <a:r>
              <a:rPr lang="en-US" sz="1600" b="1">
                <a:latin typeface="Tekton"/>
                <a:cs typeface="Arial" pitchFamily="34" charset="0"/>
              </a:rPr>
              <a:t>Institutional Infrastructure for Service Delivery  </a:t>
            </a:r>
          </a:p>
        </p:txBody>
      </p:sp>
      <p:sp>
        <p:nvSpPr>
          <p:cNvPr id="12314" name="Text Box 41"/>
          <p:cNvSpPr txBox="1">
            <a:spLocks noChangeArrowheads="1"/>
          </p:cNvSpPr>
          <p:nvPr/>
        </p:nvSpPr>
        <p:spPr bwMode="auto">
          <a:xfrm>
            <a:off x="304800" y="2895600"/>
            <a:ext cx="1676400" cy="641350"/>
          </a:xfrm>
          <a:prstGeom prst="rect">
            <a:avLst/>
          </a:prstGeom>
          <a:noFill/>
          <a:ln w="9525">
            <a:noFill/>
            <a:miter lim="800000"/>
            <a:headEnd/>
            <a:tailEnd/>
          </a:ln>
        </p:spPr>
        <p:txBody>
          <a:bodyPr>
            <a:spAutoFit/>
          </a:bodyPr>
          <a:lstStyle/>
          <a:p>
            <a:pPr>
              <a:spcBef>
                <a:spcPct val="50000"/>
              </a:spcBef>
            </a:pPr>
            <a:r>
              <a:rPr lang="en-US" b="1">
                <a:latin typeface="Times New Roman" pitchFamily="18" charset="0"/>
              </a:rPr>
              <a:t>Human</a:t>
            </a:r>
            <a:r>
              <a:rPr lang="en-US" b="1"/>
              <a:t> </a:t>
            </a:r>
            <a:r>
              <a:rPr lang="en-US" b="1">
                <a:latin typeface="Times New Roman" pitchFamily="18" charset="0"/>
              </a:rPr>
              <a:t>Resource Dev.</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5"/>
          <p:cNvSpPr>
            <a:spLocks noGrp="1"/>
          </p:cNvSpPr>
          <p:nvPr>
            <p:ph type="sldNum" sz="quarter" idx="12"/>
          </p:nvPr>
        </p:nvSpPr>
        <p:spPr>
          <a:ln>
            <a:miter lim="800000"/>
            <a:headEnd/>
            <a:tailEnd/>
          </a:ln>
        </p:spPr>
        <p:txBody>
          <a:bodyPr/>
          <a:lstStyle/>
          <a:p>
            <a:pPr fontAlgn="base">
              <a:spcBef>
                <a:spcPct val="0"/>
              </a:spcBef>
              <a:spcAft>
                <a:spcPct val="0"/>
              </a:spcAft>
              <a:defRPr/>
            </a:pPr>
            <a:fld id="{A83BC74E-9001-49ED-8880-48E96B3CD6EC}" type="slidenum">
              <a:rPr lang="en-US" smtClean="0">
                <a:solidFill>
                  <a:schemeClr val="tx1"/>
                </a:solidFill>
              </a:rPr>
              <a:pPr fontAlgn="base">
                <a:spcBef>
                  <a:spcPct val="0"/>
                </a:spcBef>
                <a:spcAft>
                  <a:spcPct val="0"/>
                </a:spcAft>
                <a:defRPr/>
              </a:pPr>
              <a:t>9</a:t>
            </a:fld>
            <a:endParaRPr lang="en-US" smtClean="0">
              <a:solidFill>
                <a:schemeClr val="tx1"/>
              </a:solidFill>
            </a:endParaRPr>
          </a:p>
        </p:txBody>
      </p:sp>
      <p:sp>
        <p:nvSpPr>
          <p:cNvPr id="13315" name="Rectangle 2"/>
          <p:cNvSpPr>
            <a:spLocks noGrp="1" noChangeArrowheads="1"/>
          </p:cNvSpPr>
          <p:nvPr>
            <p:ph type="title"/>
          </p:nvPr>
        </p:nvSpPr>
        <p:spPr>
          <a:xfrm>
            <a:off x="457200" y="274638"/>
            <a:ext cx="8229600" cy="944562"/>
          </a:xfrm>
        </p:spPr>
        <p:txBody>
          <a:bodyPr/>
          <a:lstStyle/>
          <a:p>
            <a:pPr eaLnBrk="1" hangingPunct="1"/>
            <a:r>
              <a:rPr lang="sv-SE" sz="4000" smtClean="0"/>
              <a:t>Making a business case</a:t>
            </a:r>
          </a:p>
        </p:txBody>
      </p:sp>
      <p:sp>
        <p:nvSpPr>
          <p:cNvPr id="97284" name="Rectangle 3"/>
          <p:cNvSpPr>
            <a:spLocks noGrp="1" noChangeArrowheads="1"/>
          </p:cNvSpPr>
          <p:nvPr>
            <p:ph type="body" idx="1"/>
          </p:nvPr>
        </p:nvSpPr>
        <p:spPr>
          <a:xfrm>
            <a:off x="685800" y="1371600"/>
            <a:ext cx="7848600" cy="4495800"/>
          </a:xfrm>
        </p:spPr>
        <p:txBody>
          <a:bodyPr/>
          <a:lstStyle/>
          <a:p>
            <a:pPr marL="742950" indent="-742950" eaLnBrk="1" hangingPunct="1">
              <a:spcBef>
                <a:spcPts val="0"/>
              </a:spcBef>
              <a:buFont typeface="Arial" charset="0"/>
              <a:buChar char="•"/>
              <a:defRPr/>
            </a:pPr>
            <a:r>
              <a:rPr lang="en-GB" sz="2800" dirty="0" smtClean="0"/>
              <a:t>Defining worthwhile goals</a:t>
            </a:r>
          </a:p>
          <a:p>
            <a:pPr marL="1143000" lvl="1" indent="-742950" eaLnBrk="1" hangingPunct="1">
              <a:spcBef>
                <a:spcPts val="0"/>
              </a:spcBef>
              <a:buFont typeface="Arial" charset="0"/>
              <a:buChar char="–"/>
              <a:defRPr/>
            </a:pPr>
            <a:r>
              <a:rPr lang="en-GB" dirty="0" smtClean="0"/>
              <a:t>To extend the reach of government services </a:t>
            </a:r>
          </a:p>
          <a:p>
            <a:pPr marL="1143000" lvl="1" indent="-742950" eaLnBrk="1" hangingPunct="1">
              <a:spcBef>
                <a:spcPts val="0"/>
              </a:spcBef>
              <a:buFont typeface="Arial" charset="0"/>
              <a:buChar char="–"/>
              <a:defRPr/>
            </a:pPr>
            <a:r>
              <a:rPr lang="en-GB" dirty="0" smtClean="0"/>
              <a:t>To promote equal access to government services</a:t>
            </a:r>
          </a:p>
          <a:p>
            <a:pPr marL="1143000" lvl="1" indent="-742950" eaLnBrk="1" hangingPunct="1">
              <a:spcBef>
                <a:spcPts val="0"/>
              </a:spcBef>
              <a:buFont typeface="Arial" charset="0"/>
              <a:buChar char="–"/>
              <a:defRPr/>
            </a:pPr>
            <a:r>
              <a:rPr lang="en-GB" dirty="0" smtClean="0"/>
              <a:t>To increase constituency satisfaction with government services</a:t>
            </a:r>
          </a:p>
          <a:p>
            <a:pPr marL="1143000" lvl="1" indent="-742950" eaLnBrk="1" hangingPunct="1">
              <a:spcBef>
                <a:spcPts val="0"/>
              </a:spcBef>
              <a:buFont typeface="Arial" charset="0"/>
              <a:buChar char="–"/>
              <a:defRPr/>
            </a:pPr>
            <a:r>
              <a:rPr lang="en-GB" dirty="0" smtClean="0"/>
              <a:t>To reduce government costs</a:t>
            </a:r>
            <a:endParaRPr lang="sv-SE" sz="2400" dirty="0" smtClean="0"/>
          </a:p>
          <a:p>
            <a:pPr marL="609600" indent="-609600" eaLnBrk="1" hangingPunct="1">
              <a:spcBef>
                <a:spcPts val="0"/>
              </a:spcBef>
              <a:buFont typeface="Arial" charset="0"/>
              <a:buChar char="•"/>
              <a:defRPr/>
            </a:pPr>
            <a:r>
              <a:rPr lang="en-GB" sz="2800" dirty="0" smtClean="0"/>
              <a:t>Demonstrating financial feasibility</a:t>
            </a:r>
          </a:p>
          <a:p>
            <a:pPr marL="1009650" lvl="1" indent="-609600" eaLnBrk="1" hangingPunct="1">
              <a:spcBef>
                <a:spcPts val="0"/>
              </a:spcBef>
              <a:buFont typeface="Arial" charset="0"/>
              <a:buChar char="–"/>
              <a:defRPr/>
            </a:pPr>
            <a:r>
              <a:rPr lang="en-GB" dirty="0" smtClean="0"/>
              <a:t>Incremental investment financing</a:t>
            </a:r>
          </a:p>
          <a:p>
            <a:pPr marL="1009650" lvl="1" indent="-609600" eaLnBrk="1" hangingPunct="1">
              <a:spcBef>
                <a:spcPts val="0"/>
              </a:spcBef>
              <a:buFont typeface="Arial" charset="0"/>
              <a:buChar char="–"/>
              <a:defRPr/>
            </a:pPr>
            <a:r>
              <a:rPr lang="en-GB" dirty="0" smtClean="0"/>
              <a:t>Cost sharing with business</a:t>
            </a:r>
          </a:p>
          <a:p>
            <a:pPr marL="609600" indent="-609600" eaLnBrk="1" hangingPunct="1">
              <a:spcBef>
                <a:spcPts val="0"/>
              </a:spcBef>
              <a:buFontTx/>
              <a:buAutoNum type="alphaLcPeriod" startAt="4"/>
              <a:defRPr/>
            </a:pPr>
            <a:endParaRPr lang="en-GB" sz="2800" dirty="0" smtClean="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51.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TotalTime>
  <Words>2494</Words>
  <Application>Microsoft Office PowerPoint</Application>
  <PresentationFormat>On-screen Show (4:3)</PresentationFormat>
  <Paragraphs>430</Paragraphs>
  <Slides>51</Slides>
  <Notes>7</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51</vt:i4>
      </vt:variant>
    </vt:vector>
  </HeadingPairs>
  <TitlesOfParts>
    <vt:vector size="65" baseType="lpstr">
      <vt:lpstr>맑은 고딕</vt:lpstr>
      <vt:lpstr>ＭＳ Ｐゴシック</vt:lpstr>
      <vt:lpstr>Arial</vt:lpstr>
      <vt:lpstr>바탕</vt:lpstr>
      <vt:lpstr>Calibri</vt:lpstr>
      <vt:lpstr>굴림</vt:lpstr>
      <vt:lpstr>Helvetica</vt:lpstr>
      <vt:lpstr>Tekton</vt:lpstr>
      <vt:lpstr>Thoma</vt:lpstr>
      <vt:lpstr>Times New Roman</vt:lpstr>
      <vt:lpstr>Verdana</vt:lpstr>
      <vt:lpstr>Office Theme</vt:lpstr>
      <vt:lpstr>Visio.Drawing.11</vt:lpstr>
      <vt:lpstr>Photo Editor Photo</vt:lpstr>
      <vt:lpstr>eGov Ecosystem and Infrastructure</vt:lpstr>
      <vt:lpstr>The e-Governance Roadmap… </vt:lpstr>
      <vt:lpstr>What is an eGov Roadmap ?</vt:lpstr>
      <vt:lpstr>eGovernance Ecosystem</vt:lpstr>
      <vt:lpstr>eGovernance Infrastructure</vt:lpstr>
      <vt:lpstr>E-Government and Strategy</vt:lpstr>
      <vt:lpstr>Why an e-Gov. strategy?</vt:lpstr>
      <vt:lpstr>PowerPoint Presentation</vt:lpstr>
      <vt:lpstr>Making a business case</vt:lpstr>
      <vt:lpstr>Making a business case</vt:lpstr>
      <vt:lpstr>Implementation Process</vt:lpstr>
      <vt:lpstr>Implementation Process</vt:lpstr>
      <vt:lpstr>Measurement of results</vt:lpstr>
      <vt:lpstr>India e-Government Architecture</vt:lpstr>
      <vt:lpstr>Data Centers</vt:lpstr>
      <vt:lpstr>A Data Center</vt:lpstr>
      <vt:lpstr>Data Center Components</vt:lpstr>
      <vt:lpstr>Data Center Design Criteria</vt:lpstr>
      <vt:lpstr>Data Center Design Criteria</vt:lpstr>
      <vt:lpstr>Data Center Design Criteria</vt:lpstr>
      <vt:lpstr>Data Centre Availability</vt:lpstr>
      <vt:lpstr>Data Center Design Criteria</vt:lpstr>
      <vt:lpstr>Data Center Design Criteria</vt:lpstr>
      <vt:lpstr>Data Center Challenges</vt:lpstr>
      <vt:lpstr>Common Data Center Topology</vt:lpstr>
      <vt:lpstr>Data Center Network Topology</vt:lpstr>
      <vt:lpstr>Requirements for future data center</vt:lpstr>
      <vt:lpstr>Problems with Common Topologies</vt:lpstr>
      <vt:lpstr>Reminder: Layer 2 vs. Layer 3</vt:lpstr>
      <vt:lpstr>Need for Layer 2</vt:lpstr>
      <vt:lpstr>Review of Layer 2 &amp; Layer 3</vt:lpstr>
      <vt:lpstr>Data Center Traffic Engineering</vt:lpstr>
      <vt:lpstr>Wide-Area Network</vt:lpstr>
      <vt:lpstr>Wide-Area Network: Ingress Proxies</vt:lpstr>
      <vt:lpstr>Traffic Engineering Challenges</vt:lpstr>
      <vt:lpstr>Traffic Engineering Opportunities</vt:lpstr>
      <vt:lpstr>PowerPoint Presentation</vt:lpstr>
      <vt:lpstr>PowerPoint Presentation</vt:lpstr>
      <vt:lpstr> National Panchayat Portal (http://panchayat.nic.in) </vt:lpstr>
      <vt:lpstr>Challenges of Information Dissemination &amp; Management</vt:lpstr>
      <vt:lpstr> NPP–Collaborative Portal Generation </vt:lpstr>
      <vt:lpstr>NPP – Content Presentation &amp; Organization</vt:lpstr>
      <vt:lpstr>NPP – Language Support</vt:lpstr>
      <vt:lpstr>NPP – Powerful Search Facility</vt:lpstr>
      <vt:lpstr>NPP – Visual Themes</vt:lpstr>
      <vt:lpstr>User Management</vt:lpstr>
      <vt:lpstr>NPP - Authentication</vt:lpstr>
      <vt:lpstr>NPP – Content Management</vt:lpstr>
      <vt:lpstr> NPP – Collaborative Content Management </vt:lpstr>
      <vt:lpstr>NPP - Messaging</vt:lpstr>
      <vt:lpstr>NPP – Future Directions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SWE428-eGovernance</dc:title>
  <dc:creator>vit</dc:creator>
  <cp:lastModifiedBy>Admin</cp:lastModifiedBy>
  <cp:revision>13</cp:revision>
  <dcterms:created xsi:type="dcterms:W3CDTF">2014-03-17T14:26:48Z</dcterms:created>
  <dcterms:modified xsi:type="dcterms:W3CDTF">2021-10-21T03:48:26Z</dcterms:modified>
</cp:coreProperties>
</file>