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57" r:id="rId6"/>
    <p:sldId id="313" r:id="rId7"/>
    <p:sldId id="309" r:id="rId8"/>
    <p:sldId id="310" r:id="rId9"/>
    <p:sldId id="258" r:id="rId10"/>
    <p:sldId id="259" r:id="rId11"/>
    <p:sldId id="260" r:id="rId12"/>
    <p:sldId id="261" r:id="rId13"/>
    <p:sldId id="311" r:id="rId14"/>
    <p:sldId id="312" r:id="rId15"/>
    <p:sldId id="262" r:id="rId16"/>
    <p:sldId id="264" r:id="rId17"/>
    <p:sldId id="265" r:id="rId18"/>
    <p:sldId id="273" r:id="rId19"/>
    <p:sldId id="266" r:id="rId20"/>
    <p:sldId id="281" r:id="rId21"/>
    <p:sldId id="282" r:id="rId22"/>
    <p:sldId id="280" r:id="rId23"/>
    <p:sldId id="314" r:id="rId24"/>
    <p:sldId id="277" r:id="rId25"/>
    <p:sldId id="278" r:id="rId26"/>
    <p:sldId id="279" r:id="rId27"/>
    <p:sldId id="270" r:id="rId28"/>
    <p:sldId id="272" r:id="rId29"/>
    <p:sldId id="283" r:id="rId30"/>
    <p:sldId id="284" r:id="rId31"/>
    <p:sldId id="285" r:id="rId32"/>
    <p:sldId id="315" r:id="rId33"/>
    <p:sldId id="290" r:id="rId34"/>
    <p:sldId id="286" r:id="rId35"/>
    <p:sldId id="287" r:id="rId36"/>
    <p:sldId id="288" r:id="rId37"/>
    <p:sldId id="289" r:id="rId38"/>
    <p:sldId id="308" r:id="rId39"/>
    <p:sldId id="316" r:id="rId40"/>
    <p:sldId id="317" r:id="rId41"/>
    <p:sldId id="291" r:id="rId42"/>
    <p:sldId id="295" r:id="rId43"/>
    <p:sldId id="296" r:id="rId44"/>
    <p:sldId id="297" r:id="rId45"/>
    <p:sldId id="292" r:id="rId46"/>
    <p:sldId id="293" r:id="rId47"/>
    <p:sldId id="294" r:id="rId48"/>
    <p:sldId id="298" r:id="rId49"/>
    <p:sldId id="299" r:id="rId50"/>
    <p:sldId id="318" r:id="rId51"/>
    <p:sldId id="319" r:id="rId52"/>
    <p:sldId id="301" r:id="rId53"/>
    <p:sldId id="300" r:id="rId54"/>
    <p:sldId id="302" r:id="rId55"/>
    <p:sldId id="304" r:id="rId56"/>
    <p:sldId id="320" r:id="rId57"/>
    <p:sldId id="321" r:id="rId58"/>
    <p:sldId id="303" r:id="rId59"/>
    <p:sldId id="305" r:id="rId60"/>
    <p:sldId id="306" r:id="rId61"/>
    <p:sldId id="30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0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wiki/Smart_pointer" TargetMode="External"/><Relationship Id="rId2" Type="http://schemas.openxmlformats.org/officeDocument/2006/relationships/hyperlink" Target="/wiki/Reference_counting" TargetMode="Externa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Compatible - Object Adapter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84706" y="1219200"/>
            <a:ext cx="8959294" cy="54932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Compatible - Class Adapter</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743075" y="1795463"/>
            <a:ext cx="5657850" cy="3267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a:t>
            </a:r>
            <a:endParaRPr lang="en-US" dirty="0"/>
          </a:p>
        </p:txBody>
      </p:sp>
      <p:sp>
        <p:nvSpPr>
          <p:cNvPr id="3" name="Content Placeholder 2"/>
          <p:cNvSpPr>
            <a:spLocks noGrp="1"/>
          </p:cNvSpPr>
          <p:nvPr>
            <p:ph idx="1"/>
          </p:nvPr>
        </p:nvSpPr>
        <p:spPr/>
        <p:txBody>
          <a:bodyPr/>
          <a:lstStyle/>
          <a:p>
            <a:r>
              <a:rPr lang="en-US" dirty="0" smtClean="0"/>
              <a:t>Structural</a:t>
            </a:r>
          </a:p>
          <a:p>
            <a:r>
              <a:rPr lang="en-US" b="1" dirty="0" smtClean="0"/>
              <a:t>Separates an object’s </a:t>
            </a:r>
            <a:r>
              <a:rPr lang="en-US" b="1" dirty="0" smtClean="0"/>
              <a:t>interface </a:t>
            </a:r>
            <a:r>
              <a:rPr lang="en-US" b="1" dirty="0" smtClean="0"/>
              <a:t>from its </a:t>
            </a:r>
            <a:r>
              <a:rPr lang="en-US" b="1" dirty="0" smtClean="0"/>
              <a:t>implementation</a:t>
            </a:r>
          </a:p>
          <a:p>
            <a:pPr>
              <a:buNone/>
            </a:pPr>
            <a:endParaRPr lang="en-US" b="1" dirty="0" smtClean="0"/>
          </a:p>
          <a:p>
            <a:pPr>
              <a:buNone/>
            </a:pPr>
            <a:r>
              <a:rPr lang="en-US" b="1" dirty="0" smtClean="0"/>
              <a:t>Definition:</a:t>
            </a:r>
            <a:endParaRPr lang="en-US" b="1" dirty="0"/>
          </a:p>
        </p:txBody>
      </p:sp>
      <p:pic>
        <p:nvPicPr>
          <p:cNvPr id="48129" name="Picture 1"/>
          <p:cNvPicPr>
            <a:picLocks noChangeAspect="1" noChangeArrowheads="1"/>
          </p:cNvPicPr>
          <p:nvPr/>
        </p:nvPicPr>
        <p:blipFill>
          <a:blip r:embed="rId2"/>
          <a:srcRect/>
          <a:stretch>
            <a:fillRect/>
          </a:stretch>
        </p:blipFill>
        <p:spPr bwMode="auto">
          <a:xfrm>
            <a:off x="914400" y="4495800"/>
            <a:ext cx="6486525" cy="466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a:t>
            </a:r>
            <a:endParaRPr lang="en-US" dirty="0"/>
          </a:p>
        </p:txBody>
      </p:sp>
      <p:sp>
        <p:nvSpPr>
          <p:cNvPr id="5" name="Content Placeholder 4"/>
          <p:cNvSpPr>
            <a:spLocks noGrp="1"/>
          </p:cNvSpPr>
          <p:nvPr>
            <p:ph idx="1"/>
          </p:nvPr>
        </p:nvSpPr>
        <p:spPr/>
        <p:txBody>
          <a:bodyPr/>
          <a:lstStyle/>
          <a:p>
            <a:endParaRPr lang="en-US"/>
          </a:p>
        </p:txBody>
      </p:sp>
      <p:pic>
        <p:nvPicPr>
          <p:cNvPr id="64515" name="Picture 3"/>
          <p:cNvPicPr>
            <a:picLocks noChangeAspect="1" noChangeArrowheads="1"/>
          </p:cNvPicPr>
          <p:nvPr/>
        </p:nvPicPr>
        <p:blipFill>
          <a:blip r:embed="rId2"/>
          <a:srcRect/>
          <a:stretch>
            <a:fillRect/>
          </a:stretch>
        </p:blipFill>
        <p:spPr bwMode="auto">
          <a:xfrm>
            <a:off x="1447800" y="1828800"/>
            <a:ext cx="6381750" cy="41624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a:t>
            </a:r>
            <a:endParaRPr lang="en-US" dirty="0"/>
          </a:p>
        </p:txBody>
      </p:sp>
      <p:pic>
        <p:nvPicPr>
          <p:cNvPr id="65538" name="Picture 2"/>
          <p:cNvPicPr>
            <a:picLocks noGrp="1" noChangeAspect="1" noChangeArrowheads="1"/>
          </p:cNvPicPr>
          <p:nvPr>
            <p:ph idx="1"/>
          </p:nvPr>
        </p:nvPicPr>
        <p:blipFill>
          <a:blip r:embed="rId2"/>
          <a:srcRect/>
          <a:stretch>
            <a:fillRect/>
          </a:stretch>
        </p:blipFill>
        <p:spPr bwMode="auto">
          <a:xfrm>
            <a:off x="457200" y="2365602"/>
            <a:ext cx="8229600" cy="299515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2343150" y="1866900"/>
            <a:ext cx="4457700"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 Abstraction part</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228600" y="1146736"/>
            <a:ext cx="8763000" cy="5711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 Implementation part</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18894" y="1219200"/>
            <a:ext cx="8444106" cy="55979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 – Pattern Structure</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76420" y="1238655"/>
            <a:ext cx="8486579" cy="53145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a:t>
            </a:r>
            <a:endParaRPr lang="en-US" dirty="0"/>
          </a:p>
        </p:txBody>
      </p:sp>
      <p:sp>
        <p:nvSpPr>
          <p:cNvPr id="3" name="Content Placeholder 2"/>
          <p:cNvSpPr>
            <a:spLocks noGrp="1"/>
          </p:cNvSpPr>
          <p:nvPr>
            <p:ph idx="1"/>
          </p:nvPr>
        </p:nvSpPr>
        <p:spPr/>
        <p:txBody>
          <a:bodyPr/>
          <a:lstStyle/>
          <a:p>
            <a:r>
              <a:rPr lang="en-US" dirty="0" smtClean="0"/>
              <a:t>A tree structure of simple and composite objects.</a:t>
            </a:r>
          </a:p>
          <a:p>
            <a:r>
              <a:rPr lang="en-US" dirty="0" smtClean="0"/>
              <a:t>Allows to treat the different objects in similar fashion.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a:t>Organized Patterns Catalogue</a:t>
            </a:r>
          </a:p>
        </p:txBody>
      </p:sp>
      <p:graphicFrame>
        <p:nvGraphicFramePr>
          <p:cNvPr id="5123" name="Object 3"/>
          <p:cNvGraphicFramePr>
            <a:graphicFrameLocks noChangeAspect="1"/>
          </p:cNvGraphicFramePr>
          <p:nvPr>
            <p:ph idx="1"/>
          </p:nvPr>
        </p:nvGraphicFramePr>
        <p:xfrm>
          <a:off x="457200" y="1524000"/>
          <a:ext cx="8305800" cy="4724400"/>
        </p:xfrm>
        <a:graphic>
          <a:graphicData uri="http://schemas.openxmlformats.org/presentationml/2006/ole">
            <p:oleObj spid="_x0000_s9218" name="Bitmap Image" r:id="rId3" imgW="6335009" imgH="2781688" progId="PBrush">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CA"/>
              <a:t>Composite (</a:t>
            </a:r>
            <a:r>
              <a:rPr lang="en-CA" i="1"/>
              <a:t>Structural</a:t>
            </a:r>
            <a:r>
              <a:rPr lang="en-CA"/>
              <a:t>)</a:t>
            </a:r>
          </a:p>
        </p:txBody>
      </p:sp>
      <p:sp>
        <p:nvSpPr>
          <p:cNvPr id="19459" name="Rectangle 3"/>
          <p:cNvSpPr>
            <a:spLocks noGrp="1" noChangeArrowheads="1"/>
          </p:cNvSpPr>
          <p:nvPr>
            <p:ph type="body" idx="1"/>
          </p:nvPr>
        </p:nvSpPr>
        <p:spPr/>
        <p:txBody>
          <a:bodyPr/>
          <a:lstStyle/>
          <a:p>
            <a:pPr>
              <a:lnSpc>
                <a:spcPct val="90000"/>
              </a:lnSpc>
            </a:pPr>
            <a:r>
              <a:rPr lang="en-CA" sz="2800"/>
              <a:t>Intent</a:t>
            </a:r>
          </a:p>
          <a:p>
            <a:pPr lvl="1">
              <a:lnSpc>
                <a:spcPct val="90000"/>
              </a:lnSpc>
            </a:pPr>
            <a:r>
              <a:rPr lang="en-CA" sz="2400"/>
              <a:t>Treat individual objects and multiple, recursively-composed objects uniformly</a:t>
            </a:r>
          </a:p>
          <a:p>
            <a:pPr>
              <a:lnSpc>
                <a:spcPct val="90000"/>
              </a:lnSpc>
            </a:pPr>
            <a:r>
              <a:rPr lang="en-CA" sz="2800"/>
              <a:t>Applicability</a:t>
            </a:r>
          </a:p>
          <a:p>
            <a:pPr lvl="1">
              <a:lnSpc>
                <a:spcPct val="90000"/>
              </a:lnSpc>
            </a:pPr>
            <a:r>
              <a:rPr lang="en-CA" sz="2400"/>
              <a:t>Objects must be composed recursively,</a:t>
            </a:r>
          </a:p>
          <a:p>
            <a:pPr lvl="1">
              <a:lnSpc>
                <a:spcPct val="90000"/>
              </a:lnSpc>
            </a:pPr>
            <a:r>
              <a:rPr lang="en-CA" sz="2400"/>
              <a:t>And there should be no distinction between individual and composed elements,</a:t>
            </a:r>
          </a:p>
          <a:p>
            <a:pPr lvl="1">
              <a:lnSpc>
                <a:spcPct val="90000"/>
              </a:lnSpc>
            </a:pPr>
            <a:r>
              <a:rPr lang="en-CA" sz="2400"/>
              <a:t>And objects in the structure can be treated uniformly</a:t>
            </a:r>
          </a:p>
          <a:p>
            <a:pPr lvl="1">
              <a:lnSpc>
                <a:spcPct val="90000"/>
              </a:lnSpc>
            </a:pPr>
            <a:r>
              <a:rPr lang="en-US" sz="2400"/>
              <a:t>Part-Whole hierarchy of objects. </a:t>
            </a:r>
          </a:p>
          <a:p>
            <a:pPr lvl="1">
              <a:lnSpc>
                <a:spcPct val="90000"/>
              </a:lnSpc>
            </a:pPr>
            <a:r>
              <a:rPr lang="en-US" sz="2400"/>
              <a:t>Constant handling of objects as groups or individuals </a:t>
            </a:r>
            <a:endParaRPr lang="en-CA" sz="2400"/>
          </a:p>
          <a:p>
            <a:pPr>
              <a:lnSpc>
                <a:spcPct val="90000"/>
              </a:lnSpc>
              <a:buFontTx/>
              <a:buNone/>
            </a:pPr>
            <a:endParaRPr lang="en-CA"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CA"/>
              <a:t>Composite (Cont'd)</a:t>
            </a:r>
          </a:p>
        </p:txBody>
      </p:sp>
      <p:sp>
        <p:nvSpPr>
          <p:cNvPr id="22531" name="Rectangle 3"/>
          <p:cNvSpPr>
            <a:spLocks noGrp="1" noChangeArrowheads="1"/>
          </p:cNvSpPr>
          <p:nvPr>
            <p:ph type="body" idx="1"/>
          </p:nvPr>
        </p:nvSpPr>
        <p:spPr/>
        <p:txBody>
          <a:bodyPr/>
          <a:lstStyle/>
          <a:p>
            <a:r>
              <a:rPr lang="en-CA"/>
              <a:t>Known Uses</a:t>
            </a:r>
          </a:p>
          <a:p>
            <a:pPr lvl="1"/>
            <a:r>
              <a:rPr lang="en-CA"/>
              <a:t>ET++ VObjects</a:t>
            </a:r>
          </a:p>
          <a:p>
            <a:pPr lvl="1"/>
            <a:r>
              <a:rPr lang="en-CA"/>
              <a:t>InterViews Glyphs, Styles</a:t>
            </a:r>
          </a:p>
          <a:p>
            <a:pPr lvl="1"/>
            <a:r>
              <a:rPr lang="en-CA"/>
              <a:t>Unidraw Components, MacroCommands</a:t>
            </a:r>
          </a:p>
          <a:p>
            <a:endParaRPr lang="en-CA"/>
          </a:p>
        </p:txBody>
      </p:sp>
      <p:sp>
        <p:nvSpPr>
          <p:cNvPr id="22532" name="Text Box 4"/>
          <p:cNvSpPr txBox="1">
            <a:spLocks noChangeArrowheads="1"/>
          </p:cNvSpPr>
          <p:nvPr/>
        </p:nvSpPr>
        <p:spPr bwMode="auto">
          <a:xfrm rot="-5400000">
            <a:off x="-1678781" y="4787106"/>
            <a:ext cx="3722688" cy="244475"/>
          </a:xfrm>
          <a:prstGeom prst="rect">
            <a:avLst/>
          </a:prstGeom>
          <a:noFill/>
          <a:ln w="9525">
            <a:noFill/>
            <a:miter lim="800000"/>
            <a:headEnd/>
            <a:tailEnd/>
          </a:ln>
          <a:effectLst/>
        </p:spPr>
        <p:txBody>
          <a:bodyPr wrap="none">
            <a:spAutoFit/>
          </a:bodyPr>
          <a:lstStyle/>
          <a:p>
            <a:r>
              <a:rPr lang="en-CA" sz="1000">
                <a:latin typeface="Times New Roman" charset="0"/>
                <a:cs typeface="Times New Roman" charset="0"/>
              </a:rPr>
              <a:t>© </a:t>
            </a:r>
            <a:r>
              <a:rPr lang="en-CA" sz="1000">
                <a:latin typeface="Times New Roman" charset="0"/>
              </a:rPr>
              <a:t>E. Gamma, R. Helm, R. Johnson, J. Vlissides and Addison-Wesley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CA" dirty="0"/>
              <a:t>Composite (Cont'd)</a:t>
            </a:r>
          </a:p>
        </p:txBody>
      </p:sp>
      <p:sp>
        <p:nvSpPr>
          <p:cNvPr id="20483" name="Rectangle 3"/>
          <p:cNvSpPr>
            <a:spLocks noGrp="1" noChangeArrowheads="1"/>
          </p:cNvSpPr>
          <p:nvPr>
            <p:ph type="body" idx="1"/>
          </p:nvPr>
        </p:nvSpPr>
        <p:spPr/>
        <p:txBody>
          <a:bodyPr/>
          <a:lstStyle/>
          <a:p>
            <a:r>
              <a:rPr lang="en-CA"/>
              <a:t>Structure</a:t>
            </a:r>
          </a:p>
        </p:txBody>
      </p:sp>
      <p:graphicFrame>
        <p:nvGraphicFramePr>
          <p:cNvPr id="20484" name="Object 4"/>
          <p:cNvGraphicFramePr>
            <a:graphicFrameLocks noChangeAspect="1"/>
          </p:cNvGraphicFramePr>
          <p:nvPr/>
        </p:nvGraphicFramePr>
        <p:xfrm>
          <a:off x="2757488" y="1968500"/>
          <a:ext cx="5776912" cy="4646613"/>
        </p:xfrm>
        <a:graphic>
          <a:graphicData uri="http://schemas.openxmlformats.org/presentationml/2006/ole">
            <p:oleObj spid="_x0000_s39938" name="Visio" r:id="rId3" imgW="3628440" imgH="2919960" progId="">
              <p:embed/>
            </p:oleObj>
          </a:graphicData>
        </a:graphic>
      </p:graphicFrame>
      <p:sp>
        <p:nvSpPr>
          <p:cNvPr id="20485" name="Text Box 5"/>
          <p:cNvSpPr txBox="1">
            <a:spLocks noChangeArrowheads="1"/>
          </p:cNvSpPr>
          <p:nvPr/>
        </p:nvSpPr>
        <p:spPr bwMode="auto">
          <a:xfrm rot="-5400000">
            <a:off x="-1678781" y="4787106"/>
            <a:ext cx="3722688" cy="244475"/>
          </a:xfrm>
          <a:prstGeom prst="rect">
            <a:avLst/>
          </a:prstGeom>
          <a:noFill/>
          <a:ln w="9525">
            <a:noFill/>
            <a:miter lim="800000"/>
            <a:headEnd/>
            <a:tailEnd/>
          </a:ln>
          <a:effectLst/>
        </p:spPr>
        <p:txBody>
          <a:bodyPr wrap="none">
            <a:spAutoFit/>
          </a:bodyPr>
          <a:lstStyle/>
          <a:p>
            <a:r>
              <a:rPr lang="en-CA" sz="1000">
                <a:latin typeface="Times New Roman" charset="0"/>
                <a:cs typeface="Times New Roman" charset="0"/>
              </a:rPr>
              <a:t>© </a:t>
            </a:r>
            <a:r>
              <a:rPr lang="en-CA" sz="1000">
                <a:latin typeface="Times New Roman" charset="0"/>
              </a:rPr>
              <a:t>E. Gamma, R. Helm, R. Johnson, J. Vlissides and Addison-Wesley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a:t>
            </a:r>
            <a:endParaRPr lang="en-US" dirty="0"/>
          </a:p>
        </p:txBody>
      </p:sp>
      <p:pic>
        <p:nvPicPr>
          <p:cNvPr id="66562" name="Picture 2"/>
          <p:cNvPicPr>
            <a:picLocks noGrp="1" noChangeAspect="1" noChangeArrowheads="1"/>
          </p:cNvPicPr>
          <p:nvPr>
            <p:ph idx="1"/>
          </p:nvPr>
        </p:nvPicPr>
        <p:blipFill>
          <a:blip r:embed="rId2"/>
          <a:srcRect/>
          <a:stretch>
            <a:fillRect/>
          </a:stretch>
        </p:blipFill>
        <p:spPr bwMode="auto">
          <a:xfrm>
            <a:off x="457200" y="2299937"/>
            <a:ext cx="8229600" cy="312648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Composite</a:t>
            </a:r>
            <a:endParaRPr lang="en-US" dirty="0"/>
          </a:p>
        </p:txBody>
      </p:sp>
      <p:pic>
        <p:nvPicPr>
          <p:cNvPr id="36866" name="Picture 2"/>
          <p:cNvPicPr>
            <a:picLocks noGrp="1" noChangeAspect="1" noChangeArrowheads="1"/>
          </p:cNvPicPr>
          <p:nvPr>
            <p:ph idx="1"/>
          </p:nvPr>
        </p:nvPicPr>
        <p:blipFill>
          <a:blip r:embed="rId2"/>
          <a:srcRect/>
          <a:stretch>
            <a:fillRect/>
          </a:stretch>
        </p:blipFill>
        <p:spPr bwMode="auto">
          <a:xfrm>
            <a:off x="1600571" y="2372705"/>
            <a:ext cx="5942858" cy="298095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Composite</a:t>
            </a:r>
            <a:endParaRPr lang="en-US" dirty="0"/>
          </a:p>
        </p:txBody>
      </p:sp>
      <p:sp>
        <p:nvSpPr>
          <p:cNvPr id="3" name="Content Placeholder 2"/>
          <p:cNvSpPr>
            <a:spLocks noGrp="1"/>
          </p:cNvSpPr>
          <p:nvPr>
            <p:ph idx="1"/>
          </p:nvPr>
        </p:nvSpPr>
        <p:spPr/>
        <p:txBody>
          <a:bodyPr/>
          <a:lstStyle/>
          <a:p>
            <a:endParaRPr lang="en-US"/>
          </a:p>
        </p:txBody>
      </p:sp>
      <p:pic>
        <p:nvPicPr>
          <p:cNvPr id="37890" name="Picture 2"/>
          <p:cNvPicPr>
            <a:picLocks noChangeAspect="1" noChangeArrowheads="1"/>
          </p:cNvPicPr>
          <p:nvPr/>
        </p:nvPicPr>
        <p:blipFill>
          <a:blip r:embed="rId2"/>
          <a:srcRect/>
          <a:stretch>
            <a:fillRect/>
          </a:stretch>
        </p:blipFill>
        <p:spPr bwMode="auto">
          <a:xfrm>
            <a:off x="533400" y="1328464"/>
            <a:ext cx="8001000" cy="500619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Composite</a:t>
            </a:r>
            <a:endParaRPr lang="en-US" dirty="0"/>
          </a:p>
        </p:txBody>
      </p:sp>
      <p:pic>
        <p:nvPicPr>
          <p:cNvPr id="38914" name="Picture 2"/>
          <p:cNvPicPr>
            <a:picLocks noGrp="1" noChangeAspect="1" noChangeArrowheads="1"/>
          </p:cNvPicPr>
          <p:nvPr>
            <p:ph idx="1"/>
          </p:nvPr>
        </p:nvPicPr>
        <p:blipFill>
          <a:blip r:embed="rId2"/>
          <a:srcRect/>
          <a:stretch>
            <a:fillRect/>
          </a:stretch>
        </p:blipFill>
        <p:spPr bwMode="auto">
          <a:xfrm>
            <a:off x="1152952" y="1706038"/>
            <a:ext cx="6838096" cy="431428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Composite - Example</a:t>
            </a:r>
          </a:p>
        </p:txBody>
      </p:sp>
      <p:pic>
        <p:nvPicPr>
          <p:cNvPr id="23555" name="Picture 3" descr="composite-example"/>
          <p:cNvPicPr>
            <a:picLocks noGrp="1" noChangeAspect="1" noChangeArrowheads="1"/>
          </p:cNvPicPr>
          <p:nvPr>
            <p:ph idx="1"/>
          </p:nvPr>
        </p:nvPicPr>
        <p:blipFill>
          <a:blip r:embed="rId2"/>
          <a:srcRect/>
          <a:stretch>
            <a:fillRect/>
          </a:stretch>
        </p:blipFill>
        <p:spPr>
          <a:xfrm>
            <a:off x="684213" y="1981200"/>
            <a:ext cx="6675437" cy="4572000"/>
          </a:xfrm>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CA"/>
              <a:t>Composite (Cont'd)</a:t>
            </a:r>
          </a:p>
        </p:txBody>
      </p:sp>
      <p:sp>
        <p:nvSpPr>
          <p:cNvPr id="21507" name="Rectangle 3"/>
          <p:cNvSpPr>
            <a:spLocks noGrp="1" noChangeArrowheads="1"/>
          </p:cNvSpPr>
          <p:nvPr>
            <p:ph type="body" idx="1"/>
          </p:nvPr>
        </p:nvSpPr>
        <p:spPr/>
        <p:txBody>
          <a:bodyPr>
            <a:normAutofit lnSpcReduction="10000"/>
          </a:bodyPr>
          <a:lstStyle/>
          <a:p>
            <a:pPr>
              <a:lnSpc>
                <a:spcPct val="90000"/>
              </a:lnSpc>
            </a:pPr>
            <a:r>
              <a:rPr lang="en-CA" sz="2800"/>
              <a:t>Consequences</a:t>
            </a:r>
          </a:p>
          <a:p>
            <a:pPr lvl="1">
              <a:lnSpc>
                <a:spcPct val="90000"/>
              </a:lnSpc>
              <a:buFontTx/>
              <a:buChar char="+"/>
            </a:pPr>
            <a:r>
              <a:rPr lang="en-CA" sz="2400"/>
              <a:t>Uniformity: treat components the same regardless of complexity</a:t>
            </a:r>
          </a:p>
          <a:p>
            <a:pPr lvl="1">
              <a:lnSpc>
                <a:spcPct val="90000"/>
              </a:lnSpc>
              <a:buFontTx/>
              <a:buChar char="+"/>
            </a:pPr>
            <a:r>
              <a:rPr lang="en-CA" sz="2400"/>
              <a:t>Extensibility: new Component subclasses work wherever old ones do</a:t>
            </a:r>
          </a:p>
          <a:p>
            <a:pPr lvl="1">
              <a:lnSpc>
                <a:spcPct val="90000"/>
              </a:lnSpc>
            </a:pPr>
            <a:r>
              <a:rPr lang="en-CA" sz="2400"/>
              <a:t>Overhead: might need prohibitive numbers of objects</a:t>
            </a:r>
          </a:p>
          <a:p>
            <a:pPr>
              <a:lnSpc>
                <a:spcPct val="90000"/>
              </a:lnSpc>
            </a:pPr>
            <a:r>
              <a:rPr lang="en-CA" sz="2800"/>
              <a:t>Implementation</a:t>
            </a:r>
          </a:p>
          <a:p>
            <a:pPr lvl="1">
              <a:lnSpc>
                <a:spcPct val="90000"/>
              </a:lnSpc>
            </a:pPr>
            <a:r>
              <a:rPr lang="en-CA" sz="2400"/>
              <a:t>Do Components know their parents?</a:t>
            </a:r>
          </a:p>
          <a:p>
            <a:pPr lvl="1">
              <a:lnSpc>
                <a:spcPct val="90000"/>
              </a:lnSpc>
            </a:pPr>
            <a:r>
              <a:rPr lang="en-CA" sz="2400"/>
              <a:t>Uniform interface for both leaves and composites?</a:t>
            </a:r>
          </a:p>
          <a:p>
            <a:pPr lvl="1">
              <a:lnSpc>
                <a:spcPct val="90000"/>
              </a:lnSpc>
            </a:pPr>
            <a:r>
              <a:rPr lang="en-CA" sz="2400"/>
              <a:t>Don't allocate storage for children in Component base class</a:t>
            </a:r>
          </a:p>
          <a:p>
            <a:pPr lvl="1">
              <a:lnSpc>
                <a:spcPct val="90000"/>
              </a:lnSpc>
            </a:pPr>
            <a:r>
              <a:rPr lang="en-CA" sz="2400"/>
              <a:t>Responsibility for deleting children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CA"/>
              <a:t>Decorator (</a:t>
            </a:r>
            <a:r>
              <a:rPr lang="en-CA" i="1"/>
              <a:t>Structural</a:t>
            </a:r>
            <a:r>
              <a:rPr lang="en-CA"/>
              <a:t>)</a:t>
            </a:r>
          </a:p>
        </p:txBody>
      </p:sp>
      <p:sp>
        <p:nvSpPr>
          <p:cNvPr id="33795" name="Rectangle 3"/>
          <p:cNvSpPr>
            <a:spLocks noGrp="1" noChangeArrowheads="1"/>
          </p:cNvSpPr>
          <p:nvPr>
            <p:ph type="body" idx="1"/>
          </p:nvPr>
        </p:nvSpPr>
        <p:spPr/>
        <p:txBody>
          <a:bodyPr/>
          <a:lstStyle/>
          <a:p>
            <a:r>
              <a:rPr lang="en-CA" dirty="0"/>
              <a:t>Intent</a:t>
            </a:r>
          </a:p>
          <a:p>
            <a:pPr lvl="1"/>
            <a:r>
              <a:rPr lang="en-CA" dirty="0"/>
              <a:t>Augment </a:t>
            </a:r>
            <a:r>
              <a:rPr lang="en-CA" u="sng" dirty="0"/>
              <a:t>objects</a:t>
            </a:r>
            <a:r>
              <a:rPr lang="en-CA" dirty="0"/>
              <a:t> with new </a:t>
            </a:r>
            <a:r>
              <a:rPr lang="en-CA" dirty="0" smtClean="0"/>
              <a:t>responsibilities</a:t>
            </a:r>
          </a:p>
          <a:p>
            <a:pPr lvl="1"/>
            <a:r>
              <a:rPr lang="en-US" dirty="0" smtClean="0"/>
              <a:t>Add responsibilities to objects dynamically</a:t>
            </a:r>
            <a:endParaRPr lang="en-CA" dirty="0"/>
          </a:p>
          <a:p>
            <a:r>
              <a:rPr lang="en-CA" dirty="0" smtClean="0"/>
              <a:t>Applicability</a:t>
            </a:r>
          </a:p>
          <a:p>
            <a:pPr lvl="1"/>
            <a:r>
              <a:rPr lang="en-CA" dirty="0" smtClean="0"/>
              <a:t>When </a:t>
            </a:r>
            <a:r>
              <a:rPr lang="en-CA" dirty="0"/>
              <a:t>extension by </a:t>
            </a:r>
            <a:r>
              <a:rPr lang="en-CA" dirty="0" err="1"/>
              <a:t>subclassing</a:t>
            </a:r>
            <a:r>
              <a:rPr lang="en-CA" dirty="0"/>
              <a:t> is impractical</a:t>
            </a:r>
          </a:p>
          <a:p>
            <a:pPr lvl="1"/>
            <a:r>
              <a:rPr lang="en-CA" dirty="0"/>
              <a:t>For responsibilities that can be </a:t>
            </a:r>
            <a:r>
              <a:rPr lang="en-CA" dirty="0" smtClean="0"/>
              <a:t>withdrawn</a:t>
            </a:r>
            <a:endParaRPr lang="en-CA" dirty="0"/>
          </a:p>
          <a:p>
            <a:pPr lvl="0"/>
            <a:r>
              <a:rPr lang="en-CA" dirty="0" smtClean="0">
                <a:solidFill>
                  <a:prstClr val="black"/>
                </a:solidFill>
              </a:rPr>
              <a:t>Definition</a:t>
            </a:r>
          </a:p>
          <a:p>
            <a:pPr lvl="1"/>
            <a:endParaRPr lang="en-CA" dirty="0" smtClean="0"/>
          </a:p>
        </p:txBody>
      </p:sp>
      <p:sp>
        <p:nvSpPr>
          <p:cNvPr id="33796" name="Text Box 4"/>
          <p:cNvSpPr txBox="1">
            <a:spLocks noChangeArrowheads="1"/>
          </p:cNvSpPr>
          <p:nvPr/>
        </p:nvSpPr>
        <p:spPr bwMode="auto">
          <a:xfrm rot="-5400000">
            <a:off x="-1678781" y="4787106"/>
            <a:ext cx="3722688" cy="244475"/>
          </a:xfrm>
          <a:prstGeom prst="rect">
            <a:avLst/>
          </a:prstGeom>
          <a:noFill/>
          <a:ln w="9525">
            <a:noFill/>
            <a:miter lim="800000"/>
            <a:headEnd/>
            <a:tailEnd/>
          </a:ln>
          <a:effectLst/>
        </p:spPr>
        <p:txBody>
          <a:bodyPr wrap="none">
            <a:spAutoFit/>
          </a:bodyPr>
          <a:lstStyle/>
          <a:p>
            <a:r>
              <a:rPr lang="en-CA" sz="1000">
                <a:latin typeface="Times New Roman" charset="0"/>
                <a:cs typeface="Times New Roman" charset="0"/>
              </a:rPr>
              <a:t>© </a:t>
            </a:r>
            <a:r>
              <a:rPr lang="en-CA" sz="1000">
                <a:latin typeface="Times New Roman" charset="0"/>
              </a:rPr>
              <a:t>E. Gamma, R. Helm, R. Johnson, J. Vlissides and Addison-Wesley</a:t>
            </a:r>
          </a:p>
        </p:txBody>
      </p:sp>
      <p:pic>
        <p:nvPicPr>
          <p:cNvPr id="55297" name="Picture 1"/>
          <p:cNvPicPr>
            <a:picLocks noChangeAspect="1" noChangeArrowheads="1"/>
          </p:cNvPicPr>
          <p:nvPr/>
        </p:nvPicPr>
        <p:blipFill>
          <a:blip r:embed="rId2"/>
          <a:srcRect/>
          <a:stretch>
            <a:fillRect/>
          </a:stretch>
        </p:blipFill>
        <p:spPr bwMode="auto">
          <a:xfrm>
            <a:off x="1066800" y="5410200"/>
            <a:ext cx="6562725" cy="438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Organizing the Catalog</a:t>
            </a:r>
          </a:p>
        </p:txBody>
      </p:sp>
      <p:sp>
        <p:nvSpPr>
          <p:cNvPr id="7171" name="Rectangle 3"/>
          <p:cNvSpPr>
            <a:spLocks noGrp="1" noChangeArrowheads="1"/>
          </p:cNvSpPr>
          <p:nvPr>
            <p:ph type="body" idx="1"/>
          </p:nvPr>
        </p:nvSpPr>
        <p:spPr/>
        <p:txBody>
          <a:bodyPr/>
          <a:lstStyle/>
          <a:p>
            <a:r>
              <a:rPr lang="en-US" sz="2400"/>
              <a:t>Purpose – reflects what pattern does</a:t>
            </a:r>
          </a:p>
          <a:p>
            <a:pPr lvl="1"/>
            <a:r>
              <a:rPr lang="en-US" sz="2000"/>
              <a:t>Creational – concern the process of object creation</a:t>
            </a:r>
          </a:p>
          <a:p>
            <a:pPr lvl="1"/>
            <a:r>
              <a:rPr lang="en-US" sz="2000"/>
              <a:t>Structural – deal with the composition of classes or objects</a:t>
            </a:r>
          </a:p>
          <a:p>
            <a:pPr lvl="1"/>
            <a:r>
              <a:rPr lang="en-US" sz="2000"/>
              <a:t>Behavioral – characterize the ways in which classes or objects interact and distribute responsibility</a:t>
            </a:r>
          </a:p>
          <a:p>
            <a:r>
              <a:rPr lang="en-US" sz="2400"/>
              <a:t>Scope – whether the pattern applies primarily to classes or to objects</a:t>
            </a:r>
          </a:p>
          <a:p>
            <a:pPr lvl="1"/>
            <a:r>
              <a:rPr lang="en-US" sz="2000"/>
              <a:t>Class – deal with relationships between classes and their subclasses – inheritance – static – fixed at compile time</a:t>
            </a:r>
          </a:p>
          <a:p>
            <a:pPr lvl="1"/>
            <a:r>
              <a:rPr lang="en-US" sz="2000"/>
              <a:t>Object – deal with object relationships – changed at runtime – more dynamic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71">
                                            <p:txEl>
                                              <p:pRg st="5" end="5"/>
                                            </p:txEl>
                                          </p:spTgt>
                                        </p:tgtEl>
                                        <p:attrNameLst>
                                          <p:attrName>style.visibility</p:attrName>
                                        </p:attrNameLst>
                                      </p:cBhvr>
                                      <p:to>
                                        <p:strVal val="visible"/>
                                      </p:to>
                                    </p:set>
                                    <p:animEffect transition="in" filter="blinds(horizontal)">
                                      <p:cBhvr>
                                        <p:cTn id="32" dur="500"/>
                                        <p:tgtEl>
                                          <p:spTgt spid="71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71">
                                            <p:txEl>
                                              <p:pRg st="6" end="6"/>
                                            </p:txEl>
                                          </p:spTgt>
                                        </p:tgtEl>
                                        <p:attrNameLst>
                                          <p:attrName>style.visibility</p:attrName>
                                        </p:attrNameLst>
                                      </p:cBhvr>
                                      <p:to>
                                        <p:strVal val="visible"/>
                                      </p:to>
                                    </p:set>
                                    <p:animEffect transition="in" filter="blinds(horizontal)">
                                      <p:cBhvr>
                                        <p:cTn id="37"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CA" dirty="0"/>
              <a:t>Decorator Diagram</a:t>
            </a:r>
          </a:p>
        </p:txBody>
      </p:sp>
      <p:sp>
        <p:nvSpPr>
          <p:cNvPr id="34819" name="Rectangle 3"/>
          <p:cNvSpPr>
            <a:spLocks noGrp="1" noChangeArrowheads="1"/>
          </p:cNvSpPr>
          <p:nvPr>
            <p:ph type="body" idx="1"/>
          </p:nvPr>
        </p:nvSpPr>
        <p:spPr/>
        <p:txBody>
          <a:bodyPr/>
          <a:lstStyle/>
          <a:p>
            <a:r>
              <a:rPr lang="en-CA"/>
              <a:t>Structure</a:t>
            </a:r>
          </a:p>
        </p:txBody>
      </p:sp>
      <p:sp>
        <p:nvSpPr>
          <p:cNvPr id="34820" name="Text Box 4"/>
          <p:cNvSpPr txBox="1">
            <a:spLocks noChangeArrowheads="1"/>
          </p:cNvSpPr>
          <p:nvPr/>
        </p:nvSpPr>
        <p:spPr bwMode="auto">
          <a:xfrm rot="-5400000">
            <a:off x="-1678781" y="4787106"/>
            <a:ext cx="3722688" cy="244475"/>
          </a:xfrm>
          <a:prstGeom prst="rect">
            <a:avLst/>
          </a:prstGeom>
          <a:noFill/>
          <a:ln w="9525">
            <a:noFill/>
            <a:miter lim="800000"/>
            <a:headEnd/>
            <a:tailEnd/>
          </a:ln>
          <a:effectLst/>
        </p:spPr>
        <p:txBody>
          <a:bodyPr wrap="none">
            <a:spAutoFit/>
          </a:bodyPr>
          <a:lstStyle/>
          <a:p>
            <a:r>
              <a:rPr lang="en-CA" sz="1000">
                <a:latin typeface="Times New Roman" charset="0"/>
                <a:cs typeface="Times New Roman" charset="0"/>
              </a:rPr>
              <a:t>© </a:t>
            </a:r>
            <a:r>
              <a:rPr lang="en-CA" sz="1000">
                <a:latin typeface="Times New Roman" charset="0"/>
              </a:rPr>
              <a:t>E. Gamma, R. Helm, R. Johnson, J. Vlissides and Addison-Wesley</a:t>
            </a:r>
          </a:p>
        </p:txBody>
      </p:sp>
      <p:graphicFrame>
        <p:nvGraphicFramePr>
          <p:cNvPr id="34821" name="Object 5"/>
          <p:cNvGraphicFramePr>
            <a:graphicFrameLocks noChangeAspect="1"/>
          </p:cNvGraphicFramePr>
          <p:nvPr/>
        </p:nvGraphicFramePr>
        <p:xfrm>
          <a:off x="762000" y="2667000"/>
          <a:ext cx="7848600" cy="3414713"/>
        </p:xfrm>
        <a:graphic>
          <a:graphicData uri="http://schemas.openxmlformats.org/presentationml/2006/ole">
            <p:oleObj spid="_x0000_s40962" name="Visio" r:id="rId3" imgW="5341680" imgH="2324160" progId="">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Decorator - Diagram</a:t>
            </a:r>
          </a:p>
        </p:txBody>
      </p:sp>
      <p:pic>
        <p:nvPicPr>
          <p:cNvPr id="35843" name="Picture 3" descr="decorator"/>
          <p:cNvPicPr>
            <a:picLocks noGrp="1" noChangeAspect="1" noChangeArrowheads="1"/>
          </p:cNvPicPr>
          <p:nvPr>
            <p:ph idx="1"/>
          </p:nvPr>
        </p:nvPicPr>
        <p:blipFill>
          <a:blip r:embed="rId2"/>
          <a:srcRect/>
          <a:stretch>
            <a:fillRect/>
          </a:stretch>
        </p:blipFill>
        <p:spPr>
          <a:xfrm>
            <a:off x="619125" y="1606550"/>
            <a:ext cx="7905750" cy="4513263"/>
          </a:xfrm>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Decorator</a:t>
            </a:r>
            <a:endParaRPr lang="en-US" dirty="0"/>
          </a:p>
        </p:txBody>
      </p:sp>
      <p:sp>
        <p:nvSpPr>
          <p:cNvPr id="3" name="Content Placeholder 2"/>
          <p:cNvSpPr>
            <a:spLocks noGrp="1"/>
          </p:cNvSpPr>
          <p:nvPr>
            <p:ph idx="1"/>
          </p:nvPr>
        </p:nvSpPr>
        <p:spPr/>
        <p:txBody>
          <a:bodyPr/>
          <a:lstStyle/>
          <a:p>
            <a:endParaRPr lang="en-US"/>
          </a:p>
        </p:txBody>
      </p:sp>
      <p:pic>
        <p:nvPicPr>
          <p:cNvPr id="67586" name="Picture 2"/>
          <p:cNvPicPr>
            <a:picLocks noChangeAspect="1" noChangeArrowheads="1"/>
          </p:cNvPicPr>
          <p:nvPr/>
        </p:nvPicPr>
        <p:blipFill>
          <a:blip r:embed="rId2"/>
          <a:srcRect/>
          <a:stretch>
            <a:fillRect/>
          </a:stretch>
        </p:blipFill>
        <p:spPr bwMode="auto">
          <a:xfrm>
            <a:off x="466725" y="2319338"/>
            <a:ext cx="8210550" cy="22193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2466" name="Picture 2"/>
          <p:cNvPicPr>
            <a:picLocks noGrp="1" noChangeAspect="1" noChangeArrowheads="1"/>
          </p:cNvPicPr>
          <p:nvPr>
            <p:ph idx="1"/>
          </p:nvPr>
        </p:nvPicPr>
        <p:blipFill>
          <a:blip r:embed="rId2"/>
          <a:srcRect/>
          <a:stretch>
            <a:fillRect/>
          </a:stretch>
        </p:blipFill>
        <p:spPr bwMode="auto">
          <a:xfrm>
            <a:off x="990600" y="1278742"/>
            <a:ext cx="7315200" cy="506339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Decorator Overview</a:t>
            </a:r>
          </a:p>
        </p:txBody>
      </p:sp>
      <p:sp>
        <p:nvSpPr>
          <p:cNvPr id="36867" name="Rectangle 3"/>
          <p:cNvSpPr>
            <a:spLocks noGrp="1" noChangeArrowheads="1"/>
          </p:cNvSpPr>
          <p:nvPr>
            <p:ph type="body" idx="1"/>
          </p:nvPr>
        </p:nvSpPr>
        <p:spPr/>
        <p:txBody>
          <a:bodyPr/>
          <a:lstStyle/>
          <a:p>
            <a:pPr>
              <a:lnSpc>
                <a:spcPct val="90000"/>
              </a:lnSpc>
            </a:pPr>
            <a:r>
              <a:rPr lang="en-US" sz="2000" dirty="0"/>
              <a:t>A Decorator, also known as a </a:t>
            </a:r>
            <a:r>
              <a:rPr lang="en-US" sz="2000" b="1" dirty="0"/>
              <a:t>Wrapper</a:t>
            </a:r>
            <a:r>
              <a:rPr lang="en-US" sz="2000" dirty="0"/>
              <a:t>, is an object that has an interface identical to an object that it contains. Any calls that the decorator gets, it relays to the object that it contains, and adds its own functionality along the way, either before or after the call. </a:t>
            </a:r>
          </a:p>
          <a:p>
            <a:pPr>
              <a:lnSpc>
                <a:spcPct val="90000"/>
              </a:lnSpc>
            </a:pPr>
            <a:endParaRPr lang="en-US" sz="2000" dirty="0"/>
          </a:p>
          <a:p>
            <a:pPr>
              <a:lnSpc>
                <a:spcPct val="90000"/>
              </a:lnSpc>
            </a:pPr>
            <a:r>
              <a:rPr lang="en-US" sz="2000" dirty="0"/>
              <a:t>Therefore, the Decorator Pattern is used for adding additional functionality to a particular object as opposed to a class of objects. </a:t>
            </a:r>
          </a:p>
          <a:p>
            <a:pPr>
              <a:lnSpc>
                <a:spcPct val="90000"/>
              </a:lnSpc>
            </a:pPr>
            <a:endParaRPr lang="en-US" sz="2000" dirty="0"/>
          </a:p>
          <a:p>
            <a:pPr>
              <a:lnSpc>
                <a:spcPct val="90000"/>
              </a:lnSpc>
            </a:pPr>
            <a:r>
              <a:rPr lang="en-US" sz="2000" dirty="0"/>
              <a:t>It is easy to add functionality to an entire class of objects by </a:t>
            </a:r>
            <a:r>
              <a:rPr lang="en-US" sz="2000" dirty="0" err="1"/>
              <a:t>subclassing</a:t>
            </a:r>
            <a:r>
              <a:rPr lang="en-US" sz="2000" dirty="0"/>
              <a:t> an object, but it is impossible to extend a single object this way. With the Decorator Pattern, you can add functionality to a single object and leave others like it unmodified. </a:t>
            </a:r>
          </a:p>
          <a:p>
            <a:pPr>
              <a:lnSpc>
                <a:spcPct val="90000"/>
              </a:lnSpc>
            </a:pP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88913"/>
            <a:ext cx="7772400" cy="1143000"/>
          </a:xfrm>
        </p:spPr>
        <p:txBody>
          <a:bodyPr/>
          <a:lstStyle/>
          <a:p>
            <a:r>
              <a:rPr lang="en-US"/>
              <a:t>Decorator Comments</a:t>
            </a:r>
          </a:p>
        </p:txBody>
      </p:sp>
      <p:sp>
        <p:nvSpPr>
          <p:cNvPr id="37891" name="Rectangle 3"/>
          <p:cNvSpPr>
            <a:spLocks noGrp="1" noChangeArrowheads="1"/>
          </p:cNvSpPr>
          <p:nvPr>
            <p:ph type="body" idx="1"/>
          </p:nvPr>
        </p:nvSpPr>
        <p:spPr>
          <a:xfrm>
            <a:off x="685800" y="1268413"/>
            <a:ext cx="7772400" cy="5473700"/>
          </a:xfrm>
        </p:spPr>
        <p:txBody>
          <a:bodyPr/>
          <a:lstStyle/>
          <a:p>
            <a:pPr>
              <a:lnSpc>
                <a:spcPct val="80000"/>
              </a:lnSpc>
            </a:pPr>
            <a:r>
              <a:rPr lang="en-US" sz="2400"/>
              <a:t>The Decorator pattern  gives you a lot of flexibility, since you can change what the decorator does at runtime, as opposed to having the change be static and determined at compile time by subclassing. </a:t>
            </a:r>
          </a:p>
          <a:p>
            <a:pPr>
              <a:lnSpc>
                <a:spcPct val="80000"/>
              </a:lnSpc>
            </a:pPr>
            <a:endParaRPr lang="en-US" sz="2400"/>
          </a:p>
          <a:p>
            <a:pPr>
              <a:lnSpc>
                <a:spcPct val="80000"/>
              </a:lnSpc>
            </a:pPr>
            <a:r>
              <a:rPr lang="en-US" sz="2400"/>
              <a:t>Since a Decorator complies with the interface that the object that it contains, the Decorator is indistinguishable from the object that it contains.  That is, a Decorator is a concrete instance of the abstract class, and thus is indistinguishable from any other concrete instance, including other decorators.   </a:t>
            </a:r>
          </a:p>
          <a:p>
            <a:pPr>
              <a:lnSpc>
                <a:spcPct val="80000"/>
              </a:lnSpc>
            </a:pPr>
            <a:endParaRPr lang="en-US" sz="2400"/>
          </a:p>
          <a:p>
            <a:pPr>
              <a:lnSpc>
                <a:spcPct val="80000"/>
              </a:lnSpc>
            </a:pPr>
            <a:r>
              <a:rPr lang="en-US" sz="2400"/>
              <a:t>This can be used to great advantage, as you can recursively nest decorators without any other objects being able to tell the difference, allowing a near infinite amount of customization.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CA"/>
              <a:t>Decorator (Cont'd)</a:t>
            </a:r>
          </a:p>
        </p:txBody>
      </p:sp>
      <p:sp>
        <p:nvSpPr>
          <p:cNvPr id="38915" name="Rectangle 3"/>
          <p:cNvSpPr>
            <a:spLocks noGrp="1" noChangeArrowheads="1"/>
          </p:cNvSpPr>
          <p:nvPr>
            <p:ph type="body" idx="1"/>
          </p:nvPr>
        </p:nvSpPr>
        <p:spPr/>
        <p:txBody>
          <a:bodyPr/>
          <a:lstStyle/>
          <a:p>
            <a:pPr>
              <a:lnSpc>
                <a:spcPct val="90000"/>
              </a:lnSpc>
            </a:pPr>
            <a:r>
              <a:rPr lang="en-CA" sz="2800"/>
              <a:t>Consequences</a:t>
            </a:r>
          </a:p>
          <a:p>
            <a:pPr lvl="1">
              <a:lnSpc>
                <a:spcPct val="90000"/>
              </a:lnSpc>
              <a:buFontTx/>
              <a:buChar char="+"/>
            </a:pPr>
            <a:r>
              <a:rPr lang="en-CA" sz="2400"/>
              <a:t>Responsibilities can be added/removed at run-time</a:t>
            </a:r>
          </a:p>
          <a:p>
            <a:pPr lvl="1">
              <a:lnSpc>
                <a:spcPct val="90000"/>
              </a:lnSpc>
              <a:buFontTx/>
              <a:buChar char="+"/>
            </a:pPr>
            <a:r>
              <a:rPr lang="en-CA" sz="2400"/>
              <a:t>Avoids subclass explosion</a:t>
            </a:r>
          </a:p>
          <a:p>
            <a:pPr lvl="1">
              <a:lnSpc>
                <a:spcPct val="90000"/>
              </a:lnSpc>
              <a:buFontTx/>
              <a:buChar char="+"/>
            </a:pPr>
            <a:r>
              <a:rPr lang="en-CA" sz="2400"/>
              <a:t>Recursive nesting allows multiple responsibilities</a:t>
            </a:r>
          </a:p>
          <a:p>
            <a:pPr lvl="1">
              <a:lnSpc>
                <a:spcPct val="90000"/>
              </a:lnSpc>
            </a:pPr>
            <a:r>
              <a:rPr lang="en-CA" sz="2400"/>
              <a:t>Interface occlusion</a:t>
            </a:r>
          </a:p>
          <a:p>
            <a:pPr lvl="1">
              <a:lnSpc>
                <a:spcPct val="90000"/>
              </a:lnSpc>
            </a:pPr>
            <a:r>
              <a:rPr lang="en-CA" sz="2400"/>
              <a:t>Identity crisis</a:t>
            </a:r>
          </a:p>
          <a:p>
            <a:pPr>
              <a:lnSpc>
                <a:spcPct val="90000"/>
              </a:lnSpc>
            </a:pPr>
            <a:r>
              <a:rPr lang="en-CA" sz="2800"/>
              <a:t>Implementation</a:t>
            </a:r>
          </a:p>
          <a:p>
            <a:pPr lvl="1">
              <a:lnSpc>
                <a:spcPct val="90000"/>
              </a:lnSpc>
            </a:pPr>
            <a:r>
              <a:rPr lang="en-CA" sz="2400"/>
              <a:t>Interface conformance</a:t>
            </a:r>
          </a:p>
          <a:p>
            <a:pPr lvl="1">
              <a:lnSpc>
                <a:spcPct val="90000"/>
              </a:lnSpc>
            </a:pPr>
            <a:r>
              <a:rPr lang="en-CA" sz="2400"/>
              <a:t>Use a lightweight, abstract base class for Decorator</a:t>
            </a:r>
          </a:p>
          <a:p>
            <a:pPr lvl="1">
              <a:lnSpc>
                <a:spcPct val="90000"/>
              </a:lnSpc>
            </a:pPr>
            <a:r>
              <a:rPr lang="en-CA" sz="2400"/>
              <a:t>Heavyweight base classes make Strategy more attractive</a:t>
            </a:r>
          </a:p>
        </p:txBody>
      </p:sp>
      <p:sp>
        <p:nvSpPr>
          <p:cNvPr id="38916" name="Text Box 4"/>
          <p:cNvSpPr txBox="1">
            <a:spLocks noChangeArrowheads="1"/>
          </p:cNvSpPr>
          <p:nvPr/>
        </p:nvSpPr>
        <p:spPr bwMode="auto">
          <a:xfrm rot="-5400000">
            <a:off x="-1678781" y="4787106"/>
            <a:ext cx="3722688" cy="244475"/>
          </a:xfrm>
          <a:prstGeom prst="rect">
            <a:avLst/>
          </a:prstGeom>
          <a:noFill/>
          <a:ln w="9525">
            <a:noFill/>
            <a:miter lim="800000"/>
            <a:headEnd/>
            <a:tailEnd/>
          </a:ln>
          <a:effectLst/>
        </p:spPr>
        <p:txBody>
          <a:bodyPr wrap="none">
            <a:spAutoFit/>
          </a:bodyPr>
          <a:lstStyle/>
          <a:p>
            <a:r>
              <a:rPr lang="en-CA" sz="1000">
                <a:latin typeface="Times New Roman" charset="0"/>
                <a:cs typeface="Times New Roman" charset="0"/>
              </a:rPr>
              <a:t>© </a:t>
            </a:r>
            <a:r>
              <a:rPr lang="en-CA" sz="1000">
                <a:latin typeface="Times New Roman" charset="0"/>
              </a:rPr>
              <a:t>E. Gamma, R. Helm, R. Johnson, J. Vlissides and Addison-Wesley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CA"/>
              <a:t>Decorator (Cont'd)</a:t>
            </a:r>
          </a:p>
        </p:txBody>
      </p:sp>
      <p:sp>
        <p:nvSpPr>
          <p:cNvPr id="39939" name="Rectangle 3"/>
          <p:cNvSpPr>
            <a:spLocks noGrp="1" noChangeArrowheads="1"/>
          </p:cNvSpPr>
          <p:nvPr>
            <p:ph type="body" idx="1"/>
          </p:nvPr>
        </p:nvSpPr>
        <p:spPr/>
        <p:txBody>
          <a:bodyPr/>
          <a:lstStyle/>
          <a:p>
            <a:r>
              <a:rPr lang="en-CA"/>
              <a:t>Known Uses</a:t>
            </a:r>
          </a:p>
          <a:p>
            <a:pPr lvl="1"/>
            <a:r>
              <a:rPr lang="en-CA"/>
              <a:t>Embellishment objects from most OO-GUI toolkits</a:t>
            </a:r>
          </a:p>
          <a:p>
            <a:pPr lvl="1"/>
            <a:r>
              <a:rPr lang="en-CA"/>
              <a:t>ParcPlace PassivityWrapper</a:t>
            </a:r>
          </a:p>
          <a:p>
            <a:pPr lvl="1"/>
            <a:r>
              <a:rPr lang="en-CA"/>
              <a:t>InterViews DebuggingGlyph</a:t>
            </a:r>
          </a:p>
        </p:txBody>
      </p:sp>
      <p:sp>
        <p:nvSpPr>
          <p:cNvPr id="39940" name="Text Box 4"/>
          <p:cNvSpPr txBox="1">
            <a:spLocks noChangeArrowheads="1"/>
          </p:cNvSpPr>
          <p:nvPr/>
        </p:nvSpPr>
        <p:spPr bwMode="auto">
          <a:xfrm rot="-5400000">
            <a:off x="-1678781" y="4787106"/>
            <a:ext cx="3722688" cy="244475"/>
          </a:xfrm>
          <a:prstGeom prst="rect">
            <a:avLst/>
          </a:prstGeom>
          <a:noFill/>
          <a:ln w="9525">
            <a:noFill/>
            <a:miter lim="800000"/>
            <a:headEnd/>
            <a:tailEnd/>
          </a:ln>
          <a:effectLst/>
        </p:spPr>
        <p:txBody>
          <a:bodyPr wrap="none">
            <a:spAutoFit/>
          </a:bodyPr>
          <a:lstStyle/>
          <a:p>
            <a:r>
              <a:rPr lang="en-CA" sz="1000">
                <a:latin typeface="Times New Roman" charset="0"/>
                <a:cs typeface="Times New Roman" charset="0"/>
              </a:rPr>
              <a:t>© </a:t>
            </a:r>
            <a:r>
              <a:rPr lang="en-CA" sz="1000">
                <a:latin typeface="Times New Roman" charset="0"/>
              </a:rPr>
              <a:t>E. Gamma, R. Helm, R. Johnson, J. Vlissides and Addison-Wesley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Facade</a:t>
            </a:r>
            <a:endParaRPr lang="en-US" dirty="0"/>
          </a:p>
        </p:txBody>
      </p:sp>
      <p:sp>
        <p:nvSpPr>
          <p:cNvPr id="3" name="Content Placeholder 2"/>
          <p:cNvSpPr>
            <a:spLocks noGrp="1"/>
          </p:cNvSpPr>
          <p:nvPr>
            <p:ph idx="1"/>
          </p:nvPr>
        </p:nvSpPr>
        <p:spPr/>
        <p:txBody>
          <a:bodyPr/>
          <a:lstStyle/>
          <a:p>
            <a:r>
              <a:rPr lang="en-US" dirty="0" smtClean="0"/>
              <a:t>A single class that represents an entire </a:t>
            </a:r>
            <a:r>
              <a:rPr lang="en-US" dirty="0" smtClean="0"/>
              <a:t>subsystem</a:t>
            </a:r>
          </a:p>
          <a:p>
            <a:pPr>
              <a:buNone/>
            </a:pPr>
            <a:r>
              <a:rPr lang="en-US" b="1" dirty="0" smtClean="0"/>
              <a:t>Definition</a:t>
            </a:r>
            <a:endParaRPr lang="en-US" b="1" dirty="0"/>
          </a:p>
        </p:txBody>
      </p:sp>
      <p:pic>
        <p:nvPicPr>
          <p:cNvPr id="68610" name="Picture 2"/>
          <p:cNvPicPr>
            <a:picLocks noChangeAspect="1" noChangeArrowheads="1"/>
          </p:cNvPicPr>
          <p:nvPr/>
        </p:nvPicPr>
        <p:blipFill>
          <a:blip r:embed="rId2"/>
          <a:srcRect/>
          <a:stretch>
            <a:fillRect/>
          </a:stretch>
        </p:blipFill>
        <p:spPr bwMode="auto">
          <a:xfrm>
            <a:off x="1" y="3381375"/>
            <a:ext cx="9144000" cy="5048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Facade</a:t>
            </a:r>
            <a:endParaRPr lang="en-US" dirty="0"/>
          </a:p>
        </p:txBody>
      </p:sp>
      <p:sp>
        <p:nvSpPr>
          <p:cNvPr id="3" name="Content Placeholder 2"/>
          <p:cNvSpPr>
            <a:spLocks noGrp="1"/>
          </p:cNvSpPr>
          <p:nvPr>
            <p:ph idx="1"/>
          </p:nvPr>
        </p:nvSpPr>
        <p:spPr/>
        <p:txBody>
          <a:bodyPr/>
          <a:lstStyle/>
          <a:p>
            <a:endParaRPr lang="en-US"/>
          </a:p>
        </p:txBody>
      </p:sp>
      <p:pic>
        <p:nvPicPr>
          <p:cNvPr id="69634" name="Picture 2"/>
          <p:cNvPicPr>
            <a:picLocks noChangeAspect="1" noChangeArrowheads="1"/>
          </p:cNvPicPr>
          <p:nvPr/>
        </p:nvPicPr>
        <p:blipFill>
          <a:blip r:embed="rId2"/>
          <a:srcRect/>
          <a:stretch>
            <a:fillRect/>
          </a:stretch>
        </p:blipFill>
        <p:spPr bwMode="auto">
          <a:xfrm>
            <a:off x="1900238" y="1581150"/>
            <a:ext cx="5343525" cy="36957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en-US"/>
          </a:p>
        </p:txBody>
      </p:sp>
      <p:sp>
        <p:nvSpPr>
          <p:cNvPr id="8195" name="Rectangle 3"/>
          <p:cNvSpPr>
            <a:spLocks noGrp="1" noChangeArrowheads="1"/>
          </p:cNvSpPr>
          <p:nvPr>
            <p:ph type="body" idx="1"/>
          </p:nvPr>
        </p:nvSpPr>
        <p:spPr/>
        <p:txBody>
          <a:bodyPr/>
          <a:lstStyle/>
          <a:p>
            <a:endParaRPr lang="en-US"/>
          </a:p>
        </p:txBody>
      </p:sp>
      <p:pic>
        <p:nvPicPr>
          <p:cNvPr id="8196" name="Picture 4" descr="design_patterns1"/>
          <p:cNvPicPr>
            <a:picLocks noChangeAspect="1" noChangeArrowheads="1"/>
          </p:cNvPicPr>
          <p:nvPr/>
        </p:nvPicPr>
        <p:blipFill>
          <a:blip r:embed="rId2"/>
          <a:srcRect/>
          <a:stretch>
            <a:fillRect/>
          </a:stretch>
        </p:blipFill>
        <p:spPr bwMode="auto">
          <a:xfrm>
            <a:off x="152400" y="152400"/>
            <a:ext cx="8610600" cy="655320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Facade</a:t>
            </a:r>
            <a:endParaRPr lang="en-US" dirty="0"/>
          </a:p>
        </p:txBody>
      </p:sp>
      <p:pic>
        <p:nvPicPr>
          <p:cNvPr id="70658" name="Picture 2"/>
          <p:cNvPicPr>
            <a:picLocks noGrp="1" noChangeAspect="1" noChangeArrowheads="1"/>
          </p:cNvPicPr>
          <p:nvPr>
            <p:ph idx="1"/>
          </p:nvPr>
        </p:nvPicPr>
        <p:blipFill>
          <a:blip r:embed="rId2"/>
          <a:srcRect/>
          <a:stretch>
            <a:fillRect/>
          </a:stretch>
        </p:blipFill>
        <p:spPr bwMode="auto">
          <a:xfrm>
            <a:off x="1671637" y="3063081"/>
            <a:ext cx="5800725" cy="16002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CA" dirty="0"/>
              <a:t>Façade</a:t>
            </a:r>
          </a:p>
        </p:txBody>
      </p:sp>
      <p:sp>
        <p:nvSpPr>
          <p:cNvPr id="80899" name="Rectangle 3"/>
          <p:cNvSpPr>
            <a:spLocks noChangeArrowheads="1"/>
          </p:cNvSpPr>
          <p:nvPr/>
        </p:nvSpPr>
        <p:spPr bwMode="auto">
          <a:xfrm>
            <a:off x="609600" y="3657600"/>
            <a:ext cx="2895600" cy="20574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00" name="Rectangle 4"/>
          <p:cNvSpPr>
            <a:spLocks noChangeArrowheads="1"/>
          </p:cNvSpPr>
          <p:nvPr/>
        </p:nvSpPr>
        <p:spPr bwMode="auto">
          <a:xfrm>
            <a:off x="5562600" y="3657600"/>
            <a:ext cx="2895600" cy="20574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01" name="Rectangle 5"/>
          <p:cNvSpPr>
            <a:spLocks noChangeArrowheads="1"/>
          </p:cNvSpPr>
          <p:nvPr/>
        </p:nvSpPr>
        <p:spPr bwMode="auto">
          <a:xfrm>
            <a:off x="990600" y="51054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02" name="Rectangle 6"/>
          <p:cNvSpPr>
            <a:spLocks noChangeArrowheads="1"/>
          </p:cNvSpPr>
          <p:nvPr/>
        </p:nvSpPr>
        <p:spPr bwMode="auto">
          <a:xfrm>
            <a:off x="1981200" y="50292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03" name="Rectangle 7"/>
          <p:cNvSpPr>
            <a:spLocks noChangeArrowheads="1"/>
          </p:cNvSpPr>
          <p:nvPr/>
        </p:nvSpPr>
        <p:spPr bwMode="auto">
          <a:xfrm>
            <a:off x="1066800" y="42672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04" name="Rectangle 8"/>
          <p:cNvSpPr>
            <a:spLocks noChangeArrowheads="1"/>
          </p:cNvSpPr>
          <p:nvPr/>
        </p:nvSpPr>
        <p:spPr bwMode="auto">
          <a:xfrm>
            <a:off x="2514600" y="44958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05" name="Rectangle 9"/>
          <p:cNvSpPr>
            <a:spLocks noChangeArrowheads="1"/>
          </p:cNvSpPr>
          <p:nvPr/>
        </p:nvSpPr>
        <p:spPr bwMode="auto">
          <a:xfrm>
            <a:off x="2743200" y="38862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06" name="Rectangle 10"/>
          <p:cNvSpPr>
            <a:spLocks noChangeArrowheads="1"/>
          </p:cNvSpPr>
          <p:nvPr/>
        </p:nvSpPr>
        <p:spPr bwMode="auto">
          <a:xfrm>
            <a:off x="685800" y="25146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07" name="Rectangle 11"/>
          <p:cNvSpPr>
            <a:spLocks noChangeArrowheads="1"/>
          </p:cNvSpPr>
          <p:nvPr/>
        </p:nvSpPr>
        <p:spPr bwMode="auto">
          <a:xfrm>
            <a:off x="1905000" y="20574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08" name="Rectangle 12"/>
          <p:cNvSpPr>
            <a:spLocks noChangeArrowheads="1"/>
          </p:cNvSpPr>
          <p:nvPr/>
        </p:nvSpPr>
        <p:spPr bwMode="auto">
          <a:xfrm>
            <a:off x="2895600" y="23622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09" name="Rectangle 13"/>
          <p:cNvSpPr>
            <a:spLocks noChangeArrowheads="1"/>
          </p:cNvSpPr>
          <p:nvPr/>
        </p:nvSpPr>
        <p:spPr bwMode="auto">
          <a:xfrm>
            <a:off x="5410200" y="25146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10" name="Rectangle 14"/>
          <p:cNvSpPr>
            <a:spLocks noChangeArrowheads="1"/>
          </p:cNvSpPr>
          <p:nvPr/>
        </p:nvSpPr>
        <p:spPr bwMode="auto">
          <a:xfrm>
            <a:off x="6629400" y="20574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11" name="Rectangle 15"/>
          <p:cNvSpPr>
            <a:spLocks noChangeArrowheads="1"/>
          </p:cNvSpPr>
          <p:nvPr/>
        </p:nvSpPr>
        <p:spPr bwMode="auto">
          <a:xfrm>
            <a:off x="7620000" y="23622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cxnSp>
        <p:nvCxnSpPr>
          <p:cNvPr id="80912" name="AutoShape 16"/>
          <p:cNvCxnSpPr>
            <a:cxnSpLocks noChangeShapeType="1"/>
            <a:stCxn id="80901" idx="0"/>
            <a:endCxn id="80903" idx="2"/>
          </p:cNvCxnSpPr>
          <p:nvPr/>
        </p:nvCxnSpPr>
        <p:spPr bwMode="auto">
          <a:xfrm flipV="1">
            <a:off x="1257300" y="4648200"/>
            <a:ext cx="76200" cy="457200"/>
          </a:xfrm>
          <a:prstGeom prst="straightConnector1">
            <a:avLst/>
          </a:prstGeom>
          <a:noFill/>
          <a:ln w="9525">
            <a:solidFill>
              <a:schemeClr val="tx1"/>
            </a:solidFill>
            <a:round/>
            <a:headEnd/>
            <a:tailEnd/>
          </a:ln>
          <a:effectLst/>
        </p:spPr>
      </p:cxnSp>
      <p:cxnSp>
        <p:nvCxnSpPr>
          <p:cNvPr id="80913" name="AutoShape 17"/>
          <p:cNvCxnSpPr>
            <a:cxnSpLocks noChangeShapeType="1"/>
            <a:stCxn id="80901" idx="3"/>
            <a:endCxn id="80905" idx="1"/>
          </p:cNvCxnSpPr>
          <p:nvPr/>
        </p:nvCxnSpPr>
        <p:spPr bwMode="auto">
          <a:xfrm flipV="1">
            <a:off x="1524000" y="4076700"/>
            <a:ext cx="1219200" cy="1219200"/>
          </a:xfrm>
          <a:prstGeom prst="straightConnector1">
            <a:avLst/>
          </a:prstGeom>
          <a:noFill/>
          <a:ln w="9525">
            <a:solidFill>
              <a:schemeClr val="tx1"/>
            </a:solidFill>
            <a:round/>
            <a:headEnd/>
            <a:tailEnd/>
          </a:ln>
          <a:effectLst/>
        </p:spPr>
      </p:cxnSp>
      <p:cxnSp>
        <p:nvCxnSpPr>
          <p:cNvPr id="80914" name="AutoShape 18"/>
          <p:cNvCxnSpPr>
            <a:cxnSpLocks noChangeShapeType="1"/>
            <a:stCxn id="80902" idx="3"/>
            <a:endCxn id="80904" idx="2"/>
          </p:cNvCxnSpPr>
          <p:nvPr/>
        </p:nvCxnSpPr>
        <p:spPr bwMode="auto">
          <a:xfrm flipV="1">
            <a:off x="2514600" y="4876800"/>
            <a:ext cx="266700" cy="342900"/>
          </a:xfrm>
          <a:prstGeom prst="straightConnector1">
            <a:avLst/>
          </a:prstGeom>
          <a:noFill/>
          <a:ln w="9525">
            <a:solidFill>
              <a:schemeClr val="tx1"/>
            </a:solidFill>
            <a:round/>
            <a:headEnd/>
            <a:tailEnd/>
          </a:ln>
          <a:effectLst/>
        </p:spPr>
      </p:cxnSp>
      <p:cxnSp>
        <p:nvCxnSpPr>
          <p:cNvPr id="80915" name="AutoShape 19"/>
          <p:cNvCxnSpPr>
            <a:cxnSpLocks noChangeShapeType="1"/>
            <a:stCxn id="80904" idx="1"/>
            <a:endCxn id="80903" idx="3"/>
          </p:cNvCxnSpPr>
          <p:nvPr/>
        </p:nvCxnSpPr>
        <p:spPr bwMode="auto">
          <a:xfrm flipH="1" flipV="1">
            <a:off x="1600200" y="4457700"/>
            <a:ext cx="914400" cy="228600"/>
          </a:xfrm>
          <a:prstGeom prst="straightConnector1">
            <a:avLst/>
          </a:prstGeom>
          <a:noFill/>
          <a:ln w="9525">
            <a:solidFill>
              <a:schemeClr val="tx1"/>
            </a:solidFill>
            <a:round/>
            <a:headEnd/>
            <a:tailEnd/>
          </a:ln>
          <a:effectLst/>
        </p:spPr>
      </p:cxnSp>
      <p:sp>
        <p:nvSpPr>
          <p:cNvPr id="80916" name="Rectangle 20"/>
          <p:cNvSpPr>
            <a:spLocks noChangeArrowheads="1"/>
          </p:cNvSpPr>
          <p:nvPr/>
        </p:nvSpPr>
        <p:spPr bwMode="auto">
          <a:xfrm>
            <a:off x="5943600" y="51054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17" name="Rectangle 21"/>
          <p:cNvSpPr>
            <a:spLocks noChangeArrowheads="1"/>
          </p:cNvSpPr>
          <p:nvPr/>
        </p:nvSpPr>
        <p:spPr bwMode="auto">
          <a:xfrm>
            <a:off x="6934200" y="50292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18" name="Rectangle 22"/>
          <p:cNvSpPr>
            <a:spLocks noChangeArrowheads="1"/>
          </p:cNvSpPr>
          <p:nvPr/>
        </p:nvSpPr>
        <p:spPr bwMode="auto">
          <a:xfrm>
            <a:off x="6019800" y="42672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19" name="Rectangle 23"/>
          <p:cNvSpPr>
            <a:spLocks noChangeArrowheads="1"/>
          </p:cNvSpPr>
          <p:nvPr/>
        </p:nvSpPr>
        <p:spPr bwMode="auto">
          <a:xfrm>
            <a:off x="7467600" y="44958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80920" name="Rectangle 24"/>
          <p:cNvSpPr>
            <a:spLocks noChangeArrowheads="1"/>
          </p:cNvSpPr>
          <p:nvPr/>
        </p:nvSpPr>
        <p:spPr bwMode="auto">
          <a:xfrm>
            <a:off x="7696200" y="3886200"/>
            <a:ext cx="533400" cy="381000"/>
          </a:xfrm>
          <a:prstGeom prst="rect">
            <a:avLst/>
          </a:prstGeom>
          <a:solidFill>
            <a:schemeClr val="bg1"/>
          </a:solidFill>
          <a:ln w="9525">
            <a:solidFill>
              <a:schemeClr val="tx1"/>
            </a:solidFill>
            <a:miter lim="800000"/>
            <a:headEnd/>
            <a:tailEnd/>
          </a:ln>
          <a:effectLst/>
        </p:spPr>
        <p:txBody>
          <a:bodyPr wrap="none" anchor="ctr"/>
          <a:lstStyle/>
          <a:p>
            <a:endParaRPr lang="en-US"/>
          </a:p>
        </p:txBody>
      </p:sp>
      <p:cxnSp>
        <p:nvCxnSpPr>
          <p:cNvPr id="80921" name="AutoShape 25"/>
          <p:cNvCxnSpPr>
            <a:cxnSpLocks noChangeShapeType="1"/>
            <a:stCxn id="80916" idx="0"/>
            <a:endCxn id="80918" idx="2"/>
          </p:cNvCxnSpPr>
          <p:nvPr/>
        </p:nvCxnSpPr>
        <p:spPr bwMode="auto">
          <a:xfrm flipV="1">
            <a:off x="6210300" y="4648200"/>
            <a:ext cx="76200" cy="457200"/>
          </a:xfrm>
          <a:prstGeom prst="straightConnector1">
            <a:avLst/>
          </a:prstGeom>
          <a:noFill/>
          <a:ln w="9525">
            <a:solidFill>
              <a:schemeClr val="tx1"/>
            </a:solidFill>
            <a:round/>
            <a:headEnd/>
            <a:tailEnd/>
          </a:ln>
          <a:effectLst/>
        </p:spPr>
      </p:cxnSp>
      <p:cxnSp>
        <p:nvCxnSpPr>
          <p:cNvPr id="80922" name="AutoShape 26"/>
          <p:cNvCxnSpPr>
            <a:cxnSpLocks noChangeShapeType="1"/>
            <a:stCxn id="80916" idx="3"/>
            <a:endCxn id="80920" idx="1"/>
          </p:cNvCxnSpPr>
          <p:nvPr/>
        </p:nvCxnSpPr>
        <p:spPr bwMode="auto">
          <a:xfrm flipV="1">
            <a:off x="6477000" y="4076700"/>
            <a:ext cx="1219200" cy="1219200"/>
          </a:xfrm>
          <a:prstGeom prst="straightConnector1">
            <a:avLst/>
          </a:prstGeom>
          <a:noFill/>
          <a:ln w="9525">
            <a:solidFill>
              <a:schemeClr val="tx1"/>
            </a:solidFill>
            <a:round/>
            <a:headEnd/>
            <a:tailEnd/>
          </a:ln>
          <a:effectLst/>
        </p:spPr>
      </p:cxnSp>
      <p:cxnSp>
        <p:nvCxnSpPr>
          <p:cNvPr id="80923" name="AutoShape 27"/>
          <p:cNvCxnSpPr>
            <a:cxnSpLocks noChangeShapeType="1"/>
            <a:stCxn id="80917" idx="3"/>
            <a:endCxn id="80919" idx="2"/>
          </p:cNvCxnSpPr>
          <p:nvPr/>
        </p:nvCxnSpPr>
        <p:spPr bwMode="auto">
          <a:xfrm flipV="1">
            <a:off x="7467600" y="4876800"/>
            <a:ext cx="266700" cy="342900"/>
          </a:xfrm>
          <a:prstGeom prst="straightConnector1">
            <a:avLst/>
          </a:prstGeom>
          <a:noFill/>
          <a:ln w="9525">
            <a:solidFill>
              <a:schemeClr val="tx1"/>
            </a:solidFill>
            <a:round/>
            <a:headEnd/>
            <a:tailEnd/>
          </a:ln>
          <a:effectLst/>
        </p:spPr>
      </p:cxnSp>
      <p:cxnSp>
        <p:nvCxnSpPr>
          <p:cNvPr id="80924" name="AutoShape 28"/>
          <p:cNvCxnSpPr>
            <a:cxnSpLocks noChangeShapeType="1"/>
            <a:stCxn id="80919" idx="1"/>
            <a:endCxn id="80918" idx="3"/>
          </p:cNvCxnSpPr>
          <p:nvPr/>
        </p:nvCxnSpPr>
        <p:spPr bwMode="auto">
          <a:xfrm flipH="1" flipV="1">
            <a:off x="6553200" y="4457700"/>
            <a:ext cx="914400" cy="228600"/>
          </a:xfrm>
          <a:prstGeom prst="straightConnector1">
            <a:avLst/>
          </a:prstGeom>
          <a:noFill/>
          <a:ln w="9525">
            <a:solidFill>
              <a:schemeClr val="tx1"/>
            </a:solidFill>
            <a:round/>
            <a:headEnd/>
            <a:tailEnd/>
          </a:ln>
          <a:effectLst/>
        </p:spPr>
      </p:cxnSp>
      <p:sp>
        <p:nvSpPr>
          <p:cNvPr id="80925" name="Rectangle 29"/>
          <p:cNvSpPr>
            <a:spLocks noChangeArrowheads="1"/>
          </p:cNvSpPr>
          <p:nvPr/>
        </p:nvSpPr>
        <p:spPr bwMode="auto">
          <a:xfrm>
            <a:off x="6629400" y="3505200"/>
            <a:ext cx="914400" cy="381000"/>
          </a:xfrm>
          <a:prstGeom prst="rect">
            <a:avLst/>
          </a:prstGeom>
          <a:solidFill>
            <a:schemeClr val="bg1"/>
          </a:solidFill>
          <a:ln w="9525">
            <a:solidFill>
              <a:schemeClr val="tx1"/>
            </a:solidFill>
            <a:miter lim="800000"/>
            <a:headEnd/>
            <a:tailEnd/>
          </a:ln>
          <a:effectLst/>
        </p:spPr>
        <p:txBody>
          <a:bodyPr wrap="none" anchor="ctr"/>
          <a:lstStyle/>
          <a:p>
            <a:pPr algn="ctr"/>
            <a:r>
              <a:rPr lang="en-CA" sz="2400">
                <a:latin typeface="Times New Roman" charset="0"/>
              </a:rPr>
              <a:t>Façade</a:t>
            </a:r>
          </a:p>
        </p:txBody>
      </p:sp>
      <p:cxnSp>
        <p:nvCxnSpPr>
          <p:cNvPr id="80926" name="AutoShape 30"/>
          <p:cNvCxnSpPr>
            <a:cxnSpLocks noChangeShapeType="1"/>
            <a:stCxn id="80906" idx="2"/>
            <a:endCxn id="80903" idx="0"/>
          </p:cNvCxnSpPr>
          <p:nvPr/>
        </p:nvCxnSpPr>
        <p:spPr bwMode="auto">
          <a:xfrm>
            <a:off x="952500" y="2895600"/>
            <a:ext cx="381000" cy="1371600"/>
          </a:xfrm>
          <a:prstGeom prst="straightConnector1">
            <a:avLst/>
          </a:prstGeom>
          <a:noFill/>
          <a:ln w="9525">
            <a:solidFill>
              <a:schemeClr val="tx1"/>
            </a:solidFill>
            <a:round/>
            <a:headEnd/>
            <a:tailEnd/>
          </a:ln>
          <a:effectLst/>
        </p:spPr>
      </p:cxnSp>
      <p:cxnSp>
        <p:nvCxnSpPr>
          <p:cNvPr id="80927" name="AutoShape 31"/>
          <p:cNvCxnSpPr>
            <a:cxnSpLocks noChangeShapeType="1"/>
            <a:stCxn id="80906" idx="2"/>
            <a:endCxn id="80905" idx="0"/>
          </p:cNvCxnSpPr>
          <p:nvPr/>
        </p:nvCxnSpPr>
        <p:spPr bwMode="auto">
          <a:xfrm>
            <a:off x="952500" y="2895600"/>
            <a:ext cx="2057400" cy="990600"/>
          </a:xfrm>
          <a:prstGeom prst="straightConnector1">
            <a:avLst/>
          </a:prstGeom>
          <a:noFill/>
          <a:ln w="9525">
            <a:solidFill>
              <a:schemeClr val="tx1"/>
            </a:solidFill>
            <a:round/>
            <a:headEnd/>
            <a:tailEnd/>
          </a:ln>
          <a:effectLst/>
        </p:spPr>
      </p:cxnSp>
      <p:cxnSp>
        <p:nvCxnSpPr>
          <p:cNvPr id="80928" name="AutoShape 32"/>
          <p:cNvCxnSpPr>
            <a:cxnSpLocks noChangeShapeType="1"/>
            <a:stCxn id="80908" idx="2"/>
            <a:endCxn id="80905" idx="0"/>
          </p:cNvCxnSpPr>
          <p:nvPr/>
        </p:nvCxnSpPr>
        <p:spPr bwMode="auto">
          <a:xfrm flipH="1">
            <a:off x="3009900" y="2743200"/>
            <a:ext cx="152400" cy="1143000"/>
          </a:xfrm>
          <a:prstGeom prst="straightConnector1">
            <a:avLst/>
          </a:prstGeom>
          <a:noFill/>
          <a:ln w="9525">
            <a:solidFill>
              <a:schemeClr val="tx1"/>
            </a:solidFill>
            <a:round/>
            <a:headEnd/>
            <a:tailEnd/>
          </a:ln>
          <a:effectLst/>
        </p:spPr>
      </p:cxnSp>
      <p:cxnSp>
        <p:nvCxnSpPr>
          <p:cNvPr id="80929" name="AutoShape 33"/>
          <p:cNvCxnSpPr>
            <a:cxnSpLocks noChangeShapeType="1"/>
            <a:stCxn id="80908" idx="2"/>
            <a:endCxn id="80903" idx="0"/>
          </p:cNvCxnSpPr>
          <p:nvPr/>
        </p:nvCxnSpPr>
        <p:spPr bwMode="auto">
          <a:xfrm flipH="1">
            <a:off x="1333500" y="2743200"/>
            <a:ext cx="1828800" cy="1524000"/>
          </a:xfrm>
          <a:prstGeom prst="straightConnector1">
            <a:avLst/>
          </a:prstGeom>
          <a:noFill/>
          <a:ln w="9525">
            <a:solidFill>
              <a:schemeClr val="tx1"/>
            </a:solidFill>
            <a:round/>
            <a:headEnd/>
            <a:tailEnd/>
          </a:ln>
          <a:effectLst/>
        </p:spPr>
      </p:cxnSp>
      <p:cxnSp>
        <p:nvCxnSpPr>
          <p:cNvPr id="80930" name="AutoShape 34"/>
          <p:cNvCxnSpPr>
            <a:cxnSpLocks noChangeShapeType="1"/>
            <a:stCxn id="80907" idx="2"/>
            <a:endCxn id="80903" idx="0"/>
          </p:cNvCxnSpPr>
          <p:nvPr/>
        </p:nvCxnSpPr>
        <p:spPr bwMode="auto">
          <a:xfrm flipH="1">
            <a:off x="1333500" y="2438400"/>
            <a:ext cx="838200" cy="1828800"/>
          </a:xfrm>
          <a:prstGeom prst="straightConnector1">
            <a:avLst/>
          </a:prstGeom>
          <a:noFill/>
          <a:ln w="9525">
            <a:solidFill>
              <a:schemeClr val="tx1"/>
            </a:solidFill>
            <a:round/>
            <a:headEnd/>
            <a:tailEnd/>
          </a:ln>
          <a:effectLst/>
        </p:spPr>
      </p:cxnSp>
      <p:cxnSp>
        <p:nvCxnSpPr>
          <p:cNvPr id="80931" name="AutoShape 35"/>
          <p:cNvCxnSpPr>
            <a:cxnSpLocks noChangeShapeType="1"/>
            <a:stCxn id="80907" idx="2"/>
            <a:endCxn id="80902" idx="0"/>
          </p:cNvCxnSpPr>
          <p:nvPr/>
        </p:nvCxnSpPr>
        <p:spPr bwMode="auto">
          <a:xfrm>
            <a:off x="2171700" y="2438400"/>
            <a:ext cx="76200" cy="2590800"/>
          </a:xfrm>
          <a:prstGeom prst="straightConnector1">
            <a:avLst/>
          </a:prstGeom>
          <a:noFill/>
          <a:ln w="9525">
            <a:solidFill>
              <a:schemeClr val="tx1"/>
            </a:solidFill>
            <a:round/>
            <a:headEnd/>
            <a:tailEnd/>
          </a:ln>
          <a:effectLst/>
        </p:spPr>
      </p:cxnSp>
      <p:cxnSp>
        <p:nvCxnSpPr>
          <p:cNvPr id="80932" name="AutoShape 36"/>
          <p:cNvCxnSpPr>
            <a:cxnSpLocks noChangeShapeType="1"/>
            <a:stCxn id="80918" idx="0"/>
            <a:endCxn id="80925" idx="2"/>
          </p:cNvCxnSpPr>
          <p:nvPr/>
        </p:nvCxnSpPr>
        <p:spPr bwMode="auto">
          <a:xfrm flipV="1">
            <a:off x="6286500" y="3886200"/>
            <a:ext cx="800100" cy="381000"/>
          </a:xfrm>
          <a:prstGeom prst="straightConnector1">
            <a:avLst/>
          </a:prstGeom>
          <a:noFill/>
          <a:ln w="9525">
            <a:solidFill>
              <a:schemeClr val="tx1"/>
            </a:solidFill>
            <a:round/>
            <a:headEnd/>
            <a:tailEnd/>
          </a:ln>
          <a:effectLst/>
        </p:spPr>
      </p:cxnSp>
      <p:cxnSp>
        <p:nvCxnSpPr>
          <p:cNvPr id="80933" name="AutoShape 37"/>
          <p:cNvCxnSpPr>
            <a:cxnSpLocks noChangeShapeType="1"/>
            <a:stCxn id="80917" idx="0"/>
            <a:endCxn id="80925" idx="2"/>
          </p:cNvCxnSpPr>
          <p:nvPr/>
        </p:nvCxnSpPr>
        <p:spPr bwMode="auto">
          <a:xfrm flipH="1" flipV="1">
            <a:off x="7086600" y="3886200"/>
            <a:ext cx="114300" cy="1143000"/>
          </a:xfrm>
          <a:prstGeom prst="straightConnector1">
            <a:avLst/>
          </a:prstGeom>
          <a:noFill/>
          <a:ln w="9525">
            <a:solidFill>
              <a:schemeClr val="tx1"/>
            </a:solidFill>
            <a:round/>
            <a:headEnd/>
            <a:tailEnd/>
          </a:ln>
          <a:effectLst/>
        </p:spPr>
      </p:cxnSp>
      <p:cxnSp>
        <p:nvCxnSpPr>
          <p:cNvPr id="80934" name="AutoShape 38"/>
          <p:cNvCxnSpPr>
            <a:cxnSpLocks noChangeShapeType="1"/>
            <a:stCxn id="80920" idx="1"/>
            <a:endCxn id="80925" idx="2"/>
          </p:cNvCxnSpPr>
          <p:nvPr/>
        </p:nvCxnSpPr>
        <p:spPr bwMode="auto">
          <a:xfrm flipH="1" flipV="1">
            <a:off x="7086600" y="3886200"/>
            <a:ext cx="609600" cy="190500"/>
          </a:xfrm>
          <a:prstGeom prst="straightConnector1">
            <a:avLst/>
          </a:prstGeom>
          <a:noFill/>
          <a:ln w="9525">
            <a:solidFill>
              <a:schemeClr val="tx1"/>
            </a:solidFill>
            <a:round/>
            <a:headEnd/>
            <a:tailEnd/>
          </a:ln>
          <a:effectLst/>
        </p:spPr>
      </p:cxnSp>
      <p:cxnSp>
        <p:nvCxnSpPr>
          <p:cNvPr id="80935" name="AutoShape 39"/>
          <p:cNvCxnSpPr>
            <a:cxnSpLocks noChangeShapeType="1"/>
            <a:stCxn id="80925" idx="0"/>
            <a:endCxn id="80909" idx="2"/>
          </p:cNvCxnSpPr>
          <p:nvPr/>
        </p:nvCxnSpPr>
        <p:spPr bwMode="auto">
          <a:xfrm flipH="1" flipV="1">
            <a:off x="5676900" y="2895600"/>
            <a:ext cx="1409700" cy="609600"/>
          </a:xfrm>
          <a:prstGeom prst="straightConnector1">
            <a:avLst/>
          </a:prstGeom>
          <a:noFill/>
          <a:ln w="9525">
            <a:solidFill>
              <a:schemeClr val="tx1"/>
            </a:solidFill>
            <a:round/>
            <a:headEnd/>
            <a:tailEnd/>
          </a:ln>
          <a:effectLst/>
        </p:spPr>
      </p:cxnSp>
      <p:cxnSp>
        <p:nvCxnSpPr>
          <p:cNvPr id="80936" name="AutoShape 40"/>
          <p:cNvCxnSpPr>
            <a:cxnSpLocks noChangeShapeType="1"/>
            <a:stCxn id="80925" idx="0"/>
            <a:endCxn id="80910" idx="2"/>
          </p:cNvCxnSpPr>
          <p:nvPr/>
        </p:nvCxnSpPr>
        <p:spPr bwMode="auto">
          <a:xfrm flipH="1" flipV="1">
            <a:off x="6896100" y="2438400"/>
            <a:ext cx="190500" cy="1066800"/>
          </a:xfrm>
          <a:prstGeom prst="straightConnector1">
            <a:avLst/>
          </a:prstGeom>
          <a:noFill/>
          <a:ln w="9525">
            <a:solidFill>
              <a:schemeClr val="tx1"/>
            </a:solidFill>
            <a:round/>
            <a:headEnd/>
            <a:tailEnd/>
          </a:ln>
          <a:effectLst/>
        </p:spPr>
      </p:cxnSp>
      <p:cxnSp>
        <p:nvCxnSpPr>
          <p:cNvPr id="80937" name="AutoShape 41"/>
          <p:cNvCxnSpPr>
            <a:cxnSpLocks noChangeShapeType="1"/>
            <a:stCxn id="80925" idx="0"/>
            <a:endCxn id="80911" idx="2"/>
          </p:cNvCxnSpPr>
          <p:nvPr/>
        </p:nvCxnSpPr>
        <p:spPr bwMode="auto">
          <a:xfrm flipV="1">
            <a:off x="7086600" y="2743200"/>
            <a:ext cx="800100" cy="762000"/>
          </a:xfrm>
          <a:prstGeom prst="straightConnector1">
            <a:avLst/>
          </a:prstGeom>
          <a:noFill/>
          <a:ln w="9525">
            <a:solidFill>
              <a:schemeClr val="tx1"/>
            </a:solidFill>
            <a:round/>
            <a:headEnd/>
            <a:tailEnd/>
          </a:ln>
          <a:effectLst/>
        </p:spPr>
      </p:cxnSp>
      <p:sp>
        <p:nvSpPr>
          <p:cNvPr id="80938" name="AutoShape 42"/>
          <p:cNvSpPr>
            <a:spLocks noChangeArrowheads="1"/>
          </p:cNvSpPr>
          <p:nvPr/>
        </p:nvSpPr>
        <p:spPr bwMode="auto">
          <a:xfrm>
            <a:off x="4267200" y="4191000"/>
            <a:ext cx="533400" cy="762000"/>
          </a:xfrm>
          <a:prstGeom prst="rightArrow">
            <a:avLst>
              <a:gd name="adj1" fmla="val 50000"/>
              <a:gd name="adj2" fmla="val 46130"/>
            </a:avLst>
          </a:prstGeom>
          <a:solidFill>
            <a:schemeClr val="accent1"/>
          </a:solidFill>
          <a:ln w="9525">
            <a:solidFill>
              <a:schemeClr val="tx1"/>
            </a:solidFill>
            <a:miter lim="800000"/>
            <a:headEnd/>
            <a:tailEnd/>
          </a:ln>
          <a:effectLst/>
        </p:spPr>
        <p:txBody>
          <a:bodyPr wrap="none" anchor="ctr"/>
          <a:lstStyle/>
          <a:p>
            <a:endParaRPr lang="en-US"/>
          </a:p>
        </p:txBody>
      </p:sp>
      <p:sp>
        <p:nvSpPr>
          <p:cNvPr id="80939" name="Text Box 43"/>
          <p:cNvSpPr txBox="1">
            <a:spLocks noChangeArrowheads="1"/>
          </p:cNvSpPr>
          <p:nvPr/>
        </p:nvSpPr>
        <p:spPr bwMode="auto">
          <a:xfrm rot="-5400000">
            <a:off x="-1678781" y="4787106"/>
            <a:ext cx="3722688" cy="244475"/>
          </a:xfrm>
          <a:prstGeom prst="rect">
            <a:avLst/>
          </a:prstGeom>
          <a:noFill/>
          <a:ln w="9525">
            <a:noFill/>
            <a:miter lim="800000"/>
            <a:headEnd/>
            <a:tailEnd/>
          </a:ln>
          <a:effectLst/>
        </p:spPr>
        <p:txBody>
          <a:bodyPr wrap="none">
            <a:spAutoFit/>
          </a:bodyPr>
          <a:lstStyle/>
          <a:p>
            <a:r>
              <a:rPr lang="en-CA" sz="1000">
                <a:latin typeface="Times New Roman" charset="0"/>
                <a:cs typeface="Times New Roman" charset="0"/>
              </a:rPr>
              <a:t>© </a:t>
            </a:r>
            <a:r>
              <a:rPr lang="en-CA" sz="1000">
                <a:latin typeface="Times New Roman" charset="0"/>
              </a:rPr>
              <a:t>E. Gamma, R. Helm, R. Johnson, J. Vlissides and Addison-Wesley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Façade</a:t>
            </a:r>
            <a:endParaRPr lang="en-US" dirty="0"/>
          </a:p>
        </p:txBody>
      </p:sp>
      <p:sp>
        <p:nvSpPr>
          <p:cNvPr id="3" name="Content Placeholder 2"/>
          <p:cNvSpPr>
            <a:spLocks noGrp="1"/>
          </p:cNvSpPr>
          <p:nvPr>
            <p:ph idx="1"/>
          </p:nvPr>
        </p:nvSpPr>
        <p:spPr/>
        <p:txBody>
          <a:bodyPr/>
          <a:lstStyle/>
          <a:p>
            <a:endParaRPr lang="en-US"/>
          </a:p>
        </p:txBody>
      </p:sp>
      <p:pic>
        <p:nvPicPr>
          <p:cNvPr id="63490" name="Picture 2"/>
          <p:cNvPicPr>
            <a:picLocks noChangeAspect="1" noChangeArrowheads="1"/>
          </p:cNvPicPr>
          <p:nvPr/>
        </p:nvPicPr>
        <p:blipFill>
          <a:blip r:embed="rId2"/>
          <a:srcRect/>
          <a:stretch>
            <a:fillRect/>
          </a:stretch>
        </p:blipFill>
        <p:spPr bwMode="auto">
          <a:xfrm>
            <a:off x="1962150" y="1866900"/>
            <a:ext cx="5219700" cy="31242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Façade</a:t>
            </a:r>
            <a:endParaRPr lang="en-US" dirty="0"/>
          </a:p>
        </p:txBody>
      </p:sp>
      <p:pic>
        <p:nvPicPr>
          <p:cNvPr id="64514" name="Picture 2"/>
          <p:cNvPicPr>
            <a:picLocks noGrp="1" noChangeAspect="1" noChangeArrowheads="1"/>
          </p:cNvPicPr>
          <p:nvPr>
            <p:ph idx="1"/>
          </p:nvPr>
        </p:nvPicPr>
        <p:blipFill>
          <a:blip r:embed="rId2"/>
          <a:srcRect/>
          <a:stretch>
            <a:fillRect/>
          </a:stretch>
        </p:blipFill>
        <p:spPr bwMode="auto">
          <a:xfrm>
            <a:off x="1810095" y="2506038"/>
            <a:ext cx="5523810" cy="2714286"/>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Façade</a:t>
            </a:r>
            <a:endParaRPr lang="en-US" dirty="0"/>
          </a:p>
        </p:txBody>
      </p:sp>
      <p:sp>
        <p:nvSpPr>
          <p:cNvPr id="3" name="Content Placeholder 2"/>
          <p:cNvSpPr>
            <a:spLocks noGrp="1"/>
          </p:cNvSpPr>
          <p:nvPr>
            <p:ph idx="1"/>
          </p:nvPr>
        </p:nvSpPr>
        <p:spPr/>
        <p:txBody>
          <a:bodyPr/>
          <a:lstStyle/>
          <a:p>
            <a:endParaRPr lang="en-US"/>
          </a:p>
        </p:txBody>
      </p:sp>
      <p:pic>
        <p:nvPicPr>
          <p:cNvPr id="65538" name="Picture 2"/>
          <p:cNvPicPr>
            <a:picLocks noChangeAspect="1" noChangeArrowheads="1"/>
          </p:cNvPicPr>
          <p:nvPr/>
        </p:nvPicPr>
        <p:blipFill>
          <a:blip r:embed="rId2"/>
          <a:srcRect/>
          <a:stretch>
            <a:fillRect/>
          </a:stretch>
        </p:blipFill>
        <p:spPr bwMode="auto">
          <a:xfrm>
            <a:off x="405166" y="1295400"/>
            <a:ext cx="8300508" cy="52578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85800" y="115888"/>
            <a:ext cx="7772400" cy="1143000"/>
          </a:xfrm>
        </p:spPr>
        <p:txBody>
          <a:bodyPr/>
          <a:lstStyle/>
          <a:p>
            <a:r>
              <a:rPr lang="en-CA"/>
              <a:t>Façade</a:t>
            </a:r>
            <a:endParaRPr lang="en-US"/>
          </a:p>
        </p:txBody>
      </p:sp>
      <p:pic>
        <p:nvPicPr>
          <p:cNvPr id="81923" name="Picture 3" descr="sfacade-sequence"/>
          <p:cNvPicPr>
            <a:picLocks noGrp="1" noChangeAspect="1" noChangeArrowheads="1"/>
          </p:cNvPicPr>
          <p:nvPr>
            <p:ph idx="1"/>
          </p:nvPr>
        </p:nvPicPr>
        <p:blipFill>
          <a:blip r:embed="rId2"/>
          <a:srcRect/>
          <a:stretch>
            <a:fillRect/>
          </a:stretch>
        </p:blipFill>
        <p:spPr>
          <a:xfrm>
            <a:off x="1692275" y="1550988"/>
            <a:ext cx="5184775" cy="4975225"/>
          </a:xfrm>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CA"/>
              <a:t>Façade - Example</a:t>
            </a:r>
            <a:endParaRPr lang="en-US"/>
          </a:p>
        </p:txBody>
      </p:sp>
      <p:pic>
        <p:nvPicPr>
          <p:cNvPr id="82947" name="Picture 3" descr="jw-0111-facade2"/>
          <p:cNvPicPr>
            <a:picLocks noGrp="1" noChangeAspect="1" noChangeArrowheads="1"/>
          </p:cNvPicPr>
          <p:nvPr>
            <p:ph idx="1"/>
          </p:nvPr>
        </p:nvPicPr>
        <p:blipFill>
          <a:blip r:embed="rId2"/>
          <a:srcRect/>
          <a:stretch>
            <a:fillRect/>
          </a:stretch>
        </p:blipFill>
        <p:spPr>
          <a:xfrm>
            <a:off x="333375" y="1989138"/>
            <a:ext cx="8486775" cy="3816350"/>
          </a:xfrm>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CA" dirty="0" smtClean="0"/>
              <a:t>Facade Overview</a:t>
            </a:r>
            <a:endParaRPr lang="en-CA" dirty="0"/>
          </a:p>
        </p:txBody>
      </p:sp>
      <p:sp>
        <p:nvSpPr>
          <p:cNvPr id="83971" name="Rectangle 3"/>
          <p:cNvSpPr>
            <a:spLocks noGrp="1" noChangeArrowheads="1"/>
          </p:cNvSpPr>
          <p:nvPr>
            <p:ph type="body" idx="1"/>
          </p:nvPr>
        </p:nvSpPr>
        <p:spPr/>
        <p:txBody>
          <a:bodyPr/>
          <a:lstStyle/>
          <a:p>
            <a:pPr>
              <a:lnSpc>
                <a:spcPct val="90000"/>
              </a:lnSpc>
            </a:pPr>
            <a:r>
              <a:rPr lang="en-CA" sz="2800"/>
              <a:t>Example: WYSIWYG Editor (Cont'd)</a:t>
            </a:r>
          </a:p>
          <a:p>
            <a:pPr lvl="1">
              <a:lnSpc>
                <a:spcPct val="90000"/>
              </a:lnSpc>
            </a:pPr>
            <a:r>
              <a:rPr lang="en-CA" sz="2400"/>
              <a:t>Spelling checking &amp; hyphenation</a:t>
            </a:r>
          </a:p>
          <a:p>
            <a:pPr lvl="2">
              <a:lnSpc>
                <a:spcPct val="90000"/>
              </a:lnSpc>
            </a:pPr>
            <a:r>
              <a:rPr lang="en-CA" sz="2000"/>
              <a:t>Iterator</a:t>
            </a:r>
          </a:p>
          <a:p>
            <a:pPr lvl="2">
              <a:lnSpc>
                <a:spcPct val="90000"/>
              </a:lnSpc>
            </a:pPr>
            <a:r>
              <a:rPr lang="en-CA" sz="2000"/>
              <a:t>Visitor</a:t>
            </a:r>
          </a:p>
          <a:p>
            <a:pPr>
              <a:lnSpc>
                <a:spcPct val="90000"/>
              </a:lnSpc>
            </a:pPr>
            <a:r>
              <a:rPr lang="en-CA" sz="2800"/>
              <a:t>Some more patterns</a:t>
            </a:r>
          </a:p>
          <a:p>
            <a:pPr lvl="1">
              <a:lnSpc>
                <a:spcPct val="90000"/>
              </a:lnSpc>
            </a:pPr>
            <a:r>
              <a:rPr lang="en-CA" sz="2400"/>
              <a:t>Template Method</a:t>
            </a:r>
          </a:p>
          <a:p>
            <a:pPr lvl="1">
              <a:lnSpc>
                <a:spcPct val="90000"/>
              </a:lnSpc>
            </a:pPr>
            <a:r>
              <a:rPr lang="en-CA" sz="2400"/>
              <a:t>Singleton</a:t>
            </a:r>
          </a:p>
          <a:p>
            <a:pPr lvl="1">
              <a:lnSpc>
                <a:spcPct val="90000"/>
              </a:lnSpc>
            </a:pPr>
            <a:r>
              <a:rPr lang="en-CA" sz="2400"/>
              <a:t>Façade</a:t>
            </a:r>
          </a:p>
          <a:p>
            <a:pPr>
              <a:lnSpc>
                <a:spcPct val="90000"/>
              </a:lnSpc>
            </a:pPr>
            <a:r>
              <a:rPr lang="en-CA" sz="2800"/>
              <a:t>Observations and Conclusions</a:t>
            </a:r>
          </a:p>
          <a:p>
            <a:pPr>
              <a:lnSpc>
                <a:spcPct val="90000"/>
              </a:lnSpc>
            </a:pPr>
            <a:r>
              <a:rPr lang="en-CA" sz="2800"/>
              <a:t>Further reading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a:t>
            </a:r>
            <a:endParaRPr lang="en-US" dirty="0"/>
          </a:p>
        </p:txBody>
      </p:sp>
      <p:sp>
        <p:nvSpPr>
          <p:cNvPr id="3" name="Content Placeholder 2"/>
          <p:cNvSpPr>
            <a:spLocks noGrp="1"/>
          </p:cNvSpPr>
          <p:nvPr>
            <p:ph idx="1"/>
          </p:nvPr>
        </p:nvSpPr>
        <p:spPr/>
        <p:txBody>
          <a:bodyPr/>
          <a:lstStyle/>
          <a:p>
            <a:r>
              <a:rPr lang="en-US" dirty="0" smtClean="0"/>
              <a:t>A fine-grained instance used for efficient sharing </a:t>
            </a:r>
            <a:endParaRPr lang="en-US" dirty="0" smtClean="0"/>
          </a:p>
          <a:p>
            <a:r>
              <a:rPr lang="en-US" dirty="0" smtClean="0"/>
              <a:t>Where </a:t>
            </a:r>
            <a:r>
              <a:rPr lang="en-US" dirty="0" smtClean="0"/>
              <a:t>we need to create many objects and all these objects share some kind of common data.</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a:t>
            </a:r>
            <a:endParaRPr lang="en-US" dirty="0"/>
          </a:p>
        </p:txBody>
      </p:sp>
      <p:sp>
        <p:nvSpPr>
          <p:cNvPr id="3" name="Content Placeholder 2"/>
          <p:cNvSpPr>
            <a:spLocks noGrp="1"/>
          </p:cNvSpPr>
          <p:nvPr>
            <p:ph idx="1"/>
          </p:nvPr>
        </p:nvSpPr>
        <p:spPr/>
        <p:txBody>
          <a:bodyPr/>
          <a:lstStyle/>
          <a:p>
            <a:endParaRPr lang="en-US"/>
          </a:p>
        </p:txBody>
      </p:sp>
      <p:pic>
        <p:nvPicPr>
          <p:cNvPr id="62466" name="Picture 2"/>
          <p:cNvPicPr>
            <a:picLocks noChangeAspect="1" noChangeArrowheads="1"/>
          </p:cNvPicPr>
          <p:nvPr/>
        </p:nvPicPr>
        <p:blipFill>
          <a:blip r:embed="rId2"/>
          <a:srcRect/>
          <a:stretch>
            <a:fillRect/>
          </a:stretch>
        </p:blipFill>
        <p:spPr bwMode="auto">
          <a:xfrm>
            <a:off x="1524000" y="1828800"/>
            <a:ext cx="6000750" cy="3914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a:t>
            </a:r>
            <a:r>
              <a:rPr lang="en-US" dirty="0" smtClean="0"/>
              <a:t>Design Pattern</a:t>
            </a:r>
            <a:endParaRPr lang="en-US" dirty="0"/>
          </a:p>
        </p:txBody>
      </p:sp>
      <p:sp>
        <p:nvSpPr>
          <p:cNvPr id="3" name="Content Placeholder 2"/>
          <p:cNvSpPr>
            <a:spLocks noGrp="1"/>
          </p:cNvSpPr>
          <p:nvPr>
            <p:ph idx="1"/>
          </p:nvPr>
        </p:nvSpPr>
        <p:spPr/>
        <p:txBody>
          <a:bodyPr/>
          <a:lstStyle/>
          <a:p>
            <a:r>
              <a:rPr lang="en-US" dirty="0" smtClean="0"/>
              <a:t>Falls into Structural pattern</a:t>
            </a:r>
          </a:p>
          <a:p>
            <a:r>
              <a:rPr lang="en-US" dirty="0" smtClean="0"/>
              <a:t>Object adapter and Class adapter pattern</a:t>
            </a:r>
          </a:p>
          <a:p>
            <a:r>
              <a:rPr lang="en-US" dirty="0" smtClean="0"/>
              <a:t>Many times two classes are incompatible because of incompatible interfaces</a:t>
            </a:r>
          </a:p>
          <a:p>
            <a:r>
              <a:rPr lang="en-US" dirty="0" smtClean="0"/>
              <a:t>Adapter pattern helps us to wrap a class around the existing class and make the classes compatible with each other.</a:t>
            </a:r>
          </a:p>
          <a:p>
            <a:r>
              <a:rPr lang="en-US" b="1" dirty="0" smtClean="0"/>
              <a:t>Match interfaces of different classes.</a:t>
            </a:r>
            <a:endParaRPr 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682" name="Picture 2"/>
          <p:cNvPicPr>
            <a:picLocks noGrp="1" noChangeAspect="1" noChangeArrowheads="1"/>
          </p:cNvPicPr>
          <p:nvPr>
            <p:ph idx="1"/>
          </p:nvPr>
        </p:nvPicPr>
        <p:blipFill>
          <a:blip r:embed="rId2"/>
          <a:srcRect/>
          <a:stretch>
            <a:fillRect/>
          </a:stretch>
        </p:blipFill>
        <p:spPr bwMode="auto">
          <a:xfrm>
            <a:off x="1171575" y="1667669"/>
            <a:ext cx="6800850" cy="43910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2706" name="Picture 2"/>
          <p:cNvPicPr>
            <a:picLocks noChangeAspect="1" noChangeArrowheads="1"/>
          </p:cNvPicPr>
          <p:nvPr/>
        </p:nvPicPr>
        <p:blipFill>
          <a:blip r:embed="rId2"/>
          <a:srcRect/>
          <a:stretch>
            <a:fillRect/>
          </a:stretch>
        </p:blipFill>
        <p:spPr bwMode="auto">
          <a:xfrm>
            <a:off x="609600" y="1447800"/>
            <a:ext cx="7953375" cy="523875"/>
          </a:xfrm>
          <a:prstGeom prst="rect">
            <a:avLst/>
          </a:prstGeom>
          <a:noFill/>
          <a:ln w="9525">
            <a:noFill/>
            <a:miter lim="800000"/>
            <a:headEnd/>
            <a:tailEnd/>
          </a:ln>
          <a:effectLst/>
        </p:spPr>
      </p:pic>
      <p:pic>
        <p:nvPicPr>
          <p:cNvPr id="72707" name="Picture 3"/>
          <p:cNvPicPr>
            <a:picLocks noChangeAspect="1" noChangeArrowheads="1"/>
          </p:cNvPicPr>
          <p:nvPr/>
        </p:nvPicPr>
        <p:blipFill>
          <a:blip r:embed="rId3"/>
          <a:srcRect/>
          <a:stretch>
            <a:fillRect/>
          </a:stretch>
        </p:blipFill>
        <p:spPr bwMode="auto">
          <a:xfrm>
            <a:off x="457200" y="1933575"/>
            <a:ext cx="8286750" cy="46958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a:t>
            </a:r>
            <a:endParaRPr lang="en-US" dirty="0"/>
          </a:p>
        </p:txBody>
      </p:sp>
      <p:pic>
        <p:nvPicPr>
          <p:cNvPr id="64514" name="Picture 2"/>
          <p:cNvPicPr>
            <a:picLocks noGrp="1" noChangeAspect="1" noChangeArrowheads="1"/>
          </p:cNvPicPr>
          <p:nvPr>
            <p:ph idx="1"/>
          </p:nvPr>
        </p:nvPicPr>
        <p:blipFill>
          <a:blip r:embed="rId2"/>
          <a:srcRect/>
          <a:stretch>
            <a:fillRect/>
          </a:stretch>
        </p:blipFill>
        <p:spPr bwMode="auto">
          <a:xfrm>
            <a:off x="76200" y="1371600"/>
            <a:ext cx="9052355"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a:t>
            </a:r>
            <a:endParaRPr lang="en-US" dirty="0"/>
          </a:p>
        </p:txBody>
      </p:sp>
      <p:sp>
        <p:nvSpPr>
          <p:cNvPr id="3" name="Content Placeholder 2"/>
          <p:cNvSpPr>
            <a:spLocks noGrp="1"/>
          </p:cNvSpPr>
          <p:nvPr>
            <p:ph idx="1"/>
          </p:nvPr>
        </p:nvSpPr>
        <p:spPr/>
        <p:txBody>
          <a:bodyPr/>
          <a:lstStyle/>
          <a:p>
            <a:endParaRPr lang="en-US"/>
          </a:p>
        </p:txBody>
      </p:sp>
      <p:pic>
        <p:nvPicPr>
          <p:cNvPr id="63490" name="Picture 2"/>
          <p:cNvPicPr>
            <a:picLocks noChangeAspect="1" noChangeArrowheads="1"/>
          </p:cNvPicPr>
          <p:nvPr/>
        </p:nvPicPr>
        <p:blipFill>
          <a:blip r:embed="rId2"/>
          <a:srcRect/>
          <a:stretch>
            <a:fillRect/>
          </a:stretch>
        </p:blipFill>
        <p:spPr bwMode="auto">
          <a:xfrm>
            <a:off x="1409700" y="2419350"/>
            <a:ext cx="6324600" cy="201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Flyweight pattern</a:t>
            </a:r>
            <a:endParaRPr lang="en-US" dirty="0"/>
          </a:p>
        </p:txBody>
      </p:sp>
      <p:pic>
        <p:nvPicPr>
          <p:cNvPr id="65538" name="Picture 2"/>
          <p:cNvPicPr>
            <a:picLocks noGrp="1" noChangeAspect="1" noChangeArrowheads="1"/>
          </p:cNvPicPr>
          <p:nvPr>
            <p:ph idx="1"/>
          </p:nvPr>
        </p:nvPicPr>
        <p:blipFill>
          <a:blip r:embed="rId2"/>
          <a:srcRect/>
          <a:stretch>
            <a:fillRect/>
          </a:stretch>
        </p:blipFill>
        <p:spPr bwMode="auto">
          <a:xfrm>
            <a:off x="533168" y="1253690"/>
            <a:ext cx="7848832" cy="5375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a:t>
            </a:r>
            <a:endParaRPr lang="en-US" dirty="0"/>
          </a:p>
        </p:txBody>
      </p:sp>
      <p:sp>
        <p:nvSpPr>
          <p:cNvPr id="3" name="Content Placeholder 2"/>
          <p:cNvSpPr>
            <a:spLocks noGrp="1"/>
          </p:cNvSpPr>
          <p:nvPr>
            <p:ph idx="1"/>
          </p:nvPr>
        </p:nvSpPr>
        <p:spPr/>
        <p:txBody>
          <a:bodyPr/>
          <a:lstStyle/>
          <a:p>
            <a:r>
              <a:rPr lang="en-US" dirty="0" smtClean="0"/>
              <a:t>An object representing another object.</a:t>
            </a:r>
          </a:p>
          <a:p>
            <a:r>
              <a:rPr lang="en-US" dirty="0" smtClean="0"/>
              <a:t>A well-known example of the proxy pattern is a </a:t>
            </a:r>
            <a:r>
              <a:rPr lang="en-US" dirty="0" smtClean="0">
                <a:hlinkClick r:id="rId2" tooltip="Reference counting"/>
              </a:rPr>
              <a:t>reference counting</a:t>
            </a:r>
            <a:r>
              <a:rPr lang="en-US" dirty="0" smtClean="0"/>
              <a:t> </a:t>
            </a:r>
            <a:r>
              <a:rPr lang="en-US" dirty="0" smtClean="0">
                <a:hlinkClick r:id="rId3" tooltip="Smart pointer"/>
              </a:rPr>
              <a:t>pointer</a:t>
            </a:r>
            <a:r>
              <a:rPr lang="en-US" dirty="0" smtClean="0"/>
              <a:t> object</a:t>
            </a:r>
            <a:r>
              <a:rPr lang="en-US" dirty="0" smtClean="0"/>
              <a:t>.</a:t>
            </a:r>
          </a:p>
          <a:p>
            <a:pPr>
              <a:buNone/>
            </a:pPr>
            <a:r>
              <a:rPr lang="en-US" dirty="0" smtClean="0"/>
              <a:t>Definition</a:t>
            </a:r>
          </a:p>
          <a:p>
            <a:endParaRPr lang="en-US" dirty="0"/>
          </a:p>
        </p:txBody>
      </p:sp>
      <p:pic>
        <p:nvPicPr>
          <p:cNvPr id="73731" name="Picture 3"/>
          <p:cNvPicPr>
            <a:picLocks noChangeAspect="1" noChangeArrowheads="1"/>
          </p:cNvPicPr>
          <p:nvPr/>
        </p:nvPicPr>
        <p:blipFill>
          <a:blip r:embed="rId4"/>
          <a:srcRect/>
          <a:stretch>
            <a:fillRect/>
          </a:stretch>
        </p:blipFill>
        <p:spPr bwMode="auto">
          <a:xfrm>
            <a:off x="685800" y="4114800"/>
            <a:ext cx="6534150" cy="42862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4754" name="Picture 2"/>
          <p:cNvPicPr>
            <a:picLocks noChangeAspect="1" noChangeArrowheads="1"/>
          </p:cNvPicPr>
          <p:nvPr/>
        </p:nvPicPr>
        <p:blipFill>
          <a:blip r:embed="rId2"/>
          <a:srcRect/>
          <a:stretch>
            <a:fillRect/>
          </a:stretch>
        </p:blipFill>
        <p:spPr bwMode="auto">
          <a:xfrm>
            <a:off x="1619250" y="1566863"/>
            <a:ext cx="5905500" cy="372427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5778" name="Picture 2"/>
          <p:cNvPicPr>
            <a:picLocks noGrp="1" noChangeAspect="1" noChangeArrowheads="1"/>
          </p:cNvPicPr>
          <p:nvPr>
            <p:ph idx="1"/>
          </p:nvPr>
        </p:nvPicPr>
        <p:blipFill>
          <a:blip r:embed="rId2"/>
          <a:srcRect/>
          <a:stretch>
            <a:fillRect/>
          </a:stretch>
        </p:blipFill>
        <p:spPr bwMode="auto">
          <a:xfrm>
            <a:off x="381000" y="1447800"/>
            <a:ext cx="8210550" cy="2038350"/>
          </a:xfrm>
          <a:prstGeom prst="rect">
            <a:avLst/>
          </a:prstGeom>
          <a:noFill/>
          <a:ln w="9525">
            <a:noFill/>
            <a:miter lim="800000"/>
            <a:headEnd/>
            <a:tailEnd/>
          </a:ln>
          <a:effectLst/>
        </p:spPr>
      </p:pic>
      <p:pic>
        <p:nvPicPr>
          <p:cNvPr id="75779" name="Picture 3"/>
          <p:cNvPicPr>
            <a:picLocks noChangeAspect="1" noChangeArrowheads="1"/>
          </p:cNvPicPr>
          <p:nvPr/>
        </p:nvPicPr>
        <p:blipFill>
          <a:blip r:embed="rId3"/>
          <a:srcRect/>
          <a:stretch>
            <a:fillRect/>
          </a:stretch>
        </p:blipFill>
        <p:spPr bwMode="auto">
          <a:xfrm>
            <a:off x="304800" y="3505200"/>
            <a:ext cx="8162925" cy="229552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a:t>
            </a:r>
            <a:endParaRPr lang="en-US" dirty="0"/>
          </a:p>
        </p:txBody>
      </p:sp>
      <p:sp>
        <p:nvSpPr>
          <p:cNvPr id="5" name="Content Placeholder 4"/>
          <p:cNvSpPr>
            <a:spLocks noGrp="1"/>
          </p:cNvSpPr>
          <p:nvPr>
            <p:ph idx="1"/>
          </p:nvPr>
        </p:nvSpPr>
        <p:spPr/>
        <p:txBody>
          <a:bodyPr/>
          <a:lstStyle/>
          <a:p>
            <a:endParaRPr lang="en-US" dirty="0"/>
          </a:p>
        </p:txBody>
      </p:sp>
      <p:pic>
        <p:nvPicPr>
          <p:cNvPr id="62467" name="Picture 3"/>
          <p:cNvPicPr>
            <a:picLocks noChangeAspect="1" noChangeArrowheads="1"/>
          </p:cNvPicPr>
          <p:nvPr/>
        </p:nvPicPr>
        <p:blipFill>
          <a:blip r:embed="rId2"/>
          <a:srcRect/>
          <a:stretch>
            <a:fillRect/>
          </a:stretch>
        </p:blipFill>
        <p:spPr bwMode="auto">
          <a:xfrm>
            <a:off x="381000" y="1323974"/>
            <a:ext cx="8563547" cy="52292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3490" name="Picture 2"/>
          <p:cNvPicPr>
            <a:picLocks noGrp="1" noChangeAspect="1" noChangeArrowheads="1"/>
          </p:cNvPicPr>
          <p:nvPr>
            <p:ph idx="1"/>
          </p:nvPr>
        </p:nvPicPr>
        <p:blipFill>
          <a:blip r:embed="rId2"/>
          <a:srcRect/>
          <a:stretch>
            <a:fillRect/>
          </a:stretch>
        </p:blipFill>
        <p:spPr bwMode="auto">
          <a:xfrm>
            <a:off x="2057400" y="70487"/>
            <a:ext cx="5666387" cy="663511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 definition</a:t>
            </a:r>
            <a:endParaRPr lang="en-US" dirty="0"/>
          </a:p>
        </p:txBody>
      </p:sp>
      <p:pic>
        <p:nvPicPr>
          <p:cNvPr id="4" name="Picture 1"/>
          <p:cNvPicPr>
            <a:picLocks noGrp="1" noChangeAspect="1" noChangeArrowheads="1"/>
          </p:cNvPicPr>
          <p:nvPr>
            <p:ph idx="1"/>
          </p:nvPr>
        </p:nvPicPr>
        <p:blipFill>
          <a:blip r:embed="rId2"/>
          <a:srcRect/>
          <a:stretch>
            <a:fillRect/>
          </a:stretch>
        </p:blipFill>
        <p:spPr bwMode="auto">
          <a:xfrm>
            <a:off x="304800" y="3220748"/>
            <a:ext cx="8839200" cy="1013908"/>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4514" name="Picture 2"/>
          <p:cNvPicPr>
            <a:picLocks noChangeAspect="1" noChangeArrowheads="1"/>
          </p:cNvPicPr>
          <p:nvPr/>
        </p:nvPicPr>
        <p:blipFill>
          <a:blip r:embed="rId2"/>
          <a:srcRect/>
          <a:stretch>
            <a:fillRect/>
          </a:stretch>
        </p:blipFill>
        <p:spPr bwMode="auto">
          <a:xfrm>
            <a:off x="2067783" y="669790"/>
            <a:ext cx="5171217" cy="535001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5538" name="Picture 2"/>
          <p:cNvPicPr>
            <a:picLocks noGrp="1" noChangeAspect="1" noChangeArrowheads="1"/>
          </p:cNvPicPr>
          <p:nvPr>
            <p:ph idx="1"/>
          </p:nvPr>
        </p:nvPicPr>
        <p:blipFill>
          <a:blip r:embed="rId2"/>
          <a:srcRect/>
          <a:stretch>
            <a:fillRect/>
          </a:stretch>
        </p:blipFill>
        <p:spPr bwMode="auto">
          <a:xfrm>
            <a:off x="474581" y="1676400"/>
            <a:ext cx="8110354" cy="4419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Structure</a:t>
            </a:r>
            <a:endParaRPr lang="en-US" dirty="0"/>
          </a:p>
        </p:txBody>
      </p:sp>
      <p:sp>
        <p:nvSpPr>
          <p:cNvPr id="3" name="Content Placeholder 2"/>
          <p:cNvSpPr>
            <a:spLocks noGrp="1"/>
          </p:cNvSpPr>
          <p:nvPr>
            <p:ph idx="1"/>
          </p:nvPr>
        </p:nvSpPr>
        <p:spPr/>
        <p:txBody>
          <a:bodyPr/>
          <a:lstStyle/>
          <a:p>
            <a:endParaRPr lang="en-US" dirty="0"/>
          </a:p>
        </p:txBody>
      </p:sp>
      <p:pic>
        <p:nvPicPr>
          <p:cNvPr id="62466" name="Picture 2"/>
          <p:cNvPicPr>
            <a:picLocks noChangeAspect="1" noChangeArrowheads="1"/>
          </p:cNvPicPr>
          <p:nvPr/>
        </p:nvPicPr>
        <p:blipFill>
          <a:blip r:embed="rId2"/>
          <a:srcRect/>
          <a:stretch>
            <a:fillRect/>
          </a:stretch>
        </p:blipFill>
        <p:spPr bwMode="auto">
          <a:xfrm>
            <a:off x="1447800" y="2122338"/>
            <a:ext cx="6477000" cy="370696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Adapter </a:t>
            </a:r>
            <a:endParaRPr lang="en-US" dirty="0"/>
          </a:p>
        </p:txBody>
      </p:sp>
      <p:pic>
        <p:nvPicPr>
          <p:cNvPr id="63490" name="Picture 2"/>
          <p:cNvPicPr>
            <a:picLocks noGrp="1" noChangeAspect="1" noChangeArrowheads="1"/>
          </p:cNvPicPr>
          <p:nvPr>
            <p:ph idx="1"/>
          </p:nvPr>
        </p:nvPicPr>
        <p:blipFill>
          <a:blip r:embed="rId2"/>
          <a:srcRect/>
          <a:stretch>
            <a:fillRect/>
          </a:stretch>
        </p:blipFill>
        <p:spPr bwMode="auto">
          <a:xfrm>
            <a:off x="990600" y="2286000"/>
            <a:ext cx="7288815" cy="269636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Incompatible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40294" y="1435554"/>
            <a:ext cx="7917906" cy="48128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865</Words>
  <Application>Microsoft Office PowerPoint</Application>
  <PresentationFormat>On-screen Show (4:3)</PresentationFormat>
  <Paragraphs>149</Paragraphs>
  <Slides>61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64" baseType="lpstr">
      <vt:lpstr>Office Theme</vt:lpstr>
      <vt:lpstr>Bitmap Image</vt:lpstr>
      <vt:lpstr>Visio</vt:lpstr>
      <vt:lpstr>Unit 3</vt:lpstr>
      <vt:lpstr>Organized Patterns Catalogue</vt:lpstr>
      <vt:lpstr>Organizing the Catalog</vt:lpstr>
      <vt:lpstr>Slide 4</vt:lpstr>
      <vt:lpstr>Adapter Design Pattern</vt:lpstr>
      <vt:lpstr>Adapter - definition</vt:lpstr>
      <vt:lpstr>Adapter Structure</vt:lpstr>
      <vt:lpstr>Adapter </vt:lpstr>
      <vt:lpstr>Incompatible</vt:lpstr>
      <vt:lpstr>Compatible - Object Adapter</vt:lpstr>
      <vt:lpstr>Compatible - Class Adapter</vt:lpstr>
      <vt:lpstr>Bridge</vt:lpstr>
      <vt:lpstr>Bridge</vt:lpstr>
      <vt:lpstr>Bridge</vt:lpstr>
      <vt:lpstr>Bridge</vt:lpstr>
      <vt:lpstr>Bridge – Abstraction part</vt:lpstr>
      <vt:lpstr>Bridge – Implementation part</vt:lpstr>
      <vt:lpstr>Bridge – Pattern Structure</vt:lpstr>
      <vt:lpstr>Composite</vt:lpstr>
      <vt:lpstr>Composite (Structural)</vt:lpstr>
      <vt:lpstr>Composite (Cont'd)</vt:lpstr>
      <vt:lpstr>Composite (Cont'd)</vt:lpstr>
      <vt:lpstr>Composite</vt:lpstr>
      <vt:lpstr>Composite</vt:lpstr>
      <vt:lpstr>Composite</vt:lpstr>
      <vt:lpstr>Composite</vt:lpstr>
      <vt:lpstr>Composite - Example</vt:lpstr>
      <vt:lpstr>Composite (Cont'd)</vt:lpstr>
      <vt:lpstr>Decorator (Structural)</vt:lpstr>
      <vt:lpstr>Decorator Diagram</vt:lpstr>
      <vt:lpstr>Decorator - Diagram</vt:lpstr>
      <vt:lpstr>Decorator</vt:lpstr>
      <vt:lpstr>Slide 33</vt:lpstr>
      <vt:lpstr>Decorator Overview</vt:lpstr>
      <vt:lpstr>Decorator Comments</vt:lpstr>
      <vt:lpstr>Decorator (Cont'd)</vt:lpstr>
      <vt:lpstr>Decorator (Cont'd)</vt:lpstr>
      <vt:lpstr>Facade</vt:lpstr>
      <vt:lpstr>Facade</vt:lpstr>
      <vt:lpstr>Facade</vt:lpstr>
      <vt:lpstr>Façade</vt:lpstr>
      <vt:lpstr>Façade</vt:lpstr>
      <vt:lpstr>Façade</vt:lpstr>
      <vt:lpstr>Façade</vt:lpstr>
      <vt:lpstr>Façade</vt:lpstr>
      <vt:lpstr>Façade - Example</vt:lpstr>
      <vt:lpstr>Facade Overview</vt:lpstr>
      <vt:lpstr>Flyweight pattern</vt:lpstr>
      <vt:lpstr>Flyweight pattern</vt:lpstr>
      <vt:lpstr>Slide 50</vt:lpstr>
      <vt:lpstr>Slide 51</vt:lpstr>
      <vt:lpstr>Flyweight pattern</vt:lpstr>
      <vt:lpstr>Flyweight pattern</vt:lpstr>
      <vt:lpstr>Flyweight pattern</vt:lpstr>
      <vt:lpstr>Proxy</vt:lpstr>
      <vt:lpstr>Slide 56</vt:lpstr>
      <vt:lpstr>Slide 57</vt:lpstr>
      <vt:lpstr>Proxy</vt:lpstr>
      <vt:lpstr>Slide 59</vt:lpstr>
      <vt:lpstr>Slide 60</vt:lpstr>
      <vt:lpstr>Slide 61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VIT</cp:lastModifiedBy>
  <cp:revision>39</cp:revision>
  <dcterms:created xsi:type="dcterms:W3CDTF">2006-08-16T00:00:00Z</dcterms:created>
  <dcterms:modified xsi:type="dcterms:W3CDTF">2013-08-06T16:19:36Z</dcterms:modified>
</cp:coreProperties>
</file>