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3219449"/>
            <a:ext cx="8610600"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703" name=""/>
          <p:cNvSpPr txBox="1"/>
          <p:nvPr/>
        </p:nvSpPr>
        <p:spPr>
          <a:xfrm>
            <a:off x="4524375" y="3270248"/>
            <a:ext cx="7910244" cy="1767840"/>
          </a:xfrm>
          <a:prstGeom prst="rect"/>
        </p:spPr>
        <p:txBody>
          <a:bodyPr rtlCol="0" wrap="square">
            <a:spAutoFit/>
          </a:bodyPr>
          <a:p>
            <a:r>
              <a:rPr altLang="en-IN" sz="2800" lang="en-US">
                <a:solidFill>
                  <a:srgbClr val="000000"/>
                </a:solidFill>
              </a:rPr>
              <a:t>S</a:t>
            </a:r>
            <a:r>
              <a:rPr altLang="en-IN" sz="2800" lang="en-US">
                <a:solidFill>
                  <a:srgbClr val="000000"/>
                </a:solidFill>
              </a:rPr>
              <a:t>h</a:t>
            </a:r>
            <a:r>
              <a:rPr altLang="en-IN" sz="2800" lang="en-US">
                <a:solidFill>
                  <a:srgbClr val="000000"/>
                </a:solidFill>
              </a:rPr>
              <a:t>a</a:t>
            </a:r>
            <a:r>
              <a:rPr altLang="en-IN" sz="2800" lang="en-US">
                <a:solidFill>
                  <a:srgbClr val="000000"/>
                </a:solidFill>
              </a:rPr>
              <a:t>mpriya</a:t>
            </a:r>
            <a:r>
              <a:rPr altLang="en-IN" sz="2800" lang="en-US">
                <a:solidFill>
                  <a:srgbClr val="000000"/>
                </a:solidFill>
              </a:rPr>
              <a:t>.</a:t>
            </a:r>
            <a:r>
              <a:rPr altLang="en-IN" sz="2800" lang="en-US">
                <a:solidFill>
                  <a:srgbClr val="000000"/>
                </a:solidFill>
              </a:rPr>
              <a:t> </a:t>
            </a:r>
            <a:r>
              <a:rPr altLang="en-IN" sz="2800" lang="en-US">
                <a:solidFill>
                  <a:srgbClr val="000000"/>
                </a:solidFill>
              </a:rPr>
              <a:t>B</a:t>
            </a:r>
            <a:endParaRPr sz="2800" lang="en-GB">
              <a:solidFill>
                <a:srgbClr val="000000"/>
              </a:solidFill>
            </a:endParaRPr>
          </a:p>
          <a:p>
            <a:r>
              <a:rPr altLang="en-IN" sz="2800" lang="en-US">
                <a:solidFill>
                  <a:srgbClr val="000000"/>
                </a:solidFill>
              </a:rPr>
              <a:t>U</a:t>
            </a:r>
            <a:r>
              <a:rPr altLang="en-IN" sz="2800" lang="en-US">
                <a:solidFill>
                  <a:srgbClr val="000000"/>
                </a:solidFill>
              </a:rPr>
              <a:t>n</a:t>
            </a:r>
            <a:r>
              <a:rPr altLang="en-IN" sz="2800" lang="en-US">
                <a:solidFill>
                  <a:srgbClr val="000000"/>
                </a:solidFill>
              </a:rPr>
              <a:t>m</a:t>
            </a:r>
            <a:r>
              <a:rPr altLang="en-IN" sz="2800" lang="en-US">
                <a:solidFill>
                  <a:srgbClr val="000000"/>
                </a:solidFill>
              </a:rPr>
              <a:t>1</a:t>
            </a:r>
            <a:r>
              <a:rPr altLang="en-IN" sz="2800" lang="en-US">
                <a:solidFill>
                  <a:srgbClr val="000000"/>
                </a:solidFill>
              </a:rPr>
              <a:t>6</a:t>
            </a:r>
            <a:r>
              <a:rPr altLang="en-IN" sz="2800" lang="en-US">
                <a:solidFill>
                  <a:srgbClr val="000000"/>
                </a:solidFill>
              </a:rPr>
              <a:t>3</a:t>
            </a:r>
            <a:r>
              <a:rPr altLang="en-IN" sz="2800" lang="en-US">
                <a:solidFill>
                  <a:srgbClr val="000000"/>
                </a:solidFill>
              </a:rPr>
              <a:t>u22cn105</a:t>
            </a:r>
            <a:r>
              <a:rPr altLang="en-IN" sz="2800" lang="en-US">
                <a:solidFill>
                  <a:srgbClr val="000000"/>
                </a:solidFill>
              </a:rPr>
              <a:t> </a:t>
            </a:r>
            <a:r>
              <a:rPr altLang="en-IN" sz="2800" lang="en-US">
                <a:solidFill>
                  <a:srgbClr val="000000"/>
                </a:solidFill>
              </a:rPr>
              <a:t>r</a:t>
            </a:r>
            <a:r>
              <a:rPr altLang="en-IN" sz="2800" lang="en-US">
                <a:solidFill>
                  <a:srgbClr val="000000"/>
                </a:solidFill>
              </a:rPr>
              <a:t>e</a:t>
            </a:r>
            <a:r>
              <a:rPr altLang="en-IN" sz="2800" lang="en-US">
                <a:solidFill>
                  <a:srgbClr val="000000"/>
                </a:solidFill>
              </a:rPr>
              <a:t>g</a:t>
            </a:r>
            <a:r>
              <a:rPr altLang="en-IN" sz="2800" lang="en-US">
                <a:solidFill>
                  <a:srgbClr val="000000"/>
                </a:solidFill>
              </a:rPr>
              <a:t>:</a:t>
            </a:r>
            <a:r>
              <a:rPr altLang="en-IN" sz="2800" lang="en-US">
                <a:solidFill>
                  <a:srgbClr val="000000"/>
                </a:solidFill>
              </a:rPr>
              <a:t>3</a:t>
            </a:r>
            <a:r>
              <a:rPr altLang="en-IN" sz="2800" lang="en-US">
                <a:solidFill>
                  <a:srgbClr val="000000"/>
                </a:solidFill>
              </a:rPr>
              <a:t>1</a:t>
            </a:r>
            <a:r>
              <a:rPr altLang="en-IN" sz="2800" lang="en-US">
                <a:solidFill>
                  <a:srgbClr val="000000"/>
                </a:solidFill>
              </a:rPr>
              <a:t>2</a:t>
            </a:r>
            <a:r>
              <a:rPr altLang="en-IN" sz="2800" lang="en-US">
                <a:solidFill>
                  <a:srgbClr val="000000"/>
                </a:solidFill>
              </a:rPr>
              <a:t>2</a:t>
            </a:r>
            <a:r>
              <a:rPr altLang="en-IN" sz="2800" lang="en-US">
                <a:solidFill>
                  <a:srgbClr val="000000"/>
                </a:solidFill>
              </a:rPr>
              <a:t>0</a:t>
            </a:r>
            <a:r>
              <a:rPr altLang="en-IN" sz="2800" lang="en-US">
                <a:solidFill>
                  <a:srgbClr val="000000"/>
                </a:solidFill>
              </a:rPr>
              <a:t>3</a:t>
            </a:r>
            <a:r>
              <a:rPr altLang="en-IN" sz="2800" lang="en-US">
                <a:solidFill>
                  <a:srgbClr val="000000"/>
                </a:solidFill>
              </a:rPr>
              <a:t>7</a:t>
            </a:r>
            <a:r>
              <a:rPr altLang="en-IN" sz="2800" lang="en-US">
                <a:solidFill>
                  <a:srgbClr val="000000"/>
                </a:solidFill>
              </a:rPr>
              <a:t>4</a:t>
            </a:r>
            <a:r>
              <a:rPr altLang="en-IN" sz="2800" lang="en-US">
                <a:solidFill>
                  <a:srgbClr val="000000"/>
                </a:solidFill>
              </a:rPr>
              <a:t>4</a:t>
            </a:r>
            <a:endParaRPr sz="2800" lang="en-GB">
              <a:solidFill>
                <a:srgbClr val="000000"/>
              </a:solidFill>
            </a:endParaRPr>
          </a:p>
          <a:p>
            <a:r>
              <a:rPr altLang="en-IN" sz="2800" lang="en-US">
                <a:solidFill>
                  <a:srgbClr val="000000"/>
                </a:solidFill>
              </a:rPr>
              <a:t>B</a:t>
            </a:r>
            <a:r>
              <a:rPr altLang="en-IN" sz="2800" lang="en-US">
                <a:solidFill>
                  <a:srgbClr val="000000"/>
                </a:solidFill>
              </a:rPr>
              <a:t>.</a:t>
            </a:r>
            <a:r>
              <a:rPr altLang="en-IN" sz="2800" lang="en-US">
                <a:solidFill>
                  <a:srgbClr val="000000"/>
                </a:solidFill>
              </a:rPr>
              <a:t> </a:t>
            </a:r>
            <a:r>
              <a:rPr altLang="en-IN" sz="2800" lang="en-US">
                <a:solidFill>
                  <a:srgbClr val="000000"/>
                </a:solidFill>
              </a:rPr>
              <a:t>C</a:t>
            </a:r>
            <a:r>
              <a:rPr altLang="en-IN" sz="2800" lang="en-US">
                <a:solidFill>
                  <a:srgbClr val="000000"/>
                </a:solidFill>
              </a:rPr>
              <a:t>o</a:t>
            </a:r>
            <a:r>
              <a:rPr altLang="en-IN" sz="2800" lang="en-US">
                <a:solidFill>
                  <a:srgbClr val="000000"/>
                </a:solidFill>
              </a:rPr>
              <a:t>m</a:t>
            </a:r>
            <a:r>
              <a:rPr altLang="en-IN" sz="2800" lang="en-US">
                <a:solidFill>
                  <a:srgbClr val="000000"/>
                </a:solidFill>
              </a:rPr>
              <a:t> </a:t>
            </a:r>
            <a:r>
              <a:rPr altLang="en-IN" sz="2800" lang="en-US">
                <a:solidFill>
                  <a:srgbClr val="000000"/>
                </a:solidFill>
              </a:rPr>
              <a:t>c</a:t>
            </a:r>
            <a:r>
              <a:rPr altLang="en-IN" sz="2800" lang="en-US">
                <a:solidFill>
                  <a:srgbClr val="000000"/>
                </a:solidFill>
              </a:rPr>
              <a:t>o</a:t>
            </a:r>
            <a:r>
              <a:rPr altLang="en-IN" sz="2800" lang="en-US">
                <a:solidFill>
                  <a:srgbClr val="000000"/>
                </a:solidFill>
              </a:rPr>
              <a:t>m</a:t>
            </a:r>
            <a:r>
              <a:rPr altLang="en-IN" sz="2800" lang="en-US">
                <a:solidFill>
                  <a:srgbClr val="000000"/>
                </a:solidFill>
              </a:rPr>
              <a:t>p</a:t>
            </a:r>
            <a:r>
              <a:rPr altLang="en-IN" sz="2800" lang="en-US">
                <a:solidFill>
                  <a:srgbClr val="000000"/>
                </a:solidFill>
              </a:rPr>
              <a:t>u</a:t>
            </a:r>
            <a:r>
              <a:rPr altLang="en-IN" sz="2800" lang="en-US">
                <a:solidFill>
                  <a:srgbClr val="000000"/>
                </a:solidFill>
              </a:rPr>
              <a:t>ter</a:t>
            </a:r>
            <a:r>
              <a:rPr altLang="en-IN" sz="2800" lang="en-US">
                <a:solidFill>
                  <a:srgbClr val="000000"/>
                </a:solidFill>
              </a:rPr>
              <a:t> </a:t>
            </a:r>
            <a:r>
              <a:rPr altLang="en-IN" sz="2800" lang="en-US">
                <a:solidFill>
                  <a:srgbClr val="000000"/>
                </a:solidFill>
              </a:rPr>
              <a:t>a</a:t>
            </a:r>
            <a:r>
              <a:rPr altLang="en-IN" sz="2800" lang="en-US">
                <a:solidFill>
                  <a:srgbClr val="000000"/>
                </a:solidFill>
              </a:rPr>
              <a:t>p</a:t>
            </a:r>
            <a:r>
              <a:rPr altLang="en-IN" sz="2800" lang="en-US">
                <a:solidFill>
                  <a:srgbClr val="000000"/>
                </a:solidFill>
              </a:rPr>
              <a:t>p</a:t>
            </a:r>
            <a:r>
              <a:rPr altLang="en-IN" sz="2800" lang="en-US">
                <a:solidFill>
                  <a:srgbClr val="000000"/>
                </a:solidFill>
              </a:rPr>
              <a:t>l</a:t>
            </a:r>
            <a:r>
              <a:rPr altLang="en-IN" sz="2800" lang="en-US">
                <a:solidFill>
                  <a:srgbClr val="000000"/>
                </a:solidFill>
              </a:rPr>
              <a:t>ication</a:t>
            </a:r>
            <a:r>
              <a:rPr altLang="en-IN" sz="2800" lang="en-US">
                <a:solidFill>
                  <a:srgbClr val="000000"/>
                </a:solidFill>
              </a:rPr>
              <a:t> </a:t>
            </a:r>
            <a:endParaRPr sz="2800" lang="en-GB">
              <a:solidFill>
                <a:srgbClr val="000000"/>
              </a:solidFill>
            </a:endParaRPr>
          </a:p>
          <a:p>
            <a:r>
              <a:rPr altLang="en-IN" sz="2800" lang="en-US">
                <a:solidFill>
                  <a:srgbClr val="000000"/>
                </a:solidFill>
              </a:rPr>
              <a:t>H</a:t>
            </a:r>
            <a:r>
              <a:rPr altLang="en-IN" sz="2800" lang="en-US">
                <a:solidFill>
                  <a:srgbClr val="000000"/>
                </a:solidFill>
              </a:rPr>
              <a:t>i</a:t>
            </a:r>
            <a:r>
              <a:rPr altLang="en-IN" sz="2800" lang="en-US">
                <a:solidFill>
                  <a:srgbClr val="000000"/>
                </a:solidFill>
              </a:rPr>
              <a:t>n</a:t>
            </a:r>
            <a:r>
              <a:rPr altLang="en-IN" sz="2800" lang="en-US">
                <a:solidFill>
                  <a:srgbClr val="000000"/>
                </a:solidFill>
              </a:rPr>
              <a:t>d</a:t>
            </a:r>
            <a:r>
              <a:rPr altLang="en-IN" sz="2800" lang="en-US">
                <a:solidFill>
                  <a:srgbClr val="000000"/>
                </a:solidFill>
              </a:rPr>
              <a:t>u</a:t>
            </a:r>
            <a:r>
              <a:rPr altLang="en-IN" sz="2800" lang="en-US">
                <a:solidFill>
                  <a:srgbClr val="000000"/>
                </a:solidFill>
              </a:rPr>
              <a:t>s</a:t>
            </a:r>
            <a:r>
              <a:rPr altLang="en-IN" sz="2800" lang="en-US">
                <a:solidFill>
                  <a:srgbClr val="000000"/>
                </a:solidFill>
              </a:rPr>
              <a:t>t</a:t>
            </a:r>
            <a:r>
              <a:rPr altLang="en-IN" sz="2800" lang="en-US">
                <a:solidFill>
                  <a:srgbClr val="000000"/>
                </a:solidFill>
              </a:rPr>
              <a:t>a</a:t>
            </a:r>
            <a:r>
              <a:rPr altLang="en-IN" sz="2800" lang="en-US">
                <a:solidFill>
                  <a:srgbClr val="000000"/>
                </a:solidFill>
              </a:rPr>
              <a:t>n</a:t>
            </a:r>
            <a:r>
              <a:rPr altLang="en-IN" sz="2800" lang="en-US">
                <a:solidFill>
                  <a:srgbClr val="000000"/>
                </a:solidFill>
              </a:rPr>
              <a:t> </a:t>
            </a:r>
            <a:r>
              <a:rPr altLang="en-IN" sz="2800" lang="en-US">
                <a:solidFill>
                  <a:srgbClr val="000000"/>
                </a:solidFill>
              </a:rPr>
              <a:t>c</a:t>
            </a:r>
            <a:r>
              <a:rPr altLang="en-IN" sz="2800" lang="en-US">
                <a:solidFill>
                  <a:srgbClr val="000000"/>
                </a:solidFill>
              </a:rPr>
              <a:t>o</a:t>
            </a:r>
            <a:r>
              <a:rPr altLang="en-IN" sz="2800" lang="en-US">
                <a:solidFill>
                  <a:srgbClr val="000000"/>
                </a:solidFill>
              </a:rPr>
              <a:t>l</a:t>
            </a:r>
            <a:r>
              <a:rPr altLang="en-IN" sz="2800" lang="en-US">
                <a:solidFill>
                  <a:srgbClr val="000000"/>
                </a:solidFill>
              </a:rPr>
              <a:t>l</a:t>
            </a:r>
            <a:r>
              <a:rPr altLang="en-IN" sz="2800" lang="en-US">
                <a:solidFill>
                  <a:srgbClr val="000000"/>
                </a:solidFill>
              </a:rPr>
              <a:t>ege</a:t>
            </a:r>
            <a:r>
              <a:rPr altLang="en-IN" sz="2800" lang="en-US">
                <a:solidFill>
                  <a:srgbClr val="000000"/>
                </a:solidFill>
              </a:rPr>
              <a:t> </a:t>
            </a:r>
            <a:r>
              <a:rPr altLang="en-IN" sz="2800" lang="en-US">
                <a:solidFill>
                  <a:srgbClr val="000000"/>
                </a:solidFill>
              </a:rPr>
              <a:t>o</a:t>
            </a:r>
            <a:r>
              <a:rPr altLang="en-IN" sz="2800" lang="en-US">
                <a:solidFill>
                  <a:srgbClr val="000000"/>
                </a:solidFill>
              </a:rPr>
              <a:t>f</a:t>
            </a:r>
            <a:r>
              <a:rPr altLang="en-IN" sz="2800" lang="en-US">
                <a:solidFill>
                  <a:srgbClr val="000000"/>
                </a:solidFill>
              </a:rPr>
              <a:t> </a:t>
            </a:r>
            <a:r>
              <a:rPr altLang="en-IN" sz="2800" lang="en-US">
                <a:solidFill>
                  <a:srgbClr val="000000"/>
                </a:solidFill>
              </a:rPr>
              <a:t>a</a:t>
            </a:r>
            <a:r>
              <a:rPr altLang="en-IN" sz="2800" lang="en-US">
                <a:solidFill>
                  <a:srgbClr val="000000"/>
                </a:solidFill>
              </a:rPr>
              <a:t>r</a:t>
            </a:r>
            <a:r>
              <a:rPr altLang="en-IN" sz="2800" lang="en-US">
                <a:solidFill>
                  <a:srgbClr val="000000"/>
                </a:solidFill>
              </a:rPr>
              <a:t>t</a:t>
            </a:r>
            <a:r>
              <a:rPr altLang="en-IN" sz="2800" lang="en-US">
                <a:solidFill>
                  <a:srgbClr val="000000"/>
                </a:solidFill>
              </a:rPr>
              <a:t>s</a:t>
            </a:r>
            <a:r>
              <a:rPr altLang="en-IN" sz="2800" lang="en-US">
                <a:solidFill>
                  <a:srgbClr val="000000"/>
                </a:solidFill>
              </a:rPr>
              <a:t> </a:t>
            </a:r>
            <a:r>
              <a:rPr altLang="en-IN" sz="2800" lang="en-US">
                <a:solidFill>
                  <a:srgbClr val="000000"/>
                </a:solidFill>
              </a:rPr>
              <a:t>a</a:t>
            </a:r>
            <a:r>
              <a:rPr altLang="en-IN" sz="2800" lang="en-US">
                <a:solidFill>
                  <a:srgbClr val="000000"/>
                </a:solidFill>
              </a:rPr>
              <a:t>n</a:t>
            </a:r>
            <a:r>
              <a:rPr altLang="en-IN" sz="2800" lang="en-US">
                <a:solidFill>
                  <a:srgbClr val="000000"/>
                </a:solidFill>
              </a:rPr>
              <a:t>d</a:t>
            </a:r>
            <a:r>
              <a:rPr altLang="en-IN" sz="2800" lang="en-US">
                <a:solidFill>
                  <a:srgbClr val="000000"/>
                </a:solidFill>
              </a:rPr>
              <a:t> </a:t>
            </a:r>
            <a:r>
              <a:rPr altLang="en-IN" sz="2800" lang="en-US">
                <a:solidFill>
                  <a:srgbClr val="000000"/>
                </a:solidFill>
              </a:rPr>
              <a:t>s</a:t>
            </a:r>
            <a:r>
              <a:rPr altLang="en-IN" sz="2800" lang="en-US">
                <a:solidFill>
                  <a:srgbClr val="000000"/>
                </a:solidFill>
              </a:rPr>
              <a:t>c</a:t>
            </a:r>
            <a:r>
              <a:rPr altLang="en-IN" sz="2800" lang="en-US">
                <a:solidFill>
                  <a:srgbClr val="000000"/>
                </a:solidFill>
              </a:rPr>
              <a:t>i</a:t>
            </a:r>
            <a:r>
              <a:rPr altLang="en-IN" sz="2800" lang="en-US">
                <a:solidFill>
                  <a:srgbClr val="000000"/>
                </a:solidFill>
              </a:rPr>
              <a:t>e</a:t>
            </a:r>
            <a:r>
              <a:rPr altLang="en-IN" sz="2800" lang="en-US">
                <a:solidFill>
                  <a:srgbClr val="000000"/>
                </a:solidFill>
              </a:rPr>
              <a:t>n</a:t>
            </a:r>
            <a:r>
              <a:rPr altLang="en-IN" sz="2800" lang="en-US">
                <a:solidFill>
                  <a:srgbClr val="000000"/>
                </a:solidFill>
              </a:rPr>
              <a:t>c</a:t>
            </a:r>
            <a:r>
              <a:rPr altLang="en-IN" sz="2800" lang="en-US">
                <a:solidFill>
                  <a:srgbClr val="000000"/>
                </a:solidFill>
              </a:rPr>
              <a:t>e</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rot="27854">
            <a:off x="17153" y="1453903"/>
            <a:ext cx="11800519" cy="4282440"/>
          </a:xfrm>
          <a:prstGeom prst="rect"/>
        </p:spPr>
        <p:txBody>
          <a:bodyPr rtlCol="0" wrap="square">
            <a:spAutoFit/>
          </a:bodyPr>
          <a:p>
            <a:r>
              <a:rPr sz="2800" lang="en-GB">
                <a:solidFill>
                  <a:srgbClr val="000000"/>
                </a:solidFill>
              </a:rPr>
              <a:t>
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672773" y="606136"/>
            <a:ext cx="6846454" cy="564572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rot="21575204">
            <a:off x="15556" y="1665162"/>
            <a:ext cx="12596323" cy="4358639"/>
          </a:xfrm>
          <a:prstGeom prst="rect"/>
        </p:spPr>
        <p:txBody>
          <a:bodyPr rtlCol="0" wrap="square">
            <a:spAutoFit/>
          </a:bodyPr>
          <a:p>
            <a:r>
              <a:rPr sz="2400" lang="en-GB">
                <a:solidFill>
                  <a:srgbClr val="000000"/>
                </a:solidFill>
              </a:rPr>
              <a:t>Attendance management systems can be beneficial for both employees and
students, and can help organizations in a number of ways:
Employee productivity
An attendance management system can help ensure employees are paid
accurately and that their hours are tracked efficiently.
Labor compliance
An attendance management system can help organizations comply with labor
laws and regulations by providing accurate and auditable attendance records.
Overtime management
An attendance management system can help organizations track overtime
hours accurately, which can help increase employee satisfaction and avoid
losing profits</a:t>
            </a:r>
            <a:endParaRPr sz="24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499340" y="2123122"/>
            <a:ext cx="9311409" cy="3863340"/>
          </a:xfrm>
          <a:prstGeom prst="rect"/>
        </p:spPr>
        <p:txBody>
          <a:bodyPr rtlCol="0" wrap="square">
            <a:spAutoFit/>
          </a:bodyPr>
          <a:p>
            <a:r>
              <a:rPr sz="2800" lang="en-GB">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
          <p:cNvSpPr txBox="1"/>
          <p:nvPr/>
        </p:nvSpPr>
        <p:spPr>
          <a:xfrm>
            <a:off x="453797" y="2459355"/>
            <a:ext cx="9971315" cy="3444240"/>
          </a:xfrm>
          <a:prstGeom prst="rect"/>
        </p:spPr>
        <p:txBody>
          <a:bodyPr rtlCol="0" wrap="square">
            <a:spAutoFit/>
          </a:bodyPr>
          <a:p>
            <a:r>
              <a:rPr sz="2800" lang="en-GB">
                <a:solidFill>
                  <a:srgbClr val="000000"/>
                </a:solidFill>
              </a:rPr>
              <a:t>1.Employee attendance data analytics is the statement
for seperate the employee based on attentive and regularity
using attendance data analytics
2.Attendence data analytics helps to calculate the
salary for employees and absents of employees
under the presentative section</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1776522" y="3251200"/>
            <a:ext cx="6605477" cy="2606040"/>
          </a:xfrm>
          <a:prstGeom prst="rect"/>
        </p:spPr>
        <p:txBody>
          <a:bodyPr rtlCol="0" wrap="square">
            <a:spAutoFit/>
          </a:bodyPr>
          <a:p>
            <a:r>
              <a:rPr sz="2800" lang="en-GB">
                <a:solidFill>
                  <a:srgbClr val="000000"/>
                </a:solidFill>
              </a:rPr>
              <a:t>1.financial management
2.Attendence maintainers
3.personal performance upgrade
4.maintain the proper book of records
for single employee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2695574" y="2683192"/>
            <a:ext cx="7321746" cy="2186940"/>
          </a:xfrm>
          <a:prstGeom prst="rect"/>
        </p:spPr>
        <p:txBody>
          <a:bodyPr rtlCol="0" wrap="square">
            <a:spAutoFit/>
          </a:bodyPr>
          <a:p>
            <a:r>
              <a:rPr sz="2800" lang="en-GB">
                <a:solidFill>
                  <a:srgbClr val="000000"/>
                </a:solidFill>
              </a:rPr>
              <a:t>1.create condition statement
2.ensure the constant book of records
under attendance
3.summary of maintaining attendance
4.Graph-Attendence visualisation</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8" name=""/>
          <p:cNvSpPr txBox="1"/>
          <p:nvPr/>
        </p:nvSpPr>
        <p:spPr>
          <a:xfrm>
            <a:off x="1844622" y="3251200"/>
            <a:ext cx="6537377" cy="2186940"/>
          </a:xfrm>
          <a:prstGeom prst="rect"/>
        </p:spPr>
        <p:txBody>
          <a:bodyPr rtlCol="0" wrap="square">
            <a:spAutoFit/>
          </a:bodyPr>
          <a:p>
            <a:r>
              <a:rPr sz="2800" lang="en-GB">
                <a:solidFill>
                  <a:srgbClr val="000000"/>
                </a:solidFill>
              </a:rPr>
              <a:t>1.Biometric Attendance
2.payroll integration
3.real-time tracking
4.Employee scheduling software
5.timesheet management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12611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a:off x="2526030" y="1857374"/>
            <a:ext cx="7272193" cy="4701540"/>
          </a:xfrm>
          <a:prstGeom prst="rect"/>
        </p:spPr>
        <p:txBody>
          <a:bodyPr rtlCol="0" wrap="square">
            <a:spAutoFit/>
          </a:bodyPr>
          <a:p>
            <a:r>
              <a:rPr sz="2800" lang="en-GB">
                <a:solidFill>
                  <a:srgbClr val="000000"/>
                </a:solidFill>
              </a:rPr>
              <a:t>Calculating total absence and half-days is
similar—just select the right cell range and
use “Absent” or “Half-Day” as your criterion.
The respective formulas for our example will
be: =countif(B3:K3,
“Absent”) =countif(B3:K3,
“Half-Day”)</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2024-09-11T06:29:51Z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c10ff0a673164a768e83188b83379e97</vt:lpwstr>
  </property>
</Properties>
</file>