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Average"/>
      <p:regular r:id="rId35"/>
    </p:embeddedFont>
    <p:embeddedFont>
      <p:font typeface="Oswald"/>
      <p:regular r:id="rId36"/>
      <p:bold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6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Average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swald-bold.fntdata"/><Relationship Id="rId14" Type="http://schemas.openxmlformats.org/officeDocument/2006/relationships/slide" Target="slides/slide10.xml"/><Relationship Id="rId36" Type="http://schemas.openxmlformats.org/officeDocument/2006/relationships/font" Target="fonts/Oswald-regular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.fntdata"/><Relationship Id="rId16" Type="http://schemas.openxmlformats.org/officeDocument/2006/relationships/slide" Target="slides/slide12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(im)Mutability!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BE CLEAR ABOUT WHAT ABSTRACTION MEANS!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BE CLEAR ABOUT WHAT ABSTRACTION MEANS!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BE CLEAR ABOUT WHAT ABSTRACTION MEANS!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Currying :/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Currying is the idea that a function of 2 arguments is the same as a function of 1 argument that produces a function of one argument.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In Haskell, functions are curried by default, and the syntax of function definition/application is designed to support currying.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There is in fact a pair of functions that, given a curried/uncurried function, produce the equivalent uncurried/curried version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Operartor precedence!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Explain pictures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 IMPORTANT!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AnimationOf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Animations are described really beautifully in Haskell. Since functions are just regular old values, an animation can be viewed as a function from a double (the current time) to a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Animations are described really beautifully in Haskell. Since functions are just regular old values, an animation can be viewed as a function from a double (the current time) to a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Animations are described really beautifully in Haskell. Since functions are just regular old values, an animation can be viewed as a function from a double (the current time) to a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Give examples!!!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Mention SPJ + yellow Comic Sans on blue background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Mention SPJ + yellow Comic Sans on blue background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de.world/haske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Before we begin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https://code.world/haskell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Make sure to use the /haskell!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3AC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This won’t work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</a:t>
            </a: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CodeWorld</a:t>
            </a: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:: Picture</a:t>
            </a: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= circle 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= circle 3</a:t>
            </a: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:: IO ()</a:t>
            </a: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= drawingOf ourPicture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Waddya think? (Number one)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  <a:t>ystery :: Integer</a:t>
            </a:r>
            <a:b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  <a:t>ystery = mystery + 1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Waddya think? (Number one)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  <a:t>mystery :: </a:t>
            </a:r>
            <a: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  <a:t>Int</a:t>
            </a:r>
            <a: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  <a:t>eger</a:t>
            </a:r>
            <a:b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  <a:t>mystery = mystery + 1 = ∞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  <a:t>“Mystery is a value one greater than mystery, and the only number for which n = n + 1 is infinity!”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3AC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My first function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</a:t>
            </a: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CodeWorld</a:t>
            </a: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bigCircle :: Double -&gt; Picture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bigCircle r = circle (1.5 * r)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:: Picture</a:t>
            </a: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= bigCircle 5</a:t>
            </a: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:: IO ()</a:t>
            </a: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= drawingOf ourPicture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3AC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Side Note: Overlaying pictures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CodeWorld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bigCircle :: Double -&gt; Picture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bigCircle r = circle (1.5 * r)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:: Picture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= bigCircle 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originalCircle :: Picture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originalCircle = circle 5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:: IO ()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= drawingOf (ourPicture &amp; originalCircle)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3AC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Abtholutely Thickening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CodeWorld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bigCircle :: Double -&gt; Picture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bigCircle r = circle (1.5 * r)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:: Picture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= bigCircle 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originalCircle :: Picture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originalCircle = solidCircle 5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:: IO ()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= drawingOf (ourPicture &amp; originalCircle)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3AC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Abstracting Our Functions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CodeWorld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myCircle :: Bool -&gt; Double -&gt; Picture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myCircle thick r = if thick then solidCircle r else circle 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:: Picture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= myCircle False 7.5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originalCircle :: Picture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originalCircle = myCircle True 5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:: IO ()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= drawingOf (ourPicture &amp; originalCircle)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Side Note: Booleans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27345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  <a:t>Booleans (Bools) are True or False values.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  <a:t>theSkyIsBlue :: Boo</a:t>
            </a:r>
            <a: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  <a:t>theSkyIsBlue = True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  <a:t>itIsWednesday :: Bool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  <a:t>itIsWednesday = False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  <a:t>isItWednesday :: Day -&gt; Bool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3AC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Abstracting Our Functions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CodeWorld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myCircle :: Bool -&gt; Double -&gt; Picture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myCircle thick r = if thick then solidCircle r else circle 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:: Picture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= myCircle False 7.5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originalCircle :: Picture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originalCircle = myCircle True 5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:: IO ()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= drawingOf (ourPicture &amp; originalCircle)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Checkpoint!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Haskell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Lazy, Pure, Functional, And Your First Language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3273024" cy="2310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3AC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Where Bindings and Function Definition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CodeWorld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myCircle :: Bool -&gt; Double -&gt; Picture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myCircle thick r = makeCircle 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here makeCircle = if thick then solidCircle else circle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:: Picture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= myCircle False 7.5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originalCircle :: Picture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originalCircle = myCircle True 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:: IO ()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= drawingOf (ourPicture &amp; originalCircle)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3AC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CodeWorld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myCircle :: Bool -&gt; Double -&gt; Picture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myCircle thick = makeC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rcle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where makeCircle = if thick then solidCircle else circle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:: Picture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= myCircle False 7.5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originalCircle :: Picture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originalCircle = myCircle True 5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:: IO ()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= drawingOf (ourPicture &amp; originalCircle)</a:t>
            </a: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“Cross off both sides” (eta reduction)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27345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 :: (Integer, Integer) -&gt; Integer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(a, b) = a * b + 9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f’ :: Integer -&gt; (Integer -&gt; Integer)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f’ a = helper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  where helper b = a * b + 9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Or, f’ a b = a * b + 9 :: Integer -&gt; Integer -&gt; Integer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for any a and b: f’ a b = (f’ a) b = f (a,b)</a:t>
            </a: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Side Note: Currying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3AC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CodeWorld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myCircle :: Bool -&gt; Double -&gt; Picture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myCircle thick = makeCircle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where makeCircle = if thick then solidCircle else circle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:: Picture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= myCircle False 7.5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:: IO ()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= drawingOf (ourPicture &amp; myCircle True 5)</a:t>
            </a:r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Inlineing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3AC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CodeWorld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myCircles :: [Picture]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myCircles = [circle 3, circle 4, circle 5, circle 6]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:: IO ()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= drawingOf (pictures myCircles)</a:t>
            </a:r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Lists!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3AC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Map!?!! Our first HOF!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CodeWorld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myCircles :: [Picture]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myCircles = map circle [3, 4, 5, 6]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:: IO ()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= drawingOf (pictures myCircles)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3AC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CodeWorld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:: IO ()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= animationOf circle</a:t>
            </a:r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Animation (our second HOF)!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3AC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Animation + Lists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CodeWorld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:: IO ()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= animationOf concentric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here concentric t = pictures (map circle [1..t])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3AC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Lambdas make the world go round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</a:t>
            </a: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CodeWorld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:: IO ()</a:t>
            </a:r>
            <a:b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= animationOf (\t -&gt; pictures (map circle [1..t]))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3AC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 taste of what’s yet to come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tinyurl.com/CodeDayHaskell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History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Alonzo Church: Famous Mathematician (1930s, </a:t>
            </a:r>
            <a:r>
              <a:rPr b="1" lang="en-GB"/>
              <a:t>λ-calculus</a:t>
            </a:r>
            <a:r>
              <a:rPr lang="en-GB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Haskell Curry: Famous Logician (~1960, </a:t>
            </a:r>
            <a:r>
              <a:rPr b="1" lang="en-GB"/>
              <a:t>Curry-Howard Isomorphism</a:t>
            </a:r>
            <a:r>
              <a:rPr lang="en-GB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John McCarthy: Computer Scientist (~1960, </a:t>
            </a:r>
            <a:r>
              <a:rPr b="1" lang="en-GB"/>
              <a:t>Lisp</a:t>
            </a:r>
            <a:r>
              <a:rPr lang="en-GB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Simon Peyton Jones &amp; conspirators (late 1980s, </a:t>
            </a:r>
            <a:r>
              <a:rPr b="1" lang="en-GB"/>
              <a:t>Haskell!</a:t>
            </a:r>
            <a:r>
              <a:rPr lang="en-GB"/>
              <a:t>)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600" y="2572124"/>
            <a:ext cx="2041274" cy="257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375" y="2572125"/>
            <a:ext cx="3776449" cy="257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27345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Resources: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HaskellBook.com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LearnYouAHaskell.com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seas.upenn.edu/~cis194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IRC #haskell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SeattleHaskell.org (watch out for a possible class with me)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So long, and thanks for all the fish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were all those terms from the first slide!?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100"/>
              <a:t>Lazy</a:t>
            </a:r>
          </a:p>
          <a:p>
            <a: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100"/>
              <a:t>Values aren’t produced until they have to be.</a:t>
            </a:r>
          </a:p>
          <a:p>
            <a: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100"/>
              <a:t>`1 + 4 * 5` stays as `1 + 4 * 5` until you force it to be `21`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100"/>
              <a:t>Pure(ish)</a:t>
            </a:r>
          </a:p>
          <a:p>
            <a: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100" strike="sngStrike"/>
              <a:t>No side effects.</a:t>
            </a:r>
            <a:r>
              <a:rPr lang="en-GB" sz="2100"/>
              <a:t> Limited side effects!</a:t>
            </a:r>
          </a:p>
          <a:p>
            <a:pPr indent="-3619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100"/>
              <a:t>A function from Integer to Integer can’t launch ICBMs, or pr</a:t>
            </a:r>
            <a:r>
              <a:rPr lang="en-GB" sz="2100"/>
              <a:t>int</a:t>
            </a:r>
            <a:r>
              <a:rPr lang="en-GB" sz="2100"/>
              <a:t> out.</a:t>
            </a:r>
          </a:p>
          <a:p>
            <a: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100"/>
              <a:t>No mutation (if x is 5, x is </a:t>
            </a:r>
            <a:r>
              <a:rPr i="1" lang="en-GB" sz="2100"/>
              <a:t>always</a:t>
            </a:r>
            <a:r>
              <a:rPr lang="en-GB" sz="2100"/>
              <a:t> 5)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100"/>
              <a:t>Functional</a:t>
            </a:r>
          </a:p>
          <a:p>
            <a: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100"/>
              <a:t>Functions are values in themselves</a:t>
            </a:r>
          </a:p>
          <a:p>
            <a: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100"/>
              <a:t>Lots of other junk, and no formal definition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6000">
                <a:solidFill>
                  <a:srgbClr val="FF0000"/>
                </a:solidFill>
              </a:rPr>
              <a:t>DON’T WORRY IF THAT DIDN’T MAKE SENSE!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Let's start coding!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My first program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4572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{-# LANGUAGE OverloadedStrings #-}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CodeWorld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ourPicture :: Picture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ourPicture = blank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main :: IO ()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main = drawingOf ourPicture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000" y="1880487"/>
            <a:ext cx="3948300" cy="2688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3AC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My first program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</a:t>
            </a: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CodeWorld</a:t>
            </a: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:: Picture</a:t>
            </a: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= blank</a:t>
            </a: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:: IO ()</a:t>
            </a: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= drawingOf ourPicture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3AC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Let’s spice it up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</a:t>
            </a: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CodeWorld</a:t>
            </a: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:: Picture</a:t>
            </a: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ourPicture = circle 10</a:t>
            </a: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:: IO ()</a:t>
            </a:r>
            <a:b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= drawingOf ourPicture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