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86" r:id="rId5"/>
    <p:sldId id="285" r:id="rId6"/>
    <p:sldId id="263" r:id="rId7"/>
    <p:sldId id="264" r:id="rId8"/>
    <p:sldId id="265" r:id="rId9"/>
    <p:sldId id="287" r:id="rId10"/>
    <p:sldId id="288" r:id="rId11"/>
    <p:sldId id="268" r:id="rId12"/>
    <p:sldId id="260" r:id="rId13"/>
    <p:sldId id="261" r:id="rId14"/>
    <p:sldId id="291" r:id="rId1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E64BB4-4C07-CBA7-9BBC-614B77AC6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DA686C94-CF63-78A8-248F-D721A7D98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1730B45D-3F43-E05D-7EA6-0AFDF3FF40F8}"/>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3D29C2FB-43F0-D6FA-00FB-E2A28FF1786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3124452-F91D-6930-16EA-E9F3B165DC23}"/>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118551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93F119-BDCE-CFC3-0CA0-9BBB3FACA571}"/>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C098533C-D1C8-7204-8CEE-0974EC448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0389AB08-014B-C640-3A0C-BDF2991EEE4D}"/>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DDF0F5DC-C19E-CEC1-0DDC-73399D0F7C6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F7078C51-2843-82D6-E872-46344A2A3C50}"/>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35789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83B0BC7-45D3-EBDD-3F05-7FCD4D108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745CBB87-2933-8545-0922-661963D28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74BAED9-7E72-4F9F-1ACC-22888A01A718}"/>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86E5BA6F-BC78-2992-550D-BA7C8BF953E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FD4AC43F-0E05-732E-7CDC-A5E7FF183981}"/>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94422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48EF4-487D-9D23-2DA1-5C4EFE480D7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805FFFC2-8411-FE92-73D4-D37FEDEDB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4477BE02-37C5-C9A1-7BE6-46129C249111}"/>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17F8E227-2955-1B97-9FBD-34F4C376A2C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E36BF71-5B48-6FBB-EE99-2BC011BAB607}"/>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09179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D1CA2E-B508-F949-BEED-3600EAF57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56F51801-00B5-F679-DF1F-24782B372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5F38B9E-AA91-848E-4988-CC17CE2C7E78}"/>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2F57E1FB-B2DB-82BC-4A5B-B21E8763D5F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E7DC7B3F-72D8-706F-08F0-A5A7FE9DECAB}"/>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61472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479CD5-43F4-A802-A11A-6618798EDF2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C0102951-4E9E-EA45-6040-85418C754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37747C6E-0B40-CF71-7589-18572E61E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6EF50E05-B902-FFCB-2A26-F30ACCBEE806}"/>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6" name="Footer Placeholder 5">
            <a:extLst>
              <a:ext uri="{FF2B5EF4-FFF2-40B4-BE49-F238E27FC236}">
                <a16:creationId xmlns="" xmlns:a16="http://schemas.microsoft.com/office/drawing/2014/main" id="{1F8D7C71-2585-FB43-5F55-DD5B6A9F1DB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0D0745FE-A732-AC71-8C5A-54FD27A1B8E4}"/>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230938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AC570-4755-3103-0B2C-21F8FE319963}"/>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E165B89E-B519-A27B-D64F-BCD885A57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3DA1CC2-9983-8B5B-17FC-BAA6863FD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A1F8F516-8E43-E084-13E8-4B65FBE8B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9FDB2F9-B9CA-33BC-69DA-7333E5FB8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6693B0EB-629D-1BA9-321F-A0EC9B3C77F3}"/>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8" name="Footer Placeholder 7">
            <a:extLst>
              <a:ext uri="{FF2B5EF4-FFF2-40B4-BE49-F238E27FC236}">
                <a16:creationId xmlns="" xmlns:a16="http://schemas.microsoft.com/office/drawing/2014/main" id="{218F8B46-20C2-C055-CA6B-04340EF8B3F7}"/>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4403770B-7DFD-28F3-2D11-DCF3E7D7F6FC}"/>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50965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6AE5-6752-E519-D5BC-600B9DE499E2}"/>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6992BD10-AC9C-799B-C525-A54E9F0A4B08}"/>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4" name="Footer Placeholder 3">
            <a:extLst>
              <a:ext uri="{FF2B5EF4-FFF2-40B4-BE49-F238E27FC236}">
                <a16:creationId xmlns="" xmlns:a16="http://schemas.microsoft.com/office/drawing/2014/main" id="{E0A7EAF2-B145-C42F-BB1A-F02AC5277BED}"/>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E1DAE7CE-856E-8AFD-9C21-010FE19988D1}"/>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95306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91A7BFD-6206-29F6-FA0E-7686549022F0}"/>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3" name="Footer Placeholder 2">
            <a:extLst>
              <a:ext uri="{FF2B5EF4-FFF2-40B4-BE49-F238E27FC236}">
                <a16:creationId xmlns="" xmlns:a16="http://schemas.microsoft.com/office/drawing/2014/main" id="{EDFC63B7-2C83-C08A-80F5-D3BDAA6964E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989CEBE3-0170-69F3-A777-DCDF7F5DC20F}"/>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107871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A883D0-BC25-FCFE-4193-2535265E5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E7021622-18BE-D933-E991-41E41B4E3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C861E0B0-2B15-A6FA-21F8-7C87134DB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974CF36-D284-D0C4-E912-59A05B51B796}"/>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6" name="Footer Placeholder 5">
            <a:extLst>
              <a:ext uri="{FF2B5EF4-FFF2-40B4-BE49-F238E27FC236}">
                <a16:creationId xmlns="" xmlns:a16="http://schemas.microsoft.com/office/drawing/2014/main" id="{4F361A3B-8891-0DBF-B970-D11DBBE1B40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94EE4B16-E472-DFC8-A5CE-7A044612BC55}"/>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307791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BFC98-7538-4A4F-21E9-CDB19B252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F9D52B57-7510-3B9E-3149-E3EC30087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1C52F990-9010-E9A7-EE96-C9EAEFEC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49C5CD6-196D-E5EC-8C19-FF0CC774A3C4}"/>
              </a:ext>
            </a:extLst>
          </p:cNvPr>
          <p:cNvSpPr>
            <a:spLocks noGrp="1"/>
          </p:cNvSpPr>
          <p:nvPr>
            <p:ph type="dt" sz="half" idx="10"/>
          </p:nvPr>
        </p:nvSpPr>
        <p:spPr/>
        <p:txBody>
          <a:bodyPr/>
          <a:lstStyle/>
          <a:p>
            <a:fld id="{035B9D47-17E3-4C90-92B4-FAFF55011F7A}" type="datetimeFigureOut">
              <a:rPr lang="x-none" smtClean="0"/>
              <a:t>8/23/2023</a:t>
            </a:fld>
            <a:endParaRPr lang="x-none"/>
          </a:p>
        </p:txBody>
      </p:sp>
      <p:sp>
        <p:nvSpPr>
          <p:cNvPr id="6" name="Footer Placeholder 5">
            <a:extLst>
              <a:ext uri="{FF2B5EF4-FFF2-40B4-BE49-F238E27FC236}">
                <a16:creationId xmlns="" xmlns:a16="http://schemas.microsoft.com/office/drawing/2014/main" id="{A658D8CB-768B-227B-FBD7-BB197F8B72D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7ACB4FC1-5982-BCA1-0928-78352E80C580}"/>
              </a:ext>
            </a:extLst>
          </p:cNvPr>
          <p:cNvSpPr>
            <a:spLocks noGrp="1"/>
          </p:cNvSpPr>
          <p:nvPr>
            <p:ph type="sldNum" sz="quarter" idx="12"/>
          </p:nvPr>
        </p:nvSpPr>
        <p:spPr/>
        <p:txBody>
          <a:bodyPr/>
          <a:lstStyle/>
          <a:p>
            <a:fld id="{213CCD13-58F4-45DA-8F85-835573DEB37A}" type="slidenum">
              <a:rPr lang="x-none" smtClean="0"/>
              <a:t>‹#›</a:t>
            </a:fld>
            <a:endParaRPr lang="x-none"/>
          </a:p>
        </p:txBody>
      </p:sp>
    </p:spTree>
    <p:extLst>
      <p:ext uri="{BB962C8B-B14F-4D97-AF65-F5344CB8AC3E}">
        <p14:creationId xmlns:p14="http://schemas.microsoft.com/office/powerpoint/2010/main" val="65618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1A20B27-F8F1-011A-DF82-560A443A92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0C060D29-6DC0-1593-BA0F-3842878BD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46EF9D37-FE19-1011-6900-AB2910AC0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B9D47-17E3-4C90-92B4-FAFF55011F7A}" type="datetimeFigureOut">
              <a:rPr lang="x-none" smtClean="0"/>
              <a:t>8/23/2023</a:t>
            </a:fld>
            <a:endParaRPr lang="x-none"/>
          </a:p>
        </p:txBody>
      </p:sp>
      <p:sp>
        <p:nvSpPr>
          <p:cNvPr id="5" name="Footer Placeholder 4">
            <a:extLst>
              <a:ext uri="{FF2B5EF4-FFF2-40B4-BE49-F238E27FC236}">
                <a16:creationId xmlns="" xmlns:a16="http://schemas.microsoft.com/office/drawing/2014/main" id="{BD6FFE55-4BA4-12F1-196A-E754D8166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707E401D-46C1-81E1-D21E-E5A98FED0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CD13-58F4-45DA-8F85-835573DEB37A}" type="slidenum">
              <a:rPr lang="x-none" smtClean="0"/>
              <a:t>‹#›</a:t>
            </a:fld>
            <a:endParaRPr lang="x-none"/>
          </a:p>
        </p:txBody>
      </p:sp>
    </p:spTree>
    <p:extLst>
      <p:ext uri="{BB962C8B-B14F-4D97-AF65-F5344CB8AC3E}">
        <p14:creationId xmlns:p14="http://schemas.microsoft.com/office/powerpoint/2010/main" val="315047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29A19C0-D1D5-6353-3F73-AA86374F331A}"/>
              </a:ext>
            </a:extLst>
          </p:cNvPr>
          <p:cNvSpPr txBox="1"/>
          <p:nvPr/>
        </p:nvSpPr>
        <p:spPr>
          <a:xfrm>
            <a:off x="153797" y="1909295"/>
            <a:ext cx="11884406" cy="2069797"/>
          </a:xfrm>
          <a:prstGeom prst="rect">
            <a:avLst/>
          </a:prstGeom>
          <a:noFill/>
        </p:spPr>
        <p:txBody>
          <a:bodyPr wrap="square">
            <a:spAutoFit/>
          </a:bodyPr>
          <a:lstStyle/>
          <a:p>
            <a:pPr>
              <a:lnSpc>
                <a:spcPct val="107000"/>
              </a:lnSpc>
              <a:spcAft>
                <a:spcPts val="790"/>
              </a:spcAft>
            </a:pPr>
            <a:r>
              <a:rPr lang="x-none" sz="1037" kern="10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790"/>
              </a:spcAft>
            </a:pPr>
            <a:r>
              <a:rPr lang="x-none" sz="1037" kern="100">
                <a:latin typeface="Calibri" panose="020F0502020204030204" pitchFamily="34" charset="0"/>
                <a:ea typeface="Calibri" panose="020F0502020204030204" pitchFamily="34" charset="0"/>
                <a:cs typeface="Times New Roman" panose="02020603050405020304" pitchFamily="18" charset="0"/>
              </a:rPr>
              <a:t> </a:t>
            </a:r>
            <a:endParaRPr lang="x-none" sz="8689" kern="10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790"/>
              </a:spcAft>
              <a:tabLst>
                <a:tab pos="1325476" algn="l"/>
              </a:tabLst>
            </a:pPr>
            <a:endParaRPr lang="en-US" sz="8689"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Google Shape;57;p1"/>
          <p:cNvSpPr txBox="1"/>
          <p:nvPr/>
        </p:nvSpPr>
        <p:spPr>
          <a:xfrm>
            <a:off x="1612612" y="1800950"/>
            <a:ext cx="8966814" cy="19389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x-none" sz="4000" b="1" i="0" u="none" strike="noStrike" cap="none">
                <a:solidFill>
                  <a:srgbClr val="C00000"/>
                </a:solidFill>
                <a:latin typeface="Calibri"/>
                <a:ea typeface="Calibri"/>
                <a:cs typeface="Calibri"/>
                <a:sym typeface="Calibri"/>
              </a:rPr>
              <a:t>High Impact Skills Development Program </a:t>
            </a:r>
            <a:endParaRPr sz="4000" dirty="0">
              <a:solidFill>
                <a:srgbClr val="C00000"/>
              </a:solidFill>
            </a:endParaRPr>
          </a:p>
          <a:p>
            <a:pPr marL="0" marR="0" lvl="0" indent="0" algn="ctr" rtl="0">
              <a:spcBef>
                <a:spcPts val="0"/>
              </a:spcBef>
              <a:spcAft>
                <a:spcPts val="0"/>
              </a:spcAft>
              <a:buNone/>
            </a:pPr>
            <a:r>
              <a:rPr lang="x-none" sz="4000" b="1" i="0" u="none" strike="noStrike" cap="none">
                <a:solidFill>
                  <a:srgbClr val="C00000"/>
                </a:solidFill>
                <a:latin typeface="Calibri"/>
                <a:ea typeface="Calibri"/>
                <a:cs typeface="Calibri"/>
                <a:sym typeface="Calibri"/>
              </a:rPr>
              <a:t>in Artificial Intelligence, Data Science, and Blockchain</a:t>
            </a:r>
            <a:endParaRPr sz="4000" b="1" i="0" u="none" strike="noStrike" cap="none" dirty="0">
              <a:solidFill>
                <a:srgbClr val="C00000"/>
              </a:solidFill>
              <a:latin typeface="Calibri"/>
              <a:ea typeface="Calibri"/>
              <a:cs typeface="Calibri"/>
              <a:sym typeface="Calibri"/>
            </a:endParaRPr>
          </a:p>
        </p:txBody>
      </p:sp>
      <p:sp>
        <p:nvSpPr>
          <p:cNvPr id="4" name="Google Shape;59;p1"/>
          <p:cNvSpPr/>
          <p:nvPr/>
        </p:nvSpPr>
        <p:spPr>
          <a:xfrm rot="10800000" flipH="1">
            <a:off x="2977204" y="3659857"/>
            <a:ext cx="6237605" cy="45719"/>
          </a:xfrm>
          <a:prstGeom prst="rect">
            <a:avLst/>
          </a:prstGeom>
          <a:solidFill>
            <a:srgbClr val="7F6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717417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A04B278-BFEC-3D72-103C-6D23C2567C93}"/>
              </a:ext>
            </a:extLst>
          </p:cNvPr>
          <p:cNvSpPr txBox="1"/>
          <p:nvPr/>
        </p:nvSpPr>
        <p:spPr>
          <a:xfrm>
            <a:off x="689475" y="122921"/>
            <a:ext cx="10661003" cy="6059800"/>
          </a:xfrm>
          <a:prstGeom prst="rect">
            <a:avLst/>
          </a:prstGeom>
          <a:noFill/>
        </p:spPr>
        <p:txBody>
          <a:bodyPr wrap="square">
            <a:spAutoFit/>
          </a:bodyPr>
          <a:lstStyle/>
          <a:p>
            <a:pPr>
              <a:lnSpc>
                <a:spcPct val="107000"/>
              </a:lnSpc>
              <a:spcAft>
                <a:spcPts val="790"/>
              </a:spcAft>
            </a:pPr>
            <a:r>
              <a:rPr lang="en-US" sz="16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Query 9: Time-based </a:t>
            </a:r>
            <a:r>
              <a:rPr lang="en-US" sz="1600" b="1"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Analysis</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SELECT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YEAR(</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InvoiceDate</a:t>
            </a:r>
            <a:r>
              <a:rPr lang="en-US" sz="1200" b="1" dirty="0">
                <a:latin typeface="Times New Roman" panose="02020603050405020304" pitchFamily="18" charset="0"/>
                <a:ea typeface="Calibri" panose="020F0502020204030204" pitchFamily="34" charset="0"/>
                <a:cs typeface="Times New Roman" panose="02020603050405020304" pitchFamily="18" charset="0"/>
              </a:rPr>
              <a:t>) AS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SalesYear</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MONTH(</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InvoiceDate</a:t>
            </a:r>
            <a:r>
              <a:rPr lang="en-US" sz="1200" b="1" dirty="0">
                <a:latin typeface="Times New Roman" panose="02020603050405020304" pitchFamily="18" charset="0"/>
                <a:ea typeface="Calibri" panose="020F0502020204030204" pitchFamily="34" charset="0"/>
                <a:cs typeface="Times New Roman" panose="02020603050405020304" pitchFamily="18" charset="0"/>
              </a:rPr>
              <a:t>) AS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SalesMonth</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SUM(</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TotalPrice</a:t>
            </a:r>
            <a:r>
              <a:rPr lang="en-US" sz="1200" b="1" dirty="0">
                <a:latin typeface="Times New Roman" panose="02020603050405020304" pitchFamily="18" charset="0"/>
                <a:ea typeface="Calibri" panose="020F0502020204030204" pitchFamily="34" charset="0"/>
                <a:cs typeface="Times New Roman" panose="02020603050405020304" pitchFamily="18" charset="0"/>
              </a:rPr>
              <a:t>) AS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TotalSales</a:t>
            </a: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FROM (</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SELECT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InvoiceDate</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SUM(Quantity *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UnitPrice</a:t>
            </a:r>
            <a:r>
              <a:rPr lang="en-US" sz="1200" b="1" dirty="0">
                <a:latin typeface="Times New Roman" panose="02020603050405020304" pitchFamily="18" charset="0"/>
                <a:ea typeface="Calibri" panose="020F0502020204030204" pitchFamily="34" charset="0"/>
                <a:cs typeface="Times New Roman" panose="02020603050405020304" pitchFamily="18" charset="0"/>
              </a:rPr>
              <a:t>) AS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TotalPrice</a:t>
            </a: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FROM</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data.`online</a:t>
            </a:r>
            <a:r>
              <a:rPr lang="en-US" sz="1200" b="1" dirty="0">
                <a:latin typeface="Times New Roman" panose="02020603050405020304" pitchFamily="18" charset="0"/>
                <a:ea typeface="Calibri" panose="020F0502020204030204" pitchFamily="34" charset="0"/>
                <a:cs typeface="Times New Roman" panose="02020603050405020304" pitchFamily="18" charset="0"/>
              </a:rPr>
              <a:t> retail`</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GROUP BY</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InvoiceDate</a:t>
            </a: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AS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InvoiceTotals</a:t>
            </a: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GROUP BY</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SalesYear</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SalesMonth</a:t>
            </a:r>
            <a:endParaRPr lang="en-US" sz="12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ORDER BY</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SalesYear</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79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SalesMonth</a:t>
            </a:r>
            <a:r>
              <a:rPr lang="en-US" sz="1200" b="1"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761476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1FFC380-F0BE-C3EC-A8D5-8E2FFE276F41}"/>
              </a:ext>
            </a:extLst>
          </p:cNvPr>
          <p:cNvSpPr txBox="1"/>
          <p:nvPr/>
        </p:nvSpPr>
        <p:spPr>
          <a:xfrm>
            <a:off x="343955" y="506508"/>
            <a:ext cx="11328981" cy="5066772"/>
          </a:xfrm>
          <a:prstGeom prst="rect">
            <a:avLst/>
          </a:prstGeom>
          <a:noFill/>
        </p:spPr>
        <p:txBody>
          <a:bodyPr wrap="square">
            <a:spAutoFit/>
          </a:bodyPr>
          <a:lstStyle/>
          <a:p>
            <a:pPr marL="564299" indent="-564299" algn="just">
              <a:lnSpc>
                <a:spcPct val="150000"/>
              </a:lnSpc>
              <a:spcAft>
                <a:spcPts val="790"/>
              </a:spcAft>
              <a:buFont typeface="Wingdings" panose="05000000000000000000" pitchFamily="2" charset="2"/>
              <a:buChar char="q"/>
            </a:pPr>
            <a:r>
              <a:rPr lang="en-US" sz="1600" b="1" dirty="0">
                <a:solidFill>
                  <a:srgbClr val="C00000"/>
                </a:solidFill>
                <a:latin typeface="Times New Roman" pitchFamily="18" charset="0"/>
                <a:cs typeface="Times New Roman" pitchFamily="18" charset="0"/>
              </a:rPr>
              <a:t>Project Insights:</a:t>
            </a:r>
          </a:p>
          <a:p>
            <a:pPr algn="just">
              <a:lnSpc>
                <a:spcPct val="150000"/>
              </a:lnSpc>
              <a:spcAft>
                <a:spcPts val="790"/>
              </a:spcAft>
            </a:pPr>
            <a:r>
              <a:rPr lang="en-US" sz="1200" b="1" dirty="0" smtClean="0">
                <a:latin typeface="Times New Roman" pitchFamily="18" charset="0"/>
                <a:cs typeface="Times New Roman" pitchFamily="18" charset="0"/>
              </a:rPr>
              <a:t>Order </a:t>
            </a:r>
            <a:r>
              <a:rPr lang="en-US" sz="1200" b="1" dirty="0">
                <a:latin typeface="Times New Roman" pitchFamily="18" charset="0"/>
                <a:cs typeface="Times New Roman" pitchFamily="18" charset="0"/>
              </a:rPr>
              <a:t>Value Distribution: Order values vary widely among customers, indicating a range of purchasing behaviors. This informs the identification of high-value customers and revenue-contributing segments.</a:t>
            </a:r>
          </a:p>
          <a:p>
            <a:pPr algn="just">
              <a:lnSpc>
                <a:spcPct val="150000"/>
              </a:lnSpc>
              <a:spcAft>
                <a:spcPts val="790"/>
              </a:spcAft>
            </a:pPr>
            <a:r>
              <a:rPr lang="en-US" sz="1200" b="1" dirty="0" smtClean="0">
                <a:latin typeface="Times New Roman" pitchFamily="18" charset="0"/>
                <a:cs typeface="Times New Roman" pitchFamily="18" charset="0"/>
              </a:rPr>
              <a:t>Unique </a:t>
            </a:r>
            <a:r>
              <a:rPr lang="en-US" sz="1200" b="1" dirty="0">
                <a:latin typeface="Times New Roman" pitchFamily="18" charset="0"/>
                <a:cs typeface="Times New Roman" pitchFamily="18" charset="0"/>
              </a:rPr>
              <a:t>Products Purchased: Customers show diversity in the number of unique products they buy. This guides personalized marketing and product recommendations for individual </a:t>
            </a:r>
            <a:r>
              <a:rPr lang="en-US" sz="1200" b="1" dirty="0" smtClean="0">
                <a:latin typeface="Times New Roman" pitchFamily="18" charset="0"/>
                <a:cs typeface="Times New Roman" pitchFamily="18" charset="0"/>
              </a:rPr>
              <a:t>preferences.</a:t>
            </a:r>
          </a:p>
          <a:p>
            <a:pPr algn="just">
              <a:lnSpc>
                <a:spcPct val="150000"/>
              </a:lnSpc>
              <a:spcAft>
                <a:spcPts val="790"/>
              </a:spcAft>
            </a:pPr>
            <a:r>
              <a:rPr lang="en-US" sz="1200" b="1" dirty="0" smtClean="0">
                <a:latin typeface="Times New Roman" pitchFamily="18" charset="0"/>
                <a:cs typeface="Times New Roman" pitchFamily="18" charset="0"/>
              </a:rPr>
              <a:t>Single-Purchase </a:t>
            </a:r>
            <a:r>
              <a:rPr lang="en-US" sz="1200" b="1" dirty="0">
                <a:latin typeface="Times New Roman" pitchFamily="18" charset="0"/>
                <a:cs typeface="Times New Roman" pitchFamily="18" charset="0"/>
              </a:rPr>
              <a:t>Customers: Recognizing one-time buyers is crucial for retaining customers. Targeted efforts can encourage repeat business and </a:t>
            </a:r>
            <a:r>
              <a:rPr lang="en-US" sz="1200" b="1" dirty="0" err="1" smtClean="0">
                <a:latin typeface="Times New Roman" pitchFamily="18" charset="0"/>
                <a:cs typeface="Times New Roman" pitchFamily="18" charset="0"/>
              </a:rPr>
              <a:t>loyalty.Common</a:t>
            </a:r>
            <a:r>
              <a:rPr lang="en-US" sz="1975" b="1" dirty="0" smtClean="0"/>
              <a:t> </a:t>
            </a:r>
            <a:r>
              <a:rPr lang="en-US" sz="1200" b="1" dirty="0">
                <a:latin typeface="Times New Roman" pitchFamily="18" charset="0"/>
                <a:cs typeface="Times New Roman" pitchFamily="18" charset="0"/>
              </a:rPr>
              <a:t>Product Combinations: Identifying frequently co-purchased products enhances bundling, cross-selling, and marketing strategies, boosting sales and customer satisfaction.</a:t>
            </a:r>
          </a:p>
          <a:p>
            <a:pPr algn="just">
              <a:lnSpc>
                <a:spcPct val="150000"/>
              </a:lnSpc>
              <a:spcAft>
                <a:spcPts val="790"/>
              </a:spcAft>
            </a:pPr>
            <a:r>
              <a:rPr lang="en-US" sz="1200" b="1" dirty="0" smtClean="0">
                <a:latin typeface="Times New Roman" pitchFamily="18" charset="0"/>
                <a:cs typeface="Times New Roman" pitchFamily="18" charset="0"/>
              </a:rPr>
              <a:t>Purchase </a:t>
            </a:r>
            <a:r>
              <a:rPr lang="en-US" sz="1200" b="1" dirty="0">
                <a:latin typeface="Times New Roman" pitchFamily="18" charset="0"/>
                <a:cs typeface="Times New Roman" pitchFamily="18" charset="0"/>
              </a:rPr>
              <a:t>Frequency Segmentation: Grouping customers by purchase frequency allows tailored loyalty and retention strategies, increasing engagement and sales.</a:t>
            </a:r>
          </a:p>
          <a:p>
            <a:pPr algn="just">
              <a:lnSpc>
                <a:spcPct val="150000"/>
              </a:lnSpc>
              <a:spcAft>
                <a:spcPts val="790"/>
              </a:spcAft>
            </a:pPr>
            <a:r>
              <a:rPr lang="en-US" sz="1200" b="1" dirty="0" smtClean="0">
                <a:latin typeface="Times New Roman" pitchFamily="18" charset="0"/>
                <a:cs typeface="Times New Roman" pitchFamily="18" charset="0"/>
              </a:rPr>
              <a:t>Average </a:t>
            </a:r>
            <a:r>
              <a:rPr lang="en-US" sz="1200" b="1" dirty="0">
                <a:latin typeface="Times New Roman" pitchFamily="18" charset="0"/>
                <a:cs typeface="Times New Roman" pitchFamily="18" charset="0"/>
              </a:rPr>
              <a:t>Order Value by Country: Analysis reveals regions with high-value customers, guiding international expansion and targeted marketing.</a:t>
            </a:r>
          </a:p>
          <a:p>
            <a:pPr algn="just">
              <a:lnSpc>
                <a:spcPct val="150000"/>
              </a:lnSpc>
              <a:spcAft>
                <a:spcPts val="790"/>
              </a:spcAft>
            </a:pPr>
            <a:r>
              <a:rPr lang="en-US" sz="1200" b="1" dirty="0" smtClean="0">
                <a:latin typeface="Times New Roman" pitchFamily="18" charset="0"/>
                <a:cs typeface="Times New Roman" pitchFamily="18" charset="0"/>
              </a:rPr>
              <a:t>Customer </a:t>
            </a:r>
            <a:r>
              <a:rPr lang="en-US" sz="1200" b="1" dirty="0">
                <a:latin typeface="Times New Roman" pitchFamily="18" charset="0"/>
                <a:cs typeface="Times New Roman" pitchFamily="18" charset="0"/>
              </a:rPr>
              <a:t>Churn Identification: Locating inactive customers within the last six months helps re-engage and potentially win them back.</a:t>
            </a:r>
          </a:p>
          <a:p>
            <a:pPr algn="just">
              <a:lnSpc>
                <a:spcPct val="150000"/>
              </a:lnSpc>
              <a:spcAft>
                <a:spcPts val="790"/>
              </a:spcAft>
            </a:pPr>
            <a:r>
              <a:rPr lang="en-US" sz="1200" b="1" dirty="0" smtClean="0">
                <a:latin typeface="Times New Roman" pitchFamily="18" charset="0"/>
                <a:cs typeface="Times New Roman" pitchFamily="18" charset="0"/>
              </a:rPr>
              <a:t>Product </a:t>
            </a:r>
            <a:r>
              <a:rPr lang="en-US" sz="1200" b="1" dirty="0">
                <a:latin typeface="Times New Roman" pitchFamily="18" charset="0"/>
                <a:cs typeface="Times New Roman" pitchFamily="18" charset="0"/>
              </a:rPr>
              <a:t>Affinity: Discovering which products are often bought together supports strategic decisions on product placement and bundling for increased sales.</a:t>
            </a:r>
          </a:p>
          <a:p>
            <a:pPr algn="just">
              <a:lnSpc>
                <a:spcPct val="150000"/>
              </a:lnSpc>
              <a:spcAft>
                <a:spcPts val="790"/>
              </a:spcAft>
            </a:pPr>
            <a:r>
              <a:rPr lang="en-US" sz="1200" b="1" dirty="0" smtClean="0">
                <a:latin typeface="Times New Roman" pitchFamily="18" charset="0"/>
                <a:cs typeface="Times New Roman" pitchFamily="18" charset="0"/>
              </a:rPr>
              <a:t>Time-based </a:t>
            </a:r>
            <a:r>
              <a:rPr lang="en-US" sz="1200" b="1" dirty="0">
                <a:latin typeface="Times New Roman" pitchFamily="18" charset="0"/>
                <a:cs typeface="Times New Roman" pitchFamily="18" charset="0"/>
              </a:rPr>
              <a:t>Sales Trends: Tracking monthly or quarterly sales patterns aids in seasonal planning, inventory management, and marketing adjustments.</a:t>
            </a:r>
          </a:p>
          <a:p>
            <a:pPr algn="just">
              <a:lnSpc>
                <a:spcPct val="150000"/>
              </a:lnSpc>
              <a:spcAft>
                <a:spcPts val="790"/>
              </a:spcAft>
            </a:pPr>
            <a:endParaRPr lang="en-US" sz="1975" b="1" dirty="0"/>
          </a:p>
        </p:txBody>
      </p:sp>
    </p:spTree>
    <p:extLst>
      <p:ext uri="{BB962C8B-B14F-4D97-AF65-F5344CB8AC3E}">
        <p14:creationId xmlns:p14="http://schemas.microsoft.com/office/powerpoint/2010/main" val="3714155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2F1AA9-FD9C-1022-B968-7EDA0FBC429C}"/>
              </a:ext>
            </a:extLst>
          </p:cNvPr>
          <p:cNvSpPr txBox="1"/>
          <p:nvPr/>
        </p:nvSpPr>
        <p:spPr>
          <a:xfrm>
            <a:off x="372392" y="40041"/>
            <a:ext cx="10274973" cy="3847207"/>
          </a:xfrm>
          <a:prstGeom prst="rect">
            <a:avLst/>
          </a:prstGeom>
          <a:noFill/>
        </p:spPr>
        <p:txBody>
          <a:bodyPr wrap="square">
            <a:spAutoFit/>
          </a:bodyPr>
          <a:lstStyle/>
          <a:p>
            <a:pPr marL="564299" indent="-564299" algn="just">
              <a:lnSpc>
                <a:spcPct val="150000"/>
              </a:lnSpc>
              <a:spcAft>
                <a:spcPts val="790"/>
              </a:spcAft>
              <a:buFont typeface="Wingdings" panose="05000000000000000000" pitchFamily="2" charset="2"/>
              <a:buChar char="q"/>
            </a:pPr>
            <a:r>
              <a:rPr lang="en-US" sz="3200" b="1" dirty="0">
                <a:solidFill>
                  <a:srgbClr val="C00000"/>
                </a:solidFill>
              </a:rPr>
              <a:t>Significance:</a:t>
            </a:r>
          </a:p>
          <a:p>
            <a:pPr algn="just">
              <a:lnSpc>
                <a:spcPct val="150000"/>
              </a:lnSpc>
              <a:spcAft>
                <a:spcPts val="790"/>
              </a:spcAft>
            </a:pPr>
            <a:r>
              <a:rPr lang="en-US" sz="1200" b="1" dirty="0" smtClean="0">
                <a:latin typeface="Times New Roman" pitchFamily="18" charset="0"/>
                <a:cs typeface="Times New Roman" pitchFamily="18" charset="0"/>
              </a:rPr>
              <a:t>Revenue </a:t>
            </a:r>
            <a:r>
              <a:rPr lang="en-US" sz="1200" b="1" dirty="0">
                <a:latin typeface="Times New Roman" pitchFamily="18" charset="0"/>
                <a:cs typeface="Times New Roman" pitchFamily="18" charset="0"/>
              </a:rPr>
              <a:t>Boost: These insights pinpoint revenue optimization opportunities, catering to customer preferences and enhancing sales strategies.</a:t>
            </a:r>
          </a:p>
          <a:p>
            <a:pPr algn="just">
              <a:lnSpc>
                <a:spcPct val="150000"/>
              </a:lnSpc>
              <a:spcAft>
                <a:spcPts val="790"/>
              </a:spcAft>
            </a:pPr>
            <a:r>
              <a:rPr lang="en-US" sz="1200" b="1" dirty="0" smtClean="0">
                <a:latin typeface="Times New Roman" pitchFamily="18" charset="0"/>
                <a:cs typeface="Times New Roman" pitchFamily="18" charset="0"/>
              </a:rPr>
              <a:t>Retention </a:t>
            </a:r>
            <a:r>
              <a:rPr lang="en-US" sz="1200" b="1" dirty="0">
                <a:latin typeface="Times New Roman" pitchFamily="18" charset="0"/>
                <a:cs typeface="Times New Roman" pitchFamily="18" charset="0"/>
              </a:rPr>
              <a:t>Focus: Understanding churn and single-purchase customers enables targeted efforts for customer retention and loyalty building.</a:t>
            </a:r>
          </a:p>
          <a:p>
            <a:pPr algn="just">
              <a:lnSpc>
                <a:spcPct val="150000"/>
              </a:lnSpc>
              <a:spcAft>
                <a:spcPts val="790"/>
              </a:spcAft>
            </a:pPr>
            <a:r>
              <a:rPr lang="en-US" sz="1200" b="1" dirty="0" smtClean="0">
                <a:latin typeface="Times New Roman" pitchFamily="18" charset="0"/>
                <a:cs typeface="Times New Roman" pitchFamily="18" charset="0"/>
              </a:rPr>
              <a:t>Operational </a:t>
            </a:r>
            <a:r>
              <a:rPr lang="en-US" sz="1200" b="1" dirty="0">
                <a:latin typeface="Times New Roman" pitchFamily="18" charset="0"/>
                <a:cs typeface="Times New Roman" pitchFamily="18" charset="0"/>
              </a:rPr>
              <a:t>Efficiency: Insights in product affinity and sales trends optimize inventory management, resource allocation, and demand forecasting.</a:t>
            </a:r>
          </a:p>
          <a:p>
            <a:pPr algn="just">
              <a:lnSpc>
                <a:spcPct val="150000"/>
              </a:lnSpc>
              <a:spcAft>
                <a:spcPts val="790"/>
              </a:spcAft>
            </a:pPr>
            <a:r>
              <a:rPr lang="en-US" sz="1200" b="1" dirty="0" smtClean="0">
                <a:latin typeface="Times New Roman" pitchFamily="18" charset="0"/>
                <a:cs typeface="Times New Roman" pitchFamily="18" charset="0"/>
              </a:rPr>
              <a:t>Market </a:t>
            </a:r>
            <a:r>
              <a:rPr lang="en-US" sz="1200" b="1" dirty="0">
                <a:latin typeface="Times New Roman" pitchFamily="18" charset="0"/>
                <a:cs typeface="Times New Roman" pitchFamily="18" charset="0"/>
              </a:rPr>
              <a:t>Strategy: Average order values by country inform market expansion and marketing strategy tailoring, driving growth.</a:t>
            </a:r>
          </a:p>
          <a:p>
            <a:pPr algn="just">
              <a:lnSpc>
                <a:spcPct val="150000"/>
              </a:lnSpc>
              <a:spcAft>
                <a:spcPts val="790"/>
              </a:spcAft>
            </a:pPr>
            <a:r>
              <a:rPr lang="en-US" sz="1200" b="1" dirty="0" smtClean="0">
                <a:latin typeface="Times New Roman" pitchFamily="18" charset="0"/>
                <a:cs typeface="Times New Roman" pitchFamily="18" charset="0"/>
              </a:rPr>
              <a:t>Informed </a:t>
            </a:r>
            <a:r>
              <a:rPr lang="en-US" sz="1200" b="1" dirty="0">
                <a:latin typeface="Times New Roman" pitchFamily="18" charset="0"/>
                <a:cs typeface="Times New Roman" pitchFamily="18" charset="0"/>
              </a:rPr>
              <a:t>Decision-Making: These data-driven insights provide a foundation for informed decision-making and effective business strategies, ultimately enhancing performance and customer satisfaction.</a:t>
            </a:r>
            <a:endParaRPr lang="x-none" sz="1200" b="1">
              <a:latin typeface="Times New Roman" pitchFamily="18" charset="0"/>
              <a:cs typeface="Times New Roman" pitchFamily="18" charset="0"/>
            </a:endParaRPr>
          </a:p>
          <a:p>
            <a:pPr algn="just">
              <a:lnSpc>
                <a:spcPct val="150000"/>
              </a:lnSpc>
              <a:spcAft>
                <a:spcPts val="790"/>
              </a:spcAft>
            </a:pPr>
            <a:endParaRPr lang="en-US" sz="3200" b="1" dirty="0"/>
          </a:p>
        </p:txBody>
      </p:sp>
    </p:spTree>
    <p:extLst>
      <p:ext uri="{BB962C8B-B14F-4D97-AF65-F5344CB8AC3E}">
        <p14:creationId xmlns:p14="http://schemas.microsoft.com/office/powerpoint/2010/main" val="316452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53F26A5-0966-30D2-D052-1C93E2ABFE02}"/>
              </a:ext>
            </a:extLst>
          </p:cNvPr>
          <p:cNvSpPr txBox="1"/>
          <p:nvPr/>
        </p:nvSpPr>
        <p:spPr>
          <a:xfrm>
            <a:off x="708023" y="748054"/>
            <a:ext cx="9502250" cy="5428346"/>
          </a:xfrm>
          <a:prstGeom prst="rect">
            <a:avLst/>
          </a:prstGeom>
          <a:noFill/>
        </p:spPr>
        <p:txBody>
          <a:bodyPr wrap="square">
            <a:spAutoFit/>
          </a:bodyPr>
          <a:lstStyle/>
          <a:p>
            <a:pPr marL="451439" indent="-451439">
              <a:lnSpc>
                <a:spcPct val="107000"/>
              </a:lnSpc>
              <a:spcBef>
                <a:spcPts val="197"/>
              </a:spcBef>
              <a:buFont typeface="Wingdings" panose="05000000000000000000" pitchFamily="2" charset="2"/>
              <a:buChar char="q"/>
            </a:pPr>
            <a:r>
              <a:rPr lang="en-US" sz="3160" b="1" dirty="0" smtClean="0">
                <a:solidFill>
                  <a:srgbClr val="C00000"/>
                </a:solidFill>
                <a:latin typeface="Times New Roman" panose="02020603050405020304" pitchFamily="18" charset="0"/>
                <a:ea typeface="Calibri" panose="020F0502020204030204" pitchFamily="34" charset="0"/>
              </a:rPr>
              <a:t>Conclusion</a:t>
            </a:r>
            <a:endParaRPr lang="en-US" sz="3160" b="1" dirty="0">
              <a:solidFill>
                <a:srgbClr val="C00000"/>
              </a:solidFill>
              <a:latin typeface="Times New Roman" panose="02020603050405020304" pitchFamily="18" charset="0"/>
              <a:ea typeface="Calibri" panose="020F0502020204030204" pitchFamily="34" charset="0"/>
            </a:endParaRPr>
          </a:p>
          <a:p>
            <a:pPr>
              <a:lnSpc>
                <a:spcPct val="107000"/>
              </a:lnSpc>
              <a:spcBef>
                <a:spcPts val="197"/>
              </a:spcBef>
            </a:pPr>
            <a:r>
              <a:rPr lang="en-US" sz="2800" dirty="0">
                <a:latin typeface="Times New Roman" panose="02020603050405020304" pitchFamily="18" charset="0"/>
                <a:ea typeface="Calibri" panose="020F0502020204030204" pitchFamily="34" charset="0"/>
              </a:rPr>
              <a:t>In summary, this project's key insights revolve around customer segmentation, revenue optimization, customer retention, product strategies, global expansion, operational efficiency, and data-driven decision-making. These insights empower the company to boost revenue, retain customers, streamline operations, and drive growth. Leveraging these findings positions the business for ongoing success in the online retail sector</a:t>
            </a:r>
            <a:r>
              <a:rPr lang="en-US" sz="2800" dirty="0" smtClean="0">
                <a:latin typeface="Times New Roman" panose="02020603050405020304" pitchFamily="18" charset="0"/>
                <a:ea typeface="Calibri" panose="020F0502020204030204" pitchFamily="34" charset="0"/>
              </a:rPr>
              <a:t>.</a:t>
            </a:r>
          </a:p>
          <a:p>
            <a:pPr>
              <a:lnSpc>
                <a:spcPct val="107000"/>
              </a:lnSpc>
              <a:spcBef>
                <a:spcPts val="197"/>
              </a:spcBef>
            </a:pPr>
            <a:endParaRPr lang="en-US" sz="1200" b="1" dirty="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smtClean="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smtClean="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smtClean="0">
              <a:latin typeface="Times New Roman" panose="02020603050405020304" pitchFamily="18" charset="0"/>
              <a:ea typeface="Calibri" panose="020F0502020204030204" pitchFamily="34" charset="0"/>
            </a:endParaRPr>
          </a:p>
          <a:p>
            <a:pPr>
              <a:lnSpc>
                <a:spcPct val="107000"/>
              </a:lnSpc>
              <a:spcBef>
                <a:spcPts val="197"/>
              </a:spcBef>
            </a:pPr>
            <a:endParaRPr lang="en-US" sz="1200"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25077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741B1C1-3913-F11E-4B5D-E9ACA4A643CE}"/>
              </a:ext>
            </a:extLst>
          </p:cNvPr>
          <p:cNvSpPr txBox="1"/>
          <p:nvPr/>
        </p:nvSpPr>
        <p:spPr>
          <a:xfrm>
            <a:off x="1504800" y="1558752"/>
            <a:ext cx="8878309" cy="1732222"/>
          </a:xfrm>
          <a:prstGeom prst="rect">
            <a:avLst/>
          </a:prstGeom>
          <a:noFill/>
        </p:spPr>
        <p:txBody>
          <a:bodyPr wrap="square" rtlCol="0">
            <a:spAutoFit/>
          </a:bodyPr>
          <a:lstStyle/>
          <a:p>
            <a:pPr algn="ctr"/>
            <a:r>
              <a:rPr lang="en-US" sz="5332" b="1">
                <a:solidFill>
                  <a:srgbClr val="C00000"/>
                </a:solidFill>
                <a:latin typeface="Times New Roman" panose="02020603050405020304" pitchFamily="18" charset="0"/>
                <a:cs typeface="Times New Roman" panose="02020603050405020304" pitchFamily="18" charset="0"/>
              </a:rPr>
              <a:t>If you have any question or query you can ask now</a:t>
            </a:r>
            <a:endParaRPr lang="x-none" sz="5332"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84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DF7BB1A-DB8F-3D3A-A841-A56EB70AE267}"/>
              </a:ext>
            </a:extLst>
          </p:cNvPr>
          <p:cNvSpPr txBox="1"/>
          <p:nvPr/>
        </p:nvSpPr>
        <p:spPr>
          <a:xfrm>
            <a:off x="396833" y="265455"/>
            <a:ext cx="11398335" cy="6153992"/>
          </a:xfrm>
          <a:prstGeom prst="rect">
            <a:avLst/>
          </a:prstGeom>
          <a:noFill/>
        </p:spPr>
        <p:txBody>
          <a:bodyPr wrap="square" rtlCol="0">
            <a:spAutoFit/>
          </a:bodyPr>
          <a:lstStyle/>
          <a:p>
            <a:pPr marL="564299" indent="-564299">
              <a:buFont typeface="Wingdings" panose="05000000000000000000" pitchFamily="2" charset="2"/>
              <a:buChar char="q"/>
            </a:pPr>
            <a:r>
              <a:rPr lang="en-US" sz="2800" b="1" dirty="0">
                <a:solidFill>
                  <a:srgbClr val="C00000"/>
                </a:solidFill>
                <a:latin typeface="Times New Roman" panose="02020603050405020304" pitchFamily="18" charset="0"/>
                <a:ea typeface="Calibri" panose="020F0502020204030204" pitchFamily="34" charset="0"/>
              </a:rPr>
              <a:t>Title</a:t>
            </a:r>
            <a:r>
              <a:rPr lang="en-US" sz="2800" b="1" dirty="0" smtClean="0">
                <a:solidFill>
                  <a:srgbClr val="C00000"/>
                </a:solidFill>
                <a:latin typeface="Times New Roman" panose="02020603050405020304" pitchFamily="18" charset="0"/>
                <a:ea typeface="Calibri" panose="020F0502020204030204" pitchFamily="34" charset="0"/>
              </a:rPr>
              <a:t>:</a:t>
            </a:r>
          </a:p>
          <a:p>
            <a:r>
              <a:rPr lang="en-US" sz="2400" b="1" dirty="0">
                <a:latin typeface="Times New Roman" panose="02020603050405020304" pitchFamily="18" charset="0"/>
                <a:ea typeface="Calibri" panose="020F0502020204030204" pitchFamily="34" charset="0"/>
              </a:rPr>
              <a:t>Online Retail Segmentation</a:t>
            </a:r>
          </a:p>
          <a:p>
            <a:endParaRPr lang="en-US" sz="2800" b="1" dirty="0">
              <a:solidFill>
                <a:srgbClr val="C00000"/>
              </a:solidFill>
              <a:latin typeface="Times New Roman" panose="02020603050405020304" pitchFamily="18" charset="0"/>
              <a:ea typeface="Calibri" panose="020F0502020204030204" pitchFamily="34" charset="0"/>
            </a:endParaRPr>
          </a:p>
          <a:p>
            <a:r>
              <a:rPr lang="en-US" sz="2765" b="1" dirty="0" smtClean="0">
                <a:latin typeface="Times New Roman" panose="02020603050405020304" pitchFamily="18" charset="0"/>
                <a:ea typeface="Calibri" panose="020F0502020204030204" pitchFamily="34" charset="0"/>
              </a:rPr>
              <a:t>Certainly</a:t>
            </a:r>
            <a:r>
              <a:rPr lang="en-US" sz="2765" b="1" dirty="0">
                <a:latin typeface="Times New Roman" panose="02020603050405020304" pitchFamily="18" charset="0"/>
                <a:ea typeface="Calibri" panose="020F0502020204030204" pitchFamily="34" charset="0"/>
              </a:rPr>
              <a:t>, here's a title slide for your Online Retail Segmentation project presentation</a:t>
            </a:r>
            <a:r>
              <a:rPr lang="en-US" sz="2765" b="1" dirty="0" smtClean="0">
                <a:latin typeface="Times New Roman" panose="02020603050405020304" pitchFamily="18" charset="0"/>
                <a:ea typeface="Calibri" panose="020F0502020204030204" pitchFamily="34" charset="0"/>
              </a:rPr>
              <a:t>:</a:t>
            </a:r>
          </a:p>
          <a:p>
            <a:r>
              <a:rPr lang="en-US" sz="2765" b="1" dirty="0" smtClean="0">
                <a:latin typeface="Times New Roman" panose="02020603050405020304" pitchFamily="18" charset="0"/>
                <a:ea typeface="Calibri" panose="020F0502020204030204" pitchFamily="34" charset="0"/>
              </a:rPr>
              <a:t>An </a:t>
            </a:r>
            <a:r>
              <a:rPr lang="en-US" sz="2765" b="1" dirty="0">
                <a:latin typeface="Times New Roman" panose="02020603050405020304" pitchFamily="18" charset="0"/>
                <a:ea typeface="Calibri" panose="020F0502020204030204" pitchFamily="34" charset="0"/>
              </a:rPr>
              <a:t>Analysis of Customer Behavior and Purchase Patterns</a:t>
            </a:r>
          </a:p>
          <a:p>
            <a:endParaRPr lang="en-US" sz="2765" b="1" dirty="0">
              <a:latin typeface="Times New Roman" panose="02020603050405020304" pitchFamily="18" charset="0"/>
              <a:ea typeface="Calibri" panose="020F0502020204030204" pitchFamily="34" charset="0"/>
            </a:endParaRPr>
          </a:p>
          <a:p>
            <a:pPr marL="457200" indent="-457200">
              <a:buFont typeface="Wingdings" pitchFamily="2" charset="2"/>
              <a:buChar char="q"/>
            </a:pPr>
            <a:r>
              <a:rPr lang="en-US" sz="2800" b="1" dirty="0" smtClean="0">
                <a:solidFill>
                  <a:srgbClr val="C00000"/>
                </a:solidFill>
                <a:latin typeface="Times New Roman" panose="02020603050405020304" pitchFamily="18" charset="0"/>
                <a:ea typeface="Calibri" panose="020F0502020204030204" pitchFamily="34" charset="0"/>
              </a:rPr>
              <a:t>Presented by:</a:t>
            </a:r>
          </a:p>
          <a:p>
            <a:r>
              <a:rPr lang="en-US" sz="2400" b="1" dirty="0" err="1" smtClean="0">
                <a:latin typeface="Times New Roman" panose="02020603050405020304" pitchFamily="18" charset="0"/>
                <a:ea typeface="Calibri" panose="020F0502020204030204" pitchFamily="34" charset="0"/>
              </a:rPr>
              <a:t>Shamas</a:t>
            </a:r>
            <a:r>
              <a:rPr lang="en-US" sz="2400" b="1" dirty="0" smtClean="0">
                <a:latin typeface="Times New Roman" panose="02020603050405020304" pitchFamily="18" charset="0"/>
                <a:ea typeface="Calibri" panose="020F0502020204030204" pitchFamily="34" charset="0"/>
              </a:rPr>
              <a:t> </a:t>
            </a:r>
            <a:r>
              <a:rPr lang="en-US" sz="2400" b="1" dirty="0">
                <a:latin typeface="Times New Roman" panose="02020603050405020304" pitchFamily="18" charset="0"/>
                <a:ea typeface="Calibri" panose="020F0502020204030204" pitchFamily="34" charset="0"/>
              </a:rPr>
              <a:t>Sultan</a:t>
            </a:r>
          </a:p>
          <a:p>
            <a:endParaRPr lang="en-US" sz="2765" b="1" dirty="0">
              <a:latin typeface="Times New Roman" panose="02020603050405020304" pitchFamily="18" charset="0"/>
              <a:ea typeface="Calibri" panose="020F0502020204030204" pitchFamily="34" charset="0"/>
            </a:endParaRPr>
          </a:p>
          <a:p>
            <a:pPr marL="457200" indent="-457200">
              <a:buFont typeface="Wingdings" pitchFamily="2" charset="2"/>
              <a:buChar char="q"/>
            </a:pPr>
            <a:r>
              <a:rPr lang="en-US" sz="2765" b="1" dirty="0">
                <a:solidFill>
                  <a:srgbClr val="C00000"/>
                </a:solidFill>
                <a:latin typeface="Times New Roman" panose="02020603050405020304" pitchFamily="18" charset="0"/>
                <a:ea typeface="Calibri" panose="020F0502020204030204" pitchFamily="34" charset="0"/>
              </a:rPr>
              <a:t>[Date</a:t>
            </a:r>
            <a:r>
              <a:rPr lang="en-US" sz="2765" b="1" dirty="0" smtClean="0">
                <a:solidFill>
                  <a:srgbClr val="C00000"/>
                </a:solidFill>
                <a:latin typeface="Times New Roman" panose="02020603050405020304" pitchFamily="18" charset="0"/>
                <a:ea typeface="Calibri" panose="020F0502020204030204" pitchFamily="34" charset="0"/>
              </a:rPr>
              <a:t>]</a:t>
            </a:r>
          </a:p>
          <a:p>
            <a:r>
              <a:rPr lang="en-US" sz="2400" b="1" dirty="0">
                <a:latin typeface="Times New Roman" panose="02020603050405020304" pitchFamily="18" charset="0"/>
                <a:ea typeface="Calibri" panose="020F0502020204030204" pitchFamily="34" charset="0"/>
              </a:rPr>
              <a:t>August 23, </a:t>
            </a:r>
            <a:r>
              <a:rPr lang="en-US" sz="2400" b="1" dirty="0" smtClean="0">
                <a:latin typeface="Times New Roman" panose="02020603050405020304" pitchFamily="18" charset="0"/>
                <a:ea typeface="Calibri" panose="020F0502020204030204" pitchFamily="34" charset="0"/>
              </a:rPr>
              <a:t>2023</a:t>
            </a:r>
          </a:p>
          <a:p>
            <a:endParaRPr lang="en-US" sz="2400" b="1" dirty="0">
              <a:latin typeface="Times New Roman" panose="02020603050405020304" pitchFamily="18" charset="0"/>
              <a:ea typeface="Calibri" panose="020F0502020204030204" pitchFamily="34" charset="0"/>
            </a:endParaRPr>
          </a:p>
          <a:p>
            <a:pPr marL="342900" indent="-342900">
              <a:buFont typeface="Wingdings" pitchFamily="2" charset="2"/>
              <a:buChar char="q"/>
            </a:pPr>
            <a:r>
              <a:rPr lang="en-US" sz="2400" b="1" dirty="0" smtClean="0">
                <a:solidFill>
                  <a:srgbClr val="C00000"/>
                </a:solidFill>
                <a:latin typeface="Times New Roman" panose="02020603050405020304" pitchFamily="18" charset="0"/>
                <a:ea typeface="Calibri" panose="020F0502020204030204" pitchFamily="34" charset="0"/>
              </a:rPr>
              <a:t>SECTION</a:t>
            </a:r>
            <a:endParaRPr lang="en-US" sz="2765" dirty="0">
              <a:solidFill>
                <a:srgbClr val="C00000"/>
              </a:solidFill>
            </a:endParaRPr>
          </a:p>
          <a:p>
            <a:r>
              <a:rPr lang="en-US" sz="2765" b="1" dirty="0">
                <a:solidFill>
                  <a:srgbClr val="C00000"/>
                </a:solidFill>
                <a:latin typeface="Times New Roman" panose="02020603050405020304" pitchFamily="18" charset="0"/>
                <a:ea typeface="Calibri" panose="020F0502020204030204" pitchFamily="34" charset="0"/>
              </a:rPr>
              <a:t> </a:t>
            </a:r>
            <a:r>
              <a:rPr lang="en-US" sz="2765" b="1" dirty="0" smtClean="0">
                <a:solidFill>
                  <a:srgbClr val="C00000"/>
                </a:solidFill>
                <a:latin typeface="Times New Roman" panose="02020603050405020304" pitchFamily="18" charset="0"/>
                <a:ea typeface="Calibri" panose="020F0502020204030204" pitchFamily="34" charset="0"/>
              </a:rPr>
              <a:t>         </a:t>
            </a:r>
            <a:r>
              <a:rPr lang="en-US" sz="2400" b="1" dirty="0" smtClean="0">
                <a:latin typeface="Times New Roman" panose="02020603050405020304" pitchFamily="18" charset="0"/>
                <a:ea typeface="Calibri" panose="020F0502020204030204" pitchFamily="34" charset="0"/>
              </a:rPr>
              <a:t>03</a:t>
            </a:r>
          </a:p>
        </p:txBody>
      </p:sp>
      <p:pic>
        <p:nvPicPr>
          <p:cNvPr id="1026" name="Picture 2" descr="9,800+ Project Manager Stock Photos, Pictures &amp; Royalty-Free Images -  iStock | Construction project manager, Project manager icon, It project  manager">
            <a:extLst>
              <a:ext uri="{FF2B5EF4-FFF2-40B4-BE49-F238E27FC236}">
                <a16:creationId xmlns="" xmlns:a16="http://schemas.microsoft.com/office/drawing/2014/main" id="{DDACB8B4-CA82-1266-7EC8-236AAD2C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814" y="3070866"/>
            <a:ext cx="4638809" cy="31846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97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33FC12D-6943-BE06-4C87-E951A3A4B1CF}"/>
              </a:ext>
            </a:extLst>
          </p:cNvPr>
          <p:cNvSpPr txBox="1"/>
          <p:nvPr/>
        </p:nvSpPr>
        <p:spPr>
          <a:xfrm>
            <a:off x="1440306" y="763358"/>
            <a:ext cx="7803455" cy="4262705"/>
          </a:xfrm>
          <a:prstGeom prst="rect">
            <a:avLst/>
          </a:prstGeom>
          <a:noFill/>
        </p:spPr>
        <p:txBody>
          <a:bodyPr wrap="square" numCol="1" rtlCol="0">
            <a:spAutoFit/>
          </a:bodyPr>
          <a:lstStyle/>
          <a:p>
            <a:pPr marL="564299" indent="-564299">
              <a:buFont typeface="Wingdings" panose="05000000000000000000" pitchFamily="2" charset="2"/>
              <a:buChar char="q"/>
            </a:pPr>
            <a:r>
              <a:rPr lang="en-US" sz="3950" b="1" dirty="0">
                <a:solidFill>
                  <a:srgbClr val="C00000"/>
                </a:solidFill>
                <a:latin typeface="Times New Roman" panose="02020603050405020304" pitchFamily="18" charset="0"/>
                <a:cs typeface="Times New Roman" panose="02020603050405020304" pitchFamily="18" charset="0"/>
              </a:rPr>
              <a:t>Abstract</a:t>
            </a:r>
          </a:p>
          <a:p>
            <a:r>
              <a:rPr lang="en-US" sz="2400" b="1" dirty="0">
                <a:latin typeface="Times New Roman" panose="02020603050405020304" pitchFamily="18" charset="0"/>
                <a:cs typeface="Times New Roman" panose="02020603050405020304" pitchFamily="18" charset="0"/>
              </a:rPr>
              <a:t>"Online Retail Segmentation" analyzes customer behavior and purchases to identify segments, high-value customers, and product preferences. Using SQL and data analysis techniques, the project provides actionable recommendations for marketing and engagement. Key findings include customer segments, high-value countries, churn analysis, and product affinities, aiding marketing strategies and business growth.</a:t>
            </a:r>
            <a:endParaRPr lang="x-none" sz="2400">
              <a:latin typeface="Times New Roman" panose="02020603050405020304" pitchFamily="18" charset="0"/>
              <a:cs typeface="Times New Roman" panose="02020603050405020304" pitchFamily="18" charset="0"/>
            </a:endParaRPr>
          </a:p>
          <a:p>
            <a:endParaRPr lang="en-US" sz="395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636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6E8FBF9-5E25-89C8-D5C7-FF70ADB68FA1}"/>
              </a:ext>
            </a:extLst>
          </p:cNvPr>
          <p:cNvSpPr txBox="1"/>
          <p:nvPr/>
        </p:nvSpPr>
        <p:spPr>
          <a:xfrm>
            <a:off x="161229" y="331355"/>
            <a:ext cx="11697566" cy="2457468"/>
          </a:xfrm>
          <a:prstGeom prst="rect">
            <a:avLst/>
          </a:prstGeom>
          <a:noFill/>
        </p:spPr>
        <p:txBody>
          <a:bodyPr wrap="square">
            <a:spAutoFit/>
          </a:bodyPr>
          <a:lstStyle/>
          <a:p>
            <a:pPr marL="451439" indent="-451439">
              <a:lnSpc>
                <a:spcPct val="115000"/>
              </a:lnSpc>
              <a:spcAft>
                <a:spcPts val="987"/>
              </a:spcAft>
              <a:buFont typeface="Wingdings" panose="05000000000000000000" pitchFamily="2" charset="2"/>
              <a:buChar char="q"/>
            </a:pPr>
            <a:r>
              <a:rPr lang="en-US" sz="316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Introduction </a:t>
            </a:r>
            <a:endParaRPr lang="x-none" sz="316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370"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sz="2370" dirty="0">
                <a:latin typeface="Times New Roman" panose="02020603050405020304" pitchFamily="18" charset="0"/>
                <a:ea typeface="Calibri" panose="020F0502020204030204" pitchFamily="34" charset="0"/>
                <a:cs typeface="Times New Roman" panose="02020603050405020304" pitchFamily="18" charset="0"/>
              </a:rPr>
              <a:t>the digital era, understanding customer behavior is crucial for online retail success. The "Online Retail Segmentation" project aims to uncover valuable insights within an online retail dataset. By analyzing customer behavior, purchase patterns, and preferences, we seek to inform strategic decisions, enhance marketing, and boost customer engagement</a:t>
            </a:r>
            <a:endParaRPr lang="x-none" sz="237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366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A2FF43-6178-3363-F080-44D1307BF62F}"/>
              </a:ext>
            </a:extLst>
          </p:cNvPr>
          <p:cNvSpPr txBox="1"/>
          <p:nvPr/>
        </p:nvSpPr>
        <p:spPr>
          <a:xfrm>
            <a:off x="322456" y="655873"/>
            <a:ext cx="11253742" cy="6103915"/>
          </a:xfrm>
          <a:prstGeom prst="rect">
            <a:avLst/>
          </a:prstGeom>
          <a:noFill/>
        </p:spPr>
        <p:txBody>
          <a:bodyPr wrap="square">
            <a:spAutoFit/>
          </a:bodyPr>
          <a:lstStyle/>
          <a:p>
            <a:pPr marL="790019" indent="-338579">
              <a:lnSpc>
                <a:spcPct val="115000"/>
              </a:lnSpc>
              <a:buFont typeface="Wingdings" panose="05000000000000000000" pitchFamily="2" charset="2"/>
              <a:buChar char="q"/>
            </a:pPr>
            <a:r>
              <a:rPr lang="en-US" sz="3160" b="1"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x-none" sz="3160" b="1">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Before diving into data analysis, we conducted essential preprocessing steps to ensure the dataset's quality and suitability for our objectives:</a:t>
            </a:r>
          </a:p>
          <a:p>
            <a:pPr marL="790019" lvl="1" indent="-338579">
              <a:lnSpc>
                <a:spcPct val="115000"/>
              </a:lnSpc>
              <a:buFont typeface="Wingdings" panose="05000000000000000000" pitchFamily="2" charset="2"/>
              <a:buChar char="§"/>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Data Cleaning: We addressed missing values, outliers, and inconsistencies in the dataset to ensure data integrity and reliability.</a:t>
            </a:r>
          </a:p>
          <a:p>
            <a:pPr marL="790019" lvl="1" indent="-338579">
              <a:lnSpc>
                <a:spcPct val="115000"/>
              </a:lnSpc>
              <a:buFont typeface="Wingdings" panose="05000000000000000000" pitchFamily="2" charset="2"/>
              <a:buChar char="§"/>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Normalization: To maintain consistency, we normalized text data by converting it to lowercase, enabling uniform text processing.</a:t>
            </a:r>
          </a:p>
          <a:p>
            <a:pPr marL="790019" lvl="1" indent="-338579">
              <a:lnSpc>
                <a:spcPct val="115000"/>
              </a:lnSpc>
              <a:buFont typeface="Wingdings" panose="05000000000000000000" pitchFamily="2" charset="2"/>
              <a:buChar char="§"/>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Tokenization: Text data was tokenized into words for further analysis, facilitating the extraction of meaningful information.</a:t>
            </a:r>
          </a:p>
          <a:p>
            <a:pPr marL="790019" lvl="1" indent="-338579">
              <a:lnSpc>
                <a:spcPct val="115000"/>
              </a:lnSpc>
              <a:buFont typeface="Wingdings" panose="05000000000000000000" pitchFamily="2" charset="2"/>
              <a:buChar char="§"/>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35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C0A1860-767F-703C-2305-296A167B77ED}"/>
              </a:ext>
            </a:extLst>
          </p:cNvPr>
          <p:cNvSpPr txBox="1"/>
          <p:nvPr/>
        </p:nvSpPr>
        <p:spPr>
          <a:xfrm>
            <a:off x="290211" y="451649"/>
            <a:ext cx="9738194" cy="4772717"/>
          </a:xfrm>
          <a:prstGeom prst="rect">
            <a:avLst/>
          </a:prstGeom>
          <a:noFill/>
        </p:spPr>
        <p:txBody>
          <a:bodyPr wrap="square" rtlCol="0">
            <a:spAutoFit/>
          </a:bodyPr>
          <a:lstStyle/>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SQL Queries for Data Analysis</a:t>
            </a:r>
            <a:r>
              <a:rPr lang="en-US" sz="2370" dirty="0" smtClean="0">
                <a:latin typeface="Times New Roman" panose="02020603050405020304" pitchFamily="18" charset="0"/>
                <a:ea typeface="Calibri" panose="020F0502020204030204" pitchFamily="34" charset="0"/>
                <a:cs typeface="Times New Roman" panose="02020603050405020304" pitchFamily="18" charset="0"/>
              </a:rPr>
              <a:t>:</a:t>
            </a:r>
          </a:p>
          <a:p>
            <a:pPr marL="451440" lvl="1">
              <a:lnSpc>
                <a:spcPct val="115000"/>
              </a:lnSpc>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Our data analysis relied heavily on SQL queries to extract insights from the online retail dataset. We used a combination of SQL queries tailored to specific objectives:</a:t>
            </a:r>
          </a:p>
          <a:p>
            <a:pPr marL="790019" lvl="1" indent="-338579">
              <a:lnSpc>
                <a:spcPct val="115000"/>
              </a:lnSpc>
              <a:buFont typeface="Wingdings" panose="05000000000000000000" pitchFamily="2" charset="2"/>
              <a:buChar char="§"/>
            </a:pPr>
            <a:endParaRPr lang="en-US" sz="2370" dirty="0">
              <a:latin typeface="Times New Roman" panose="02020603050405020304" pitchFamily="18" charset="0"/>
              <a:ea typeface="Calibri" panose="020F0502020204030204" pitchFamily="34" charset="0"/>
              <a:cs typeface="Times New Roman" panose="02020603050405020304" pitchFamily="18" charset="0"/>
            </a:endParaRPr>
          </a:p>
          <a:p>
            <a:pPr marL="790019" lvl="1" indent="-338579">
              <a:lnSpc>
                <a:spcPct val="115000"/>
              </a:lnSpc>
              <a:buFont typeface="Wingdings" panose="05000000000000000000" pitchFamily="2" charset="2"/>
              <a:buChar char="§"/>
            </a:pPr>
            <a:r>
              <a:rPr lang="en-US" sz="2370" dirty="0">
                <a:latin typeface="Times New Roman" panose="02020603050405020304" pitchFamily="18" charset="0"/>
                <a:ea typeface="Calibri" panose="020F0502020204030204" pitchFamily="34" charset="0"/>
                <a:cs typeface="Times New Roman" panose="02020603050405020304" pitchFamily="18" charset="0"/>
              </a:rPr>
              <a:t>Customer Segmentation: We categorized customers into distinct groups based on their purchase behavior. SQL queries calculated purchase frequency and assigned customers to low, medium, or high-frequency segments.</a:t>
            </a:r>
            <a:endParaRPr lang="x-none" sz="2370">
              <a:latin typeface="Times New Roman" panose="02020603050405020304" pitchFamily="18" charset="0"/>
              <a:cs typeface="Times New Roman" panose="02020603050405020304" pitchFamily="18" charset="0"/>
            </a:endParaRPr>
          </a:p>
          <a:p>
            <a:endParaRPr lang="x-none" sz="3160"/>
          </a:p>
        </p:txBody>
      </p:sp>
      <p:sp>
        <p:nvSpPr>
          <p:cNvPr id="26" name="Rectangle 8">
            <a:extLst>
              <a:ext uri="{FF2B5EF4-FFF2-40B4-BE49-F238E27FC236}">
                <a16:creationId xmlns="" xmlns:a16="http://schemas.microsoft.com/office/drawing/2014/main" id="{FA9E7A49-9AA9-5F19-0D2F-00F086319815}"/>
              </a:ext>
            </a:extLst>
          </p:cNvPr>
          <p:cNvSpPr>
            <a:spLocks noChangeArrowheads="1"/>
          </p:cNvSpPr>
          <p:nvPr/>
        </p:nvSpPr>
        <p:spPr bwMode="auto">
          <a:xfrm>
            <a:off x="4371753" y="2689477"/>
            <a:ext cx="182403" cy="36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288" tIns="45144" rIns="90288" bIns="45144" numCol="1" anchor="ctr" anchorCtr="0" compatLnSpc="1">
            <a:prstTxWarp prst="textNoShape">
              <a:avLst/>
            </a:prstTxWarp>
            <a:spAutoFit/>
          </a:bodyPr>
          <a:lstStyle/>
          <a:p>
            <a:endParaRPr lang="x-none" sz="1777"/>
          </a:p>
        </p:txBody>
      </p:sp>
    </p:spTree>
    <p:extLst>
      <p:ext uri="{BB962C8B-B14F-4D97-AF65-F5344CB8AC3E}">
        <p14:creationId xmlns:p14="http://schemas.microsoft.com/office/powerpoint/2010/main" val="301154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6E45225-3BE2-60D9-F8FE-F445B9DA072E}"/>
              </a:ext>
            </a:extLst>
          </p:cNvPr>
          <p:cNvSpPr txBox="1"/>
          <p:nvPr/>
        </p:nvSpPr>
        <p:spPr>
          <a:xfrm>
            <a:off x="290463" y="228240"/>
            <a:ext cx="10780804" cy="5755422"/>
          </a:xfrm>
          <a:prstGeom prst="rect">
            <a:avLst/>
          </a:prstGeom>
          <a:noFill/>
        </p:spPr>
        <p:txBody>
          <a:bodyPr wrap="square" rtlCol="0">
            <a:spAutoFit/>
          </a:bodyPr>
          <a:lstStyle/>
          <a:p>
            <a:r>
              <a:rPr lang="en-US" sz="24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SQL Queries</a:t>
            </a:r>
            <a:r>
              <a:rPr lang="en-US" sz="24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US" sz="16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Query 1: Distribution of Order Values</a:t>
            </a:r>
            <a:endParaRPr lang="en-US" sz="16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b="1" dirty="0">
                <a:latin typeface="Times New Roman" pitchFamily="18" charset="0"/>
                <a:cs typeface="Times New Roman" pitchFamily="18" charset="0"/>
              </a:rPr>
              <a:t>SELECT    COUNT(Quantity) AS </a:t>
            </a:r>
            <a:r>
              <a:rPr lang="en-US" sz="1200" b="1" dirty="0" err="1">
                <a:latin typeface="Times New Roman" pitchFamily="18" charset="0"/>
                <a:cs typeface="Times New Roman" pitchFamily="18" charset="0"/>
              </a:rPr>
              <a:t>NumberOfOrders</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CustomerIDFROM</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data.`online</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retail`GROUP</a:t>
            </a:r>
            <a:r>
              <a:rPr lang="en-US" sz="1200" b="1" dirty="0">
                <a:latin typeface="Times New Roman" pitchFamily="18" charset="0"/>
                <a:cs typeface="Times New Roman" pitchFamily="18" charset="0"/>
              </a:rPr>
              <a:t> BY    </a:t>
            </a:r>
            <a:r>
              <a:rPr lang="en-US" sz="1200" b="1" dirty="0" err="1">
                <a:latin typeface="Times New Roman" pitchFamily="18" charset="0"/>
                <a:cs typeface="Times New Roman" pitchFamily="18" charset="0"/>
              </a:rPr>
              <a:t>CustomerIDORDER</a:t>
            </a:r>
            <a:r>
              <a:rPr lang="en-US" sz="1200" b="1" dirty="0">
                <a:latin typeface="Times New Roman" pitchFamily="18" charset="0"/>
                <a:cs typeface="Times New Roman" pitchFamily="18" charset="0"/>
              </a:rPr>
              <a:t> BY    </a:t>
            </a:r>
            <a:r>
              <a:rPr lang="en-US" sz="1200" b="1" dirty="0" err="1">
                <a:latin typeface="Times New Roman" pitchFamily="18" charset="0"/>
                <a:cs typeface="Times New Roman" pitchFamily="18" charset="0"/>
              </a:rPr>
              <a:t>NumberOfOrders</a:t>
            </a:r>
            <a:r>
              <a:rPr lang="en-US" sz="1200" b="1" dirty="0">
                <a:latin typeface="Times New Roman" pitchFamily="18" charset="0"/>
                <a:cs typeface="Times New Roman" pitchFamily="18" charset="0"/>
              </a:rPr>
              <a:t> DESC</a:t>
            </a:r>
            <a:r>
              <a:rPr lang="en-US" sz="1200" dirty="0" smtClean="0"/>
              <a:t>;</a:t>
            </a:r>
          </a:p>
          <a:p>
            <a:r>
              <a:rPr lang="en-US" sz="16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Query </a:t>
            </a:r>
            <a:r>
              <a:rPr lang="en-US" sz="16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6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Unique Products Purchased by </a:t>
            </a:r>
            <a:r>
              <a:rPr lang="en-US" sz="16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Customers</a:t>
            </a:r>
          </a:p>
          <a:p>
            <a:r>
              <a:rPr lang="en-US" sz="1200" dirty="0" smtClean="0"/>
              <a:t> </a:t>
            </a:r>
            <a:r>
              <a:rPr lang="en-US" sz="1200" b="1" dirty="0">
                <a:latin typeface="Times New Roman" pitchFamily="18" charset="0"/>
                <a:cs typeface="Times New Roman" pitchFamily="18" charset="0"/>
              </a:rPr>
              <a:t>SELECT    </a:t>
            </a:r>
            <a:r>
              <a:rPr lang="en-US" sz="1200" b="1" dirty="0" err="1">
                <a:latin typeface="Times New Roman" pitchFamily="18" charset="0"/>
                <a:cs typeface="Times New Roman" pitchFamily="18" charset="0"/>
              </a:rPr>
              <a:t>CustomerID</a:t>
            </a:r>
            <a:r>
              <a:rPr lang="en-US" sz="1200" b="1" dirty="0">
                <a:latin typeface="Times New Roman" pitchFamily="18" charset="0"/>
                <a:cs typeface="Times New Roman" pitchFamily="18" charset="0"/>
              </a:rPr>
              <a:t>,    COUNT(DISTINCT Description) AS </a:t>
            </a:r>
            <a:r>
              <a:rPr lang="en-US" sz="1200" b="1" dirty="0" err="1">
                <a:latin typeface="Times New Roman" pitchFamily="18" charset="0"/>
                <a:cs typeface="Times New Roman" pitchFamily="18" charset="0"/>
              </a:rPr>
              <a:t>UniqueProductsCountFROM</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data.`online</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retail`GROUP</a:t>
            </a:r>
            <a:r>
              <a:rPr lang="en-US" sz="1200" b="1" dirty="0">
                <a:latin typeface="Times New Roman" pitchFamily="18" charset="0"/>
                <a:cs typeface="Times New Roman" pitchFamily="18" charset="0"/>
              </a:rPr>
              <a:t> BY    </a:t>
            </a:r>
            <a:r>
              <a:rPr lang="en-US" sz="1200" b="1" dirty="0" err="1">
                <a:latin typeface="Times New Roman" pitchFamily="18" charset="0"/>
                <a:cs typeface="Times New Roman" pitchFamily="18" charset="0"/>
              </a:rPr>
              <a:t>CustomerID</a:t>
            </a:r>
            <a:r>
              <a:rPr lang="en-US" sz="1200" b="1" dirty="0" smtClean="0">
                <a:latin typeface="Times New Roman" pitchFamily="18" charset="0"/>
                <a:cs typeface="Times New Roman" pitchFamily="18" charset="0"/>
              </a:rPr>
              <a:t>;</a:t>
            </a:r>
          </a:p>
          <a:p>
            <a:r>
              <a:rPr lang="en-US" sz="16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Query </a:t>
            </a:r>
            <a:r>
              <a:rPr lang="en-US" sz="16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600" b="1" kern="1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Customers with Single </a:t>
            </a:r>
            <a:r>
              <a:rPr lang="en-US" sz="1600" b="1" kern="1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Purchase</a:t>
            </a:r>
          </a:p>
          <a:p>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SELECT    </a:t>
            </a:r>
            <a:r>
              <a:rPr lang="en-US" sz="1200" b="1" kern="100" dirty="0" err="1">
                <a:latin typeface="Times New Roman" panose="02020603050405020304" pitchFamily="18" charset="0"/>
                <a:ea typeface="Times New Roman" panose="02020603050405020304" pitchFamily="18" charset="0"/>
                <a:cs typeface="Times New Roman" panose="02020603050405020304" pitchFamily="18" charset="0"/>
              </a:rPr>
              <a:t>CustomerIDFROM</a:t>
            </a:r>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100" dirty="0" err="1">
                <a:latin typeface="Times New Roman" panose="02020603050405020304" pitchFamily="18" charset="0"/>
                <a:ea typeface="Times New Roman" panose="02020603050405020304" pitchFamily="18" charset="0"/>
                <a:cs typeface="Times New Roman" panose="02020603050405020304" pitchFamily="18" charset="0"/>
              </a:rPr>
              <a:t>data.`online</a:t>
            </a:r>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100" dirty="0" err="1">
                <a:latin typeface="Times New Roman" panose="02020603050405020304" pitchFamily="18" charset="0"/>
                <a:ea typeface="Times New Roman" panose="02020603050405020304" pitchFamily="18" charset="0"/>
                <a:cs typeface="Times New Roman" panose="02020603050405020304" pitchFamily="18" charset="0"/>
              </a:rPr>
              <a:t>retail`GROUP</a:t>
            </a:r>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 BY    </a:t>
            </a:r>
            <a:r>
              <a:rPr lang="en-US" sz="1200" b="1" kern="100" dirty="0" err="1">
                <a:latin typeface="Times New Roman" panose="02020603050405020304" pitchFamily="18" charset="0"/>
                <a:ea typeface="Times New Roman" panose="02020603050405020304" pitchFamily="18" charset="0"/>
                <a:cs typeface="Times New Roman" panose="02020603050405020304" pitchFamily="18" charset="0"/>
              </a:rPr>
              <a:t>CustomerIDHAVING</a:t>
            </a:r>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    COUNT(DISTINCT </a:t>
            </a:r>
            <a:r>
              <a:rPr lang="en-US" sz="1200" b="1" kern="100" dirty="0" err="1">
                <a:latin typeface="Times New Roman" panose="02020603050405020304" pitchFamily="18" charset="0"/>
                <a:ea typeface="Times New Roman" panose="02020603050405020304" pitchFamily="18" charset="0"/>
                <a:cs typeface="Times New Roman" panose="02020603050405020304" pitchFamily="18" charset="0"/>
              </a:rPr>
              <a:t>InvoiceNo</a:t>
            </a:r>
            <a:r>
              <a:rPr lang="en-US" sz="1200" b="1" kern="100" dirty="0">
                <a:latin typeface="Times New Roman" panose="02020603050405020304" pitchFamily="18" charset="0"/>
                <a:ea typeface="Times New Roman" panose="02020603050405020304" pitchFamily="18" charset="0"/>
                <a:cs typeface="Times New Roman" panose="02020603050405020304" pitchFamily="18" charset="0"/>
              </a:rPr>
              <a:t>) = 1;</a:t>
            </a:r>
            <a:endParaRPr lang="en-US" sz="1200" b="1" kern="1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dirty="0" smtClean="0">
                <a:solidFill>
                  <a:srgbClr val="C00000"/>
                </a:solidFill>
                <a:latin typeface="Times New Roman" pitchFamily="18" charset="0"/>
                <a:cs typeface="Times New Roman" pitchFamily="18" charset="0"/>
              </a:rPr>
              <a:t>Query </a:t>
            </a:r>
            <a:r>
              <a:rPr lang="en-US" sz="1600" b="1" dirty="0">
                <a:solidFill>
                  <a:srgbClr val="C00000"/>
                </a:solidFill>
                <a:latin typeface="Times New Roman" pitchFamily="18" charset="0"/>
                <a:cs typeface="Times New Roman" pitchFamily="18" charset="0"/>
              </a:rPr>
              <a:t>4: Most Commonly Purchased Product </a:t>
            </a:r>
            <a:r>
              <a:rPr lang="en-US" sz="1600" b="1" dirty="0" smtClean="0">
                <a:solidFill>
                  <a:srgbClr val="C00000"/>
                </a:solidFill>
                <a:latin typeface="Times New Roman" pitchFamily="18" charset="0"/>
                <a:cs typeface="Times New Roman" pitchFamily="18" charset="0"/>
              </a:rPr>
              <a:t>Combinations</a:t>
            </a:r>
          </a:p>
          <a:p>
            <a:r>
              <a:rPr lang="en-US" sz="1200" b="1" dirty="0">
                <a:latin typeface="Times New Roman" pitchFamily="18" charset="0"/>
                <a:cs typeface="Times New Roman" pitchFamily="18" charset="0"/>
              </a:rPr>
              <a:t>SELECT    GROUP_CONCAT(DISTINCT Description ORDER BY Description ASC) AS </a:t>
            </a:r>
            <a:r>
              <a:rPr lang="en-US" sz="1200" b="1" dirty="0" err="1">
                <a:latin typeface="Times New Roman" pitchFamily="18" charset="0"/>
                <a:cs typeface="Times New Roman" pitchFamily="18" charset="0"/>
              </a:rPr>
              <a:t>ProductCombination</a:t>
            </a:r>
            <a:r>
              <a:rPr lang="en-US" sz="1200" b="1" dirty="0">
                <a:latin typeface="Times New Roman" pitchFamily="18" charset="0"/>
                <a:cs typeface="Times New Roman" pitchFamily="18" charset="0"/>
              </a:rPr>
              <a:t>,    COUNT(*) AS </a:t>
            </a:r>
            <a:r>
              <a:rPr lang="en-US" sz="1200" b="1" dirty="0" err="1">
                <a:latin typeface="Times New Roman" pitchFamily="18" charset="0"/>
                <a:cs typeface="Times New Roman" pitchFamily="18" charset="0"/>
              </a:rPr>
              <a:t>FrequencyFROM</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data.`online</a:t>
            </a:r>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retail`GROUP</a:t>
            </a:r>
            <a:r>
              <a:rPr lang="en-US" sz="1200" b="1" dirty="0">
                <a:latin typeface="Times New Roman" pitchFamily="18" charset="0"/>
                <a:cs typeface="Times New Roman" pitchFamily="18" charset="0"/>
              </a:rPr>
              <a:t> BY    </a:t>
            </a:r>
            <a:r>
              <a:rPr lang="en-US" sz="1200" b="1" dirty="0" err="1">
                <a:latin typeface="Times New Roman" pitchFamily="18" charset="0"/>
                <a:cs typeface="Times New Roman" pitchFamily="18" charset="0"/>
              </a:rPr>
              <a:t>InvoiceNoHAVING</a:t>
            </a:r>
            <a:r>
              <a:rPr lang="en-US" sz="1200" b="1" dirty="0">
                <a:latin typeface="Times New Roman" pitchFamily="18" charset="0"/>
                <a:cs typeface="Times New Roman" pitchFamily="18" charset="0"/>
              </a:rPr>
              <a:t>    COUNT(*) &gt; 1ORDER BY    Frequency DESCLIMIT 10</a:t>
            </a:r>
            <a:r>
              <a:rPr lang="en-US" sz="1200" b="1" dirty="0" smtClean="0">
                <a:latin typeface="Times New Roman" pitchFamily="18" charset="0"/>
                <a:cs typeface="Times New Roman" pitchFamily="18" charset="0"/>
              </a:rPr>
              <a:t>;</a:t>
            </a:r>
          </a:p>
          <a:p>
            <a:r>
              <a:rPr lang="en-US" sz="1600" b="1" dirty="0">
                <a:solidFill>
                  <a:srgbClr val="C00000"/>
                </a:solidFill>
                <a:latin typeface="Times New Roman" pitchFamily="18" charset="0"/>
                <a:cs typeface="Times New Roman" pitchFamily="18" charset="0"/>
              </a:rPr>
              <a:t>Query 5: Customer Segmentation by Purchase </a:t>
            </a:r>
            <a:r>
              <a:rPr lang="en-US" sz="1600" b="1" dirty="0" smtClean="0">
                <a:solidFill>
                  <a:srgbClr val="C00000"/>
                </a:solidFill>
                <a:latin typeface="Times New Roman" pitchFamily="18" charset="0"/>
                <a:cs typeface="Times New Roman" pitchFamily="18" charset="0"/>
              </a:rPr>
              <a:t>Frequency</a:t>
            </a:r>
          </a:p>
          <a:p>
            <a:r>
              <a:rPr lang="en-US" sz="1200" b="1" dirty="0">
                <a:latin typeface="Times New Roman" pitchFamily="18" charset="0"/>
                <a:cs typeface="Times New Roman" pitchFamily="18" charset="0"/>
              </a:rPr>
              <a:t>SELECT</a:t>
            </a:r>
          </a:p>
          <a:p>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CustomerID</a:t>
            </a:r>
            <a:r>
              <a:rPr lang="en-US" sz="1200" b="1" dirty="0">
                <a:latin typeface="Times New Roman" pitchFamily="18" charset="0"/>
                <a:cs typeface="Times New Roman" pitchFamily="18" charset="0"/>
              </a:rPr>
              <a:t>,</a:t>
            </a:r>
          </a:p>
          <a:p>
            <a:r>
              <a:rPr lang="en-US" sz="1200" b="1" dirty="0">
                <a:latin typeface="Times New Roman" pitchFamily="18" charset="0"/>
                <a:cs typeface="Times New Roman" pitchFamily="18" charset="0"/>
              </a:rPr>
              <a:t>    CASE</a:t>
            </a:r>
          </a:p>
          <a:p>
            <a:r>
              <a:rPr lang="en-US" sz="1200" b="1" dirty="0">
                <a:latin typeface="Times New Roman" pitchFamily="18" charset="0"/>
                <a:cs typeface="Times New Roman" pitchFamily="18" charset="0"/>
              </a:rPr>
              <a:t>        WHEN </a:t>
            </a:r>
            <a:r>
              <a:rPr lang="en-US" sz="1200" b="1" dirty="0" err="1">
                <a:latin typeface="Times New Roman" pitchFamily="18" charset="0"/>
                <a:cs typeface="Times New Roman" pitchFamily="18" charset="0"/>
              </a:rPr>
              <a:t>TotalPurchases</a:t>
            </a:r>
            <a:r>
              <a:rPr lang="en-US" sz="1200" b="1" dirty="0">
                <a:latin typeface="Times New Roman" pitchFamily="18" charset="0"/>
                <a:cs typeface="Times New Roman" pitchFamily="18" charset="0"/>
              </a:rPr>
              <a:t> &lt;= 3 THEN 'Low Frequency'</a:t>
            </a:r>
          </a:p>
          <a:p>
            <a:r>
              <a:rPr lang="en-US" sz="1200" b="1" dirty="0">
                <a:latin typeface="Times New Roman" pitchFamily="18" charset="0"/>
                <a:cs typeface="Times New Roman" pitchFamily="18" charset="0"/>
              </a:rPr>
              <a:t>        WHEN </a:t>
            </a:r>
            <a:r>
              <a:rPr lang="en-US" sz="1200" b="1" dirty="0" err="1">
                <a:latin typeface="Times New Roman" pitchFamily="18" charset="0"/>
                <a:cs typeface="Times New Roman" pitchFamily="18" charset="0"/>
              </a:rPr>
              <a:t>TotalPurchases</a:t>
            </a:r>
            <a:r>
              <a:rPr lang="en-US" sz="1200" b="1" dirty="0">
                <a:latin typeface="Times New Roman" pitchFamily="18" charset="0"/>
                <a:cs typeface="Times New Roman" pitchFamily="18" charset="0"/>
              </a:rPr>
              <a:t> &lt;= 6 THEN 'Medium Frequency'</a:t>
            </a:r>
          </a:p>
          <a:p>
            <a:r>
              <a:rPr lang="en-US" sz="1200" b="1" dirty="0">
                <a:latin typeface="Times New Roman" pitchFamily="18" charset="0"/>
                <a:cs typeface="Times New Roman" pitchFamily="18" charset="0"/>
              </a:rPr>
              <a:t>        ELSE 'High Frequency'</a:t>
            </a:r>
          </a:p>
          <a:p>
            <a:r>
              <a:rPr lang="en-US" sz="1200" b="1" dirty="0">
                <a:latin typeface="Times New Roman" pitchFamily="18" charset="0"/>
                <a:cs typeface="Times New Roman" pitchFamily="18" charset="0"/>
              </a:rPr>
              <a:t>    END AS </a:t>
            </a:r>
            <a:r>
              <a:rPr lang="en-US" sz="1200" b="1" dirty="0" err="1">
                <a:latin typeface="Times New Roman" pitchFamily="18" charset="0"/>
                <a:cs typeface="Times New Roman" pitchFamily="18" charset="0"/>
              </a:rPr>
              <a:t>PurchaseSegment</a:t>
            </a:r>
            <a:endParaRPr lang="en-US" sz="1200" b="1" dirty="0">
              <a:latin typeface="Times New Roman" pitchFamily="18" charset="0"/>
              <a:cs typeface="Times New Roman" pitchFamily="18" charset="0"/>
            </a:endParaRPr>
          </a:p>
          <a:p>
            <a:r>
              <a:rPr lang="en-US" sz="1200" b="1" dirty="0">
                <a:latin typeface="Times New Roman" pitchFamily="18" charset="0"/>
                <a:cs typeface="Times New Roman" pitchFamily="18" charset="0"/>
              </a:rPr>
              <a:t>FROM (</a:t>
            </a:r>
          </a:p>
          <a:p>
            <a:r>
              <a:rPr lang="en-US" sz="1200" b="1" dirty="0">
                <a:latin typeface="Times New Roman" pitchFamily="18" charset="0"/>
                <a:cs typeface="Times New Roman" pitchFamily="18" charset="0"/>
              </a:rPr>
              <a:t>    SELECT</a:t>
            </a:r>
          </a:p>
          <a:p>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CustomerID</a:t>
            </a:r>
            <a:r>
              <a:rPr lang="en-US" sz="1200" b="1" dirty="0">
                <a:latin typeface="Times New Roman" pitchFamily="18" charset="0"/>
                <a:cs typeface="Times New Roman" pitchFamily="18" charset="0"/>
              </a:rPr>
              <a:t>,</a:t>
            </a:r>
          </a:p>
          <a:p>
            <a:r>
              <a:rPr lang="en-US" sz="1200" b="1" dirty="0">
                <a:latin typeface="Times New Roman" pitchFamily="18" charset="0"/>
                <a:cs typeface="Times New Roman" pitchFamily="18" charset="0"/>
              </a:rPr>
              <a:t>        COUNT(DISTINCT </a:t>
            </a:r>
            <a:r>
              <a:rPr lang="en-US" sz="1200" b="1" dirty="0" err="1">
                <a:latin typeface="Times New Roman" pitchFamily="18" charset="0"/>
                <a:cs typeface="Times New Roman" pitchFamily="18" charset="0"/>
              </a:rPr>
              <a:t>InvoiceNo</a:t>
            </a:r>
            <a:r>
              <a:rPr lang="en-US" sz="1200" b="1" dirty="0">
                <a:latin typeface="Times New Roman" pitchFamily="18" charset="0"/>
                <a:cs typeface="Times New Roman" pitchFamily="18" charset="0"/>
              </a:rPr>
              <a:t>) AS </a:t>
            </a:r>
            <a:r>
              <a:rPr lang="en-US" sz="1200" b="1" dirty="0" err="1">
                <a:latin typeface="Times New Roman" pitchFamily="18" charset="0"/>
                <a:cs typeface="Times New Roman" pitchFamily="18" charset="0"/>
              </a:rPr>
              <a:t>TotalPurchases</a:t>
            </a:r>
            <a:endParaRPr lang="en-US" sz="1200" b="1" dirty="0">
              <a:latin typeface="Times New Roman" pitchFamily="18" charset="0"/>
              <a:cs typeface="Times New Roman" pitchFamily="18" charset="0"/>
            </a:endParaRPr>
          </a:p>
          <a:p>
            <a:r>
              <a:rPr lang="en-US" sz="1200" b="1" dirty="0">
                <a:latin typeface="Times New Roman" pitchFamily="18" charset="0"/>
                <a:cs typeface="Times New Roman" pitchFamily="18" charset="0"/>
              </a:rPr>
              <a:t>    FROM</a:t>
            </a:r>
          </a:p>
          <a:p>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data.`online</a:t>
            </a:r>
            <a:r>
              <a:rPr lang="en-US" sz="1200" b="1" dirty="0">
                <a:latin typeface="Times New Roman" pitchFamily="18" charset="0"/>
                <a:cs typeface="Times New Roman" pitchFamily="18" charset="0"/>
              </a:rPr>
              <a:t> retail`</a:t>
            </a:r>
          </a:p>
          <a:p>
            <a:r>
              <a:rPr lang="en-US" sz="1200" b="1" dirty="0">
                <a:latin typeface="Times New Roman" pitchFamily="18" charset="0"/>
                <a:cs typeface="Times New Roman" pitchFamily="18" charset="0"/>
              </a:rPr>
              <a:t>    GROUP BY</a:t>
            </a:r>
          </a:p>
          <a:p>
            <a:r>
              <a:rPr lang="en-US" sz="1200" b="1" dirty="0">
                <a:latin typeface="Times New Roman" pitchFamily="18" charset="0"/>
                <a:cs typeface="Times New Roman" pitchFamily="18" charset="0"/>
              </a:rPr>
              <a:t>        </a:t>
            </a:r>
            <a:r>
              <a:rPr lang="en-US" sz="1200" b="1" dirty="0" err="1">
                <a:latin typeface="Times New Roman" pitchFamily="18" charset="0"/>
                <a:cs typeface="Times New Roman" pitchFamily="18" charset="0"/>
              </a:rPr>
              <a:t>CustomerID</a:t>
            </a:r>
            <a:endParaRPr lang="en-US" sz="1200" b="1" dirty="0">
              <a:latin typeface="Times New Roman" pitchFamily="18" charset="0"/>
              <a:cs typeface="Times New Roman" pitchFamily="18" charset="0"/>
            </a:endParaRPr>
          </a:p>
          <a:p>
            <a:r>
              <a:rPr lang="en-US" sz="1200" b="1" dirty="0">
                <a:latin typeface="Times New Roman" pitchFamily="18" charset="0"/>
                <a:cs typeface="Times New Roman" pitchFamily="18" charset="0"/>
              </a:rPr>
              <a:t>) AS </a:t>
            </a:r>
            <a:r>
              <a:rPr lang="en-US" sz="1200" b="1" dirty="0" err="1">
                <a:latin typeface="Times New Roman" pitchFamily="18" charset="0"/>
                <a:cs typeface="Times New Roman" pitchFamily="18" charset="0"/>
              </a:rPr>
              <a:t>PurchaseCounts</a:t>
            </a:r>
            <a:r>
              <a:rPr lang="en-US" sz="1200" b="1" dirty="0">
                <a:latin typeface="Times New Roman" pitchFamily="18" charset="0"/>
                <a:cs typeface="Times New Roman" pitchFamily="18" charset="0"/>
              </a:rPr>
              <a:t>;</a:t>
            </a:r>
            <a:endParaRPr lang="en-US" sz="1200" b="1" dirty="0" smtClean="0">
              <a:latin typeface="Times New Roman" pitchFamily="18" charset="0"/>
              <a:cs typeface="Times New Roman" pitchFamily="18" charset="0"/>
            </a:endParaRPr>
          </a:p>
        </p:txBody>
      </p:sp>
      <p:sp>
        <p:nvSpPr>
          <p:cNvPr id="3" name="Rectangle 2">
            <a:extLst>
              <a:ext uri="{FF2B5EF4-FFF2-40B4-BE49-F238E27FC236}">
                <a16:creationId xmlns="" xmlns:a16="http://schemas.microsoft.com/office/drawing/2014/main" id="{2B9515C5-77BD-C9D3-FE4B-C9E433B47FEC}"/>
              </a:ext>
            </a:extLst>
          </p:cNvPr>
          <p:cNvSpPr>
            <a:spLocks noChangeArrowheads="1"/>
          </p:cNvSpPr>
          <p:nvPr/>
        </p:nvSpPr>
        <p:spPr bwMode="auto">
          <a:xfrm>
            <a:off x="3249424" y="2803232"/>
            <a:ext cx="24338926" cy="36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288" tIns="45144" rIns="90288" bIns="45144" numCol="1" anchor="ctr" anchorCtr="0" compatLnSpc="1">
            <a:prstTxWarp prst="textNoShape">
              <a:avLst/>
            </a:prstTxWarp>
            <a:spAutoFit/>
          </a:bodyPr>
          <a:lstStyle/>
          <a:p>
            <a:endParaRPr lang="x-none" sz="1777"/>
          </a:p>
        </p:txBody>
      </p:sp>
    </p:spTree>
    <p:extLst>
      <p:ext uri="{BB962C8B-B14F-4D97-AF65-F5344CB8AC3E}">
        <p14:creationId xmlns:p14="http://schemas.microsoft.com/office/powerpoint/2010/main" val="1817289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BB30BF-3366-81D5-FC0C-E1B2E2FD4E56}"/>
              </a:ext>
            </a:extLst>
          </p:cNvPr>
          <p:cNvSpPr txBox="1"/>
          <p:nvPr/>
        </p:nvSpPr>
        <p:spPr>
          <a:xfrm flipH="1">
            <a:off x="561072" y="326556"/>
            <a:ext cx="11413809" cy="5755422"/>
          </a:xfrm>
          <a:prstGeom prst="rect">
            <a:avLst/>
          </a:prstGeom>
          <a:noFill/>
        </p:spPr>
        <p:txBody>
          <a:bodyPr wrap="square" rtlCol="0">
            <a:spAutoFit/>
          </a:bodyPr>
          <a:lstStyle/>
          <a:p>
            <a:r>
              <a:rPr lang="en-US" sz="1600" dirty="0">
                <a:solidFill>
                  <a:srgbClr val="C00000"/>
                </a:solidFill>
                <a:latin typeface="Times New Roman" pitchFamily="18" charset="0"/>
                <a:cs typeface="Times New Roman" pitchFamily="18" charset="0"/>
              </a:rPr>
              <a:t>Query 6: Average Order Value by </a:t>
            </a:r>
            <a:r>
              <a:rPr lang="en-US" sz="1600" dirty="0" smtClean="0">
                <a:solidFill>
                  <a:srgbClr val="C00000"/>
                </a:solidFill>
                <a:latin typeface="Times New Roman" pitchFamily="18" charset="0"/>
                <a:cs typeface="Times New Roman" pitchFamily="18" charset="0"/>
              </a:rPr>
              <a:t>Country</a:t>
            </a:r>
          </a:p>
          <a:p>
            <a:r>
              <a:rPr lang="en-US" sz="1200" dirty="0">
                <a:latin typeface="Times New Roman" pitchFamily="18" charset="0"/>
                <a:cs typeface="Times New Roman" pitchFamily="18" charset="0"/>
              </a:rPr>
              <a:t>SELECT</a:t>
            </a:r>
          </a:p>
          <a:p>
            <a:r>
              <a:rPr lang="en-US" sz="1200" dirty="0">
                <a:latin typeface="Times New Roman" pitchFamily="18" charset="0"/>
                <a:cs typeface="Times New Roman" pitchFamily="18" charset="0"/>
              </a:rPr>
              <a:t>    Country,</a:t>
            </a:r>
          </a:p>
          <a:p>
            <a:r>
              <a:rPr lang="en-US" sz="1200" dirty="0">
                <a:latin typeface="Times New Roman" pitchFamily="18" charset="0"/>
                <a:cs typeface="Times New Roman" pitchFamily="18" charset="0"/>
              </a:rPr>
              <a:t>    AVG(</a:t>
            </a:r>
            <a:r>
              <a:rPr lang="en-US" sz="1200" dirty="0" err="1">
                <a:latin typeface="Times New Roman" pitchFamily="18" charset="0"/>
                <a:cs typeface="Times New Roman" pitchFamily="18" charset="0"/>
              </a:rPr>
              <a:t>TotalOrderValue</a:t>
            </a:r>
            <a:r>
              <a:rPr lang="en-US" sz="1200" dirty="0">
                <a:latin typeface="Times New Roman" pitchFamily="18" charset="0"/>
                <a:cs typeface="Times New Roman" pitchFamily="18" charset="0"/>
              </a:rPr>
              <a:t>) AS </a:t>
            </a:r>
            <a:r>
              <a:rPr lang="en-US" sz="1200" dirty="0" err="1">
                <a:latin typeface="Times New Roman" pitchFamily="18" charset="0"/>
                <a:cs typeface="Times New Roman" pitchFamily="18" charset="0"/>
              </a:rPr>
              <a:t>AverageOrderValue</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FROM (</a:t>
            </a:r>
          </a:p>
          <a:p>
            <a:r>
              <a:rPr lang="en-US" sz="1200" dirty="0">
                <a:latin typeface="Times New Roman" pitchFamily="18" charset="0"/>
                <a:cs typeface="Times New Roman" pitchFamily="18" charset="0"/>
              </a:rPr>
              <a:t>    SELECT</a:t>
            </a:r>
          </a:p>
          <a:p>
            <a:r>
              <a:rPr lang="en-US" sz="1200" dirty="0">
                <a:latin typeface="Times New Roman" pitchFamily="18" charset="0"/>
                <a:cs typeface="Times New Roman" pitchFamily="18" charset="0"/>
              </a:rPr>
              <a:t>        Country,</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InvoiceNo</a:t>
            </a:r>
            <a:r>
              <a:rPr lang="en-US" sz="1200" dirty="0">
                <a:latin typeface="Times New Roman" pitchFamily="18" charset="0"/>
                <a:cs typeface="Times New Roman" pitchFamily="18" charset="0"/>
              </a:rPr>
              <a:t>,</a:t>
            </a:r>
          </a:p>
          <a:p>
            <a:r>
              <a:rPr lang="en-US" sz="1200" dirty="0">
                <a:latin typeface="Times New Roman" pitchFamily="18" charset="0"/>
                <a:cs typeface="Times New Roman" pitchFamily="18" charset="0"/>
              </a:rPr>
              <a:t>        SUM(Quantity * </a:t>
            </a:r>
            <a:r>
              <a:rPr lang="en-US" sz="1200" dirty="0" err="1">
                <a:latin typeface="Times New Roman" pitchFamily="18" charset="0"/>
                <a:cs typeface="Times New Roman" pitchFamily="18" charset="0"/>
              </a:rPr>
              <a:t>UnitPrice</a:t>
            </a:r>
            <a:r>
              <a:rPr lang="en-US" sz="1200" dirty="0">
                <a:latin typeface="Times New Roman" pitchFamily="18" charset="0"/>
                <a:cs typeface="Times New Roman" pitchFamily="18" charset="0"/>
              </a:rPr>
              <a:t>) AS </a:t>
            </a:r>
            <a:r>
              <a:rPr lang="en-US" sz="1200" dirty="0" err="1">
                <a:latin typeface="Times New Roman" pitchFamily="18" charset="0"/>
                <a:cs typeface="Times New Roman" pitchFamily="18" charset="0"/>
              </a:rPr>
              <a:t>TotalOrderValue</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FROM</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data.`online</a:t>
            </a:r>
            <a:r>
              <a:rPr lang="en-US" sz="1200" dirty="0">
                <a:latin typeface="Times New Roman" pitchFamily="18" charset="0"/>
                <a:cs typeface="Times New Roman" pitchFamily="18" charset="0"/>
              </a:rPr>
              <a:t> retail`</a:t>
            </a:r>
          </a:p>
          <a:p>
            <a:r>
              <a:rPr lang="en-US" sz="1200" dirty="0">
                <a:latin typeface="Times New Roman" pitchFamily="18" charset="0"/>
                <a:cs typeface="Times New Roman" pitchFamily="18" charset="0"/>
              </a:rPr>
              <a:t>    GROUP BY</a:t>
            </a:r>
          </a:p>
          <a:p>
            <a:r>
              <a:rPr lang="en-US" sz="1200" dirty="0">
                <a:latin typeface="Times New Roman" pitchFamily="18" charset="0"/>
                <a:cs typeface="Times New Roman" pitchFamily="18" charset="0"/>
              </a:rPr>
              <a:t>        Country,</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InvoiceNo</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 AS </a:t>
            </a:r>
            <a:r>
              <a:rPr lang="en-US" sz="1200" dirty="0" err="1">
                <a:latin typeface="Times New Roman" pitchFamily="18" charset="0"/>
                <a:cs typeface="Times New Roman" pitchFamily="18" charset="0"/>
              </a:rPr>
              <a:t>OrderTotals</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GROUP BY</a:t>
            </a:r>
          </a:p>
          <a:p>
            <a:r>
              <a:rPr lang="en-US" sz="1200" dirty="0">
                <a:latin typeface="Times New Roman" pitchFamily="18" charset="0"/>
                <a:cs typeface="Times New Roman" pitchFamily="18" charset="0"/>
              </a:rPr>
              <a:t>    Country</a:t>
            </a:r>
          </a:p>
          <a:p>
            <a:r>
              <a:rPr lang="en-US" sz="1200" dirty="0">
                <a:latin typeface="Times New Roman" pitchFamily="18" charset="0"/>
                <a:cs typeface="Times New Roman" pitchFamily="18" charset="0"/>
              </a:rPr>
              <a:t>ORDER BY</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AverageOrderValue</a:t>
            </a:r>
            <a:r>
              <a:rPr lang="en-US" sz="1200" dirty="0">
                <a:latin typeface="Times New Roman" pitchFamily="18" charset="0"/>
                <a:cs typeface="Times New Roman" pitchFamily="18" charset="0"/>
              </a:rPr>
              <a:t> DESC</a:t>
            </a:r>
            <a:r>
              <a:rPr lang="en-US" sz="1200" dirty="0" smtClean="0">
                <a:latin typeface="Times New Roman" pitchFamily="18" charset="0"/>
                <a:cs typeface="Times New Roman" pitchFamily="18" charset="0"/>
              </a:rPr>
              <a:t>;</a:t>
            </a:r>
          </a:p>
          <a:p>
            <a:r>
              <a:rPr lang="en-US" sz="1600" dirty="0">
                <a:solidFill>
                  <a:srgbClr val="C00000"/>
                </a:solidFill>
                <a:latin typeface="Times New Roman" pitchFamily="18" charset="0"/>
                <a:cs typeface="Times New Roman" pitchFamily="18" charset="0"/>
              </a:rPr>
              <a:t>Query 7: Customer Churn </a:t>
            </a:r>
            <a:r>
              <a:rPr lang="en-US" sz="1600" dirty="0" smtClean="0">
                <a:solidFill>
                  <a:srgbClr val="C00000"/>
                </a:solidFill>
                <a:latin typeface="Times New Roman" pitchFamily="18" charset="0"/>
                <a:cs typeface="Times New Roman" pitchFamily="18" charset="0"/>
              </a:rPr>
              <a:t>Analysis</a:t>
            </a:r>
          </a:p>
          <a:p>
            <a:r>
              <a:rPr lang="en-US" sz="1200" dirty="0">
                <a:latin typeface="Times New Roman" pitchFamily="18" charset="0"/>
                <a:cs typeface="Times New Roman" pitchFamily="18" charset="0"/>
              </a:rPr>
              <a:t>SELECT</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CustomerID</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FROM</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data.`online</a:t>
            </a:r>
            <a:r>
              <a:rPr lang="en-US" sz="1200" dirty="0">
                <a:latin typeface="Times New Roman" pitchFamily="18" charset="0"/>
                <a:cs typeface="Times New Roman" pitchFamily="18" charset="0"/>
              </a:rPr>
              <a:t> retail`</a:t>
            </a:r>
          </a:p>
          <a:p>
            <a:r>
              <a:rPr lang="en-US" sz="1200" dirty="0">
                <a:latin typeface="Times New Roman" pitchFamily="18" charset="0"/>
                <a:cs typeface="Times New Roman" pitchFamily="18" charset="0"/>
              </a:rPr>
              <a:t>WHERE</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CustomerID</a:t>
            </a:r>
            <a:r>
              <a:rPr lang="en-US" sz="1200" dirty="0">
                <a:latin typeface="Times New Roman" pitchFamily="18" charset="0"/>
                <a:cs typeface="Times New Roman" pitchFamily="18" charset="0"/>
              </a:rPr>
              <a:t> IS NOT NULL</a:t>
            </a:r>
          </a:p>
          <a:p>
            <a:r>
              <a:rPr lang="en-US" sz="1200" dirty="0">
                <a:latin typeface="Times New Roman" pitchFamily="18" charset="0"/>
                <a:cs typeface="Times New Roman" pitchFamily="18" charset="0"/>
              </a:rPr>
              <a:t>GROUP BY</a:t>
            </a:r>
          </a:p>
          <a:p>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CustomerID</a:t>
            </a:r>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HAVING</a:t>
            </a:r>
          </a:p>
          <a:p>
            <a:r>
              <a:rPr lang="en-US" sz="1200" dirty="0">
                <a:latin typeface="Times New Roman" pitchFamily="18" charset="0"/>
                <a:cs typeface="Times New Roman" pitchFamily="18" charset="0"/>
              </a:rPr>
              <a:t>    MAX(</a:t>
            </a:r>
            <a:r>
              <a:rPr lang="en-US" sz="1200" dirty="0" err="1">
                <a:latin typeface="Times New Roman" pitchFamily="18" charset="0"/>
                <a:cs typeface="Times New Roman" pitchFamily="18" charset="0"/>
              </a:rPr>
              <a:t>InvoiceDate</a:t>
            </a:r>
            <a:r>
              <a:rPr lang="en-US" sz="1200" dirty="0">
                <a:latin typeface="Times New Roman" pitchFamily="18" charset="0"/>
                <a:cs typeface="Times New Roman" pitchFamily="18" charset="0"/>
              </a:rPr>
              <a:t>) &lt; DATE_SUB(NOW(), INTERVAL 6 MONTH);</a:t>
            </a:r>
            <a:endParaRPr lang="x-none" sz="1200">
              <a:latin typeface="Times New Roman" pitchFamily="18" charset="0"/>
              <a:cs typeface="Times New Roman" pitchFamily="18" charset="0"/>
            </a:endParaRPr>
          </a:p>
        </p:txBody>
      </p:sp>
      <p:sp>
        <p:nvSpPr>
          <p:cNvPr id="3" name="Rectangle 2">
            <a:extLst>
              <a:ext uri="{FF2B5EF4-FFF2-40B4-BE49-F238E27FC236}">
                <a16:creationId xmlns="" xmlns:a16="http://schemas.microsoft.com/office/drawing/2014/main" id="{9428D29B-F539-FF0D-0844-0D3058478C99}"/>
              </a:ext>
            </a:extLst>
          </p:cNvPr>
          <p:cNvSpPr>
            <a:spLocks noChangeArrowheads="1"/>
          </p:cNvSpPr>
          <p:nvPr/>
        </p:nvSpPr>
        <p:spPr bwMode="auto">
          <a:xfrm>
            <a:off x="945874" y="3044179"/>
            <a:ext cx="182403" cy="36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288" tIns="45144" rIns="90288" bIns="45144" numCol="1" anchor="ctr" anchorCtr="0" compatLnSpc="1">
            <a:prstTxWarp prst="textNoShape">
              <a:avLst/>
            </a:prstTxWarp>
            <a:spAutoFit/>
          </a:bodyPr>
          <a:lstStyle/>
          <a:p>
            <a:endParaRPr lang="x-none" sz="1777"/>
          </a:p>
        </p:txBody>
      </p:sp>
    </p:spTree>
    <p:extLst>
      <p:ext uri="{BB962C8B-B14F-4D97-AF65-F5344CB8AC3E}">
        <p14:creationId xmlns:p14="http://schemas.microsoft.com/office/powerpoint/2010/main" val="3057340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1497213-2393-E24E-86D2-312BFF85647F}"/>
              </a:ext>
            </a:extLst>
          </p:cNvPr>
          <p:cNvSpPr txBox="1"/>
          <p:nvPr/>
        </p:nvSpPr>
        <p:spPr>
          <a:xfrm>
            <a:off x="440689" y="93035"/>
            <a:ext cx="10598079" cy="8415574"/>
          </a:xfrm>
          <a:prstGeom prst="rect">
            <a:avLst/>
          </a:prstGeom>
          <a:noFill/>
        </p:spPr>
        <p:txBody>
          <a:bodyPr wrap="square">
            <a:spAutoFit/>
          </a:bodyPr>
          <a:lstStyle/>
          <a:p>
            <a:pPr>
              <a:lnSpc>
                <a:spcPct val="107000"/>
              </a:lnSpc>
              <a:spcAft>
                <a:spcPts val="790"/>
              </a:spcAft>
            </a:pPr>
            <a:r>
              <a:rPr lang="en-US" sz="16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Query 8: Product Affinity </a:t>
            </a:r>
            <a:r>
              <a:rPr lang="en-US" sz="16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Analysis</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SELECT</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p1.Description AS Product1,</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p2.Description AS Product2,</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COUNT(DISTINCT o1.InvoiceNo) AS </a:t>
            </a:r>
            <a:r>
              <a:rPr lang="en-US" sz="1050" dirty="0" err="1">
                <a:latin typeface="Times New Roman" panose="02020603050405020304" pitchFamily="18" charset="0"/>
                <a:ea typeface="Calibri" panose="020F0502020204030204" pitchFamily="34" charset="0"/>
                <a:cs typeface="Times New Roman" panose="02020603050405020304" pitchFamily="18" charset="0"/>
              </a:rPr>
              <a:t>CoOccurrenceCount</a:t>
            </a:r>
            <a:endParaRPr lang="en-US" sz="105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FROM</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a:t>
            </a:r>
            <a:r>
              <a:rPr lang="en-US" sz="1050" dirty="0" err="1">
                <a:latin typeface="Times New Roman" panose="02020603050405020304" pitchFamily="18" charset="0"/>
                <a:ea typeface="Calibri" panose="020F0502020204030204" pitchFamily="34" charset="0"/>
                <a:cs typeface="Times New Roman" panose="02020603050405020304" pitchFamily="18" charset="0"/>
              </a:rPr>
              <a:t>data.`online</a:t>
            </a:r>
            <a:r>
              <a:rPr lang="en-US" sz="1050" dirty="0">
                <a:latin typeface="Times New Roman" panose="02020603050405020304" pitchFamily="18" charset="0"/>
                <a:ea typeface="Calibri" panose="020F0502020204030204" pitchFamily="34" charset="0"/>
                <a:cs typeface="Times New Roman" panose="02020603050405020304" pitchFamily="18" charset="0"/>
              </a:rPr>
              <a:t> retail` o1</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JOIN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a:t>
            </a:r>
            <a:r>
              <a:rPr lang="en-US" sz="1050" dirty="0" err="1">
                <a:latin typeface="Times New Roman" panose="02020603050405020304" pitchFamily="18" charset="0"/>
                <a:ea typeface="Calibri" panose="020F0502020204030204" pitchFamily="34" charset="0"/>
                <a:cs typeface="Times New Roman" panose="02020603050405020304" pitchFamily="18" charset="0"/>
              </a:rPr>
              <a:t>data.`online</a:t>
            </a:r>
            <a:r>
              <a:rPr lang="en-US" sz="1050" dirty="0">
                <a:latin typeface="Times New Roman" panose="02020603050405020304" pitchFamily="18" charset="0"/>
                <a:ea typeface="Calibri" panose="020F0502020204030204" pitchFamily="34" charset="0"/>
                <a:cs typeface="Times New Roman" panose="02020603050405020304" pitchFamily="18" charset="0"/>
              </a:rPr>
              <a:t> retail` o2</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o1.InvoiceNo = o2.InvoiceNo AND o1.Description &lt; o2.Description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JOIN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a:t>
            </a:r>
            <a:r>
              <a:rPr lang="en-US" sz="1050" dirty="0" err="1">
                <a:latin typeface="Times New Roman" panose="02020603050405020304" pitchFamily="18" charset="0"/>
                <a:ea typeface="Calibri" panose="020F0502020204030204" pitchFamily="34" charset="0"/>
                <a:cs typeface="Times New Roman" panose="02020603050405020304" pitchFamily="18" charset="0"/>
              </a:rPr>
              <a:t>data.`online</a:t>
            </a:r>
            <a:r>
              <a:rPr lang="en-US" sz="1050" dirty="0">
                <a:latin typeface="Times New Roman" panose="02020603050405020304" pitchFamily="18" charset="0"/>
                <a:ea typeface="Calibri" panose="020F0502020204030204" pitchFamily="34" charset="0"/>
                <a:cs typeface="Times New Roman" panose="02020603050405020304" pitchFamily="18" charset="0"/>
              </a:rPr>
              <a:t> retail` p1</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o1.InvoiceNo = p1.InvoiceNo AND p1.Description = 'Product1Description'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JOIN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a:t>
            </a:r>
            <a:r>
              <a:rPr lang="en-US" sz="1050" dirty="0" err="1">
                <a:latin typeface="Times New Roman" panose="02020603050405020304" pitchFamily="18" charset="0"/>
                <a:ea typeface="Calibri" panose="020F0502020204030204" pitchFamily="34" charset="0"/>
                <a:cs typeface="Times New Roman" panose="02020603050405020304" pitchFamily="18" charset="0"/>
              </a:rPr>
              <a:t>data.`online</a:t>
            </a:r>
            <a:r>
              <a:rPr lang="en-US" sz="1050" dirty="0">
                <a:latin typeface="Times New Roman" panose="02020603050405020304" pitchFamily="18" charset="0"/>
                <a:ea typeface="Calibri" panose="020F0502020204030204" pitchFamily="34" charset="0"/>
                <a:cs typeface="Times New Roman" panose="02020603050405020304" pitchFamily="18" charset="0"/>
              </a:rPr>
              <a:t> retail` p2</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o2.InvoiceNo = p2.InvoiceNo AND p2.Description = 'Product2Description'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GROUP BY</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p1.Description,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p2.Description</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ORDER BY</a:t>
            </a:r>
          </a:p>
          <a:p>
            <a:pPr>
              <a:lnSpc>
                <a:spcPct val="107000"/>
              </a:lnSpc>
              <a:spcAft>
                <a:spcPts val="790"/>
              </a:spcAft>
            </a:pPr>
            <a:r>
              <a:rPr lang="en-US" sz="1050" dirty="0">
                <a:latin typeface="Times New Roman" panose="02020603050405020304" pitchFamily="18" charset="0"/>
                <a:ea typeface="Calibri" panose="020F0502020204030204" pitchFamily="34" charset="0"/>
                <a:cs typeface="Times New Roman" panose="02020603050405020304" pitchFamily="18" charset="0"/>
              </a:rPr>
              <a:t>    </a:t>
            </a:r>
            <a:r>
              <a:rPr lang="en-US" sz="1050" dirty="0" err="1">
                <a:latin typeface="Times New Roman" panose="02020603050405020304" pitchFamily="18" charset="0"/>
                <a:ea typeface="Calibri" panose="020F0502020204030204" pitchFamily="34" charset="0"/>
                <a:cs typeface="Times New Roman" panose="02020603050405020304" pitchFamily="18" charset="0"/>
              </a:rPr>
              <a:t>CoOccurrenceCount</a:t>
            </a:r>
            <a:r>
              <a:rPr lang="en-US" sz="1050" dirty="0">
                <a:latin typeface="Times New Roman" panose="02020603050405020304" pitchFamily="18" charset="0"/>
                <a:ea typeface="Calibri" panose="020F0502020204030204" pitchFamily="34" charset="0"/>
                <a:cs typeface="Times New Roman" panose="02020603050405020304" pitchFamily="18" charset="0"/>
              </a:rPr>
              <a:t> DESC;</a:t>
            </a:r>
            <a:endParaRPr lang="en-US" sz="105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endParaRPr lang="en-US" sz="105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451439" indent="-451439">
              <a:lnSpc>
                <a:spcPct val="107000"/>
              </a:lnSpc>
              <a:spcAft>
                <a:spcPts val="790"/>
              </a:spcAft>
              <a:buFont typeface="Wingdings" panose="05000000000000000000" pitchFamily="2" charset="2"/>
              <a:buChar char="q"/>
            </a:pPr>
            <a:endParaRPr lang="en-US" sz="105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marL="451439" indent="-451439">
              <a:lnSpc>
                <a:spcPct val="107000"/>
              </a:lnSpc>
              <a:spcAft>
                <a:spcPts val="790"/>
              </a:spcAft>
              <a:buFont typeface="Wingdings" panose="05000000000000000000" pitchFamily="2" charset="2"/>
              <a:buChar char="q"/>
            </a:pPr>
            <a:endParaRPr lang="en-US" sz="16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endParaRPr lang="en-US" sz="12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90"/>
              </a:spcAft>
            </a:pPr>
            <a:endParaRPr lang="x-none" sz="120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028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1166</Words>
  <Application>Microsoft Office PowerPoint</Application>
  <PresentationFormat>Custom</PresentationFormat>
  <Paragraphs>162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HM GilGitii FA</dc:creator>
  <cp:lastModifiedBy>swp</cp:lastModifiedBy>
  <cp:revision>16</cp:revision>
  <dcterms:created xsi:type="dcterms:W3CDTF">2023-08-18T15:07:08Z</dcterms:created>
  <dcterms:modified xsi:type="dcterms:W3CDTF">2023-08-23T09:28:35Z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2023-08-18T15:07:51Z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c2570472-dc9c-4a6f-bf7a-3cc61532ff35</vt:lpwstr>
  </property>
  <property fmtid="{D5CDD505-2E9C-101B-9397-08002B2CF9AE}" pid="7" name="MSIP_Label_defa4170-0d19-0005-0004-bc88714345d2_ActionId">
    <vt:lpwstr>52beb20b-8c5e-4251-a4ce-ee62c5596aef</vt:lpwstr>
  </property>
  <property fmtid="{D5CDD505-2E9C-101B-9397-08002B2CF9AE}" pid="8" name="MSIP_Label_defa4170-0d19-0005-0004-bc88714345d2_ContentBits">
    <vt:lpwstr>0</vt:lpwstr>
  </property>
</Properties>
</file>