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71" r:id="rId4"/>
    <p:sldId id="272" r:id="rId5"/>
    <p:sldId id="275" r:id="rId6"/>
    <p:sldId id="260" r:id="rId7"/>
    <p:sldId id="276" r:id="rId8"/>
    <p:sldId id="258" r:id="rId9"/>
    <p:sldId id="261" r:id="rId10"/>
    <p:sldId id="284" r:id="rId11"/>
    <p:sldId id="262" r:id="rId12"/>
    <p:sldId id="263" r:id="rId13"/>
    <p:sldId id="266" r:id="rId14"/>
    <p:sldId id="264" r:id="rId15"/>
    <p:sldId id="278" r:id="rId16"/>
    <p:sldId id="265" r:id="rId17"/>
    <p:sldId id="270" r:id="rId18"/>
    <p:sldId id="280"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purl.oclc.org/ooxml/drawingml/main" xmlns:r="http://purl.oclc.org/ooxml/officeDocument/relationships" xmlns:p="http://purl.oclc.org/ooxml/presentationml/main">
  <p:normalViewPr horzBarState="maximized">
    <p:restoredLeft sz="17.241%" autoAdjust="0"/>
    <p:restoredTop sz="94.66%"/>
  </p:normalViewPr>
  <p:slideViewPr>
    <p:cSldViewPr snapToGrid="0">
      <p:cViewPr varScale="1">
        <p:scale>
          <a:sx n="111" d="100"/>
          <a:sy n="111"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slide" Target="slides/slide20.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5" Type="http://purl.oclc.org/ooxml/officeDocument/relationships/tableStyles" Target="tableStyles.xml"/><Relationship Id="rId2" Type="http://purl.oclc.org/ooxml/officeDocument/relationships/slide" Target="slides/slide1.xml"/><Relationship Id="rId16" Type="http://purl.oclc.org/ooxml/officeDocument/relationships/slide" Target="slides/slide15.xml"/><Relationship Id="rId20" Type="http://purl.oclc.org/ooxml/officeDocument/relationships/slide" Target="slides/slide19.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24" Type="http://purl.oclc.org/ooxml/officeDocument/relationships/theme" Target="theme/theme1.xml"/><Relationship Id="rId5" Type="http://purl.oclc.org/ooxml/officeDocument/relationships/slide" Target="slides/slide4.xml"/><Relationship Id="rId15" Type="http://purl.oclc.org/ooxml/officeDocument/relationships/slide" Target="slides/slide14.xml"/><Relationship Id="rId23" Type="http://purl.oclc.org/ooxml/officeDocument/relationships/viewProps" Target="viewProps.xml"/><Relationship Id="rId10" Type="http://purl.oclc.org/ooxml/officeDocument/relationships/slide" Target="slides/slide9.xml"/><Relationship Id="rId19" Type="http://purl.oclc.org/ooxml/officeDocument/relationships/slide" Target="slides/slide18.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presProps" Target="pres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1FF2-A365-45CA-B0B0-25FD0205D659}"/>
              </a:ext>
            </a:extLst>
          </p:cNvPr>
          <p:cNvSpPr txBox="1">
            <a:spLocks noGrp="1"/>
          </p:cNvSpPr>
          <p:nvPr>
            <p:ph type="ctr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Subtitle 2">
            <a:extLst>
              <a:ext uri="{FF2B5EF4-FFF2-40B4-BE49-F238E27FC236}">
                <a16:creationId xmlns:a16="http://schemas.microsoft.com/office/drawing/2014/main" id="{A33C9042-6E68-4043-86C6-D96BEE1905E1}"/>
              </a:ext>
            </a:extLst>
          </p:cNvPr>
          <p:cNvSpPr txBox="1">
            <a:spLocks noGrp="1"/>
          </p:cNvSpPr>
          <p:nvPr>
            <p:ph type="subTitle" idx="1"/>
          </p:nvPr>
        </p:nvSpPr>
        <p:spPr>
          <a:xfrm>
            <a:off x="2695194" y="4352544"/>
            <a:ext cx="6801608" cy="1239889"/>
          </a:xfrm>
        </p:spPr>
        <p:txBody>
          <a:bodyPr anchorCtr="1"/>
          <a:lstStyle>
            <a:lvl1pPr marL="0" indent="0" algn="ctr">
              <a:buNone/>
              <a:defRPr sz="2000">
                <a:solidFill>
                  <a:srgbClr val="FFFFFF"/>
                </a:solidFill>
              </a:defRPr>
            </a:lvl1pPr>
          </a:lstStyle>
          <a:p>
            <a:pPr lvl="0"/>
            <a:r>
              <a:rPr lang="en-US"/>
              <a:t>Click to edit Master subtitle style</a:t>
            </a:r>
          </a:p>
        </p:txBody>
      </p:sp>
      <p:sp>
        <p:nvSpPr>
          <p:cNvPr id="4" name="Date Placeholder 6">
            <a:extLst>
              <a:ext uri="{FF2B5EF4-FFF2-40B4-BE49-F238E27FC236}">
                <a16:creationId xmlns:a16="http://schemas.microsoft.com/office/drawing/2014/main" id="{4C09C37D-5393-4172-AB5D-DB907E580E17}"/>
              </a:ext>
            </a:extLst>
          </p:cNvPr>
          <p:cNvSpPr txBox="1">
            <a:spLocks noGrp="1"/>
          </p:cNvSpPr>
          <p:nvPr>
            <p:ph type="dt" sz="half" idx="7"/>
          </p:nvPr>
        </p:nvSpPr>
        <p:spPr/>
        <p:txBody>
          <a:bodyPr/>
          <a:lstStyle>
            <a:lvl1pPr>
              <a:defRPr>
                <a:solidFill>
                  <a:srgbClr val="FFFFFF"/>
                </a:solidFill>
              </a:defRPr>
            </a:lvl1pPr>
          </a:lstStyle>
          <a:p>
            <a:pPr lvl="0"/>
            <a:fld id="{E1EA3D2F-4BD4-47D9-A4D8-8E5E3328889A}" type="datetime1">
              <a:rPr lang="en-US"/>
              <a:pPr lvl="0"/>
              <a:t>9/14/2021</a:t>
            </a:fld>
            <a:endParaRPr lang="en-US"/>
          </a:p>
        </p:txBody>
      </p:sp>
      <p:sp>
        <p:nvSpPr>
          <p:cNvPr id="5" name="Footer Placeholder 7">
            <a:extLst>
              <a:ext uri="{FF2B5EF4-FFF2-40B4-BE49-F238E27FC236}">
                <a16:creationId xmlns:a16="http://schemas.microsoft.com/office/drawing/2014/main" id="{EB4FA68A-0A17-452E-BDC3-8C4ABFD16929}"/>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23BC476E-564D-46F5-85AE-49BEE28ED33B}"/>
              </a:ext>
            </a:extLst>
          </p:cNvPr>
          <p:cNvSpPr txBox="1">
            <a:spLocks noGrp="1"/>
          </p:cNvSpPr>
          <p:nvPr>
            <p:ph type="sldNum" sz="quarter" idx="8"/>
          </p:nvPr>
        </p:nvSpPr>
        <p:spPr/>
        <p:txBody>
          <a:bodyPr/>
          <a:lstStyle>
            <a:lvl1pPr>
              <a:defRPr/>
            </a:lvl1pPr>
          </a:lstStyle>
          <a:p>
            <a:pPr lvl="0"/>
            <a:fld id="{AC5A0D0F-C100-4E4B-9C60-F4DBEF2DED64}" type="slidenum">
              <a:t>‹#›</a:t>
            </a:fld>
            <a:endParaRPr lang="en-US"/>
          </a:p>
        </p:txBody>
      </p:sp>
    </p:spTree>
    <p:extLst>
      <p:ext uri="{BB962C8B-B14F-4D97-AF65-F5344CB8AC3E}">
        <p14:creationId xmlns:p14="http://schemas.microsoft.com/office/powerpoint/2010/main" val="1581655674"/>
      </p:ext>
    </p:extLst>
  </p:cSld>
  <p:clrMapOvr>
    <a:masterClrMapping/>
  </p:clrMapOvr>
  <p:hf sldNum="0" hdr="0" ftr="0" dt="0"/>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0CA9-3739-420E-9F76-9BFBB3285370}"/>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11A0A58-EA89-4CD5-B5AB-AEF63248792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C0034-2769-4128-BC48-B11F3AD91B6D}"/>
              </a:ext>
            </a:extLst>
          </p:cNvPr>
          <p:cNvSpPr txBox="1">
            <a:spLocks noGrp="1"/>
          </p:cNvSpPr>
          <p:nvPr>
            <p:ph type="dt" sz="half" idx="7"/>
          </p:nvPr>
        </p:nvSpPr>
        <p:spPr/>
        <p:txBody>
          <a:bodyPr/>
          <a:lstStyle>
            <a:lvl1pPr>
              <a:defRPr/>
            </a:lvl1pPr>
          </a:lstStyle>
          <a:p>
            <a:pPr lvl="0"/>
            <a:fld id="{ED6B9707-5233-4FA2-A737-180614BC510B}" type="datetime1">
              <a:rPr lang="en-US"/>
              <a:pPr lvl="0"/>
              <a:t>9/14/2021</a:t>
            </a:fld>
            <a:endParaRPr lang="en-US"/>
          </a:p>
        </p:txBody>
      </p:sp>
      <p:sp>
        <p:nvSpPr>
          <p:cNvPr id="5" name="Footer Placeholder 4">
            <a:extLst>
              <a:ext uri="{FF2B5EF4-FFF2-40B4-BE49-F238E27FC236}">
                <a16:creationId xmlns:a16="http://schemas.microsoft.com/office/drawing/2014/main" id="{581F717C-E2A9-41F3-9115-E79CD3DB502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EC7FDED-37AA-4185-ACE2-CE4F53D8C05E}"/>
              </a:ext>
            </a:extLst>
          </p:cNvPr>
          <p:cNvSpPr txBox="1">
            <a:spLocks noGrp="1"/>
          </p:cNvSpPr>
          <p:nvPr>
            <p:ph type="sldNum" sz="quarter" idx="8"/>
          </p:nvPr>
        </p:nvSpPr>
        <p:spPr/>
        <p:txBody>
          <a:bodyPr/>
          <a:lstStyle>
            <a:lvl1pPr>
              <a:defRPr/>
            </a:lvl1pPr>
          </a:lstStyle>
          <a:p>
            <a:pPr lvl="0"/>
            <a:fld id="{85127F76-C403-4D52-8B2A-1B93CE2AE238}" type="slidenum">
              <a:t>‹#›</a:t>
            </a:fld>
            <a:endParaRPr lang="en-US"/>
          </a:p>
        </p:txBody>
      </p:sp>
    </p:spTree>
    <p:extLst>
      <p:ext uri="{BB962C8B-B14F-4D97-AF65-F5344CB8AC3E}">
        <p14:creationId xmlns:p14="http://schemas.microsoft.com/office/powerpoint/2010/main" val="2765614286"/>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C588F-207B-4EC9-948E-954508663F98}"/>
              </a:ext>
            </a:extLst>
          </p:cNvPr>
          <p:cNvSpPr txBox="1">
            <a:spLocks noGrp="1"/>
          </p:cNvSpPr>
          <p:nvPr>
            <p:ph type="title" orient="vert"/>
          </p:nvPr>
        </p:nvSpPr>
        <p:spPr>
          <a:xfrm>
            <a:off x="8653113" y="937259"/>
            <a:ext cx="1298603" cy="4983480"/>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67325AA-DB20-4DC5-82A6-C4F5D0881454}"/>
              </a:ext>
            </a:extLst>
          </p:cNvPr>
          <p:cNvSpPr txBox="1">
            <a:spLocks noGrp="1"/>
          </p:cNvSpPr>
          <p:nvPr>
            <p:ph type="body" orient="vert" idx="1"/>
          </p:nvPr>
        </p:nvSpPr>
        <p:spPr>
          <a:xfrm>
            <a:off x="2231136" y="937259"/>
            <a:ext cx="6198489" cy="498348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AFC18-87FC-4EA2-9391-89A0C1F34070}"/>
              </a:ext>
            </a:extLst>
          </p:cNvPr>
          <p:cNvSpPr txBox="1">
            <a:spLocks noGrp="1"/>
          </p:cNvSpPr>
          <p:nvPr>
            <p:ph type="dt" sz="half" idx="7"/>
          </p:nvPr>
        </p:nvSpPr>
        <p:spPr/>
        <p:txBody>
          <a:bodyPr/>
          <a:lstStyle>
            <a:lvl1pPr>
              <a:defRPr/>
            </a:lvl1pPr>
          </a:lstStyle>
          <a:p>
            <a:pPr lvl="0"/>
            <a:fld id="{D7FB1806-8B20-4E61-919A-3266780FEFD0}" type="datetime1">
              <a:rPr lang="en-US"/>
              <a:pPr lvl="0"/>
              <a:t>9/14/2021</a:t>
            </a:fld>
            <a:endParaRPr lang="en-US"/>
          </a:p>
        </p:txBody>
      </p:sp>
      <p:sp>
        <p:nvSpPr>
          <p:cNvPr id="5" name="Footer Placeholder 4">
            <a:extLst>
              <a:ext uri="{FF2B5EF4-FFF2-40B4-BE49-F238E27FC236}">
                <a16:creationId xmlns:a16="http://schemas.microsoft.com/office/drawing/2014/main" id="{8FA2B85A-5168-40F8-B265-6A39A3E3524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50DADF8-A8F3-41F7-98CA-BAAE2FF7E61D}"/>
              </a:ext>
            </a:extLst>
          </p:cNvPr>
          <p:cNvSpPr txBox="1">
            <a:spLocks noGrp="1"/>
          </p:cNvSpPr>
          <p:nvPr>
            <p:ph type="sldNum" sz="quarter" idx="8"/>
          </p:nvPr>
        </p:nvSpPr>
        <p:spPr/>
        <p:txBody>
          <a:bodyPr/>
          <a:lstStyle>
            <a:lvl1pPr>
              <a:defRPr/>
            </a:lvl1pPr>
          </a:lstStyle>
          <a:p>
            <a:pPr lvl="0"/>
            <a:fld id="{3346A4E2-9F6F-4DD2-9300-0389A0C34940}" type="slidenum">
              <a:t>‹#›</a:t>
            </a:fld>
            <a:endParaRPr lang="en-US"/>
          </a:p>
        </p:txBody>
      </p:sp>
    </p:spTree>
    <p:extLst>
      <p:ext uri="{BB962C8B-B14F-4D97-AF65-F5344CB8AC3E}">
        <p14:creationId xmlns:p14="http://schemas.microsoft.com/office/powerpoint/2010/main" val="265456148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FB7-60DF-419B-9299-D11CA7C7CD2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4F33E6F-EA7C-41A7-BB0F-AC67922CF8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F19CBF57-D7D8-43CD-B008-D2086FFEDBEB}"/>
              </a:ext>
            </a:extLst>
          </p:cNvPr>
          <p:cNvSpPr txBox="1">
            <a:spLocks noGrp="1"/>
          </p:cNvSpPr>
          <p:nvPr>
            <p:ph type="dt" sz="half" idx="7"/>
          </p:nvPr>
        </p:nvSpPr>
        <p:spPr/>
        <p:txBody>
          <a:bodyPr/>
          <a:lstStyle>
            <a:lvl1pPr>
              <a:defRPr/>
            </a:lvl1pPr>
          </a:lstStyle>
          <a:p>
            <a:pPr lvl="0"/>
            <a:fld id="{7FA6C4F7-29A4-4173-8190-0AABCFB718E3}" type="datetime1">
              <a:rPr lang="en-US"/>
              <a:pPr lvl="0"/>
              <a:t>9/14/2021</a:t>
            </a:fld>
            <a:endParaRPr lang="en-US"/>
          </a:p>
        </p:txBody>
      </p:sp>
      <p:sp>
        <p:nvSpPr>
          <p:cNvPr id="5" name="Footer Placeholder 7">
            <a:extLst>
              <a:ext uri="{FF2B5EF4-FFF2-40B4-BE49-F238E27FC236}">
                <a16:creationId xmlns:a16="http://schemas.microsoft.com/office/drawing/2014/main" id="{93DA7E0A-3C54-4FC0-B18D-82109CB8A87E}"/>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E672CE6D-5F72-4BE8-8F39-8B8874036EE8}"/>
              </a:ext>
            </a:extLst>
          </p:cNvPr>
          <p:cNvSpPr txBox="1">
            <a:spLocks noGrp="1"/>
          </p:cNvSpPr>
          <p:nvPr>
            <p:ph type="sldNum" sz="quarter" idx="8"/>
          </p:nvPr>
        </p:nvSpPr>
        <p:spPr/>
        <p:txBody>
          <a:bodyPr/>
          <a:lstStyle>
            <a:lvl1pPr>
              <a:defRPr/>
            </a:lvl1pPr>
          </a:lstStyle>
          <a:p>
            <a:pPr lvl="0"/>
            <a:fld id="{58853A7B-EFFB-480D-AF52-247E52BC56A6}" type="slidenum">
              <a:t>‹#›</a:t>
            </a:fld>
            <a:endParaRPr lang="en-US"/>
          </a:p>
        </p:txBody>
      </p:sp>
    </p:spTree>
    <p:extLst>
      <p:ext uri="{BB962C8B-B14F-4D97-AF65-F5344CB8AC3E}">
        <p14:creationId xmlns:p14="http://schemas.microsoft.com/office/powerpoint/2010/main" val="3211558405"/>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bg>
      <p:bgPr>
        <a:solidFill>
          <a:srgbClr val="F6A2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2B78-158F-4974-AC8A-53E76454D959}"/>
              </a:ext>
            </a:extLst>
          </p:cNvPr>
          <p:cNvSpPr txBox="1">
            <a:spLocks noGrp="1"/>
          </p:cNvSpPr>
          <p:nvPr>
            <p:ph type="title"/>
          </p:nvPr>
        </p:nvSpPr>
        <p:spPr>
          <a:xfrm>
            <a:off x="1600200" y="2386739"/>
            <a:ext cx="8991596" cy="1645920"/>
          </a:xfrm>
          <a:ln w="38103" cap="sq">
            <a:solidFill>
              <a:srgbClr val="404040"/>
            </a:solidFill>
            <a:prstDash val="solid"/>
            <a:miter/>
          </a:ln>
        </p:spPr>
        <p:txBody>
          <a:bodyPr lIns="274320" rIns="274320"/>
          <a:lstStyle>
            <a:lvl1pPr>
              <a:defRPr sz="3800"/>
            </a:lvl1pPr>
          </a:lstStyle>
          <a:p>
            <a:pPr lvl="0"/>
            <a:r>
              <a:rPr lang="en-US"/>
              <a:t>Click to edit Master title style</a:t>
            </a:r>
          </a:p>
        </p:txBody>
      </p:sp>
      <p:sp>
        <p:nvSpPr>
          <p:cNvPr id="3" name="Text Placeholder 2">
            <a:extLst>
              <a:ext uri="{FF2B5EF4-FFF2-40B4-BE49-F238E27FC236}">
                <a16:creationId xmlns:a16="http://schemas.microsoft.com/office/drawing/2014/main" id="{96902BFE-ED9F-4D78-9A0D-7EBEADEC7069}"/>
              </a:ext>
            </a:extLst>
          </p:cNvPr>
          <p:cNvSpPr txBox="1">
            <a:spLocks noGrp="1"/>
          </p:cNvSpPr>
          <p:nvPr>
            <p:ph type="body" idx="1"/>
          </p:nvPr>
        </p:nvSpPr>
        <p:spPr>
          <a:xfrm>
            <a:off x="2695194" y="4352461"/>
            <a:ext cx="6801608" cy="1265081"/>
          </a:xfrm>
        </p:spPr>
        <p:txBody>
          <a:bodyPr anchorCtr="1"/>
          <a:lstStyle>
            <a:lvl1pPr marL="0" indent="0">
              <a:buNone/>
              <a:defRPr sz="2000">
                <a:solidFill>
                  <a:srgbClr val="FFFFFF"/>
                </a:solidFill>
              </a:defRPr>
            </a:lvl1pPr>
          </a:lstStyle>
          <a:p>
            <a:pPr lvl="0"/>
            <a:r>
              <a:rPr lang="en-US"/>
              <a:t>Click to edit Master text styles</a:t>
            </a:r>
          </a:p>
        </p:txBody>
      </p:sp>
      <p:sp>
        <p:nvSpPr>
          <p:cNvPr id="4" name="Date Placeholder 6">
            <a:extLst>
              <a:ext uri="{FF2B5EF4-FFF2-40B4-BE49-F238E27FC236}">
                <a16:creationId xmlns:a16="http://schemas.microsoft.com/office/drawing/2014/main" id="{8A9F89E7-2441-4174-8456-593739490252}"/>
              </a:ext>
            </a:extLst>
          </p:cNvPr>
          <p:cNvSpPr txBox="1">
            <a:spLocks noGrp="1"/>
          </p:cNvSpPr>
          <p:nvPr>
            <p:ph type="dt" sz="half" idx="7"/>
          </p:nvPr>
        </p:nvSpPr>
        <p:spPr/>
        <p:txBody>
          <a:bodyPr/>
          <a:lstStyle>
            <a:lvl1pPr>
              <a:defRPr>
                <a:solidFill>
                  <a:srgbClr val="FFFFFF"/>
                </a:solidFill>
              </a:defRPr>
            </a:lvl1pPr>
          </a:lstStyle>
          <a:p>
            <a:pPr lvl="0"/>
            <a:fld id="{E23F8E62-CC2D-44DD-B9F4-2BD096562B45}" type="datetime1">
              <a:rPr lang="en-US"/>
              <a:pPr lvl="0"/>
              <a:t>9/14/2021</a:t>
            </a:fld>
            <a:endParaRPr lang="en-US"/>
          </a:p>
        </p:txBody>
      </p:sp>
      <p:sp>
        <p:nvSpPr>
          <p:cNvPr id="5" name="Footer Placeholder 7">
            <a:extLst>
              <a:ext uri="{FF2B5EF4-FFF2-40B4-BE49-F238E27FC236}">
                <a16:creationId xmlns:a16="http://schemas.microsoft.com/office/drawing/2014/main" id="{A4274E77-60D2-4E00-A6C0-559BE0E99C35}"/>
              </a:ext>
            </a:extLst>
          </p:cNvPr>
          <p:cNvSpPr txBox="1">
            <a:spLocks noGrp="1"/>
          </p:cNvSpPr>
          <p:nvPr>
            <p:ph type="ftr" sz="quarter" idx="9"/>
          </p:nvPr>
        </p:nvSpPr>
        <p:spPr/>
        <p:txBody>
          <a:bodyPr/>
          <a:lstStyle>
            <a:lvl1pPr>
              <a:defRPr>
                <a:solidFill>
                  <a:srgbClr val="FFFFFF"/>
                </a:solidFill>
              </a:defRPr>
            </a:lvl1pPr>
          </a:lstStyle>
          <a:p>
            <a:pPr lvl="0"/>
            <a:endParaRPr lang="en-US"/>
          </a:p>
        </p:txBody>
      </p:sp>
      <p:sp>
        <p:nvSpPr>
          <p:cNvPr id="6" name="Slide Number Placeholder 8">
            <a:extLst>
              <a:ext uri="{FF2B5EF4-FFF2-40B4-BE49-F238E27FC236}">
                <a16:creationId xmlns:a16="http://schemas.microsoft.com/office/drawing/2014/main" id="{00DFA0AE-9DA2-483E-ABD1-032755AD8439}"/>
              </a:ext>
            </a:extLst>
          </p:cNvPr>
          <p:cNvSpPr txBox="1">
            <a:spLocks noGrp="1"/>
          </p:cNvSpPr>
          <p:nvPr>
            <p:ph type="sldNum" sz="quarter" idx="8"/>
          </p:nvPr>
        </p:nvSpPr>
        <p:spPr/>
        <p:txBody>
          <a:bodyPr/>
          <a:lstStyle>
            <a:lvl1pPr>
              <a:defRPr/>
            </a:lvl1pPr>
          </a:lstStyle>
          <a:p>
            <a:pPr lvl="0"/>
            <a:fld id="{7869D6AB-ADE4-4F51-BCFC-058694BDCFA9}" type="slidenum">
              <a:t>‹#›</a:t>
            </a:fld>
            <a:endParaRPr lang="en-US"/>
          </a:p>
        </p:txBody>
      </p:sp>
    </p:spTree>
    <p:extLst>
      <p:ext uri="{BB962C8B-B14F-4D97-AF65-F5344CB8AC3E}">
        <p14:creationId xmlns:p14="http://schemas.microsoft.com/office/powerpoint/2010/main" val="2077753848"/>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603-7C4B-4314-B6E6-96F7A3C816B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C22E6151-27B8-4223-A876-11858CC21F29}"/>
              </a:ext>
            </a:extLst>
          </p:cNvPr>
          <p:cNvSpPr txBox="1">
            <a:spLocks noGrp="1"/>
          </p:cNvSpPr>
          <p:nvPr>
            <p:ph idx="1"/>
          </p:nvPr>
        </p:nvSpPr>
        <p:spPr>
          <a:xfrm>
            <a:off x="1581912" y="2638044"/>
            <a:ext cx="4271775"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ADD42-761A-4367-BC04-DA940A31FA06}"/>
              </a:ext>
            </a:extLst>
          </p:cNvPr>
          <p:cNvSpPr txBox="1">
            <a:spLocks noGrp="1"/>
          </p:cNvSpPr>
          <p:nvPr>
            <p:ph idx="2"/>
          </p:nvPr>
        </p:nvSpPr>
        <p:spPr>
          <a:xfrm>
            <a:off x="6338319" y="2638044"/>
            <a:ext cx="4270248" cy="31019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EF3E00C4-6BB6-492C-B202-561D5CFA1A4B}"/>
              </a:ext>
            </a:extLst>
          </p:cNvPr>
          <p:cNvSpPr txBox="1">
            <a:spLocks noGrp="1"/>
          </p:cNvSpPr>
          <p:nvPr>
            <p:ph type="dt" sz="half" idx="7"/>
          </p:nvPr>
        </p:nvSpPr>
        <p:spPr/>
        <p:txBody>
          <a:bodyPr/>
          <a:lstStyle>
            <a:lvl1pPr>
              <a:defRPr/>
            </a:lvl1pPr>
          </a:lstStyle>
          <a:p>
            <a:pPr lvl="0"/>
            <a:fld id="{F1387682-C2D9-490E-8728-BFCA3085C598}" type="datetime1">
              <a:rPr lang="en-US"/>
              <a:pPr lvl="0"/>
              <a:t>9/14/2021</a:t>
            </a:fld>
            <a:endParaRPr lang="en-US"/>
          </a:p>
        </p:txBody>
      </p:sp>
      <p:sp>
        <p:nvSpPr>
          <p:cNvPr id="6" name="Footer Placeholder 8">
            <a:extLst>
              <a:ext uri="{FF2B5EF4-FFF2-40B4-BE49-F238E27FC236}">
                <a16:creationId xmlns:a16="http://schemas.microsoft.com/office/drawing/2014/main" id="{31884F42-67D1-428B-AAEE-93205C4DE2FC}"/>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5385865E-F10F-4AA9-B0E7-60FB66B57AB4}"/>
              </a:ext>
            </a:extLst>
          </p:cNvPr>
          <p:cNvSpPr txBox="1">
            <a:spLocks noGrp="1"/>
          </p:cNvSpPr>
          <p:nvPr>
            <p:ph type="sldNum" sz="quarter" idx="8"/>
          </p:nvPr>
        </p:nvSpPr>
        <p:spPr/>
        <p:txBody>
          <a:bodyPr/>
          <a:lstStyle>
            <a:lvl1pPr>
              <a:defRPr/>
            </a:lvl1pPr>
          </a:lstStyle>
          <a:p>
            <a:pPr lvl="0"/>
            <a:fld id="{C862C95B-8E92-4FD3-BF3B-EFCF5F6CB2BE}" type="slidenum">
              <a:t>‹#›</a:t>
            </a:fld>
            <a:endParaRPr lang="en-US"/>
          </a:p>
        </p:txBody>
      </p:sp>
    </p:spTree>
    <p:extLst>
      <p:ext uri="{BB962C8B-B14F-4D97-AF65-F5344CB8AC3E}">
        <p14:creationId xmlns:p14="http://schemas.microsoft.com/office/powerpoint/2010/main" val="3727095650"/>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D7815759-7E5B-4A79-84DD-32FF0D301762}"/>
              </a:ext>
            </a:extLst>
          </p:cNvPr>
          <p:cNvSpPr txBox="1">
            <a:spLocks noGrp="1"/>
          </p:cNvSpPr>
          <p:nvPr>
            <p:ph type="body" idx="1"/>
          </p:nvPr>
        </p:nvSpPr>
        <p:spPr>
          <a:xfrm>
            <a:off x="158343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DC791FDF-422D-47B8-BD12-04D11A94912A}"/>
              </a:ext>
            </a:extLst>
          </p:cNvPr>
          <p:cNvSpPr txBox="1">
            <a:spLocks noGrp="1"/>
          </p:cNvSpPr>
          <p:nvPr>
            <p:ph idx="2"/>
          </p:nvPr>
        </p:nvSpPr>
        <p:spPr>
          <a:xfrm>
            <a:off x="1583439" y="3143250"/>
            <a:ext cx="4270248"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F4C04618-7A88-49A2-9761-C25D58E76CEA}"/>
              </a:ext>
            </a:extLst>
          </p:cNvPr>
          <p:cNvSpPr txBox="1">
            <a:spLocks noGrp="1"/>
          </p:cNvSpPr>
          <p:nvPr>
            <p:ph idx="4"/>
          </p:nvPr>
        </p:nvSpPr>
        <p:spPr>
          <a:xfrm>
            <a:off x="6338319" y="3143250"/>
            <a:ext cx="4253487" cy="25967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9F37C6-8900-4CDF-AC4D-F9E56D5CE7E3}"/>
              </a:ext>
            </a:extLst>
          </p:cNvPr>
          <p:cNvSpPr txBox="1">
            <a:spLocks noGrp="1"/>
          </p:cNvSpPr>
          <p:nvPr>
            <p:ph type="body" idx="3"/>
          </p:nvPr>
        </p:nvSpPr>
        <p:spPr>
          <a:xfrm>
            <a:off x="6338319" y="2313432"/>
            <a:ext cx="4270248" cy="704088"/>
          </a:xfrm>
        </p:spPr>
        <p:txBody>
          <a:bodyPr anchor="b" anchorCtr="1"/>
          <a:lstStyle>
            <a:lvl1pPr marL="0" indent="0" algn="ctr">
              <a:buNone/>
              <a:defRPr sz="1900" cap="all" spc="100">
                <a:solidFill>
                  <a:srgbClr val="6B8891"/>
                </a:solidFill>
              </a:defRPr>
            </a:lvl1pPr>
          </a:lstStyle>
          <a:p>
            <a:pPr lvl="0"/>
            <a:r>
              <a:rPr lang="en-US"/>
              <a:t>Click to edit Master text styles</a:t>
            </a:r>
          </a:p>
        </p:txBody>
      </p:sp>
      <p:sp>
        <p:nvSpPr>
          <p:cNvPr id="6" name="Date Placeholder 6">
            <a:extLst>
              <a:ext uri="{FF2B5EF4-FFF2-40B4-BE49-F238E27FC236}">
                <a16:creationId xmlns:a16="http://schemas.microsoft.com/office/drawing/2014/main" id="{8EBCF3A1-8127-448F-8EA0-5FF1ADD6E7E1}"/>
              </a:ext>
            </a:extLst>
          </p:cNvPr>
          <p:cNvSpPr txBox="1">
            <a:spLocks noGrp="1"/>
          </p:cNvSpPr>
          <p:nvPr>
            <p:ph type="dt" sz="half" idx="7"/>
          </p:nvPr>
        </p:nvSpPr>
        <p:spPr/>
        <p:txBody>
          <a:bodyPr/>
          <a:lstStyle>
            <a:lvl1pPr>
              <a:defRPr/>
            </a:lvl1pPr>
          </a:lstStyle>
          <a:p>
            <a:pPr lvl="0"/>
            <a:fld id="{5595B60F-A04F-4E5F-9C19-DD06EB71609F}" type="datetime1">
              <a:rPr lang="en-US"/>
              <a:pPr lvl="0"/>
              <a:t>9/14/2021</a:t>
            </a:fld>
            <a:endParaRPr lang="en-US"/>
          </a:p>
        </p:txBody>
      </p:sp>
      <p:sp>
        <p:nvSpPr>
          <p:cNvPr id="7" name="Footer Placeholder 7">
            <a:extLst>
              <a:ext uri="{FF2B5EF4-FFF2-40B4-BE49-F238E27FC236}">
                <a16:creationId xmlns:a16="http://schemas.microsoft.com/office/drawing/2014/main" id="{1F245077-C0E6-4774-B95F-34DA2BD9B170}"/>
              </a:ext>
            </a:extLst>
          </p:cNvPr>
          <p:cNvSpPr txBox="1">
            <a:spLocks noGrp="1"/>
          </p:cNvSpPr>
          <p:nvPr>
            <p:ph type="ftr" sz="quarter" idx="9"/>
          </p:nvPr>
        </p:nvSpPr>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0074DC68-AF83-481F-BC1B-B991C1842795}"/>
              </a:ext>
            </a:extLst>
          </p:cNvPr>
          <p:cNvSpPr txBox="1">
            <a:spLocks noGrp="1"/>
          </p:cNvSpPr>
          <p:nvPr>
            <p:ph type="sldNum" sz="quarter" idx="8"/>
          </p:nvPr>
        </p:nvSpPr>
        <p:spPr/>
        <p:txBody>
          <a:bodyPr/>
          <a:lstStyle>
            <a:lvl1pPr>
              <a:defRPr/>
            </a:lvl1pPr>
          </a:lstStyle>
          <a:p>
            <a:pPr lvl="0"/>
            <a:fld id="{B6C9FF52-3007-48F7-B45A-0BB7DD8E051B}" type="slidenum">
              <a:t>‹#›</a:t>
            </a:fld>
            <a:endParaRPr lang="en-US"/>
          </a:p>
        </p:txBody>
      </p:sp>
      <p:sp>
        <p:nvSpPr>
          <p:cNvPr id="9" name="Title 9">
            <a:extLst>
              <a:ext uri="{FF2B5EF4-FFF2-40B4-BE49-F238E27FC236}">
                <a16:creationId xmlns:a16="http://schemas.microsoft.com/office/drawing/2014/main" id="{E201DB7A-284E-47C0-AFF5-351109944346}"/>
              </a:ext>
            </a:extLst>
          </p:cNvPr>
          <p:cNvSpPr txBox="1">
            <a:spLocks noGrp="1"/>
          </p:cNvSpPr>
          <p:nvPr>
            <p:ph type="title"/>
          </p:nvPr>
        </p:nvSpPr>
        <p:spPr/>
        <p:txBody>
          <a:bodyPr/>
          <a:lstStyle>
            <a:lvl1pPr>
              <a:defRPr/>
            </a:lvl1pPr>
          </a:lstStyle>
          <a:p>
            <a:pPr lvl="0"/>
            <a:r>
              <a:rPr lang="en-US"/>
              <a:t>Click to edit Master title style</a:t>
            </a:r>
          </a:p>
        </p:txBody>
      </p:sp>
    </p:spTree>
    <p:extLst>
      <p:ext uri="{BB962C8B-B14F-4D97-AF65-F5344CB8AC3E}">
        <p14:creationId xmlns:p14="http://schemas.microsoft.com/office/powerpoint/2010/main" val="1699758261"/>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DA05-C432-4EF9-9CED-3B6EE019C5F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2445C574-7ADF-49CD-B59C-67D92C27DCF3}"/>
              </a:ext>
            </a:extLst>
          </p:cNvPr>
          <p:cNvSpPr txBox="1">
            <a:spLocks noGrp="1"/>
          </p:cNvSpPr>
          <p:nvPr>
            <p:ph type="dt" sz="half" idx="7"/>
          </p:nvPr>
        </p:nvSpPr>
        <p:spPr/>
        <p:txBody>
          <a:bodyPr/>
          <a:lstStyle>
            <a:lvl1pPr>
              <a:defRPr/>
            </a:lvl1pPr>
          </a:lstStyle>
          <a:p>
            <a:pPr lvl="0"/>
            <a:fld id="{A4C310DC-DC13-49B7-82F0-1636885D094C}" type="datetime1">
              <a:rPr lang="en-US"/>
              <a:pPr lvl="0"/>
              <a:t>9/14/2021</a:t>
            </a:fld>
            <a:endParaRPr lang="en-US"/>
          </a:p>
        </p:txBody>
      </p:sp>
      <p:sp>
        <p:nvSpPr>
          <p:cNvPr id="4" name="Footer Placeholder 3">
            <a:extLst>
              <a:ext uri="{FF2B5EF4-FFF2-40B4-BE49-F238E27FC236}">
                <a16:creationId xmlns:a16="http://schemas.microsoft.com/office/drawing/2014/main" id="{FB527982-5581-4DC6-A79D-55434488833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83B38F52-CBB2-49C0-B822-0FACED8A9C1C}"/>
              </a:ext>
            </a:extLst>
          </p:cNvPr>
          <p:cNvSpPr txBox="1">
            <a:spLocks noGrp="1"/>
          </p:cNvSpPr>
          <p:nvPr>
            <p:ph type="sldNum" sz="quarter" idx="8"/>
          </p:nvPr>
        </p:nvSpPr>
        <p:spPr/>
        <p:txBody>
          <a:bodyPr/>
          <a:lstStyle>
            <a:lvl1pPr>
              <a:defRPr/>
            </a:lvl1pPr>
          </a:lstStyle>
          <a:p>
            <a:pPr lvl="0"/>
            <a:fld id="{99CC6404-1E49-447A-B5CC-6D37942F5729}" type="slidenum">
              <a:t>‹#›</a:t>
            </a:fld>
            <a:endParaRPr lang="en-US"/>
          </a:p>
        </p:txBody>
      </p:sp>
    </p:spTree>
    <p:extLst>
      <p:ext uri="{BB962C8B-B14F-4D97-AF65-F5344CB8AC3E}">
        <p14:creationId xmlns:p14="http://schemas.microsoft.com/office/powerpoint/2010/main" val="38512985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FCE2F-1AE0-4A37-BE68-E58FCE73FB91}"/>
              </a:ext>
            </a:extLst>
          </p:cNvPr>
          <p:cNvSpPr txBox="1">
            <a:spLocks noGrp="1"/>
          </p:cNvSpPr>
          <p:nvPr>
            <p:ph type="dt" sz="half" idx="7"/>
          </p:nvPr>
        </p:nvSpPr>
        <p:spPr/>
        <p:txBody>
          <a:bodyPr/>
          <a:lstStyle>
            <a:lvl1pPr>
              <a:defRPr/>
            </a:lvl1pPr>
          </a:lstStyle>
          <a:p>
            <a:pPr lvl="0"/>
            <a:fld id="{24E15A3A-4E48-4CCC-B201-91510531FB3A}" type="datetime1">
              <a:rPr lang="en-US"/>
              <a:pPr lvl="0"/>
              <a:t>9/14/2021</a:t>
            </a:fld>
            <a:endParaRPr lang="en-US"/>
          </a:p>
        </p:txBody>
      </p:sp>
      <p:sp>
        <p:nvSpPr>
          <p:cNvPr id="3" name="Footer Placeholder 2">
            <a:extLst>
              <a:ext uri="{FF2B5EF4-FFF2-40B4-BE49-F238E27FC236}">
                <a16:creationId xmlns:a16="http://schemas.microsoft.com/office/drawing/2014/main" id="{9C107E50-6F96-418A-91B2-5CD9BDDA4C4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FCDA96B-A333-4FCB-B620-5F85DDF5C9B2}"/>
              </a:ext>
            </a:extLst>
          </p:cNvPr>
          <p:cNvSpPr txBox="1">
            <a:spLocks noGrp="1"/>
          </p:cNvSpPr>
          <p:nvPr>
            <p:ph type="sldNum" sz="quarter" idx="8"/>
          </p:nvPr>
        </p:nvSpPr>
        <p:spPr/>
        <p:txBody>
          <a:bodyPr/>
          <a:lstStyle>
            <a:lvl1pPr>
              <a:defRPr/>
            </a:lvl1pPr>
          </a:lstStyle>
          <a:p>
            <a:pPr lvl="0"/>
            <a:fld id="{BD6AA03C-FA82-47D2-AEDA-F08C3B51BFA2}" type="slidenum">
              <a:t>‹#›</a:t>
            </a:fld>
            <a:endParaRPr lang="en-US"/>
          </a:p>
        </p:txBody>
      </p:sp>
    </p:spTree>
    <p:extLst>
      <p:ext uri="{BB962C8B-B14F-4D97-AF65-F5344CB8AC3E}">
        <p14:creationId xmlns:p14="http://schemas.microsoft.com/office/powerpoint/2010/main" val="391849816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Rectangle 25">
            <a:extLst>
              <a:ext uri="{FF2B5EF4-FFF2-40B4-BE49-F238E27FC236}">
                <a16:creationId xmlns:a16="http://schemas.microsoft.com/office/drawing/2014/main" id="{5B5F1882-D5EB-4CD2-813F-75D6377EE2F5}"/>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030D9B08-0E47-4ABE-A4E6-8757201128F1}"/>
              </a:ext>
            </a:extLst>
          </p:cNvPr>
          <p:cNvSpPr txBox="1">
            <a:spLocks noGrp="1"/>
          </p:cNvSpPr>
          <p:nvPr>
            <p:ph type="title"/>
          </p:nvPr>
        </p:nvSpPr>
        <p:spPr>
          <a:xfrm>
            <a:off x="804672" y="2243827"/>
            <a:ext cx="4486659" cy="1141500"/>
          </a:xfrm>
        </p:spPr>
        <p:txBody>
          <a:bodyPr/>
          <a:lstStyle>
            <a:lvl1pPr>
              <a:defRPr sz="2200"/>
            </a:lvl1pPr>
          </a:lstStyle>
          <a:p>
            <a:pPr lvl="0"/>
            <a:r>
              <a:rPr lang="en-US"/>
              <a:t>Click to edit Master title style</a:t>
            </a:r>
          </a:p>
        </p:txBody>
      </p:sp>
      <p:sp>
        <p:nvSpPr>
          <p:cNvPr id="4" name="Content Placeholder 2">
            <a:extLst>
              <a:ext uri="{FF2B5EF4-FFF2-40B4-BE49-F238E27FC236}">
                <a16:creationId xmlns:a16="http://schemas.microsoft.com/office/drawing/2014/main" id="{5B2ADE78-B764-4AB5-8F46-49B4E75C9159}"/>
              </a:ext>
            </a:extLst>
          </p:cNvPr>
          <p:cNvSpPr txBox="1">
            <a:spLocks noGrp="1"/>
          </p:cNvSpPr>
          <p:nvPr>
            <p:ph idx="1"/>
          </p:nvPr>
        </p:nvSpPr>
        <p:spPr>
          <a:xfrm>
            <a:off x="6736083" y="804672"/>
            <a:ext cx="4815843" cy="5248656"/>
          </a:xfrm>
        </p:spPr>
        <p:txBody>
          <a:bodyPr/>
          <a:lstStyle>
            <a:lvl1pPr>
              <a:defRPr sz="1900">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742154BE-4F84-4ADC-8123-FD01210BA11D}"/>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8">
            <a:extLst>
              <a:ext uri="{FF2B5EF4-FFF2-40B4-BE49-F238E27FC236}">
                <a16:creationId xmlns:a16="http://schemas.microsoft.com/office/drawing/2014/main" id="{9BB84DE8-DF40-4EC2-A67D-C0F851936FF1}"/>
              </a:ext>
            </a:extLst>
          </p:cNvPr>
          <p:cNvSpPr txBox="1">
            <a:spLocks noGrp="1"/>
          </p:cNvSpPr>
          <p:nvPr>
            <p:ph type="dt" sz="half" idx="7"/>
          </p:nvPr>
        </p:nvSpPr>
        <p:spPr/>
        <p:txBody>
          <a:bodyPr/>
          <a:lstStyle>
            <a:lvl1pPr>
              <a:defRPr/>
            </a:lvl1pPr>
          </a:lstStyle>
          <a:p>
            <a:pPr lvl="0"/>
            <a:fld id="{26BC1B9B-AA6B-4749-9B80-F4F13AEBC897}" type="datetime1">
              <a:rPr lang="en-US"/>
              <a:pPr lvl="0"/>
              <a:t>9/14/2021</a:t>
            </a:fld>
            <a:endParaRPr lang="en-US"/>
          </a:p>
        </p:txBody>
      </p:sp>
      <p:sp>
        <p:nvSpPr>
          <p:cNvPr id="7" name="Footer Placeholder 9">
            <a:extLst>
              <a:ext uri="{FF2B5EF4-FFF2-40B4-BE49-F238E27FC236}">
                <a16:creationId xmlns:a16="http://schemas.microsoft.com/office/drawing/2014/main" id="{F9524055-2A28-4D85-A77F-A3AAF90040E3}"/>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10">
            <a:extLst>
              <a:ext uri="{FF2B5EF4-FFF2-40B4-BE49-F238E27FC236}">
                <a16:creationId xmlns:a16="http://schemas.microsoft.com/office/drawing/2014/main" id="{8269A0B8-0192-43DD-920D-D1DFD44E9700}"/>
              </a:ext>
            </a:extLst>
          </p:cNvPr>
          <p:cNvSpPr txBox="1">
            <a:spLocks noGrp="1"/>
          </p:cNvSpPr>
          <p:nvPr>
            <p:ph type="sldNum" sz="quarter" idx="8"/>
          </p:nvPr>
        </p:nvSpPr>
        <p:spPr/>
        <p:txBody>
          <a:bodyPr/>
          <a:lstStyle>
            <a:lvl1pPr>
              <a:defRPr/>
            </a:lvl1pPr>
          </a:lstStyle>
          <a:p>
            <a:pPr lvl="0"/>
            <a:fld id="{6E7CB111-7844-42CB-8375-2E216D75D448}" type="slidenum">
              <a:t>‹#›</a:t>
            </a:fld>
            <a:endParaRPr lang="en-US"/>
          </a:p>
        </p:txBody>
      </p:sp>
    </p:spTree>
    <p:extLst>
      <p:ext uri="{BB962C8B-B14F-4D97-AF65-F5344CB8AC3E}">
        <p14:creationId xmlns:p14="http://schemas.microsoft.com/office/powerpoint/2010/main" val="3525130170"/>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C2FA2F7F-DC3E-40FD-9AA5-7F3E64294A5C}"/>
              </a:ext>
            </a:extLst>
          </p:cNvPr>
          <p:cNvSpPr/>
          <p:nvPr/>
        </p:nvSpPr>
        <p:spPr>
          <a:xfrm>
            <a:off x="0" y="0"/>
            <a:ext cx="6096003" cy="6858000"/>
          </a:xfrm>
          <a:prstGeom prst="rect">
            <a:avLst/>
          </a:prstGeom>
          <a:solidFill>
            <a:srgbClr val="9BAFB5"/>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C690C8F8-F055-4427-8F9D-B9FCA901DF7E}"/>
              </a:ext>
            </a:extLst>
          </p:cNvPr>
          <p:cNvSpPr txBox="1">
            <a:spLocks noGrp="1"/>
          </p:cNvSpPr>
          <p:nvPr>
            <p:ph type="title"/>
          </p:nvPr>
        </p:nvSpPr>
        <p:spPr>
          <a:xfrm>
            <a:off x="808521" y="2243827"/>
            <a:ext cx="4494998" cy="1134642"/>
          </a:xfrm>
        </p:spPr>
        <p:txBody>
          <a:bodyPr>
            <a:noAutofit/>
          </a:bodyPr>
          <a:lstStyle>
            <a:lvl1pPr>
              <a:defRPr sz="2200"/>
            </a:lvl1pPr>
          </a:lstStyle>
          <a:p>
            <a:pPr lvl="0"/>
            <a:r>
              <a:rPr lang="en-US"/>
              <a:t>Click to edit Master title style</a:t>
            </a:r>
          </a:p>
        </p:txBody>
      </p:sp>
      <p:sp>
        <p:nvSpPr>
          <p:cNvPr id="4" name="Picture Placeholder 2">
            <a:extLst>
              <a:ext uri="{FF2B5EF4-FFF2-40B4-BE49-F238E27FC236}">
                <a16:creationId xmlns:a16="http://schemas.microsoft.com/office/drawing/2014/main" id="{750863CC-0FAC-4D79-976C-CA9926604B9A}"/>
              </a:ext>
            </a:extLst>
          </p:cNvPr>
          <p:cNvSpPr txBox="1">
            <a:spLocks noGrp="1"/>
          </p:cNvSpPr>
          <p:nvPr>
            <p:ph type="pic" idx="1"/>
          </p:nvPr>
        </p:nvSpPr>
        <p:spPr>
          <a:xfrm>
            <a:off x="6096003" y="0"/>
            <a:ext cx="6102092" cy="6858000"/>
          </a:xfrm>
          <a:solidFill>
            <a:srgbClr val="BFBFBF"/>
          </a:solidFill>
        </p:spPr>
        <p:txBody>
          <a:bodyPr/>
          <a:lstStyle>
            <a:lvl1pPr marL="0" indent="0">
              <a:buNone/>
              <a:defRPr sz="3200">
                <a:solidFill>
                  <a:srgbClr val="FFFFFF"/>
                </a:solidFill>
              </a:defRPr>
            </a:lvl1pPr>
          </a:lstStyle>
          <a:p>
            <a:pPr lvl="0"/>
            <a:r>
              <a:rPr lang="en-US"/>
              <a:t>Click icon to add picture</a:t>
            </a:r>
          </a:p>
        </p:txBody>
      </p:sp>
      <p:sp>
        <p:nvSpPr>
          <p:cNvPr id="5" name="Text Placeholder 3">
            <a:extLst>
              <a:ext uri="{FF2B5EF4-FFF2-40B4-BE49-F238E27FC236}">
                <a16:creationId xmlns:a16="http://schemas.microsoft.com/office/drawing/2014/main" id="{E715A667-F15C-4D16-8D7F-ABDCE71D12CA}"/>
              </a:ext>
            </a:extLst>
          </p:cNvPr>
          <p:cNvSpPr txBox="1">
            <a:spLocks noGrp="1"/>
          </p:cNvSpPr>
          <p:nvPr>
            <p:ph type="body" idx="2"/>
          </p:nvPr>
        </p:nvSpPr>
        <p:spPr>
          <a:xfrm>
            <a:off x="1115568" y="3549920"/>
            <a:ext cx="3794759" cy="2194038"/>
          </a:xfrm>
        </p:spPr>
        <p:txBody>
          <a:bodyPr anchorCtr="1"/>
          <a:lstStyle>
            <a:lvl1pPr marL="0" indent="0" algn="ctr">
              <a:buNone/>
              <a:defRPr sz="1500">
                <a:solidFill>
                  <a:srgbClr val="FFFFFF"/>
                </a:solidFill>
              </a:defRPr>
            </a:lvl1pPr>
          </a:lstStyle>
          <a:p>
            <a:pPr lvl="0"/>
            <a:r>
              <a:rPr lang="en-US"/>
              <a:t>Click to edit Master text styles</a:t>
            </a:r>
          </a:p>
        </p:txBody>
      </p:sp>
      <p:sp>
        <p:nvSpPr>
          <p:cNvPr id="6" name="Date Placeholder 7">
            <a:extLst>
              <a:ext uri="{FF2B5EF4-FFF2-40B4-BE49-F238E27FC236}">
                <a16:creationId xmlns:a16="http://schemas.microsoft.com/office/drawing/2014/main" id="{7B1B1882-208E-4983-B29C-6C033B95D013}"/>
              </a:ext>
            </a:extLst>
          </p:cNvPr>
          <p:cNvSpPr txBox="1">
            <a:spLocks noGrp="1"/>
          </p:cNvSpPr>
          <p:nvPr>
            <p:ph type="dt" sz="half" idx="7"/>
          </p:nvPr>
        </p:nvSpPr>
        <p:spPr/>
        <p:txBody>
          <a:bodyPr/>
          <a:lstStyle>
            <a:lvl1pPr>
              <a:defRPr>
                <a:solidFill>
                  <a:srgbClr val="FFFFFF"/>
                </a:solidFill>
                <a:effectLst>
                  <a:outerShdw dist="38096" dir="2700000">
                    <a:srgbClr val="000000"/>
                  </a:outerShdw>
                </a:effectLst>
              </a:defRPr>
            </a:lvl1pPr>
          </a:lstStyle>
          <a:p>
            <a:pPr lvl="0"/>
            <a:fld id="{97171752-CE76-4670-BEC4-5E66CC69FDCE}" type="datetime1">
              <a:rPr lang="en-US"/>
              <a:pPr lvl="0"/>
              <a:t>9/14/2021</a:t>
            </a:fld>
            <a:endParaRPr lang="en-US"/>
          </a:p>
        </p:txBody>
      </p:sp>
      <p:sp>
        <p:nvSpPr>
          <p:cNvPr id="7" name="Footer Placeholder 8">
            <a:extLst>
              <a:ext uri="{FF2B5EF4-FFF2-40B4-BE49-F238E27FC236}">
                <a16:creationId xmlns:a16="http://schemas.microsoft.com/office/drawing/2014/main" id="{E93CAA99-E1DD-4B59-B4DE-1A847535AAA2}"/>
              </a:ext>
            </a:extLst>
          </p:cNvPr>
          <p:cNvSpPr txBox="1">
            <a:spLocks noGrp="1"/>
          </p:cNvSpPr>
          <p:nvPr>
            <p:ph type="ftr" sz="quarter" idx="9"/>
          </p:nvPr>
        </p:nvSpPr>
        <p:spPr>
          <a:xfrm>
            <a:off x="804672" y="6236207"/>
            <a:ext cx="5124800" cy="320040"/>
          </a:xfrm>
        </p:spPr>
        <p:txBody>
          <a:bodyPr/>
          <a:lstStyle>
            <a:lvl1pPr>
              <a:defRPr>
                <a:solidFill>
                  <a:srgbClr val="FFFFFF"/>
                </a:solidFill>
              </a:defRPr>
            </a:lvl1pPr>
          </a:lstStyle>
          <a:p>
            <a:pPr lvl="0"/>
            <a:endParaRPr lang="en-US"/>
          </a:p>
        </p:txBody>
      </p:sp>
      <p:sp>
        <p:nvSpPr>
          <p:cNvPr id="8" name="Slide Number Placeholder 9">
            <a:extLst>
              <a:ext uri="{FF2B5EF4-FFF2-40B4-BE49-F238E27FC236}">
                <a16:creationId xmlns:a16="http://schemas.microsoft.com/office/drawing/2014/main" id="{5C7EF283-5772-4B7B-B601-92E19D5FB028}"/>
              </a:ext>
            </a:extLst>
          </p:cNvPr>
          <p:cNvSpPr txBox="1">
            <a:spLocks noGrp="1"/>
          </p:cNvSpPr>
          <p:nvPr>
            <p:ph type="sldNum" sz="quarter" idx="8"/>
          </p:nvPr>
        </p:nvSpPr>
        <p:spPr/>
        <p:txBody>
          <a:bodyPr/>
          <a:lstStyle>
            <a:lvl1pPr>
              <a:defRPr/>
            </a:lvl1pPr>
          </a:lstStyle>
          <a:p>
            <a:pPr lvl="0"/>
            <a:fld id="{09F82284-7A57-4292-9D4A-3321996830E0}" type="slidenum">
              <a:t>‹#›</a:t>
            </a:fld>
            <a:endParaRPr lang="en-US"/>
          </a:p>
        </p:txBody>
      </p:sp>
    </p:spTree>
    <p:extLst>
      <p:ext uri="{BB962C8B-B14F-4D97-AF65-F5344CB8AC3E}">
        <p14:creationId xmlns:p14="http://schemas.microsoft.com/office/powerpoint/2010/main" val="1818164569"/>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116DA-EEC0-49D7-BBFA-B3676A44C912}"/>
              </a:ext>
            </a:extLst>
          </p:cNvPr>
          <p:cNvSpPr txBox="1">
            <a:spLocks noGrp="1"/>
          </p:cNvSpPr>
          <p:nvPr>
            <p:ph type="title"/>
          </p:nvPr>
        </p:nvSpPr>
        <p:spPr>
          <a:xfrm>
            <a:off x="2231136" y="964692"/>
            <a:ext cx="7729724" cy="1188720"/>
          </a:xfrm>
          <a:prstGeom prst="rect">
            <a:avLst/>
          </a:prstGeom>
          <a:solidFill>
            <a:srgbClr val="FFFFFF"/>
          </a:solidFill>
          <a:ln w="31747" cap="sq">
            <a:solidFill>
              <a:srgbClr val="404040"/>
            </a:solidFill>
            <a:prstDash val="solid"/>
            <a:miter/>
          </a:ln>
        </p:spPr>
        <p:txBody>
          <a:bodyPr vert="horz" wrap="square" lIns="182880" tIns="182880" rIns="182880" bIns="18288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96E385F8-24FA-44BD-AC3C-F7E5BA15F076}"/>
              </a:ext>
            </a:extLst>
          </p:cNvPr>
          <p:cNvSpPr txBox="1">
            <a:spLocks noGrp="1"/>
          </p:cNvSpPr>
          <p:nvPr>
            <p:ph type="body" idx="1"/>
          </p:nvPr>
        </p:nvSpPr>
        <p:spPr>
          <a:xfrm>
            <a:off x="2231136" y="2638044"/>
            <a:ext cx="7729724" cy="3101983"/>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C8039-629B-4BA1-AED0-82CD55AA0C59}"/>
              </a:ext>
            </a:extLst>
          </p:cNvPr>
          <p:cNvSpPr txBox="1">
            <a:spLocks noGrp="1"/>
          </p:cNvSpPr>
          <p:nvPr>
            <p:ph type="dt" sz="half" idx="2"/>
          </p:nvPr>
        </p:nvSpPr>
        <p:spPr>
          <a:xfrm>
            <a:off x="7821430" y="6238814"/>
            <a:ext cx="2753743" cy="323971"/>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fld id="{094440BE-56AA-422C-B378-86697DB5A539}" type="datetime1">
              <a:rPr lang="en-US"/>
              <a:pPr lvl="0"/>
              <a:t>9/14/2021</a:t>
            </a:fld>
            <a:endParaRPr lang="en-US"/>
          </a:p>
        </p:txBody>
      </p:sp>
      <p:sp>
        <p:nvSpPr>
          <p:cNvPr id="5" name="Footer Placeholder 4">
            <a:extLst>
              <a:ext uri="{FF2B5EF4-FFF2-40B4-BE49-F238E27FC236}">
                <a16:creationId xmlns:a16="http://schemas.microsoft.com/office/drawing/2014/main" id="{5610531C-B6B6-442E-8A70-69D18B7BCE52}"/>
              </a:ext>
            </a:extLst>
          </p:cNvPr>
          <p:cNvSpPr txBox="1">
            <a:spLocks noGrp="1"/>
          </p:cNvSpPr>
          <p:nvPr>
            <p:ph type="ftr" sz="quarter" idx="3"/>
          </p:nvPr>
        </p:nvSpPr>
        <p:spPr>
          <a:xfrm>
            <a:off x="1600200" y="6236207"/>
            <a:ext cx="5901190" cy="32004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
              </a:lnSpc>
              <a:spcBef>
                <a:spcPts val="0"/>
              </a:spcBef>
              <a:spcAft>
                <a:spcPts val="0"/>
              </a:spcAft>
              <a:buNone/>
              <a:tabLst/>
              <a:defRPr lang="en-US" sz="1050" b="0" i="0" u="none" strike="noStrike" kern="1200" cap="none" spc="0" baseline="0%">
                <a:solidFill>
                  <a:srgbClr val="000000"/>
                </a:solidFill>
                <a:uFillTx/>
                <a:latin typeface="Gill Sans MT"/>
              </a:defRPr>
            </a:lvl1pPr>
          </a:lstStyle>
          <a:p>
            <a:pPr lvl="0"/>
            <a:endParaRPr lang="en-US"/>
          </a:p>
        </p:txBody>
      </p:sp>
      <p:sp>
        <p:nvSpPr>
          <p:cNvPr id="6" name="Slide Number Placeholder 5">
            <a:extLst>
              <a:ext uri="{FF2B5EF4-FFF2-40B4-BE49-F238E27FC236}">
                <a16:creationId xmlns:a16="http://schemas.microsoft.com/office/drawing/2014/main" id="{ADB291A2-37EB-42AC-ADA7-F910DC1F2CAC}"/>
              </a:ext>
            </a:extLst>
          </p:cNvPr>
          <p:cNvSpPr txBox="1">
            <a:spLocks noGrp="1"/>
          </p:cNvSpPr>
          <p:nvPr>
            <p:ph type="sldNum" sz="quarter" idx="4"/>
          </p:nvPr>
        </p:nvSpPr>
        <p:spPr>
          <a:xfrm>
            <a:off x="10758921" y="6217920"/>
            <a:ext cx="365760" cy="365760"/>
          </a:xfrm>
          <a:prstGeom prst="rect">
            <a:avLst/>
          </a:prstGeom>
          <a:solidFill>
            <a:srgbClr val="1D1D1D">
              <a:alpha val="70%"/>
            </a:srgbClr>
          </a:solidFill>
          <a:ln>
            <a:noFill/>
          </a:ln>
        </p:spPr>
        <p:txBody>
          <a:bodyPr vert="horz" wrap="square" lIns="18288" tIns="45720" rIns="18288" bIns="45720" anchor="ctr" anchorCtr="1" compatLnSpc="1">
            <a:noAutofit/>
          </a:bodyPr>
          <a:lstStyle>
            <a:lvl1pPr marL="0" marR="0" lvl="0" indent="0" algn="ctr" defTabSz="457200" rtl="0" fontAlgn="auto" hangingPunct="1">
              <a:lnSpc>
                <a:spcPct val="100%"/>
              </a:lnSpc>
              <a:spcBef>
                <a:spcPts val="0"/>
              </a:spcBef>
              <a:spcAft>
                <a:spcPts val="0"/>
              </a:spcAft>
              <a:buNone/>
              <a:tabLst/>
              <a:defRPr lang="en-US" sz="1100" b="0" i="0" u="none" strike="noStrike" kern="1200" cap="none" spc="0" baseline="0%">
                <a:solidFill>
                  <a:srgbClr val="FFFFFF"/>
                </a:solidFill>
                <a:uFillTx/>
                <a:latin typeface="Gill Sans MT"/>
              </a:defRPr>
            </a:lvl1pPr>
          </a:lstStyle>
          <a:p>
            <a:pPr lvl="0"/>
            <a:fld id="{7664E79D-FD73-44D9-977D-1C6BEF5B53F3}"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1">
        <a:lnSpc>
          <a:spcPct val="90%"/>
        </a:lnSpc>
        <a:spcBef>
          <a:spcPts val="0"/>
        </a:spcBef>
        <a:spcAft>
          <a:spcPts val="0"/>
        </a:spcAft>
        <a:buNone/>
        <a:tabLst/>
        <a:defRPr lang="en-US" sz="2800" b="0" i="0" u="none" strike="noStrike" kern="1200" cap="all" spc="200" baseline="0%">
          <a:solidFill>
            <a:srgbClr val="262626"/>
          </a:solidFill>
          <a:uFillTx/>
          <a:latin typeface="Gill Sans MT"/>
        </a:defRPr>
      </a:lvl1pPr>
    </p:titleStyle>
    <p:bodyStyle>
      <a:lvl1pPr marL="228600" marR="0" lvl="0"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800" b="0" i="0" u="none" strike="noStrike" kern="1200" cap="none" spc="0" baseline="0%">
          <a:solidFill>
            <a:srgbClr val="262626"/>
          </a:solidFill>
          <a:uFillTx/>
          <a:latin typeface="Gill Sans MT"/>
        </a:defRPr>
      </a:lvl1pPr>
      <a:lvl2pPr marL="457200" marR="0" lvl="1"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2pPr>
      <a:lvl3pPr marL="685800" marR="0" lvl="2"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3pPr>
      <a:lvl4pPr marL="914400" marR="0" lvl="3"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4pPr>
      <a:lvl5pPr marL="1143000" marR="0" lvl="4" indent="-228600" algn="l" defTabSz="914400" rtl="0" fontAlgn="auto" hangingPunct="1">
        <a:lnSpc>
          <a:spcPct val="100%"/>
        </a:lnSpc>
        <a:spcBef>
          <a:spcPts val="1000"/>
        </a:spcBef>
        <a:spcAft>
          <a:spcPts val="0"/>
        </a:spcAft>
        <a:buClr>
          <a:srgbClr val="9BAFB5"/>
        </a:buClr>
        <a:buSzPct val="100%"/>
        <a:buFont typeface="Arial" pitchFamily="34"/>
        <a:buChar char="•"/>
        <a:tabLst/>
        <a:defRPr lang="en-US" sz="1600" b="0" i="0" u="none" strike="noStrike" kern="1200" cap="none" spc="0" baseline="0%">
          <a:solidFill>
            <a:srgbClr val="262626"/>
          </a:solidFill>
          <a:uFillTx/>
          <a:latin typeface="Gill Sans MT"/>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jpe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3" Type="http://purl.oclc.org/ooxml/officeDocument/relationships/image" Target="../media/image10.png"/><Relationship Id="rId2" Type="http://purl.oclc.org/ooxml/officeDocument/relationships/image" Target="../media/image9.png"/><Relationship Id="rId1" Type="http://purl.oclc.org/ooxml/officeDocument/relationships/slideLayout" Target="../slideLayouts/slideLayout1.xml"/><Relationship Id="rId4" Type="http://purl.oclc.org/ooxml/officeDocument/relationships/image" Target="../media/image11.png"/></Relationships>
</file>

<file path=ppt/slides/_rels/slide11.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3.xml.rels><?xml version="1.0" encoding="UTF-8" standalone="yes"?>
<Relationships xmlns="http://schemas.openxmlformats.org/package/2006/relationships"><Relationship Id="rId2" Type="http://purl.oclc.org/ooxml/officeDocument/relationships/image" Target="../media/image12.png"/><Relationship Id="rId1" Type="http://purl.oclc.org/ooxml/officeDocument/relationships/slideLayout" Target="../slideLayouts/slideLayout8.xml"/></Relationships>
</file>

<file path=ppt/slides/_rels/slide1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3" Type="http://purl.oclc.org/ooxml/officeDocument/relationships/image" Target="../media/image3.gif"/><Relationship Id="rId2" Type="http://purl.oclc.org/ooxml/officeDocument/relationships/image" Target="../media/image2.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4.png"/><Relationship Id="rId1" Type="http://purl.oclc.org/ooxml/officeDocument/relationships/slideLayout" Target="../slideLayouts/slideLayout1.xml"/></Relationships>
</file>

<file path=ppt/slides/_rels/slide7.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5.png"/><Relationship Id="rId1" Type="http://purl.oclc.org/ooxml/officeDocument/relationships/slideLayout" Target="../slideLayouts/slideLayout1.xml"/><Relationship Id="rId4" Type="http://purl.oclc.org/ooxml/officeDocument/relationships/image" Target="../media/image7.png"/></Relationships>
</file>

<file path=ppt/slides/_rels/slide8.xml.rels><?xml version="1.0" encoding="UTF-8" standalone="yes"?>
<Relationships xmlns="http://schemas.openxmlformats.org/package/2006/relationships"><Relationship Id="rId2" Type="http://purl.oclc.org/ooxml/officeDocument/relationships/image" Target="../media/image8.jpeg"/><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0FD6-542A-4E83-B84B-AF01BD048713}"/>
              </a:ext>
            </a:extLst>
          </p:cNvPr>
          <p:cNvSpPr txBox="1">
            <a:spLocks noGrp="1"/>
          </p:cNvSpPr>
          <p:nvPr>
            <p:ph type="ctrTitle"/>
          </p:nvPr>
        </p:nvSpPr>
        <p:spPr>
          <a:xfrm>
            <a:off x="1600200" y="2247357"/>
            <a:ext cx="8991596" cy="1645920"/>
          </a:xfrm>
        </p:spPr>
        <p:txBody>
          <a:bodyPr>
            <a:normAutofit/>
          </a:bodyPr>
          <a:lstStyle/>
          <a:p>
            <a:pPr lvl="0"/>
            <a:r>
              <a:rPr lang="en-US" sz="4400" b="1" dirty="0"/>
              <a:t>CAN </a:t>
            </a:r>
            <a:br>
              <a:rPr lang="en-US" sz="4400" b="1" dirty="0"/>
            </a:br>
            <a:r>
              <a:rPr kumimoji="0" lang="en-US" sz="1000" b="1" i="0" u="none" strike="noStrike" kern="1200" cap="all" spc="200" normalizeH="0" baseline="0%" noProof="0" dirty="0">
                <a:ln>
                  <a:noFill/>
                </a:ln>
                <a:solidFill>
                  <a:schemeClr val="tx1">
                    <a:lumMod val="65%"/>
                    <a:lumOff val="35%"/>
                  </a:schemeClr>
                </a:solidFill>
                <a:effectLst/>
                <a:uLnTx/>
                <a:uFillTx/>
                <a:latin typeface="Gill Sans MT"/>
              </a:rPr>
              <a:t>IN THE TM4C123GH6PM microcontroller</a:t>
            </a:r>
            <a:br>
              <a:rPr kumimoji="0" lang="en-US" sz="500" b="1" i="0" u="none" strike="noStrike" kern="1200" cap="all" spc="200" normalizeH="0" baseline="0%" noProof="0" dirty="0">
                <a:ln>
                  <a:noFill/>
                </a:ln>
                <a:solidFill>
                  <a:srgbClr val="262626"/>
                </a:solidFill>
                <a:effectLst/>
                <a:uLnTx/>
                <a:uFillTx/>
                <a:latin typeface="Gill Sans MT"/>
              </a:rPr>
            </a:br>
            <a:r>
              <a:rPr kumimoji="0" lang="en-US" sz="500" b="0" i="0" u="none" strike="noStrike" kern="1200" cap="all" spc="200" normalizeH="0" baseline="0%" noProof="0" dirty="0">
                <a:ln>
                  <a:noFill/>
                </a:ln>
                <a:solidFill>
                  <a:srgbClr val="262626"/>
                </a:solidFill>
                <a:effectLst/>
                <a:uLnTx/>
                <a:uFillTx/>
                <a:latin typeface="Gill Sans MT"/>
              </a:rPr>
              <a:t> </a:t>
            </a:r>
            <a:endParaRPr lang="en-US" sz="3400" dirty="0"/>
          </a:p>
        </p:txBody>
      </p:sp>
      <p:sp>
        <p:nvSpPr>
          <p:cNvPr id="3" name="Subtitle 4">
            <a:extLst>
              <a:ext uri="{FF2B5EF4-FFF2-40B4-BE49-F238E27FC236}">
                <a16:creationId xmlns:a16="http://schemas.microsoft.com/office/drawing/2014/main" id="{F8E114F2-5509-4498-8FAE-DEC84DACBB8B}"/>
              </a:ext>
            </a:extLst>
          </p:cNvPr>
          <p:cNvSpPr txBox="1">
            <a:spLocks noGrp="1"/>
          </p:cNvSpPr>
          <p:nvPr>
            <p:ph type="subTitle" idx="1"/>
          </p:nvPr>
        </p:nvSpPr>
        <p:spPr>
          <a:xfrm>
            <a:off x="2601605" y="4520693"/>
            <a:ext cx="6801608" cy="1239889"/>
          </a:xfrm>
        </p:spPr>
        <p:txBody>
          <a:bodyPr/>
          <a:lstStyle/>
          <a:p>
            <a:pPr lvl="0">
              <a:lnSpc>
                <a:spcPct val="90%"/>
              </a:lnSpc>
            </a:pPr>
            <a:r>
              <a:rPr lang="en-US" b="1" dirty="0"/>
              <a:t>A Standard Serial Communication Protocol</a:t>
            </a:r>
            <a:endParaRPr lang="en-US" dirty="0"/>
          </a:p>
          <a:p>
            <a:pPr lvl="0">
              <a:lnSpc>
                <a:spcPct val="90%"/>
              </a:lnSpc>
            </a:pPr>
            <a:endParaRPr lang="en-US" b="1" dirty="0"/>
          </a:p>
          <a:p>
            <a:pPr lvl="0">
              <a:lnSpc>
                <a:spcPct val="90%"/>
              </a:lnSpc>
            </a:pPr>
            <a:r>
              <a:rPr lang="en-US" b="1" dirty="0"/>
              <a:t>Author: Shams </a:t>
            </a:r>
            <a:r>
              <a:rPr lang="en-US" b="1" dirty="0" err="1"/>
              <a:t>Eldin</a:t>
            </a:r>
            <a:r>
              <a:rPr lang="en-US" b="1" dirty="0"/>
              <a:t> Elgohary</a:t>
            </a:r>
          </a:p>
        </p:txBody>
      </p:sp>
      <p:pic>
        <p:nvPicPr>
          <p:cNvPr id="1028" name="Picture 4" descr="Siemens Digital Industries Software | NAG">
            <a:extLst>
              <a:ext uri="{FF2B5EF4-FFF2-40B4-BE49-F238E27FC236}">
                <a16:creationId xmlns:a16="http://schemas.microsoft.com/office/drawing/2014/main" id="{3C8EC330-ACA9-4600-9469-17B4F8ED6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2" y="5618110"/>
            <a:ext cx="1633061" cy="1097417"/>
          </a:xfrm>
          <a:prstGeom prst="rect">
            <a:avLst/>
          </a:prstGeom>
          <a:solidFill>
            <a:srgbClr val="FFFFFF">
              <a:shade val="85%"/>
            </a:srgbClr>
          </a:solidFill>
          <a:ln w="88900" cap="sq">
            <a:solidFill>
              <a:srgbClr val="FFFFFF"/>
            </a:solidFill>
            <a:miter lim="800%"/>
          </a:ln>
          <a:effectLst>
            <a:outerShdw blurRad="55000" dist="18000" dir="5400000" algn="tl" rotWithShape="0">
              <a:srgbClr val="000000">
                <a:alpha val="4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59E807-262F-4BF1-8AAC-06769ADD5CB7}"/>
              </a:ext>
            </a:extLst>
          </p:cNvPr>
          <p:cNvSpPr txBox="1">
            <a:spLocks noGrp="1"/>
          </p:cNvSpPr>
          <p:nvPr>
            <p:ph type="ctrTitle"/>
          </p:nvPr>
        </p:nvSpPr>
        <p:spPr>
          <a:xfrm>
            <a:off x="2087563" y="162243"/>
            <a:ext cx="7383462" cy="981075"/>
          </a:xfrm>
        </p:spPr>
        <p:txBody>
          <a:bodyPr/>
          <a:lstStyle/>
          <a:p>
            <a:pPr lvl="0"/>
            <a:r>
              <a:rPr lang="en-US" dirty="0"/>
              <a:t>CAN BIT TIME</a:t>
            </a:r>
          </a:p>
        </p:txBody>
      </p:sp>
      <p:pic>
        <p:nvPicPr>
          <p:cNvPr id="11" name="Picture 10">
            <a:extLst>
              <a:ext uri="{FF2B5EF4-FFF2-40B4-BE49-F238E27FC236}">
                <a16:creationId xmlns:a16="http://schemas.microsoft.com/office/drawing/2014/main" id="{4A45AB2D-33FC-4D23-83A6-6327CDF4F85A}"/>
              </a:ext>
            </a:extLst>
          </p:cNvPr>
          <p:cNvPicPr>
            <a:picLocks noChangeAspect="1"/>
          </p:cNvPicPr>
          <p:nvPr/>
        </p:nvPicPr>
        <p:blipFill>
          <a:blip r:embed="rId2"/>
          <a:stretch>
            <a:fillRect/>
          </a:stretch>
        </p:blipFill>
        <p:spPr>
          <a:xfrm>
            <a:off x="6547449" y="3023635"/>
            <a:ext cx="5644551" cy="1681068"/>
          </a:xfrm>
          <a:prstGeom prst="rect">
            <a:avLst/>
          </a:prstGeom>
        </p:spPr>
      </p:pic>
      <p:pic>
        <p:nvPicPr>
          <p:cNvPr id="12" name="Picture 11">
            <a:extLst>
              <a:ext uri="{FF2B5EF4-FFF2-40B4-BE49-F238E27FC236}">
                <a16:creationId xmlns:a16="http://schemas.microsoft.com/office/drawing/2014/main" id="{A605A1E5-36CE-4639-A0F2-A2C8D957E3B8}"/>
              </a:ext>
            </a:extLst>
          </p:cNvPr>
          <p:cNvPicPr>
            <a:picLocks noChangeAspect="1"/>
          </p:cNvPicPr>
          <p:nvPr/>
        </p:nvPicPr>
        <p:blipFill>
          <a:blip r:embed="rId3"/>
          <a:stretch>
            <a:fillRect/>
          </a:stretch>
        </p:blipFill>
        <p:spPr>
          <a:xfrm>
            <a:off x="0" y="4809839"/>
            <a:ext cx="7868748" cy="204816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9C53705-F464-4287-BFEA-F27F69D751C1}"/>
                  </a:ext>
                </a:extLst>
              </p:cNvPr>
              <p:cNvSpPr txBox="1"/>
              <p:nvPr/>
            </p:nvSpPr>
            <p:spPr>
              <a:xfrm>
                <a:off x="0" y="1248454"/>
                <a:ext cx="7772400" cy="3883884"/>
              </a:xfrm>
              <a:prstGeom prst="rect">
                <a:avLst/>
              </a:prstGeom>
              <a:noFill/>
            </p:spPr>
            <p:txBody>
              <a:bodyPr wrap="square" rtlCol="0">
                <a:spAutoFit/>
              </a:bodyPr>
              <a:lstStyle/>
              <a:p>
                <a:r>
                  <a:rPr lang="en-US" dirty="0">
                    <a:solidFill>
                      <a:schemeClr val="bg1"/>
                    </a:solidFill>
                  </a:rPr>
                  <a:t>The CAN system supports bit rates in the range of lower than 1 Kbps up to 1000 Kbps. Each member of the CAN network has its own clock generator. The timing parameter of the bit time can be configured individually for each CAN node</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The bit time is divided into four segments. Each segment consists of a specific, programmable number of time quanta ,Where </a:t>
                </a:r>
                <a14:m>
                  <m:oMath xmlns:m="http://purl.oclc.org/ooxml/officeDocument/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m:t>
                        </m:r>
                      </m:e>
                      <m:sub>
                        <m:r>
                          <a:rPr lang="en-US" b="0" i="1" smtClean="0">
                            <a:solidFill>
                              <a:schemeClr val="bg1"/>
                            </a:solidFill>
                            <a:latin typeface="Cambria Math" panose="02040503050406030204" pitchFamily="18" charset="0"/>
                          </a:rPr>
                          <m:t>𝑞</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𝐵𝑅𝑃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𝐵𝑢𝑎𝑑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𝑅𝑎𝑡𝑒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𝑃𝑟𝑒𝑠𝑐𝑎𝑙𝑒𝑟</m:t>
                        </m:r>
                        <m:r>
                          <a:rPr lang="en-US" b="0" i="1" smtClean="0">
                            <a:solidFill>
                              <a:schemeClr val="bg1"/>
                            </a:solidFill>
                            <a:latin typeface="Cambria Math" panose="02040503050406030204" pitchFamily="18" charset="0"/>
                          </a:rPr>
                          <m:t>)</m:t>
                        </m:r>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𝑓</m:t>
                            </m:r>
                          </m:e>
                          <m:sub>
                            <m:r>
                              <a:rPr lang="en-US" b="0" i="1" smtClean="0">
                                <a:solidFill>
                                  <a:schemeClr val="bg1"/>
                                </a:solidFill>
                                <a:latin typeface="Cambria Math" panose="02040503050406030204" pitchFamily="18" charset="0"/>
                              </a:rPr>
                              <m:t>𝑠𝑦𝑠</m:t>
                            </m:r>
                          </m:sub>
                        </m:sSub>
                      </m:den>
                    </m:f>
                  </m:oMath>
                </a14:m>
                <a:endParaRPr lang="en-US" dirty="0"/>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TSEG1 = Prop + Phase1</a:t>
                </a:r>
              </a:p>
              <a:p>
                <a:pPr marL="285750" indent="-285750">
                  <a:buFont typeface="Arial" panose="020B0604020202020204" pitchFamily="34" charset="0"/>
                  <a:buChar char="•"/>
                </a:pPr>
                <a:r>
                  <a:rPr lang="en-US" dirty="0">
                    <a:solidFill>
                      <a:schemeClr val="bg1"/>
                    </a:solidFill>
                  </a:rPr>
                  <a:t>TSEG2 = Phase2</a:t>
                </a:r>
              </a:p>
              <a:p>
                <a:pPr marL="285750" indent="-285750">
                  <a:buFont typeface="Arial" panose="020B0604020202020204" pitchFamily="34" charset="0"/>
                  <a:buChar char="•"/>
                </a:pPr>
                <a:r>
                  <a:rPr lang="en-US" dirty="0">
                    <a:solidFill>
                      <a:schemeClr val="bg1"/>
                    </a:solidFill>
                  </a:rPr>
                  <a:t>Phase1 = Phase2 or Phase1 + 1 = Phase2</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mc:Choice>
        <mc:Fallback>
          <p:sp>
            <p:nvSpPr>
              <p:cNvPr id="5" name="TextBox 4">
                <a:extLst>
                  <a:ext uri="{FF2B5EF4-FFF2-40B4-BE49-F238E27FC236}">
                    <a16:creationId xmlns:a16="http://schemas.microsoft.com/office/drawing/2014/main" id="{D9C53705-F464-4287-BFEA-F27F69D751C1}"/>
                  </a:ext>
                </a:extLst>
              </p:cNvPr>
              <p:cNvSpPr txBox="1">
                <a:spLocks noRot="1" noChangeAspect="1" noMove="1" noResize="1" noEditPoints="1" noAdjustHandles="1" noChangeArrowheads="1" noChangeShapeType="1" noTextEdit="1"/>
              </p:cNvSpPr>
              <p:nvPr/>
            </p:nvSpPr>
            <p:spPr>
              <a:xfrm>
                <a:off x="0" y="1248454"/>
                <a:ext cx="7772400" cy="3883884"/>
              </a:xfrm>
              <a:prstGeom prst="rect">
                <a:avLst/>
              </a:prstGeom>
              <a:blipFill>
                <a:blip r:embed="rId4"/>
                <a:stretch>
                  <a:fillRect l="-0.627%" t="-0.942%"/>
                </a:stretch>
              </a:blipFill>
            </p:spPr>
            <p:txBody>
              <a:bodyPr/>
              <a:lstStyle/>
              <a:p>
                <a:r>
                  <a:rPr lang="en-US">
                    <a:noFill/>
                  </a:rPr>
                  <a:t> </a:t>
                </a:r>
              </a:p>
            </p:txBody>
          </p:sp>
        </mc:Fallback>
      </mc:AlternateContent>
    </p:spTree>
    <p:extLst>
      <p:ext uri="{BB962C8B-B14F-4D97-AF65-F5344CB8AC3E}">
        <p14:creationId xmlns:p14="http://schemas.microsoft.com/office/powerpoint/2010/main" val="4280247870"/>
      </p:ext>
    </p:extLst>
  </p:cSld>
  <p:clrMapOvr>
    <a:masterClrMapping/>
  </p:clrMapOvr>
</p:sld>
</file>

<file path=ppt/slides/slide11.xml><?xml version="1.0" encoding="utf-8"?>
<p:sld xmlns:a="http://purl.oclc.org/ooxml/drawingml/main" xmlns:r="http://purl.oclc.org/ooxml/officeDocument/relationships" xmlns:p="http://purl.oclc.org/ooxml/presentationml/main">
  <p:cSld name="Slide7">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6998C2B-693E-4BBE-9E9C-2A7A53508FF7}"/>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10252D9-899D-4BD9-BF11-2E274F591E26}"/>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64A92549-DC98-4C8D-B06A-A7CECC07FED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F2B5DCC3-4608-4609-A46F-22A272D244F2}"/>
              </a:ext>
            </a:extLst>
          </p:cNvPr>
          <p:cNvSpPr txBox="1">
            <a:spLocks noGrp="1"/>
          </p:cNvSpPr>
          <p:nvPr>
            <p:ph type="title"/>
          </p:nvPr>
        </p:nvSpPr>
        <p:spPr>
          <a:xfrm>
            <a:off x="2231136" y="467413"/>
            <a:ext cx="7729724" cy="899348"/>
          </a:xfrm>
        </p:spPr>
        <p:txBody>
          <a:bodyPr/>
          <a:lstStyle/>
          <a:p>
            <a:pPr lvl="0"/>
            <a:r>
              <a:rPr lang="en-US"/>
              <a:t>OPERATION</a:t>
            </a:r>
          </a:p>
        </p:txBody>
      </p:sp>
      <p:sp>
        <p:nvSpPr>
          <p:cNvPr id="6" name="Content Placeholder 2">
            <a:extLst>
              <a:ext uri="{FF2B5EF4-FFF2-40B4-BE49-F238E27FC236}">
                <a16:creationId xmlns:a16="http://schemas.microsoft.com/office/drawing/2014/main" id="{D918F72D-EC12-4A10-9202-3F2E33DD6FE8}"/>
              </a:ext>
            </a:extLst>
          </p:cNvPr>
          <p:cNvSpPr txBox="1">
            <a:spLocks noGrp="1"/>
          </p:cNvSpPr>
          <p:nvPr>
            <p:ph idx="1"/>
          </p:nvPr>
        </p:nvSpPr>
        <p:spPr>
          <a:xfrm>
            <a:off x="1252718" y="1413516"/>
            <a:ext cx="9686193" cy="4200698"/>
          </a:xfrm>
        </p:spPr>
        <p:txBody>
          <a:bodyPr/>
          <a:lstStyle/>
          <a:p>
            <a:pPr lvl="0"/>
            <a:r>
              <a:rPr lang="en-US" dirty="0"/>
              <a:t>Two sets of CAN Interface Registers (CANIF1x and CANIF2x) are used to access the message objects in the Message RAM</a:t>
            </a:r>
          </a:p>
          <a:p>
            <a:pPr lvl="0"/>
            <a:r>
              <a:rPr lang="en-US" dirty="0"/>
              <a:t>Once the CAN module is initialized and the INIT bit in the CANCTL register is cleared, the CAN module synchronizes itself to the CAN bus and starts the message transfer. As each message is received, it goes through the message handler's filtering process, and if it passes through the filter, it's stored in the message object specified by the MNUM bit in the </a:t>
            </a:r>
            <a:r>
              <a:rPr lang="en-US" dirty="0" err="1"/>
              <a:t>CANIFnCRQ</a:t>
            </a:r>
            <a:r>
              <a:rPr lang="en-US" dirty="0"/>
              <a:t> register.</a:t>
            </a:r>
          </a:p>
          <a:p>
            <a:pPr lvl="0"/>
            <a:r>
              <a:rPr lang="en-US" dirty="0"/>
              <a:t>The whole message (including all arbitration bits, data-length code, and eight data bytes) is stored in the message object.</a:t>
            </a:r>
          </a:p>
          <a:p>
            <a:pPr lvl="0"/>
            <a:r>
              <a:rPr lang="en-US" dirty="0"/>
              <a:t>If several transmit messages are assigned to the same message object (when the number of message objects is not sufficient), the whole message object has to be configured before the transmission of this message is requested.</a:t>
            </a:r>
          </a:p>
          <a:p>
            <a:pPr lvl="0"/>
            <a:r>
              <a:rPr lang="en-US" dirty="0"/>
              <a:t>The transmission of any number of message objects may be requested at the same time; they are transmitted according to their internal priority according to their ID.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CE1B874-8981-4057-AD3B-435BC776A6D1}"/>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15F2345C-D1E6-445A-8FCA-E00E17646208}"/>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272C56-700E-4BF8-905A-51200C706230}"/>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62A54A0F-9934-4C3E-9406-41CED72B4FDD}"/>
              </a:ext>
            </a:extLst>
          </p:cNvPr>
          <p:cNvSpPr txBox="1">
            <a:spLocks noGrp="1"/>
          </p:cNvSpPr>
          <p:nvPr>
            <p:ph type="title"/>
          </p:nvPr>
        </p:nvSpPr>
        <p:spPr>
          <a:xfrm>
            <a:off x="2231136" y="569890"/>
            <a:ext cx="7729724" cy="899348"/>
          </a:xfrm>
        </p:spPr>
        <p:txBody>
          <a:bodyPr/>
          <a:lstStyle/>
          <a:p>
            <a:pPr lvl="0"/>
            <a:r>
              <a:rPr lang="en-US" dirty="0"/>
              <a:t>Transmitting Message Objects </a:t>
            </a:r>
          </a:p>
        </p:txBody>
      </p:sp>
      <p:sp>
        <p:nvSpPr>
          <p:cNvPr id="6" name="Content Placeholder 2">
            <a:extLst>
              <a:ext uri="{FF2B5EF4-FFF2-40B4-BE49-F238E27FC236}">
                <a16:creationId xmlns:a16="http://schemas.microsoft.com/office/drawing/2014/main" id="{EE1AFA39-A8CC-4906-AB2E-2B27E338900A}"/>
              </a:ext>
            </a:extLst>
          </p:cNvPr>
          <p:cNvSpPr txBox="1">
            <a:spLocks noGrp="1"/>
          </p:cNvSpPr>
          <p:nvPr>
            <p:ph idx="1"/>
          </p:nvPr>
        </p:nvSpPr>
        <p:spPr>
          <a:xfrm>
            <a:off x="1349855" y="1690323"/>
            <a:ext cx="9686193" cy="4200698"/>
          </a:xfrm>
        </p:spPr>
        <p:txBody>
          <a:bodyPr/>
          <a:lstStyle/>
          <a:p>
            <a:pPr lvl="0"/>
            <a:r>
              <a:rPr lang="en-US" dirty="0"/>
              <a:t>If the internal transmit shift register of the CAN module is ready for loading, and no data transfer is occurring between the CAN Interface Registers and message RAM, the valid message object with the highest priority that has a pending transmission request is loaded into the transmit shift register by the message handler and the transmission is started.</a:t>
            </a:r>
          </a:p>
          <a:p>
            <a:pPr lvl="0"/>
            <a:r>
              <a:rPr lang="en-US" dirty="0"/>
              <a:t>After a successful transmission, and if no new data was written to the message object since the start of the transmission, the TXRQST bit in the </a:t>
            </a:r>
            <a:r>
              <a:rPr lang="en-US" dirty="0" err="1"/>
              <a:t>CANTXRQn</a:t>
            </a:r>
            <a:r>
              <a:rPr lang="en-US" dirty="0"/>
              <a:t> register is cleared.</a:t>
            </a:r>
          </a:p>
          <a:p>
            <a:pPr lvl="0"/>
            <a:r>
              <a:rPr lang="en-US" dirty="0"/>
              <a:t>If the CAN controller is configured to interrupt on a successful transmission,  TXIE bit in the </a:t>
            </a:r>
            <a:r>
              <a:rPr lang="en-US" dirty="0" err="1"/>
              <a:t>CANIFnMCTL</a:t>
            </a:r>
            <a:r>
              <a:rPr lang="en-US" dirty="0"/>
              <a:t> and the INTPND bit in the </a:t>
            </a:r>
            <a:r>
              <a:rPr lang="en-US" dirty="0" err="1"/>
              <a:t>CANIFnMCTL</a:t>
            </a:r>
            <a:r>
              <a:rPr lang="en-US" dirty="0"/>
              <a:t> register are set.</a:t>
            </a:r>
          </a:p>
          <a:p>
            <a:pPr lvl="0"/>
            <a:r>
              <a:rPr lang="en-US" dirty="0"/>
              <a:t>If the </a:t>
            </a:r>
            <a:r>
              <a:rPr lang="en-US" b="1" dirty="0">
                <a:solidFill>
                  <a:srgbClr val="FFD966"/>
                </a:solidFill>
              </a:rPr>
              <a:t>CAN lost the arbitration </a:t>
            </a:r>
            <a:r>
              <a:rPr lang="en-US" dirty="0"/>
              <a:t>or if an error occurred during the transmission, the message is re-transmitted as soon as the CAN bus is free again (Messages are always transmitted in the order of their priority).</a:t>
            </a:r>
          </a:p>
          <a:p>
            <a:pPr lvl="0"/>
            <a:endParaRPr lang="en-US" dirty="0"/>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E452-219D-41E5-B7E5-2808B65BC7EB}"/>
              </a:ext>
            </a:extLst>
          </p:cNvPr>
          <p:cNvSpPr>
            <a:spLocks noGrp="1"/>
          </p:cNvSpPr>
          <p:nvPr>
            <p:ph type="title"/>
          </p:nvPr>
        </p:nvSpPr>
        <p:spPr>
          <a:xfrm>
            <a:off x="698571" y="420815"/>
            <a:ext cx="4486656" cy="910004"/>
          </a:xfrm>
        </p:spPr>
        <p:txBody>
          <a:bodyPr/>
          <a:lstStyle/>
          <a:p>
            <a:r>
              <a:rPr lang="en-US" dirty="0"/>
              <a:t>Can bus arbitration</a:t>
            </a:r>
          </a:p>
        </p:txBody>
      </p:sp>
      <p:pic>
        <p:nvPicPr>
          <p:cNvPr id="5" name="Picture 5" descr="A picture containing diagram&#10;&#10;Description automatically generated">
            <a:extLst>
              <a:ext uri="{FF2B5EF4-FFF2-40B4-BE49-F238E27FC236}">
                <a16:creationId xmlns:a16="http://schemas.microsoft.com/office/drawing/2014/main" id="{0989202B-581C-44A4-9AD3-7011234F5925}"/>
              </a:ext>
            </a:extLst>
          </p:cNvPr>
          <p:cNvPicPr>
            <a:picLocks noGrp="1" noChangeAspect="1"/>
          </p:cNvPicPr>
          <p:nvPr>
            <p:ph idx="1"/>
          </p:nvPr>
        </p:nvPicPr>
        <p:blipFill>
          <a:blip r:embed="rId2"/>
          <a:stretch>
            <a:fillRect/>
          </a:stretch>
        </p:blipFill>
        <p:spPr>
          <a:xfrm>
            <a:off x="573911" y="2559271"/>
            <a:ext cx="4851721" cy="2559332"/>
          </a:xfrm>
        </p:spPr>
      </p:pic>
      <p:sp>
        <p:nvSpPr>
          <p:cNvPr id="4" name="Text Placeholder 3">
            <a:extLst>
              <a:ext uri="{FF2B5EF4-FFF2-40B4-BE49-F238E27FC236}">
                <a16:creationId xmlns:a16="http://schemas.microsoft.com/office/drawing/2014/main" id="{3A5A7FD7-A6D6-4BFC-85F6-05589BE9D92B}"/>
              </a:ext>
            </a:extLst>
          </p:cNvPr>
          <p:cNvSpPr>
            <a:spLocks noGrp="1"/>
          </p:cNvSpPr>
          <p:nvPr>
            <p:ph type="body" sz="half" idx="2"/>
          </p:nvPr>
        </p:nvSpPr>
        <p:spPr>
          <a:xfrm>
            <a:off x="6266303" y="1939107"/>
            <a:ext cx="5781745" cy="4045985"/>
          </a:xfrm>
        </p:spPr>
        <p:txBody>
          <a:bodyPr vert="horz" lIns="91440" tIns="45720" rIns="91440" bIns="45720" rtlCol="0" anchor="t" anchorCtr="1">
            <a:noAutofit/>
          </a:bodyPr>
          <a:lstStyle/>
          <a:p>
            <a:pPr marL="285750" indent="-285750" algn="l">
              <a:buChar char="•"/>
            </a:pPr>
            <a:r>
              <a:rPr lang="en-US" sz="1800" dirty="0">
                <a:solidFill>
                  <a:schemeClr val="tx1"/>
                </a:solidFill>
              </a:rPr>
              <a:t>Whenever the bus is free any CAN node can start transmitting a message.</a:t>
            </a:r>
            <a:endParaRPr lang="en-US" sz="1800">
              <a:solidFill>
                <a:schemeClr val="tx1"/>
              </a:solidFill>
            </a:endParaRPr>
          </a:p>
          <a:p>
            <a:pPr marL="285750" indent="-285750" algn="l">
              <a:buChar char="•"/>
            </a:pPr>
            <a:r>
              <a:rPr lang="en-US" sz="1800" dirty="0">
                <a:solidFill>
                  <a:schemeClr val="tx1"/>
                </a:solidFill>
              </a:rPr>
              <a:t>If 2 or more CAN nodes start sending a message </a:t>
            </a:r>
            <a:r>
              <a:rPr lang="en-US" sz="1800" dirty="0">
                <a:solidFill>
                  <a:schemeClr val="tx1"/>
                </a:solidFill>
                <a:ea typeface="+mn-lt"/>
                <a:cs typeface="+mn-lt"/>
              </a:rPr>
              <a:t>simultaneously,  The node that gets the bus access depends on bitwise arbitration using the message identifier.</a:t>
            </a:r>
            <a:endParaRPr lang="en-US" sz="1800">
              <a:solidFill>
                <a:schemeClr val="tx1"/>
              </a:solidFill>
              <a:ea typeface="+mn-lt"/>
              <a:cs typeface="+mn-lt"/>
            </a:endParaRPr>
          </a:p>
          <a:p>
            <a:pPr marL="285750" indent="-285750" algn="l">
              <a:buChar char="•"/>
            </a:pPr>
            <a:r>
              <a:rPr lang="en-US" sz="1800" dirty="0">
                <a:solidFill>
                  <a:schemeClr val="tx1"/>
                </a:solidFill>
              </a:rPr>
              <a:t>The node with the lowest message identifier has the highest priority as 1 is the recessive bit and 0 is the dominant bit.</a:t>
            </a:r>
          </a:p>
          <a:p>
            <a:pPr marL="285750" indent="-285750" algn="l">
              <a:buChar char="•"/>
            </a:pPr>
            <a:r>
              <a:rPr lang="en-US" sz="1800" dirty="0">
                <a:solidFill>
                  <a:schemeClr val="tx1"/>
                </a:solidFill>
              </a:rPr>
              <a:t>The figure gives an example of an </a:t>
            </a:r>
            <a:r>
              <a:rPr lang="en-US" sz="1800" dirty="0">
                <a:solidFill>
                  <a:schemeClr val="tx1"/>
                </a:solidFill>
                <a:ea typeface="+mn-lt"/>
                <a:cs typeface="+mn-lt"/>
              </a:rPr>
              <a:t>occurrence </a:t>
            </a:r>
            <a:r>
              <a:rPr lang="en-US" sz="1800" dirty="0">
                <a:solidFill>
                  <a:schemeClr val="tx1"/>
                </a:solidFill>
              </a:rPr>
              <a:t>of a CAN bus arbitration.</a:t>
            </a:r>
          </a:p>
        </p:txBody>
      </p:sp>
    </p:spTree>
    <p:extLst>
      <p:ext uri="{BB962C8B-B14F-4D97-AF65-F5344CB8AC3E}">
        <p14:creationId xmlns:p14="http://schemas.microsoft.com/office/powerpoint/2010/main" val="1963311094"/>
      </p:ext>
    </p:extLst>
  </p:cSld>
  <p:clrMapOvr>
    <a:masterClrMapping/>
  </p:clrMapOvr>
</p:sld>
</file>

<file path=ppt/slides/slide14.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Content Placeholder 2">
            <a:extLst>
              <a:ext uri="{FF2B5EF4-FFF2-40B4-BE49-F238E27FC236}">
                <a16:creationId xmlns:a16="http://schemas.microsoft.com/office/drawing/2014/main" id="{99179E2E-D3B0-47B7-AD61-DEF5B13E8833}"/>
              </a:ext>
            </a:extLst>
          </p:cNvPr>
          <p:cNvSpPr txBox="1">
            <a:spLocks noGrp="1"/>
          </p:cNvSpPr>
          <p:nvPr>
            <p:ph idx="1"/>
          </p:nvPr>
        </p:nvSpPr>
        <p:spPr>
          <a:xfrm>
            <a:off x="1285058" y="1407693"/>
            <a:ext cx="9621880" cy="4483329"/>
          </a:xfrm>
          <a:noFill/>
          <a:ln>
            <a:noFill/>
          </a:ln>
          <a:effectLst>
            <a:softEdge rad="31750"/>
          </a:effectLst>
        </p:spPr>
        <p:txBody>
          <a:bodyPr>
            <a:noAutofit/>
          </a:bodyPr>
          <a:lstStyle/>
          <a:p>
            <a:pPr marL="0" lvl="0" indent="0">
              <a:buNone/>
            </a:pPr>
            <a:r>
              <a:rPr lang="en-US" sz="1450" dirty="0"/>
              <a:t>1-- In the CAN </a:t>
            </a:r>
            <a:r>
              <a:rPr lang="en-US" sz="1450" dirty="0" err="1"/>
              <a:t>IFn</a:t>
            </a:r>
            <a:r>
              <a:rPr lang="en-US" sz="1450" dirty="0"/>
              <a:t> Command Mask (</a:t>
            </a:r>
            <a:r>
              <a:rPr lang="en-US" sz="1450" dirty="0" err="1"/>
              <a:t>CANIFnCMASK</a:t>
            </a:r>
            <a:r>
              <a:rPr lang="en-US" sz="1450" dirty="0"/>
              <a:t>) register</a:t>
            </a:r>
          </a:p>
          <a:p>
            <a:r>
              <a:rPr lang="en-US" sz="1450" dirty="0"/>
              <a:t>Set the WRNRD (Write Not Read) bit to specify a write , specify whether to transfer the IDMASK, DIR, and MXTD of the message object into the CAN </a:t>
            </a:r>
            <a:r>
              <a:rPr lang="en-US" sz="1450" dirty="0" err="1"/>
              <a:t>IFn</a:t>
            </a:r>
            <a:r>
              <a:rPr lang="en-US" sz="1450" dirty="0"/>
              <a:t> registers using the MASK bit.</a:t>
            </a:r>
          </a:p>
          <a:p>
            <a:r>
              <a:rPr lang="en-US" sz="1450" dirty="0"/>
              <a:t>Specify which bits to transfer using the DATAA and DATAB bits.</a:t>
            </a:r>
          </a:p>
          <a:p>
            <a:r>
              <a:rPr lang="en-US" sz="1450" dirty="0"/>
              <a:t>Specify whether to transfer the ID, DIR, XTD, and MSGVAL of the message object into the interface registers using the ARB bit.</a:t>
            </a:r>
          </a:p>
          <a:p>
            <a:r>
              <a:rPr lang="en-US" sz="1450" dirty="0"/>
              <a:t>Specify whether to transfer the control bits into the interface registers using the CONTROL bit.</a:t>
            </a:r>
          </a:p>
          <a:p>
            <a:pPr marL="0" lvl="0" indent="0">
              <a:buNone/>
            </a:pPr>
            <a:r>
              <a:rPr lang="en-US" sz="1450" dirty="0"/>
              <a:t>3- We have 2 types of formatting for the message ID: </a:t>
            </a:r>
          </a:p>
          <a:p>
            <a:pPr lvl="0"/>
            <a:r>
              <a:rPr lang="en-US" sz="1450" dirty="0"/>
              <a:t> </a:t>
            </a:r>
            <a:r>
              <a:rPr lang="en-US" sz="1450" b="1" dirty="0"/>
              <a:t>For the 11 Bit Standard Format :</a:t>
            </a:r>
          </a:p>
          <a:p>
            <a:pPr marL="0" lvl="0" indent="0">
              <a:buNone/>
            </a:pPr>
            <a:r>
              <a:rPr lang="en-US" sz="1450" dirty="0"/>
              <a:t>In the CANIFnMSK2 register the MSK[12:2] are used for bits [10:0] of the 11-bit message identifier for </a:t>
            </a:r>
            <a:r>
              <a:rPr lang="en-US" sz="1450" dirty="0">
                <a:solidFill>
                  <a:srgbClr val="FFD966"/>
                </a:solidFill>
              </a:rPr>
              <a:t>acceptance filtering</a:t>
            </a:r>
            <a:r>
              <a:rPr lang="en-US" sz="1450" dirty="0">
                <a:solidFill>
                  <a:srgbClr val="000000"/>
                </a:solidFill>
              </a:rPr>
              <a:t>.</a:t>
            </a:r>
            <a:r>
              <a:rPr lang="en-US" sz="1450" dirty="0">
                <a:solidFill>
                  <a:srgbClr val="FFD966"/>
                </a:solidFill>
              </a:rPr>
              <a:t> </a:t>
            </a:r>
            <a:endParaRPr lang="en-US" sz="1450" dirty="0"/>
          </a:p>
          <a:p>
            <a:pPr marL="0" lvl="0" indent="0">
              <a:buNone/>
            </a:pPr>
            <a:r>
              <a:rPr lang="en-US" sz="1450" dirty="0"/>
              <a:t>Then Configure ID[12:2] in the CANIFnARB2 register for bits [10:0] of the 11-bit </a:t>
            </a:r>
            <a:r>
              <a:rPr lang="en-US" sz="1450" dirty="0">
                <a:solidFill>
                  <a:srgbClr val="FFD966"/>
                </a:solidFill>
              </a:rPr>
              <a:t>message identifier</a:t>
            </a:r>
            <a:r>
              <a:rPr lang="en-US" sz="1450" dirty="0">
                <a:solidFill>
                  <a:srgbClr val="000000"/>
                </a:solidFill>
              </a:rPr>
              <a:t>.</a:t>
            </a:r>
          </a:p>
          <a:p>
            <a:pPr marL="0" lvl="0" indent="0">
              <a:buNone/>
            </a:pPr>
            <a:r>
              <a:rPr lang="en-US" sz="1450" dirty="0"/>
              <a:t>Clear the XTD bit to indicate standard identifier, and set the DIR bit to indicate transmit, and the MSGVAL bit to indicate that the message object is valid.</a:t>
            </a: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934719" y="545253"/>
            <a:ext cx="8322557" cy="782671"/>
          </a:xfrm>
        </p:spPr>
        <p:txBody>
          <a:bodyPr/>
          <a:lstStyle/>
          <a:p>
            <a:pPr lvl="0"/>
            <a:r>
              <a:rPr lang="en-US" dirty="0"/>
              <a:t>Configure a Transmit Message Object</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Content Placeholder 2">
            <a:extLst>
              <a:ext uri="{FF2B5EF4-FFF2-40B4-BE49-F238E27FC236}">
                <a16:creationId xmlns:a16="http://schemas.microsoft.com/office/drawing/2014/main" id="{99179E2E-D3B0-47B7-AD61-DEF5B13E8833}"/>
              </a:ext>
            </a:extLst>
          </p:cNvPr>
          <p:cNvSpPr txBox="1">
            <a:spLocks noGrp="1"/>
          </p:cNvSpPr>
          <p:nvPr>
            <p:ph idx="1"/>
          </p:nvPr>
        </p:nvSpPr>
        <p:spPr>
          <a:xfrm>
            <a:off x="1319238" y="1367808"/>
            <a:ext cx="9553518" cy="4202151"/>
          </a:xfrm>
          <a:noFill/>
          <a:ln>
            <a:noFill/>
          </a:ln>
          <a:effectLst>
            <a:softEdge rad="31750"/>
          </a:effectLst>
        </p:spPr>
        <p:txBody>
          <a:bodyPr>
            <a:noAutofit/>
          </a:bodyPr>
          <a:lstStyle/>
          <a:p>
            <a:pPr lvl="0"/>
            <a:r>
              <a:rPr lang="en-US" sz="1400" b="1" dirty="0"/>
              <a:t>For the 29 Bit Extended Format :</a:t>
            </a:r>
          </a:p>
          <a:p>
            <a:pPr marL="0" lvl="0" indent="0">
              <a:buNone/>
            </a:pPr>
            <a:r>
              <a:rPr lang="en-US" sz="1400" dirty="0"/>
              <a:t>In the CANIFnMSK1 register the MSK[15:0] are used for bits [15:0] of the for acceptance filtering and in the CANIFnMSK2 register the MSK[12:0] are used for bits [28:16] of the 29-bit message identifier </a:t>
            </a:r>
            <a:r>
              <a:rPr lang="en-US" sz="1400" dirty="0">
                <a:solidFill>
                  <a:srgbClr val="FFD966"/>
                </a:solidFill>
              </a:rPr>
              <a:t>for acceptance filtering </a:t>
            </a:r>
            <a:r>
              <a:rPr lang="en-US" sz="1400" dirty="0"/>
              <a:t>. </a:t>
            </a:r>
          </a:p>
          <a:p>
            <a:pPr marL="0" lvl="0" indent="0">
              <a:buNone/>
            </a:pPr>
            <a:r>
              <a:rPr lang="en-US" sz="1400" dirty="0"/>
              <a:t>The same process is repeated for registers CANIFnARB1and CANIFnARB2 for the 29-bit </a:t>
            </a:r>
            <a:r>
              <a:rPr lang="en-US" sz="1400" dirty="0">
                <a:solidFill>
                  <a:srgbClr val="FFD966"/>
                </a:solidFill>
              </a:rPr>
              <a:t>message identifier</a:t>
            </a:r>
            <a:r>
              <a:rPr lang="en-US" sz="1400" dirty="0"/>
              <a:t> . </a:t>
            </a:r>
          </a:p>
          <a:p>
            <a:pPr marL="0" lvl="0" indent="0">
              <a:buNone/>
            </a:pPr>
            <a:r>
              <a:rPr lang="en-US" sz="1400" dirty="0"/>
              <a:t>Set the XTD bit to indicate an extended identifier, the DIR bit to indicate transmit; and the MSGVAL bit to indicate that the message object is valid</a:t>
            </a:r>
          </a:p>
          <a:p>
            <a:pPr marL="0" lvl="0" indent="0">
              <a:buNone/>
            </a:pPr>
            <a:r>
              <a:rPr lang="en-US" sz="1400" dirty="0"/>
              <a:t>4- In the </a:t>
            </a:r>
            <a:r>
              <a:rPr lang="en-US" sz="1400" dirty="0" err="1"/>
              <a:t>CANIFnMCTL</a:t>
            </a:r>
            <a:r>
              <a:rPr lang="en-US" sz="1400" dirty="0"/>
              <a:t> register:</a:t>
            </a:r>
          </a:p>
          <a:p>
            <a:pPr lvl="0"/>
            <a:r>
              <a:rPr lang="en-US" sz="1400" dirty="0"/>
              <a:t>Optionally set the UMASK bit to enable the mask (MSK, MXTD, and MDIR specified in the CANIFnMSK1 and CANIFnMSK2 registers) for acceptance filtering.</a:t>
            </a:r>
          </a:p>
          <a:p>
            <a:pPr lvl="0"/>
            <a:r>
              <a:rPr lang="en-US" sz="1400" dirty="0"/>
              <a:t>Optionally set the TXIE bit to enable the INTPND bit to be set after a successful transmission, or the RMTEN bit to enable the reception of a matching remote frame.</a:t>
            </a:r>
          </a:p>
          <a:p>
            <a:pPr lvl="0"/>
            <a:r>
              <a:rPr lang="en-US" sz="1400" dirty="0"/>
              <a:t>Set the EOB bit for a single message object.</a:t>
            </a:r>
          </a:p>
          <a:p>
            <a:pPr lvl="0"/>
            <a:r>
              <a:rPr lang="en-US" sz="1400" dirty="0"/>
              <a:t>Configure the DLC[3:0] field to specify the size of the data frame.</a:t>
            </a:r>
          </a:p>
          <a:p>
            <a:pPr marL="0" lvl="0" indent="0">
              <a:buNone/>
            </a:pPr>
            <a:r>
              <a:rPr lang="en-US" sz="1400" dirty="0"/>
              <a:t>5- Program the number of the message object to be transmitted in the MNUM field in </a:t>
            </a:r>
            <a:r>
              <a:rPr lang="en-US" sz="1400" dirty="0" err="1"/>
              <a:t>CANIFnCRQ</a:t>
            </a:r>
            <a:r>
              <a:rPr lang="en-US" sz="1400" dirty="0"/>
              <a:t>.</a:t>
            </a: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934719" y="545253"/>
            <a:ext cx="8322557" cy="782671"/>
          </a:xfrm>
        </p:spPr>
        <p:txBody>
          <a:bodyPr>
            <a:normAutofit fontScale="90%"/>
          </a:bodyPr>
          <a:lstStyle/>
          <a:p>
            <a:pPr lvl="0"/>
            <a:r>
              <a:rPr lang="en-US" dirty="0"/>
              <a:t>Configure a Transmit Message Object</a:t>
            </a:r>
            <a:r>
              <a:rPr kumimoji="0" lang="en-US" sz="800" b="1" i="0" u="none" strike="noStrike" kern="1200" cap="all" spc="200" normalizeH="0" baseline="0%" noProof="0" dirty="0">
                <a:ln>
                  <a:noFill/>
                </a:ln>
                <a:solidFill>
                  <a:srgbClr val="262626"/>
                </a:solidFill>
                <a:effectLst/>
                <a:uLnTx/>
                <a:uFillTx/>
                <a:latin typeface="Gill Sans MT"/>
              </a:rPr>
              <a:t> Cont.</a:t>
            </a:r>
            <a:endParaRPr lang="en-US" dirty="0"/>
          </a:p>
        </p:txBody>
      </p:sp>
    </p:spTree>
    <p:extLst>
      <p:ext uri="{BB962C8B-B14F-4D97-AF65-F5344CB8AC3E}">
        <p14:creationId xmlns:p14="http://schemas.microsoft.com/office/powerpoint/2010/main" val="1789095306"/>
      </p:ext>
    </p:extLst>
  </p:cSld>
  <p:clrMapOvr>
    <a:masterClrMapping/>
  </p:clrMapOvr>
</p:sld>
</file>

<file path=ppt/slides/slide16.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1846720" y="590641"/>
            <a:ext cx="8322557" cy="899348"/>
          </a:xfrm>
        </p:spPr>
        <p:txBody>
          <a:bodyPr/>
          <a:lstStyle/>
          <a:p>
            <a:pPr lvl="0"/>
            <a:r>
              <a:rPr lang="en-US"/>
              <a:t>Updating a Transmit Message Object</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8" y="1583715"/>
            <a:ext cx="9692640" cy="5190747"/>
          </a:xfrm>
        </p:spPr>
        <p:txBody>
          <a:bodyPr/>
          <a:lstStyle/>
          <a:p>
            <a:pPr marL="0" lvl="0" indent="0">
              <a:buNone/>
            </a:pPr>
            <a:r>
              <a:rPr lang="en-US" dirty="0"/>
              <a:t>The CPU may update the data bytes of a Transmit Message Object any time via the CAN Interface Registers </a:t>
            </a:r>
          </a:p>
          <a:p>
            <a:pPr lvl="0"/>
            <a:r>
              <a:rPr lang="en-US" dirty="0"/>
              <a:t>In order to only update the data in a message object, the WRNRD, DATAA and DATAB bits in the </a:t>
            </a:r>
            <a:r>
              <a:rPr lang="en-US" dirty="0" err="1"/>
              <a:t>CANIFnMSKn</a:t>
            </a:r>
            <a:r>
              <a:rPr lang="en-US" dirty="0"/>
              <a:t> register are set, followed by writing the updated data into </a:t>
            </a:r>
            <a:r>
              <a:rPr lang="en-US" dirty="0" err="1"/>
              <a:t>CANIFnDAn</a:t>
            </a:r>
            <a:r>
              <a:rPr lang="en-US" dirty="0"/>
              <a:t>, </a:t>
            </a:r>
            <a:r>
              <a:rPr lang="en-US" dirty="0" err="1"/>
              <a:t>CANIFnDBn</a:t>
            </a:r>
            <a:r>
              <a:rPr lang="en-US" dirty="0"/>
              <a:t> registers </a:t>
            </a:r>
          </a:p>
          <a:p>
            <a:pPr lvl="0"/>
            <a:r>
              <a:rPr lang="en-US" dirty="0"/>
              <a:t>Then the number of the message object is written to the MNUM field in the CAN </a:t>
            </a:r>
            <a:r>
              <a:rPr lang="en-US" dirty="0" err="1"/>
              <a:t>IFn</a:t>
            </a:r>
            <a:r>
              <a:rPr lang="en-US" dirty="0"/>
              <a:t> Command Request (</a:t>
            </a:r>
            <a:r>
              <a:rPr lang="en-US" dirty="0" err="1"/>
              <a:t>CANIFnCRQ</a:t>
            </a:r>
            <a:r>
              <a:rPr lang="en-US" dirty="0"/>
              <a:t>) register. </a:t>
            </a:r>
          </a:p>
          <a:p>
            <a:pPr lvl="0"/>
            <a:r>
              <a:rPr lang="en-US" dirty="0"/>
              <a:t>To begin transmission of the new data as soon as possible, set the TXRQST bit in the </a:t>
            </a:r>
            <a:r>
              <a:rPr lang="en-US" dirty="0" err="1"/>
              <a:t>CANIFnMSKn</a:t>
            </a:r>
            <a:r>
              <a:rPr lang="en-US" dirty="0"/>
              <a:t> register. </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Gill Sans MT"/>
              </a:rPr>
              <a:t> </a:t>
            </a: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lvl="0"/>
            <a:endParaRPr lang="en-US" sz="1250" dirty="0"/>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76417" y="661170"/>
            <a:ext cx="8322557" cy="782671"/>
          </a:xfrm>
        </p:spPr>
        <p:txBody>
          <a:bodyPr/>
          <a:lstStyle/>
          <a:p>
            <a:pPr lvl="0"/>
            <a:r>
              <a:rPr lang="en-US" dirty="0"/>
              <a:t>Configure a Receive Message Object</a:t>
            </a:r>
          </a:p>
        </p:txBody>
      </p:sp>
      <p:sp>
        <p:nvSpPr>
          <p:cNvPr id="6" name="TextBox 5">
            <a:extLst>
              <a:ext uri="{FF2B5EF4-FFF2-40B4-BE49-F238E27FC236}">
                <a16:creationId xmlns:a16="http://schemas.microsoft.com/office/drawing/2014/main" id="{DF27249F-F612-4F2C-8612-6C459483DD90}"/>
              </a:ext>
            </a:extLst>
          </p:cNvPr>
          <p:cNvSpPr txBox="1"/>
          <p:nvPr/>
        </p:nvSpPr>
        <p:spPr>
          <a:xfrm>
            <a:off x="1249678" y="1581894"/>
            <a:ext cx="9692639" cy="4478149"/>
          </a:xfrm>
          <a:prstGeom prst="rect">
            <a:avLst/>
          </a:prstGeom>
          <a:noFill/>
        </p:spPr>
        <p:txBody>
          <a:bodyPr wrap="square" rtlCol="0">
            <a:spAutoFit/>
          </a:bodyPr>
          <a:lstStyle/>
          <a:p>
            <a:pPr marL="0" lvl="0" indent="0">
              <a:buNone/>
            </a:pPr>
            <a:r>
              <a:rPr lang="en-US" sz="1500" dirty="0">
                <a:latin typeface="Gill Sans MT" panose="020B0502020104020203" pitchFamily="34" charset="0"/>
              </a:rPr>
              <a:t>1- In the CAN </a:t>
            </a:r>
            <a:r>
              <a:rPr lang="en-US" sz="1500" dirty="0" err="1">
                <a:latin typeface="Gill Sans MT" panose="020B0502020104020203" pitchFamily="34" charset="0"/>
              </a:rPr>
              <a:t>IFn</a:t>
            </a:r>
            <a:r>
              <a:rPr lang="en-US" sz="1500" dirty="0">
                <a:latin typeface="Gill Sans MT" panose="020B0502020104020203" pitchFamily="34" charset="0"/>
              </a:rPr>
              <a:t> Command Mask (</a:t>
            </a:r>
            <a:r>
              <a:rPr lang="en-US" sz="1500" dirty="0" err="1">
                <a:latin typeface="Gill Sans MT" panose="020B0502020104020203" pitchFamily="34" charset="0"/>
              </a:rPr>
              <a:t>CANIFnCMASK</a:t>
            </a:r>
            <a:r>
              <a:rPr lang="en-US" sz="1500" dirty="0">
                <a:latin typeface="Gill Sans MT" panose="020B0502020104020203" pitchFamily="34" charset="0"/>
              </a:rPr>
              <a:t>) register</a:t>
            </a:r>
          </a:p>
          <a:p>
            <a:pPr marL="285750" indent="-285750">
              <a:buFont typeface="Arial" panose="020B0604020202020204" pitchFamily="34" charset="0"/>
              <a:buChar char="•"/>
            </a:pPr>
            <a:r>
              <a:rPr lang="en-US" sz="1500" dirty="0">
                <a:latin typeface="Gill Sans MT" panose="020B0502020104020203" pitchFamily="34" charset="0"/>
              </a:rPr>
              <a:t>Set the WRNRD (Write Not Read) bit to specify a write , specify whether to transfer the IDMASK, DIR, and MXTD of the message object into the CAN </a:t>
            </a:r>
            <a:r>
              <a:rPr lang="en-US" sz="1500" dirty="0" err="1">
                <a:latin typeface="Gill Sans MT" panose="020B0502020104020203" pitchFamily="34" charset="0"/>
              </a:rPr>
              <a:t>IFn</a:t>
            </a:r>
            <a:r>
              <a:rPr lang="en-US" sz="1500" dirty="0">
                <a:latin typeface="Gill Sans MT" panose="020B0502020104020203" pitchFamily="34" charset="0"/>
              </a:rPr>
              <a:t> registers using the MASK bit.</a:t>
            </a:r>
          </a:p>
          <a:p>
            <a:pPr marL="285750" indent="-285750">
              <a:buFont typeface="Arial" panose="020B0604020202020204" pitchFamily="34" charset="0"/>
              <a:buChar char="•"/>
            </a:pPr>
            <a:r>
              <a:rPr lang="en-US" sz="1500" dirty="0">
                <a:latin typeface="Gill Sans MT" panose="020B0502020104020203" pitchFamily="34" charset="0"/>
              </a:rPr>
              <a:t>Specify which bits to transfer using the DATAA and DATAB bits.</a:t>
            </a:r>
          </a:p>
          <a:p>
            <a:pPr marL="285750" indent="-285750">
              <a:buFont typeface="Arial" panose="020B0604020202020204" pitchFamily="34" charset="0"/>
              <a:buChar char="•"/>
            </a:pPr>
            <a:r>
              <a:rPr lang="en-US" sz="1500" dirty="0">
                <a:latin typeface="Gill Sans MT" panose="020B0502020104020203" pitchFamily="34" charset="0"/>
              </a:rPr>
              <a:t>Specify whether to transfer the ID, DIR, XTD, and MSGVAL of the message object into the interface registers using the ARB bit.</a:t>
            </a:r>
          </a:p>
          <a:p>
            <a:pPr marL="285750" indent="-285750">
              <a:buFont typeface="Arial" panose="020B0604020202020204" pitchFamily="34" charset="0"/>
              <a:buChar char="•"/>
            </a:pPr>
            <a:r>
              <a:rPr lang="en-US" sz="1500" dirty="0">
                <a:latin typeface="Gill Sans MT" panose="020B0502020104020203" pitchFamily="34" charset="0"/>
              </a:rPr>
              <a:t>Specify whether to transfer the control bits into the interface registers using the CONTROL bit.</a:t>
            </a:r>
          </a:p>
          <a:p>
            <a:pPr lvl="0"/>
            <a:r>
              <a:rPr lang="en-US" sz="1500" dirty="0">
                <a:latin typeface="Gill Sans MT" panose="020B0502020104020203" pitchFamily="34" charset="0"/>
              </a:rPr>
              <a:t>2- Specify which bits to transfer using the DATAA and DATAB bits</a:t>
            </a:r>
          </a:p>
          <a:p>
            <a:r>
              <a:rPr lang="en-US" sz="1500" dirty="0">
                <a:latin typeface="Gill Sans MT" panose="020B0502020104020203" pitchFamily="34" charset="0"/>
              </a:rPr>
              <a:t>3- We have 2 types of formatting for the message ID:</a:t>
            </a:r>
          </a:p>
          <a:p>
            <a:r>
              <a:rPr lang="en-US" sz="1500" dirty="0">
                <a:latin typeface="Gill Sans MT" panose="020B0502020104020203" pitchFamily="34" charset="0"/>
              </a:rPr>
              <a:t> </a:t>
            </a:r>
          </a:p>
          <a:p>
            <a:pPr marL="285750" lvl="0" indent="-285750">
              <a:buFont typeface="Wingdings" panose="05000000000000000000" pitchFamily="2" charset="2"/>
              <a:buChar char="Ø"/>
            </a:pPr>
            <a:r>
              <a:rPr lang="en-US" sz="1500" b="1" dirty="0">
                <a:latin typeface="Gill Sans MT" panose="020B0502020104020203" pitchFamily="34" charset="0"/>
              </a:rPr>
              <a:t>For the 11 Bit Standard Format :</a:t>
            </a:r>
          </a:p>
          <a:p>
            <a:pPr marL="0" lvl="0" indent="0">
              <a:buNone/>
            </a:pPr>
            <a:r>
              <a:rPr lang="en-US" sz="1500" dirty="0">
                <a:latin typeface="Gill Sans MT" panose="020B0502020104020203" pitchFamily="34" charset="0"/>
              </a:rPr>
              <a:t>- In the CANIFnMSK2 register the MSK[12:2] are used for bits [10:0] of the 11-bit message identifier for </a:t>
            </a:r>
            <a:r>
              <a:rPr lang="en-US" sz="1500" dirty="0">
                <a:solidFill>
                  <a:srgbClr val="FFD966"/>
                </a:solidFill>
                <a:latin typeface="Gill Sans MT" panose="020B0502020104020203" pitchFamily="34" charset="0"/>
              </a:rPr>
              <a:t>acceptance filtering</a:t>
            </a:r>
            <a:r>
              <a:rPr lang="en-US" sz="1500" dirty="0">
                <a:solidFill>
                  <a:srgbClr val="000000"/>
                </a:solidFill>
                <a:latin typeface="Gill Sans MT" panose="020B0502020104020203" pitchFamily="34" charset="0"/>
              </a:rPr>
              <a:t>.</a:t>
            </a:r>
            <a:r>
              <a:rPr lang="en-US" sz="1500" dirty="0">
                <a:solidFill>
                  <a:srgbClr val="FFD966"/>
                </a:solidFill>
                <a:latin typeface="Gill Sans MT" panose="020B0502020104020203" pitchFamily="34" charset="0"/>
              </a:rPr>
              <a:t> </a:t>
            </a:r>
            <a:endParaRPr lang="en-US" sz="1500" dirty="0">
              <a:latin typeface="Gill Sans MT" panose="020B0502020104020203" pitchFamily="34" charset="0"/>
            </a:endParaRPr>
          </a:p>
          <a:p>
            <a:pPr marL="0" lvl="0" indent="0">
              <a:buNone/>
            </a:pPr>
            <a:r>
              <a:rPr lang="en-US" sz="1500" dirty="0">
                <a:latin typeface="Gill Sans MT" panose="020B0502020104020203" pitchFamily="34" charset="0"/>
              </a:rPr>
              <a:t>- Then Configure ID[12:2] in the CANIFnARB2 register for bits [10:0] of the 11-bit </a:t>
            </a:r>
            <a:r>
              <a:rPr lang="en-US" sz="1500" dirty="0">
                <a:solidFill>
                  <a:srgbClr val="FFD966"/>
                </a:solidFill>
                <a:latin typeface="Gill Sans MT" panose="020B0502020104020203" pitchFamily="34" charset="0"/>
              </a:rPr>
              <a:t>message identifier</a:t>
            </a:r>
            <a:r>
              <a:rPr lang="en-US" sz="1500" dirty="0">
                <a:solidFill>
                  <a:srgbClr val="000000"/>
                </a:solidFill>
                <a:latin typeface="Gill Sans MT" panose="020B0502020104020203" pitchFamily="34" charset="0"/>
              </a:rPr>
              <a:t>.</a:t>
            </a:r>
          </a:p>
          <a:p>
            <a:pPr marL="0" lvl="0" indent="0">
              <a:buNone/>
            </a:pPr>
            <a:r>
              <a:rPr lang="en-US" sz="1500" dirty="0">
                <a:latin typeface="Gill Sans MT" panose="020B0502020104020203" pitchFamily="34" charset="0"/>
              </a:rPr>
              <a:t>- Clear the XTD bit to indicate standard identifier, and clear the DIR bit to indicate receive, and the MSGVAL bit to  indicate that the message object is valid</a:t>
            </a:r>
            <a:r>
              <a:rPr lang="en-US" sz="1500" dirty="0">
                <a:solidFill>
                  <a:srgbClr val="FFD966"/>
                </a:solidFill>
                <a:latin typeface="Gill Sans MT" panose="020B0502020104020203" pitchFamily="34" charset="0"/>
              </a:rPr>
              <a:t>.</a:t>
            </a:r>
            <a:endParaRPr lang="en-US" sz="1500" b="1" dirty="0">
              <a:latin typeface="Gill Sans MT" panose="020B0502020104020203" pitchFamily="34" charset="0"/>
            </a:endParaRPr>
          </a:p>
          <a:p>
            <a:pPr lvl="0"/>
            <a:endParaRPr lang="en-US" sz="1500" dirty="0">
              <a:latin typeface="Gill Sans MT" panose="020B0502020104020203" pitchFamily="34" charset="0"/>
            </a:endParaRPr>
          </a:p>
          <a:p>
            <a:pPr lvl="0"/>
            <a:endParaRPr lang="en-US" sz="1500" dirty="0">
              <a:latin typeface="Gill Sans MT" panose="020B0502020104020203" pitchFamily="34" charset="0"/>
            </a:endParaRPr>
          </a:p>
          <a:p>
            <a:endParaRPr lang="en-US" sz="1500" dirty="0">
              <a:latin typeface="Gill Sans MT" panose="020B0502020104020203" pitchFamily="34" charset="0"/>
            </a:endParaRPr>
          </a:p>
        </p:txBody>
      </p:sp>
    </p:spTree>
    <p:extLst>
      <p:ext uri="{BB962C8B-B14F-4D97-AF65-F5344CB8AC3E}">
        <p14:creationId xmlns:p14="http://schemas.microsoft.com/office/powerpoint/2010/main" val="4239568296"/>
      </p:ext>
    </p:extLst>
  </p:cSld>
  <p:clrMapOvr>
    <a:masterClrMapping/>
  </p:clrMapOvr>
</p:sld>
</file>

<file path=ppt/slides/slide1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CF3A89E-9D20-46CC-BA9B-51766B1FB1DF}"/>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Gill Sans MT"/>
              </a:rPr>
              <a:t> </a:t>
            </a:r>
          </a:p>
        </p:txBody>
      </p:sp>
      <p:sp>
        <p:nvSpPr>
          <p:cNvPr id="3" name="Rectangle 9">
            <a:extLst>
              <a:ext uri="{FF2B5EF4-FFF2-40B4-BE49-F238E27FC236}">
                <a16:creationId xmlns:a16="http://schemas.microsoft.com/office/drawing/2014/main" id="{8A7CF62C-55D5-487D-A2D8-4F3E985618AE}"/>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lvl="0"/>
            <a:endParaRPr lang="en-US" sz="1250" dirty="0"/>
          </a:p>
        </p:txBody>
      </p:sp>
      <p:sp>
        <p:nvSpPr>
          <p:cNvPr id="4" name="Rectangle 11">
            <a:extLst>
              <a:ext uri="{FF2B5EF4-FFF2-40B4-BE49-F238E27FC236}">
                <a16:creationId xmlns:a16="http://schemas.microsoft.com/office/drawing/2014/main" id="{BD922638-08FF-4073-8860-A65084CDB9AF}"/>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itle 1">
            <a:extLst>
              <a:ext uri="{FF2B5EF4-FFF2-40B4-BE49-F238E27FC236}">
                <a16:creationId xmlns:a16="http://schemas.microsoft.com/office/drawing/2014/main" id="{74B9ECC0-4783-4A29-96DA-EFF50091D0C3}"/>
              </a:ext>
            </a:extLst>
          </p:cNvPr>
          <p:cNvSpPr txBox="1">
            <a:spLocks noGrp="1"/>
          </p:cNvSpPr>
          <p:nvPr>
            <p:ph type="title"/>
          </p:nvPr>
        </p:nvSpPr>
        <p:spPr>
          <a:xfrm>
            <a:off x="1776417" y="661170"/>
            <a:ext cx="8322557" cy="782671"/>
          </a:xfrm>
        </p:spPr>
        <p:txBody>
          <a:bodyPr/>
          <a:lstStyle/>
          <a:p>
            <a:pPr lvl="0"/>
            <a:r>
              <a:rPr lang="en-US" dirty="0"/>
              <a:t>Configure a Receive Message Object</a:t>
            </a:r>
            <a:r>
              <a:rPr kumimoji="0" lang="en-US" sz="800" b="1" i="0" u="none" strike="noStrike" kern="1200" cap="all" spc="200" normalizeH="0" baseline="0%" noProof="0" dirty="0">
                <a:ln>
                  <a:noFill/>
                </a:ln>
                <a:solidFill>
                  <a:srgbClr val="262626"/>
                </a:solidFill>
                <a:effectLst/>
                <a:uLnTx/>
                <a:uFillTx/>
                <a:latin typeface="Gill Sans MT"/>
              </a:rPr>
              <a:t> Cont.</a:t>
            </a:r>
            <a:endParaRPr lang="en-US" dirty="0"/>
          </a:p>
        </p:txBody>
      </p:sp>
      <p:sp>
        <p:nvSpPr>
          <p:cNvPr id="6" name="TextBox 5">
            <a:extLst>
              <a:ext uri="{FF2B5EF4-FFF2-40B4-BE49-F238E27FC236}">
                <a16:creationId xmlns:a16="http://schemas.microsoft.com/office/drawing/2014/main" id="{DF27249F-F612-4F2C-8612-6C459483DD90}"/>
              </a:ext>
            </a:extLst>
          </p:cNvPr>
          <p:cNvSpPr txBox="1"/>
          <p:nvPr/>
        </p:nvSpPr>
        <p:spPr>
          <a:xfrm>
            <a:off x="1249678" y="1443841"/>
            <a:ext cx="9692640" cy="3785652"/>
          </a:xfrm>
          <a:prstGeom prst="rect">
            <a:avLst/>
          </a:prstGeom>
          <a:noFill/>
        </p:spPr>
        <p:txBody>
          <a:bodyPr wrap="square" rtlCol="0">
            <a:spAutoFit/>
          </a:bodyPr>
          <a:lstStyle/>
          <a:p>
            <a:pPr lvl="0"/>
            <a:endParaRPr lang="en-US" sz="1500" b="1" dirty="0">
              <a:latin typeface="Gill Sans MT" panose="020B0502020104020203" pitchFamily="34" charset="0"/>
            </a:endParaRPr>
          </a:p>
          <a:p>
            <a:pPr marL="285750" lvl="0" indent="-285750">
              <a:buFont typeface="Wingdings" panose="05000000000000000000" pitchFamily="2" charset="2"/>
              <a:buChar char="Ø"/>
            </a:pPr>
            <a:r>
              <a:rPr lang="en-US" sz="1500" b="1" dirty="0">
                <a:latin typeface="Gill Sans MT" panose="020B0502020104020203" pitchFamily="34" charset="0"/>
              </a:rPr>
              <a:t>For the 29 Bit Extended Format :</a:t>
            </a:r>
          </a:p>
          <a:p>
            <a:pPr marL="0" lvl="0" indent="0">
              <a:buNone/>
            </a:pPr>
            <a:r>
              <a:rPr lang="en-US" sz="1500" dirty="0">
                <a:latin typeface="Gill Sans MT" panose="020B0502020104020203" pitchFamily="34" charset="0"/>
              </a:rPr>
              <a:t>- In the CANIFnMSK1 register the MSK[15:0] are used for bits [15:0] of the for acceptance filtering and in the CANIFnMSK2 register the MSK[12:0]        are used for bits [28:16] of the 29-bit message identifier </a:t>
            </a:r>
            <a:r>
              <a:rPr lang="en-US" sz="1500" dirty="0">
                <a:solidFill>
                  <a:srgbClr val="FFD966"/>
                </a:solidFill>
                <a:latin typeface="Gill Sans MT" panose="020B0502020104020203" pitchFamily="34" charset="0"/>
              </a:rPr>
              <a:t>for acceptance filtering </a:t>
            </a:r>
            <a:r>
              <a:rPr lang="en-US" sz="1500" dirty="0">
                <a:latin typeface="Gill Sans MT" panose="020B0502020104020203" pitchFamily="34" charset="0"/>
              </a:rPr>
              <a:t>. </a:t>
            </a:r>
          </a:p>
          <a:p>
            <a:pPr marL="0" lvl="0" indent="0">
              <a:buNone/>
            </a:pPr>
            <a:r>
              <a:rPr lang="en-US" sz="1500" dirty="0">
                <a:latin typeface="Gill Sans MT" panose="020B0502020104020203" pitchFamily="34" charset="0"/>
              </a:rPr>
              <a:t>- The same process is repeated for registers CANIFnARB1and CANIFnARB2 for the 29-bit </a:t>
            </a:r>
            <a:r>
              <a:rPr lang="en-US" sz="1500" dirty="0">
                <a:solidFill>
                  <a:srgbClr val="FFD966"/>
                </a:solidFill>
                <a:latin typeface="Gill Sans MT" panose="020B0502020104020203" pitchFamily="34" charset="0"/>
              </a:rPr>
              <a:t>message identifier</a:t>
            </a:r>
            <a:r>
              <a:rPr lang="en-US" sz="1500" dirty="0">
                <a:latin typeface="Gill Sans MT" panose="020B0502020104020203" pitchFamily="34" charset="0"/>
              </a:rPr>
              <a:t> . </a:t>
            </a:r>
          </a:p>
          <a:p>
            <a:pPr marL="0" lvl="0" indent="0">
              <a:buNone/>
            </a:pPr>
            <a:r>
              <a:rPr lang="en-US" sz="1500" dirty="0">
                <a:latin typeface="Gill Sans MT" panose="020B0502020104020203" pitchFamily="34" charset="0"/>
              </a:rPr>
              <a:t>- Set the XTD bit to indicate an extended identifier, clear the DIR bit to indicate receive, and the MSGVAL bit to indicate that the message object is valid</a:t>
            </a:r>
          </a:p>
          <a:p>
            <a:pPr marL="0" lvl="0" indent="0">
              <a:buNone/>
            </a:pPr>
            <a:r>
              <a:rPr lang="en-US" sz="1500" dirty="0">
                <a:latin typeface="Gill Sans MT" panose="020B0502020104020203" pitchFamily="34" charset="0"/>
              </a:rPr>
              <a:t>4- In the </a:t>
            </a:r>
            <a:r>
              <a:rPr lang="en-US" sz="1500" dirty="0" err="1">
                <a:latin typeface="Gill Sans MT" panose="020B0502020104020203" pitchFamily="34" charset="0"/>
              </a:rPr>
              <a:t>CANIFnMCTL</a:t>
            </a:r>
            <a:r>
              <a:rPr lang="en-US" sz="1500" dirty="0">
                <a:latin typeface="Gill Sans MT" panose="020B0502020104020203" pitchFamily="34" charset="0"/>
              </a:rPr>
              <a:t> register:</a:t>
            </a:r>
          </a:p>
          <a:p>
            <a:pPr lvl="0"/>
            <a:r>
              <a:rPr lang="en-US" sz="1500" dirty="0">
                <a:latin typeface="Gill Sans MT" panose="020B0502020104020203" pitchFamily="34" charset="0"/>
              </a:rPr>
              <a:t>- Optionally set the UMASK bit to enable the mask (MSK, MXTD, and MDIR specified in the CANIFnMSK1 and CANIFnMSK2 registers) for acceptance filtering.</a:t>
            </a:r>
          </a:p>
          <a:p>
            <a:pPr lvl="0"/>
            <a:r>
              <a:rPr lang="en-US" sz="1500" dirty="0">
                <a:latin typeface="Gill Sans MT" panose="020B0502020104020203" pitchFamily="34" charset="0"/>
              </a:rPr>
              <a:t>- Optionally set the RXIE bit to enable the INTPND bit to be set after a successful transmission, and clear RMTEN bit to leave the TXRQST bit unchanged.</a:t>
            </a:r>
          </a:p>
          <a:p>
            <a:pPr lvl="0"/>
            <a:r>
              <a:rPr lang="en-US" sz="1500" dirty="0">
                <a:latin typeface="Gill Sans MT" panose="020B0502020104020203" pitchFamily="34" charset="0"/>
              </a:rPr>
              <a:t>- Set the EOB bit for a single message object.</a:t>
            </a:r>
          </a:p>
          <a:p>
            <a:pPr lvl="0"/>
            <a:r>
              <a:rPr lang="en-US" sz="1500" dirty="0">
                <a:latin typeface="Gill Sans MT" panose="020B0502020104020203" pitchFamily="34" charset="0"/>
              </a:rPr>
              <a:t>- Configure the DLC[3:0] field to specify the size of the data frame.</a:t>
            </a:r>
          </a:p>
          <a:p>
            <a:pPr marL="0" lvl="0" indent="0">
              <a:buNone/>
            </a:pPr>
            <a:r>
              <a:rPr lang="en-US" sz="1500" dirty="0">
                <a:latin typeface="Gill Sans MT" panose="020B0502020104020203" pitchFamily="34" charset="0"/>
              </a:rPr>
              <a:t>5- Program the number of the message object that will receive in the MNUM field in </a:t>
            </a:r>
            <a:r>
              <a:rPr lang="en-US" sz="1500" dirty="0" err="1">
                <a:latin typeface="Gill Sans MT" panose="020B0502020104020203" pitchFamily="34" charset="0"/>
              </a:rPr>
              <a:t>CANIFnCRQ</a:t>
            </a:r>
            <a:r>
              <a:rPr lang="en-US" sz="1500" dirty="0">
                <a:latin typeface="Gill Sans MT" panose="020B0502020104020203" pitchFamily="34" charset="0"/>
              </a:rPr>
              <a:t>.</a:t>
            </a:r>
          </a:p>
        </p:txBody>
      </p:sp>
    </p:spTree>
    <p:extLst>
      <p:ext uri="{BB962C8B-B14F-4D97-AF65-F5344CB8AC3E}">
        <p14:creationId xmlns:p14="http://schemas.microsoft.com/office/powerpoint/2010/main" val="2801609728"/>
      </p:ext>
    </p:extLst>
  </p:cSld>
  <p:clrMapOvr>
    <a:masterClrMapping/>
  </p:clrMapOvr>
</p:sld>
</file>

<file path=ppt/slides/slide1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342527" y="348808"/>
            <a:ext cx="5506931" cy="899348"/>
          </a:xfrm>
        </p:spPr>
        <p:txBody>
          <a:bodyPr/>
          <a:lstStyle/>
          <a:p>
            <a:pPr lvl="0"/>
            <a:r>
              <a:rPr lang="en-US" dirty="0"/>
              <a:t>Test Mode Types </a:t>
            </a:r>
          </a:p>
        </p:txBody>
      </p:sp>
      <p:sp>
        <p:nvSpPr>
          <p:cNvPr id="6" name="Content Placeholder 2">
            <a:extLst>
              <a:ext uri="{FF2B5EF4-FFF2-40B4-BE49-F238E27FC236}">
                <a16:creationId xmlns:a16="http://schemas.microsoft.com/office/drawing/2014/main" id="{90CFE5AB-A1A8-48FB-B786-5CFDCBA464C7}"/>
              </a:ext>
            </a:extLst>
          </p:cNvPr>
          <p:cNvSpPr txBox="1">
            <a:spLocks noGrp="1"/>
          </p:cNvSpPr>
          <p:nvPr>
            <p:ph idx="1"/>
          </p:nvPr>
        </p:nvSpPr>
        <p:spPr>
          <a:xfrm>
            <a:off x="1249672" y="1136901"/>
            <a:ext cx="9692640" cy="5190747"/>
          </a:xfrm>
        </p:spPr>
        <p:txBody>
          <a:bodyPr/>
          <a:lstStyle/>
          <a:p>
            <a:r>
              <a:rPr lang="en-US" sz="2400" b="1" dirty="0"/>
              <a:t>Basic Mode </a:t>
            </a:r>
          </a:p>
          <a:p>
            <a:pPr marL="0" lvl="0" indent="0">
              <a:buNone/>
            </a:pPr>
            <a:r>
              <a:rPr lang="en-US" sz="2000" dirty="0"/>
              <a:t>Basic Mode allows the CAN Controller to operate without the need of the message RAM. </a:t>
            </a:r>
            <a:endParaRPr lang="en-US" sz="2000" b="1" dirty="0"/>
          </a:p>
          <a:p>
            <a:r>
              <a:rPr lang="en-US" sz="2000" b="1" dirty="0"/>
              <a:t>Silent Mode</a:t>
            </a:r>
          </a:p>
          <a:p>
            <a:pPr marL="0" lvl="0" indent="0">
              <a:buNone/>
            </a:pPr>
            <a:r>
              <a:rPr lang="en-US" dirty="0"/>
              <a:t> Silent Mode can be used to analyze the traffic on a CAN bus without affecting it by the transmission of dominant bits (Acknowledge Bits, Error Frames). </a:t>
            </a:r>
          </a:p>
          <a:p>
            <a:r>
              <a:rPr lang="en-US" sz="2000" b="1" dirty="0"/>
              <a:t>Loopback Mode </a:t>
            </a:r>
          </a:p>
          <a:p>
            <a:pPr marL="0" lvl="0" indent="0">
              <a:buNone/>
            </a:pPr>
            <a:r>
              <a:rPr lang="en-US" dirty="0"/>
              <a:t>Loopback mode is useful for self-test functions. In Loopback Mode, the CAN Controller internally routes the </a:t>
            </a:r>
            <a:r>
              <a:rPr lang="en-US" dirty="0" err="1"/>
              <a:t>CANnTX</a:t>
            </a:r>
            <a:r>
              <a:rPr lang="en-US" dirty="0"/>
              <a:t> signal on to the </a:t>
            </a:r>
            <a:r>
              <a:rPr lang="en-US" dirty="0" err="1"/>
              <a:t>CANnRX</a:t>
            </a:r>
            <a:r>
              <a:rPr lang="en-US" dirty="0"/>
              <a:t> signal and treats its own transmitted messages as received messages and stores them (if they pass acceptance filtering) into the message buffer.</a:t>
            </a:r>
          </a:p>
          <a:p>
            <a:r>
              <a:rPr lang="en-US" sz="2000" b="1" dirty="0"/>
              <a:t>Loopback Combined with Silent Mode</a:t>
            </a:r>
          </a:p>
          <a:p>
            <a:pPr marL="0" lvl="0" indent="0">
              <a:buNone/>
            </a:pPr>
            <a:r>
              <a:rPr lang="en-US" dirty="0"/>
              <a:t> Loopback Mode and Silent Mode can be combined to allow the CAN Controller to be tested without affecting a running CAN system connected to the </a:t>
            </a:r>
            <a:r>
              <a:rPr lang="en-US" dirty="0" err="1"/>
              <a:t>CANnTX</a:t>
            </a:r>
            <a:r>
              <a:rPr lang="en-US" dirty="0"/>
              <a:t> and </a:t>
            </a:r>
            <a:r>
              <a:rPr lang="en-US" dirty="0" err="1"/>
              <a:t>CANnRX</a:t>
            </a:r>
            <a:r>
              <a:rPr lang="en-US" dirty="0"/>
              <a:t> signals </a:t>
            </a:r>
          </a:p>
          <a:p>
            <a:pPr marL="0" lvl="0" indent="0">
              <a:buNone/>
            </a:pPr>
            <a:endParaRPr lang="en-US" dirty="0"/>
          </a:p>
        </p:txBody>
      </p:sp>
    </p:spTree>
    <p:extLst>
      <p:ext uri="{BB962C8B-B14F-4D97-AF65-F5344CB8AC3E}">
        <p14:creationId xmlns:p14="http://schemas.microsoft.com/office/powerpoint/2010/main" val="1463234524"/>
      </p:ext>
    </p:extLst>
  </p:cSld>
  <p:clrMapOvr>
    <a:masterClrMapping/>
  </p:clrMapOvr>
</p:sld>
</file>

<file path=ppt/slides/slide2.xml><?xml version="1.0" encoding="utf-8"?>
<p:sld xmlns:a="http://purl.oclc.org/ooxml/drawingml/main" xmlns:r="http://purl.oclc.org/ooxml/officeDocument/relationships" xmlns:p="http://purl.oclc.org/ooxml/presentationml/main">
  <p:cSld name="Slide2">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45710" y="497131"/>
            <a:ext cx="7729724" cy="1188720"/>
          </a:xfrm>
        </p:spPr>
        <p:txBody>
          <a:bodyPr/>
          <a:lstStyle/>
          <a:p>
            <a:pPr lvl="0"/>
            <a:r>
              <a:rPr lang="en-US" dirty="0"/>
              <a:t>Introduction </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49679" y="2123546"/>
            <a:ext cx="9521786" cy="3337687"/>
          </a:xfrm>
        </p:spPr>
        <p:txBody>
          <a:bodyPr>
            <a:normAutofit/>
          </a:bodyPr>
          <a:lstStyle/>
          <a:p>
            <a:pPr lvl="0"/>
            <a:r>
              <a:rPr lang="en-US" dirty="0">
                <a:solidFill>
                  <a:schemeClr val="tx1"/>
                </a:solidFill>
                <a:latin typeface="Gill Sans MT" panose="020B0502020104020203" pitchFamily="34" charset="0"/>
              </a:rPr>
              <a:t>CAN  stands for Controller Area network. It is an Asynchronous serial communication protocol introduced in 1986 by Robert Bosch.</a:t>
            </a:r>
          </a:p>
          <a:p>
            <a:pPr lvl="0"/>
            <a:r>
              <a:rPr lang="en-US" dirty="0">
                <a:solidFill>
                  <a:schemeClr val="tx1"/>
                </a:solidFill>
                <a:latin typeface="Gill Sans MT" panose="020B0502020104020203" pitchFamily="34" charset="0"/>
              </a:rPr>
              <a:t>CAN protocol is a message based protocol not address based means transmitted data is available for all nodes and its receiver’s choice to receive data or not.</a:t>
            </a:r>
          </a:p>
          <a:p>
            <a:pPr lvl="0"/>
            <a:r>
              <a:rPr lang="en-US" dirty="0">
                <a:solidFill>
                  <a:schemeClr val="tx1"/>
                </a:solidFill>
                <a:latin typeface="Gill Sans MT" panose="020B0502020104020203" pitchFamily="34" charset="0"/>
              </a:rPr>
              <a:t>CAN nodes are connected on two wire(CAN_H and CAN_L) twisted pair cable(termed as CAN bus) terminated with 120Ω resistance to prevent the reflection.</a:t>
            </a:r>
          </a:p>
          <a:p>
            <a:pPr algn="l"/>
            <a:r>
              <a:rPr lang="en-US" b="0" i="0" dirty="0">
                <a:solidFill>
                  <a:schemeClr val="tx1"/>
                </a:solidFill>
                <a:effectLst/>
                <a:latin typeface="Gill Sans MT" panose="020B0502020104020203" pitchFamily="34" charset="0"/>
              </a:rPr>
              <a:t>CAN is basically designed to replace the conventional wiring used in old days in the automobile for communication between ECUs.</a:t>
            </a:r>
          </a:p>
          <a:p>
            <a:pPr lvl="0"/>
            <a:endParaRPr lang="en-US" dirty="0">
              <a:solidFill>
                <a:schemeClr val="tx1"/>
              </a:solidFill>
            </a:endParaRPr>
          </a:p>
          <a:p>
            <a:pPr lvl="0"/>
            <a:endParaRPr lang="en-US" dirty="0">
              <a:solidFill>
                <a:schemeClr val="tx1"/>
              </a:solidFill>
            </a:endParaRP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3177CAB-F849-44BD-8BE4-A8D94F7C7CA4}"/>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DD630317-0FA2-4B8D-8EFE-37AD98E28449}"/>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457C7507-9919-4E81-868F-A130F0BB46B2}"/>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EEC968B-C9F7-49D9-A614-0300A054108E}"/>
              </a:ext>
            </a:extLst>
          </p:cNvPr>
          <p:cNvSpPr txBox="1">
            <a:spLocks noGrp="1"/>
          </p:cNvSpPr>
          <p:nvPr>
            <p:ph type="title"/>
          </p:nvPr>
        </p:nvSpPr>
        <p:spPr>
          <a:xfrm>
            <a:off x="3065218" y="2979326"/>
            <a:ext cx="5506931" cy="899348"/>
          </a:xfrm>
        </p:spPr>
        <p:txBody>
          <a:bodyPr/>
          <a:lstStyle/>
          <a:p>
            <a:pPr lvl="0"/>
            <a:r>
              <a:rPr lang="en-US" dirty="0"/>
              <a:t>THANK YOU</a:t>
            </a:r>
          </a:p>
        </p:txBody>
      </p:sp>
    </p:spTree>
    <p:extLst>
      <p:ext uri="{BB962C8B-B14F-4D97-AF65-F5344CB8AC3E}">
        <p14:creationId xmlns:p14="http://schemas.microsoft.com/office/powerpoint/2010/main" val="2149503129"/>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187793" y="560070"/>
            <a:ext cx="7729724" cy="1188720"/>
          </a:xfrm>
        </p:spPr>
        <p:txBody>
          <a:bodyPr/>
          <a:lstStyle/>
          <a:p>
            <a:pPr lvl="0"/>
            <a:r>
              <a:rPr lang="en-US" dirty="0"/>
              <a:t>Introduction </a:t>
            </a:r>
            <a:r>
              <a:rPr lang="en-US" sz="800" b="1" dirty="0"/>
              <a:t>Cont.</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409349" y="2004969"/>
            <a:ext cx="9286613" cy="3299765"/>
          </a:xfrm>
        </p:spPr>
        <p:txBody>
          <a:bodyPr>
            <a:normAutofit/>
          </a:bodyPr>
          <a:lstStyle/>
          <a:p>
            <a:r>
              <a:rPr lang="en-US" b="0" i="0" dirty="0">
                <a:solidFill>
                  <a:schemeClr val="tx1"/>
                </a:solidFill>
                <a:effectLst/>
                <a:latin typeface="Gill Sans MT" panose="020B0502020104020203" pitchFamily="34" charset="0"/>
              </a:rPr>
              <a:t>In modern Automobile system, there are many ECUs for various subsystems like engine control unit, steering, suspension, ADAS etc. interconnection between each other is essential which would be very costly and complex through conventional wiring while CAN provide an economic and appropriate solution.</a:t>
            </a:r>
            <a:endParaRPr lang="en-US" dirty="0"/>
          </a:p>
          <a:p>
            <a:pPr lvl="0"/>
            <a:r>
              <a:rPr lang="en-US" dirty="0"/>
              <a:t>Controller Area Network (CAN) is a multicast, shared serial bus standard for connecting electronic control units (ECUs). CAN was specifically designed to be robust in electromagnetically-noisy environments. </a:t>
            </a:r>
            <a:endParaRPr lang="en-US" dirty="0">
              <a:solidFill>
                <a:srgbClr val="404040"/>
              </a:solidFill>
            </a:endParaRPr>
          </a:p>
          <a:p>
            <a:pPr lvl="0"/>
            <a:r>
              <a:rPr lang="en-US" dirty="0"/>
              <a:t> Bit rates up to 1 Mbps are possible at network lengths less than 40 meters. Decreased bit rates allow longer network distances (for example, 125 Kbps at 500 meters). </a:t>
            </a:r>
          </a:p>
        </p:txBody>
      </p:sp>
    </p:spTree>
    <p:extLst>
      <p:ext uri="{BB962C8B-B14F-4D97-AF65-F5344CB8AC3E}">
        <p14:creationId xmlns:p14="http://schemas.microsoft.com/office/powerpoint/2010/main" val="2915339105"/>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0ACD61-EABB-472D-93E6-DECB54A121E0}"/>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3A1D3F03-85B6-4FA3-9648-6E1C2AEF550B}"/>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EA37AFC5-10EC-4CA1-9CEE-CA023AF096FD}"/>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1BC12C3C-F74E-4F22-925B-F5250D264558}"/>
              </a:ext>
            </a:extLst>
          </p:cNvPr>
          <p:cNvSpPr txBox="1">
            <a:spLocks noGrp="1"/>
          </p:cNvSpPr>
          <p:nvPr>
            <p:ph type="title"/>
          </p:nvPr>
        </p:nvSpPr>
        <p:spPr>
          <a:xfrm>
            <a:off x="2096914" y="366722"/>
            <a:ext cx="7729724" cy="1188720"/>
          </a:xfrm>
        </p:spPr>
        <p:txBody>
          <a:bodyPr/>
          <a:lstStyle/>
          <a:p>
            <a:pPr lvl="0"/>
            <a:r>
              <a:rPr lang="en-US" dirty="0"/>
              <a:t>APPLICATIONS</a:t>
            </a:r>
          </a:p>
        </p:txBody>
      </p:sp>
      <p:sp>
        <p:nvSpPr>
          <p:cNvPr id="6" name="Content Placeholder 2">
            <a:extLst>
              <a:ext uri="{FF2B5EF4-FFF2-40B4-BE49-F238E27FC236}">
                <a16:creationId xmlns:a16="http://schemas.microsoft.com/office/drawing/2014/main" id="{31601356-8A9E-4FD1-A11A-52EDE1EEACDA}"/>
              </a:ext>
            </a:extLst>
          </p:cNvPr>
          <p:cNvSpPr txBox="1">
            <a:spLocks noGrp="1"/>
          </p:cNvSpPr>
          <p:nvPr>
            <p:ph idx="1"/>
          </p:nvPr>
        </p:nvSpPr>
        <p:spPr>
          <a:xfrm>
            <a:off x="1284770" y="2064782"/>
            <a:ext cx="9622455" cy="3427616"/>
          </a:xfrm>
        </p:spPr>
        <p:txBody>
          <a:bodyPr>
            <a:normAutofit/>
          </a:bodyPr>
          <a:lstStyle/>
          <a:p>
            <a:pPr marL="0" indent="0">
              <a:buNone/>
            </a:pPr>
            <a:r>
              <a:rPr lang="en-US" b="0" i="0" dirty="0">
                <a:solidFill>
                  <a:schemeClr val="tx1"/>
                </a:solidFill>
                <a:effectLst/>
                <a:latin typeface="Gill Sans MT" panose="020B0502020104020203" pitchFamily="34" charset="0"/>
              </a:rPr>
              <a:t>Originally CAN was developed by Bosch for in-Vehicle communication in passenger Cars but now a days due to its enrich features it is used in many </a:t>
            </a:r>
            <a:r>
              <a:rPr lang="en-US" b="0" i="0" dirty="0" err="1">
                <a:solidFill>
                  <a:schemeClr val="tx1"/>
                </a:solidFill>
                <a:effectLst/>
                <a:latin typeface="Gill Sans MT" panose="020B0502020104020203" pitchFamily="34" charset="0"/>
              </a:rPr>
              <a:t>industry.Some</a:t>
            </a:r>
            <a:r>
              <a:rPr lang="en-US" b="0" i="0" dirty="0">
                <a:solidFill>
                  <a:schemeClr val="tx1"/>
                </a:solidFill>
                <a:effectLst/>
                <a:latin typeface="Gill Sans MT" panose="020B0502020104020203" pitchFamily="34" charset="0"/>
              </a:rPr>
              <a:t> of the </a:t>
            </a:r>
            <a:r>
              <a:rPr lang="en-US" b="0" i="0" dirty="0" err="1">
                <a:solidFill>
                  <a:schemeClr val="tx1"/>
                </a:solidFill>
                <a:effectLst/>
                <a:latin typeface="Gill Sans MT" panose="020B0502020104020203" pitchFamily="34" charset="0"/>
              </a:rPr>
              <a:t>applicaton</a:t>
            </a:r>
            <a:r>
              <a:rPr lang="en-US" b="0" i="0" dirty="0">
                <a:solidFill>
                  <a:schemeClr val="tx1"/>
                </a:solidFill>
                <a:effectLst/>
                <a:latin typeface="Gill Sans MT" panose="020B0502020104020203" pitchFamily="34" charset="0"/>
              </a:rPr>
              <a:t> areas as follows:</a:t>
            </a:r>
          </a:p>
          <a:p>
            <a:r>
              <a:rPr lang="en-US" b="0" i="0" dirty="0">
                <a:solidFill>
                  <a:schemeClr val="tx1"/>
                </a:solidFill>
                <a:effectLst/>
                <a:latin typeface="Gill Sans MT" panose="020B0502020104020203" pitchFamily="34" charset="0"/>
              </a:rPr>
              <a:t>In transportation system (rail vehicle, aircraft, marine, etc.)</a:t>
            </a:r>
          </a:p>
          <a:p>
            <a:r>
              <a:rPr lang="en-US" b="0" i="0" dirty="0">
                <a:solidFill>
                  <a:schemeClr val="tx1"/>
                </a:solidFill>
                <a:effectLst/>
                <a:latin typeface="Gill Sans MT" panose="020B0502020104020203" pitchFamily="34" charset="0"/>
              </a:rPr>
              <a:t>In home and building automation (e.g. HVAC, elevators)</a:t>
            </a:r>
          </a:p>
          <a:p>
            <a:r>
              <a:rPr lang="en-US" b="0" i="0" dirty="0">
                <a:solidFill>
                  <a:schemeClr val="tx1"/>
                </a:solidFill>
                <a:effectLst/>
                <a:latin typeface="Gill Sans MT" panose="020B0502020104020203" pitchFamily="34" charset="0"/>
              </a:rPr>
              <a:t>In industrial machine control systems</a:t>
            </a:r>
          </a:p>
          <a:p>
            <a:r>
              <a:rPr lang="en-US" b="0" i="0" dirty="0">
                <a:solidFill>
                  <a:schemeClr val="tx1"/>
                </a:solidFill>
                <a:effectLst/>
                <a:latin typeface="Gill Sans MT" panose="020B0502020104020203" pitchFamily="34" charset="0"/>
              </a:rPr>
              <a:t>In mobile machines (construction and agriculture equipment)</a:t>
            </a:r>
          </a:p>
          <a:p>
            <a:r>
              <a:rPr lang="en-US" b="0" i="0" dirty="0">
                <a:solidFill>
                  <a:schemeClr val="tx1"/>
                </a:solidFill>
                <a:effectLst/>
                <a:latin typeface="Gill Sans MT" panose="020B0502020104020203" pitchFamily="34" charset="0"/>
              </a:rPr>
              <a:t>In medical devices and laboratory automation</a:t>
            </a:r>
            <a:endParaRPr lang="en-US" dirty="0"/>
          </a:p>
        </p:txBody>
      </p:sp>
    </p:spTree>
    <p:extLst>
      <p:ext uri="{BB962C8B-B14F-4D97-AF65-F5344CB8AC3E}">
        <p14:creationId xmlns:p14="http://schemas.microsoft.com/office/powerpoint/2010/main" val="1749841573"/>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889239"/>
          </a:xfrm>
          <a:noFill/>
          <a:ln w="31747" cap="sq">
            <a:solidFill>
              <a:srgbClr val="FFFFFF"/>
            </a:solidFill>
            <a:prstDash val="solid"/>
            <a:miter/>
          </a:ln>
        </p:spPr>
        <p:txBody>
          <a:bodyPr/>
          <a:lstStyle/>
          <a:p>
            <a:pPr lvl="0"/>
            <a:r>
              <a:rPr lang="en-US" sz="2400" dirty="0">
                <a:solidFill>
                  <a:schemeClr val="bg1"/>
                </a:solidFill>
              </a:rPr>
              <a:t>NEED OF CAN</a:t>
            </a:r>
            <a:endParaRPr lang="en-US" sz="1000" dirty="0">
              <a:solidFill>
                <a:schemeClr val="bg1"/>
              </a:solidFill>
            </a:endParaRP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0" y="1248076"/>
            <a:ext cx="5315059" cy="5443746"/>
          </a:xfrm>
        </p:spPr>
        <p:txBody>
          <a:bodyPr anchor="ctr">
            <a:normAutofit/>
          </a:bodyPr>
          <a:lstStyle/>
          <a:p>
            <a:pPr>
              <a:lnSpc>
                <a:spcPct val="150%"/>
              </a:lnSpc>
              <a:buClrTx/>
              <a:buFont typeface="Arial" panose="020B0604020202020204" pitchFamily="34" charset="0"/>
              <a:buChar char="•"/>
            </a:pPr>
            <a:r>
              <a:rPr lang="en-US" dirty="0">
                <a:solidFill>
                  <a:schemeClr val="bg1"/>
                </a:solidFill>
              </a:rPr>
              <a:t>In course of time, many more features and functionalities are added in the automobiles, as a result of this number of ECUs increased. These ECUs are connected with each other to share the information between them. this conventional wiring is very complex and very tough to handle.</a:t>
            </a:r>
          </a:p>
          <a:p>
            <a:pPr>
              <a:lnSpc>
                <a:spcPct val="150%"/>
              </a:lnSpc>
              <a:buClrTx/>
              <a:buFont typeface="Arial" panose="020B0604020202020204" pitchFamily="34" charset="0"/>
              <a:buChar char="•"/>
            </a:pPr>
            <a:r>
              <a:rPr lang="en-US" dirty="0">
                <a:solidFill>
                  <a:schemeClr val="bg1"/>
                </a:solidFill>
              </a:rPr>
              <a:t>To overcome this complexity of conventional wiring and increase the data transfer rate Bosch started to develop a serial protocol which is known as </a:t>
            </a:r>
            <a:r>
              <a:rPr lang="en-US" b="1" dirty="0">
                <a:solidFill>
                  <a:schemeClr val="bg1"/>
                </a:solidFill>
              </a:rPr>
              <a:t>Controller Area Network.</a:t>
            </a:r>
          </a:p>
          <a:p>
            <a:pPr lvl="0"/>
            <a:endParaRPr lang="en-US" dirty="0">
              <a:solidFill>
                <a:srgbClr val="000000"/>
              </a:solidFill>
            </a:endParaRPr>
          </a:p>
        </p:txBody>
      </p:sp>
      <p:pic>
        <p:nvPicPr>
          <p:cNvPr id="6" name="Picture 5">
            <a:extLst>
              <a:ext uri="{FF2B5EF4-FFF2-40B4-BE49-F238E27FC236}">
                <a16:creationId xmlns:a16="http://schemas.microsoft.com/office/drawing/2014/main" id="{7DEA95A4-F5BA-4332-A9E1-CF64819C269E}"/>
              </a:ext>
            </a:extLst>
          </p:cNvPr>
          <p:cNvPicPr>
            <a:picLocks noChangeAspect="1"/>
          </p:cNvPicPr>
          <p:nvPr/>
        </p:nvPicPr>
        <p:blipFill>
          <a:blip r:embed="rId2"/>
          <a:stretch>
            <a:fillRect/>
          </a:stretch>
        </p:blipFill>
        <p:spPr>
          <a:xfrm>
            <a:off x="5395496" y="746617"/>
            <a:ext cx="6716062" cy="2124371"/>
          </a:xfrm>
          <a:prstGeom prst="rect">
            <a:avLst/>
          </a:prstGeom>
        </p:spPr>
      </p:pic>
      <p:pic>
        <p:nvPicPr>
          <p:cNvPr id="1026" name="Picture 2" descr="CAN (Controller Area Network) | Hack Projects">
            <a:extLst>
              <a:ext uri="{FF2B5EF4-FFF2-40B4-BE49-F238E27FC236}">
                <a16:creationId xmlns:a16="http://schemas.microsoft.com/office/drawing/2014/main" id="{201890A3-BED6-4092-B88A-29328C464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978" y="3429000"/>
            <a:ext cx="5409097" cy="249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887474"/>
      </p:ext>
    </p:extLst>
  </p:cSld>
  <p:clrMapOvr>
    <a:masterClrMapping/>
  </p:clrMapOvr>
</p:sld>
</file>

<file path=ppt/slides/slide6.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3142783" y="323770"/>
            <a:ext cx="5804208" cy="902503"/>
          </a:xfrm>
        </p:spPr>
        <p:txBody>
          <a:bodyPr/>
          <a:lstStyle/>
          <a:p>
            <a:pPr lvl="0"/>
            <a:r>
              <a:rPr lang="en-US" sz="2800"/>
              <a:t>cAN Data/Remote Frame</a:t>
            </a:r>
          </a:p>
        </p:txBody>
      </p:sp>
      <p:sp>
        <p:nvSpPr>
          <p:cNvPr id="3" name="Subtitle 2">
            <a:extLst>
              <a:ext uri="{FF2B5EF4-FFF2-40B4-BE49-F238E27FC236}">
                <a16:creationId xmlns:a16="http://schemas.microsoft.com/office/drawing/2014/main" id="{66AC09BE-0017-40A4-805B-700EC13EF749}"/>
              </a:ext>
            </a:extLst>
          </p:cNvPr>
          <p:cNvSpPr txBox="1">
            <a:spLocks noGrp="1"/>
          </p:cNvSpPr>
          <p:nvPr>
            <p:ph type="subTitle" idx="1"/>
          </p:nvPr>
        </p:nvSpPr>
        <p:spPr>
          <a:xfrm>
            <a:off x="186870" y="1592468"/>
            <a:ext cx="5033477" cy="2337759"/>
          </a:xfrm>
        </p:spPr>
        <p:txBody>
          <a:bodyPr anchorCtr="0">
            <a:noAutofit/>
          </a:bodyPr>
          <a:lstStyle/>
          <a:p>
            <a:pPr lvl="0" algn="l"/>
            <a:r>
              <a:rPr lang="en-US" dirty="0"/>
              <a:t>A data frame contains data for transmission, whereas a remote frame contains no data and is used to request the transmission of a specific message object. </a:t>
            </a:r>
          </a:p>
          <a:p>
            <a:pPr lvl="0" algn="l"/>
            <a:r>
              <a:rPr lang="en-US" dirty="0"/>
              <a:t>The CAN data/remote frame is constructed as shown in the Figure.</a:t>
            </a:r>
          </a:p>
        </p:txBody>
      </p:sp>
      <p:sp>
        <p:nvSpPr>
          <p:cNvPr id="5" name="TextBox 4">
            <a:extLst>
              <a:ext uri="{FF2B5EF4-FFF2-40B4-BE49-F238E27FC236}">
                <a16:creationId xmlns:a16="http://schemas.microsoft.com/office/drawing/2014/main" id="{96E3CA05-CBDB-4864-BF9A-4785D6E036E4}"/>
              </a:ext>
            </a:extLst>
          </p:cNvPr>
          <p:cNvSpPr txBox="1"/>
          <p:nvPr/>
        </p:nvSpPr>
        <p:spPr>
          <a:xfrm>
            <a:off x="186870" y="4147983"/>
            <a:ext cx="12005130" cy="440120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Message Identifier can be configured to be 11 bits (Standard) or 29 bits (Extended). </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dirty="0">
                <a:solidFill>
                  <a:srgbClr val="FFFFFF"/>
                </a:solidFill>
                <a:uFillTx/>
                <a:latin typeface="Gill Sans MT"/>
              </a:rPr>
              <a:t>CAN Data Field can hold up to 64 bits (8 bytes)</a:t>
            </a: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50%"/>
              </a:lnSpc>
              <a:spcBef>
                <a:spcPts val="0"/>
              </a:spcBef>
              <a:spcAft>
                <a:spcPts val="0"/>
              </a:spcAft>
              <a:buNone/>
              <a:tabLst/>
              <a:defRPr sz="1800" b="0" i="0" u="none" strike="noStrike" kern="0" cap="none" spc="0" baseline="0%">
                <a:solidFill>
                  <a:srgbClr val="000000"/>
                </a:solidFill>
                <a:uFillTx/>
              </a:defRPr>
            </a:pPr>
            <a:r>
              <a:rPr lang="en-US" sz="2000" i="0" u="none" strike="noStrike" kern="1200" cap="none" spc="0" baseline="0%" dirty="0">
                <a:solidFill>
                  <a:srgbClr val="FFFFFF"/>
                </a:solidFill>
                <a:uFillTx/>
                <a:latin typeface="Gill Sans MT"/>
                <a:ea typeface="Gill Sans MT"/>
                <a:cs typeface="Gill Sans MT"/>
              </a:rPr>
              <a:t>The protocol controller transfers and receives the serial data from the CAN bus and passes the data on to the message handler, The message handler then loads this information into the appropriate message object based on the current filtering and identifiers in the message object memory.</a:t>
            </a:r>
          </a:p>
          <a:p>
            <a:pPr marL="285750" marR="0" lvl="0" indent="-285750" algn="l" defTabSz="457200" rtl="0" fontAlgn="auto" hangingPunct="1">
              <a:lnSpc>
                <a:spcPct val="150%"/>
              </a:lnSpc>
              <a:spcBef>
                <a:spcPts val="0"/>
              </a:spcBef>
              <a:spcAft>
                <a:spcPts val="0"/>
              </a:spcAft>
              <a:buSzPct val="100%"/>
              <a:buFont typeface="Arial"/>
              <a:buChar char="•"/>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a:p>
            <a:pPr marL="0" marR="0" lvl="0" indent="0" algn="l"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FFFFFF"/>
              </a:solidFill>
              <a:uFillTx/>
              <a:latin typeface="Gill Sans MT"/>
            </a:endParaRPr>
          </a:p>
        </p:txBody>
      </p:sp>
      <p:pic>
        <p:nvPicPr>
          <p:cNvPr id="1026" name="Picture 2">
            <a:extLst>
              <a:ext uri="{FF2B5EF4-FFF2-40B4-BE49-F238E27FC236}">
                <a16:creationId xmlns:a16="http://schemas.microsoft.com/office/drawing/2014/main" id="{8E8C37F9-D20E-464C-AD94-673CCF663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987" y="1592468"/>
            <a:ext cx="6836013" cy="2434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920C-FD2B-484F-AFB9-8A3CE58A2470}"/>
              </a:ext>
            </a:extLst>
          </p:cNvPr>
          <p:cNvSpPr txBox="1">
            <a:spLocks noGrp="1"/>
          </p:cNvSpPr>
          <p:nvPr>
            <p:ph type="ctrTitle"/>
          </p:nvPr>
        </p:nvSpPr>
        <p:spPr>
          <a:xfrm>
            <a:off x="7450660" y="4932829"/>
            <a:ext cx="4662481" cy="496980"/>
          </a:xfrm>
        </p:spPr>
        <p:txBody>
          <a:bodyPr>
            <a:normAutofit fontScale="90%"/>
          </a:bodyPr>
          <a:lstStyle/>
          <a:p>
            <a:pPr lvl="0"/>
            <a:r>
              <a:rPr lang="en-US" sz="2800" dirty="0"/>
              <a:t>Extended format</a:t>
            </a:r>
          </a:p>
        </p:txBody>
      </p:sp>
      <p:pic>
        <p:nvPicPr>
          <p:cNvPr id="10" name="Picture 9">
            <a:extLst>
              <a:ext uri="{FF2B5EF4-FFF2-40B4-BE49-F238E27FC236}">
                <a16:creationId xmlns:a16="http://schemas.microsoft.com/office/drawing/2014/main" id="{71F791F8-9CF1-471C-951A-1A807A12112E}"/>
              </a:ext>
            </a:extLst>
          </p:cNvPr>
          <p:cNvPicPr>
            <a:picLocks noChangeAspect="1"/>
          </p:cNvPicPr>
          <p:nvPr/>
        </p:nvPicPr>
        <p:blipFill>
          <a:blip r:embed="rId2"/>
          <a:stretch>
            <a:fillRect/>
          </a:stretch>
        </p:blipFill>
        <p:spPr>
          <a:xfrm>
            <a:off x="0" y="213877"/>
            <a:ext cx="7269074" cy="2891565"/>
          </a:xfrm>
          <a:prstGeom prst="rect">
            <a:avLst/>
          </a:prstGeom>
        </p:spPr>
      </p:pic>
      <p:pic>
        <p:nvPicPr>
          <p:cNvPr id="15" name="Picture 14">
            <a:extLst>
              <a:ext uri="{FF2B5EF4-FFF2-40B4-BE49-F238E27FC236}">
                <a16:creationId xmlns:a16="http://schemas.microsoft.com/office/drawing/2014/main" id="{B406FFFF-B2AC-48D6-853D-AE407B68141F}"/>
              </a:ext>
            </a:extLst>
          </p:cNvPr>
          <p:cNvPicPr>
            <a:picLocks noChangeAspect="1"/>
          </p:cNvPicPr>
          <p:nvPr/>
        </p:nvPicPr>
        <p:blipFill>
          <a:blip r:embed="rId3"/>
          <a:stretch>
            <a:fillRect/>
          </a:stretch>
        </p:blipFill>
        <p:spPr>
          <a:xfrm>
            <a:off x="7412718" y="1260649"/>
            <a:ext cx="4700423" cy="664522"/>
          </a:xfrm>
          <a:prstGeom prst="rect">
            <a:avLst/>
          </a:prstGeom>
        </p:spPr>
      </p:pic>
      <p:pic>
        <p:nvPicPr>
          <p:cNvPr id="22" name="Picture 21">
            <a:extLst>
              <a:ext uri="{FF2B5EF4-FFF2-40B4-BE49-F238E27FC236}">
                <a16:creationId xmlns:a16="http://schemas.microsoft.com/office/drawing/2014/main" id="{56C11BD6-28A4-48A6-B7A5-64817F3A0458}"/>
              </a:ext>
            </a:extLst>
          </p:cNvPr>
          <p:cNvPicPr>
            <a:picLocks noChangeAspect="1"/>
          </p:cNvPicPr>
          <p:nvPr/>
        </p:nvPicPr>
        <p:blipFill>
          <a:blip r:embed="rId4"/>
          <a:stretch>
            <a:fillRect/>
          </a:stretch>
        </p:blipFill>
        <p:spPr>
          <a:xfrm>
            <a:off x="0" y="3610948"/>
            <a:ext cx="7371184" cy="3033176"/>
          </a:xfrm>
          <a:prstGeom prst="rect">
            <a:avLst/>
          </a:prstGeom>
        </p:spPr>
      </p:pic>
    </p:spTree>
    <p:extLst>
      <p:ext uri="{BB962C8B-B14F-4D97-AF65-F5344CB8AC3E}">
        <p14:creationId xmlns:p14="http://schemas.microsoft.com/office/powerpoint/2010/main" val="2081435385"/>
      </p:ext>
    </p:extLst>
  </p:cSld>
  <p:clrMapOvr>
    <a:masterClrMapping/>
  </p:clrMapOvr>
</p:sld>
</file>

<file path=ppt/slides/slide8.xml><?xml version="1.0" encoding="utf-8"?>
<p:sld xmlns:a="http://purl.oclc.org/ooxml/drawingml/main" xmlns:r="http://purl.oclc.org/ooxml/officeDocument/relationships" xmlns:p="http://purl.oclc.org/ooxml/presentationml/main">
  <p:cSld name="Slide3">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8096-353E-4ED1-860F-068CA6007821}"/>
              </a:ext>
            </a:extLst>
          </p:cNvPr>
          <p:cNvSpPr txBox="1">
            <a:spLocks noGrp="1"/>
          </p:cNvSpPr>
          <p:nvPr>
            <p:ph type="title"/>
          </p:nvPr>
        </p:nvSpPr>
        <p:spPr>
          <a:xfrm>
            <a:off x="792611" y="301998"/>
            <a:ext cx="3633752" cy="1440390"/>
          </a:xfrm>
          <a:noFill/>
          <a:ln w="31747" cap="sq">
            <a:solidFill>
              <a:srgbClr val="FFFFFF"/>
            </a:solidFill>
            <a:prstDash val="solid"/>
            <a:miter/>
          </a:ln>
        </p:spPr>
        <p:txBody>
          <a:bodyPr/>
          <a:lstStyle/>
          <a:p>
            <a:pPr lvl="0"/>
            <a:r>
              <a:rPr lang="en-US" sz="2500" dirty="0">
                <a:solidFill>
                  <a:srgbClr val="FFFFFF"/>
                </a:solidFill>
              </a:rPr>
              <a:t>CAN Controller Block Diagram</a:t>
            </a:r>
            <a:r>
              <a:rPr lang="en-US" sz="1700" dirty="0">
                <a:solidFill>
                  <a:srgbClr val="FFFFFF"/>
                </a:solidFill>
              </a:rPr>
              <a:t> </a:t>
            </a:r>
            <a:r>
              <a:rPr lang="en-US" sz="1000" dirty="0">
                <a:solidFill>
                  <a:srgbClr val="FFFFFF"/>
                </a:solidFill>
              </a:rPr>
              <a:t>IN TM4C123GH6PM microcontroller</a:t>
            </a:r>
          </a:p>
        </p:txBody>
      </p:sp>
      <p:sp>
        <p:nvSpPr>
          <p:cNvPr id="3" name="Rectangle 29">
            <a:extLst>
              <a:ext uri="{FF2B5EF4-FFF2-40B4-BE49-F238E27FC236}">
                <a16:creationId xmlns:a16="http://schemas.microsoft.com/office/drawing/2014/main" id="{FB271CBF-0095-4CFD-AB0B-0720202A37AD}"/>
              </a:ext>
            </a:extLst>
          </p:cNvPr>
          <p:cNvSpPr>
            <a:spLocks noMove="1" noResize="1"/>
          </p:cNvSpPr>
          <p:nvPr/>
        </p:nvSpPr>
        <p:spPr>
          <a:xfrm>
            <a:off x="5315059" y="0"/>
            <a:ext cx="6876937"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Content Placeholder 24">
            <a:extLst>
              <a:ext uri="{FF2B5EF4-FFF2-40B4-BE49-F238E27FC236}">
                <a16:creationId xmlns:a16="http://schemas.microsoft.com/office/drawing/2014/main" id="{E78CA158-B30F-452D-BF38-15C9E885A8E8}"/>
              </a:ext>
            </a:extLst>
          </p:cNvPr>
          <p:cNvSpPr txBox="1">
            <a:spLocks noGrp="1"/>
          </p:cNvSpPr>
          <p:nvPr>
            <p:ph idx="1"/>
          </p:nvPr>
        </p:nvSpPr>
        <p:spPr>
          <a:xfrm>
            <a:off x="5621365" y="542440"/>
            <a:ext cx="6384779" cy="5866040"/>
          </a:xfrm>
        </p:spPr>
        <p:txBody>
          <a:bodyPr anchor="ctr">
            <a:normAutofit/>
          </a:bodyPr>
          <a:lstStyle/>
          <a:p>
            <a:pPr lvl="0"/>
            <a:r>
              <a:rPr lang="en-US" dirty="0">
                <a:solidFill>
                  <a:srgbClr val="000000"/>
                </a:solidFill>
              </a:rPr>
              <a:t>The TM4C123GH6PM microcontroller includes two CAN units. </a:t>
            </a:r>
          </a:p>
          <a:p>
            <a:pPr lvl="0"/>
            <a:r>
              <a:rPr lang="en-US" dirty="0">
                <a:solidFill>
                  <a:srgbClr val="000000"/>
                </a:solidFill>
              </a:rPr>
              <a:t>The message object memory is a set of 32 identical memory blocks that hold the current configuration, status, and actual data for each message object. These memory blocks are accessed via either of the CAN message object register interfaces. </a:t>
            </a:r>
          </a:p>
          <a:p>
            <a:pPr lvl="0"/>
            <a:r>
              <a:rPr lang="en-US" dirty="0">
                <a:solidFill>
                  <a:srgbClr val="000000"/>
                </a:solidFill>
              </a:rPr>
              <a:t>The message memory is not directly accessible in the TM4C123GH6PM memory map, so the TM4C123GH6PM CAN controller provides an interface to communicate with the message memory via two CAN interface register sets for communicating with the message objects. </a:t>
            </a:r>
          </a:p>
          <a:p>
            <a:pPr lvl="0"/>
            <a:r>
              <a:rPr lang="en-US" dirty="0">
                <a:solidFill>
                  <a:srgbClr val="000000"/>
                </a:solidFill>
              </a:rPr>
              <a:t>These two interfaces must be used to read or write to each message object. The two message object interfaces allow parallel access to the CAN controller message objects when multiple objects may have new information that must be processed. In general, one interface is used for transmit data and one for receive data.</a:t>
            </a:r>
          </a:p>
        </p:txBody>
      </p:sp>
      <p:pic>
        <p:nvPicPr>
          <p:cNvPr id="5" name="Picture 27" descr="Diagram&#10;&#10;Description automatically generated">
            <a:extLst>
              <a:ext uri="{FF2B5EF4-FFF2-40B4-BE49-F238E27FC236}">
                <a16:creationId xmlns:a16="http://schemas.microsoft.com/office/drawing/2014/main" id="{CC352419-EC07-42AA-9CDA-CC5DC00EC9D5}"/>
              </a:ext>
            </a:extLst>
          </p:cNvPr>
          <p:cNvPicPr>
            <a:picLocks noChangeAspect="1"/>
          </p:cNvPicPr>
          <p:nvPr/>
        </p:nvPicPr>
        <p:blipFill>
          <a:blip r:embed="rId2"/>
          <a:stretch>
            <a:fillRect/>
          </a:stretch>
        </p:blipFill>
        <p:spPr>
          <a:xfrm>
            <a:off x="217453" y="2286594"/>
            <a:ext cx="4908398" cy="4422129"/>
          </a:xfrm>
          <a:prstGeom prst="rect">
            <a:avLst/>
          </a:prstGeom>
          <a:noFill/>
          <a:ln cap="flat">
            <a:noFill/>
          </a:ln>
        </p:spPr>
      </p:pic>
    </p:spTree>
  </p:cSld>
  <p:clrMapOvr>
    <a:masterClrMapping/>
  </p:clrMapOvr>
</p:sld>
</file>

<file path=ppt/slides/slide9.xml><?xml version="1.0" encoding="utf-8"?>
<p:sld xmlns:a="http://purl.oclc.org/ooxml/drawingml/main" xmlns:r="http://purl.oclc.org/ooxml/officeDocument/relationships" xmlns:p="http://purl.oclc.org/ooxml/presentationml/main">
  <p:cSld name="Slide6">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C810139-01D6-40E5-83BB-BDC71BF3141C}"/>
              </a:ext>
            </a:extLst>
          </p:cNvPr>
          <p:cNvSpPr>
            <a:spLocks noMove="1" noResize="1"/>
          </p:cNvSpPr>
          <p:nvPr/>
        </p:nvSpPr>
        <p:spPr>
          <a:xfrm>
            <a:off x="0" y="0"/>
            <a:ext cx="12191996" cy="6858000"/>
          </a:xfrm>
          <a:prstGeom prst="rect">
            <a:avLst/>
          </a:prstGeom>
          <a:solidFill>
            <a:srgbClr val="9BAFB5"/>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9">
            <a:extLst>
              <a:ext uri="{FF2B5EF4-FFF2-40B4-BE49-F238E27FC236}">
                <a16:creationId xmlns:a16="http://schemas.microsoft.com/office/drawing/2014/main" id="{5F0E09ED-8E5C-4C64-96D6-9737E3131953}"/>
              </a:ext>
            </a:extLst>
          </p:cNvPr>
          <p:cNvSpPr>
            <a:spLocks noMove="1" noResize="1"/>
          </p:cNvSpPr>
          <p:nvPr/>
        </p:nvSpPr>
        <p:spPr>
          <a:xfrm>
            <a:off x="1249683" y="1248156"/>
            <a:ext cx="9692640" cy="436168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Rectangle 11">
            <a:extLst>
              <a:ext uri="{FF2B5EF4-FFF2-40B4-BE49-F238E27FC236}">
                <a16:creationId xmlns:a16="http://schemas.microsoft.com/office/drawing/2014/main" id="{DA4A160E-DCA0-4D16-AB07-5220DA920E29}"/>
              </a:ext>
            </a:extLst>
          </p:cNvPr>
          <p:cNvSpPr>
            <a:spLocks noMove="1" noResize="1"/>
          </p:cNvSpPr>
          <p:nvPr/>
        </p:nvSpPr>
        <p:spPr>
          <a:xfrm>
            <a:off x="1062231" y="1060704"/>
            <a:ext cx="10067544" cy="4736592"/>
          </a:xfrm>
          <a:prstGeom prst="rect">
            <a:avLst/>
          </a:prstGeom>
          <a:noFill/>
          <a:ln w="31747" cap="sq">
            <a:solidFill>
              <a:srgbClr val="FFFFFF"/>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Title 1">
            <a:extLst>
              <a:ext uri="{FF2B5EF4-FFF2-40B4-BE49-F238E27FC236}">
                <a16:creationId xmlns:a16="http://schemas.microsoft.com/office/drawing/2014/main" id="{510CA283-17AE-443D-975F-7F1E5D6A8F51}"/>
              </a:ext>
            </a:extLst>
          </p:cNvPr>
          <p:cNvSpPr txBox="1">
            <a:spLocks noGrp="1"/>
          </p:cNvSpPr>
          <p:nvPr>
            <p:ph type="title"/>
          </p:nvPr>
        </p:nvSpPr>
        <p:spPr>
          <a:xfrm>
            <a:off x="2131347" y="449272"/>
            <a:ext cx="7729724" cy="961930"/>
          </a:xfrm>
        </p:spPr>
        <p:txBody>
          <a:bodyPr/>
          <a:lstStyle/>
          <a:p>
            <a:pPr lvl="0"/>
            <a:r>
              <a:rPr lang="en-US" dirty="0"/>
              <a:t>Initialization steps</a:t>
            </a:r>
          </a:p>
        </p:txBody>
      </p:sp>
      <p:sp>
        <p:nvSpPr>
          <p:cNvPr id="6" name="Content Placeholder 2">
            <a:extLst>
              <a:ext uri="{FF2B5EF4-FFF2-40B4-BE49-F238E27FC236}">
                <a16:creationId xmlns:a16="http://schemas.microsoft.com/office/drawing/2014/main" id="{4BAC3656-C126-4651-82EE-B8F87B912059}"/>
              </a:ext>
            </a:extLst>
          </p:cNvPr>
          <p:cNvSpPr txBox="1">
            <a:spLocks noGrp="1"/>
          </p:cNvSpPr>
          <p:nvPr>
            <p:ph idx="1"/>
          </p:nvPr>
        </p:nvSpPr>
        <p:spPr>
          <a:xfrm>
            <a:off x="1249619" y="1542757"/>
            <a:ext cx="9689531" cy="4404801"/>
          </a:xfrm>
        </p:spPr>
        <p:txBody>
          <a:bodyPr/>
          <a:lstStyle/>
          <a:p>
            <a:pPr marL="228600" lvl="1" indent="0">
              <a:buNone/>
            </a:pPr>
            <a:r>
              <a:rPr lang="en-US" dirty="0">
                <a:solidFill>
                  <a:srgbClr val="404040"/>
                </a:solidFill>
              </a:rPr>
              <a:t>1- </a:t>
            </a:r>
            <a:r>
              <a:rPr lang="en-US" dirty="0"/>
              <a:t>To use the CAN controller, the peripheral clock must be enabled using the RCGC0 register</a:t>
            </a:r>
          </a:p>
          <a:p>
            <a:pPr marL="228600" lvl="1" indent="0">
              <a:buNone/>
            </a:pPr>
            <a:r>
              <a:rPr lang="en-US" dirty="0"/>
              <a:t>2- Configure the GPIO pins to enable the CAN0/CAN1 alternative functions using the </a:t>
            </a:r>
          </a:p>
          <a:p>
            <a:pPr marL="742950" lvl="2" indent="-285750">
              <a:buFont typeface="Arial"/>
            </a:pPr>
            <a:r>
              <a:rPr lang="en-US" dirty="0"/>
              <a:t> Enable clock for the appropriate GPIO module clock using RCGC2 register.</a:t>
            </a:r>
          </a:p>
          <a:p>
            <a:pPr marL="742950" lvl="2" indent="-285750">
              <a:buFont typeface="Arial"/>
            </a:pPr>
            <a:r>
              <a:rPr lang="en-US" dirty="0"/>
              <a:t> Set the GPIO AFSEL bits for the appropriate pins.</a:t>
            </a:r>
          </a:p>
          <a:p>
            <a:pPr marL="742950" lvl="2" indent="-285750">
              <a:buFont typeface="Arial"/>
            </a:pPr>
            <a:r>
              <a:rPr lang="en-US" dirty="0"/>
              <a:t> Configure the appropriate  </a:t>
            </a:r>
            <a:r>
              <a:rPr lang="en-US" dirty="0" err="1"/>
              <a:t>PMCn</a:t>
            </a:r>
            <a:r>
              <a:rPr lang="en-US" dirty="0"/>
              <a:t> fields in the GPIOPCTL register to assign the CAN signals.</a:t>
            </a:r>
          </a:p>
          <a:p>
            <a:pPr marL="742950" lvl="2" indent="-285750">
              <a:buFont typeface="Arial"/>
            </a:pPr>
            <a:r>
              <a:rPr lang="en-US" dirty="0"/>
              <a:t> Enable Digital Mode for the </a:t>
            </a:r>
            <a:r>
              <a:rPr lang="en-US" dirty="0" err="1"/>
              <a:t>appropiate</a:t>
            </a:r>
            <a:r>
              <a:rPr lang="en-US" dirty="0"/>
              <a:t> pins.</a:t>
            </a:r>
          </a:p>
          <a:p>
            <a:pPr marL="228600" lvl="1" indent="0">
              <a:buNone/>
            </a:pPr>
            <a:r>
              <a:rPr lang="en-US" dirty="0"/>
              <a:t>3- Software initialization is started by setting the INIT bit in the CAN Control (CANCTL) register.</a:t>
            </a:r>
          </a:p>
          <a:p>
            <a:pPr marL="228600" lvl="1" indent="0">
              <a:buNone/>
            </a:pPr>
            <a:r>
              <a:rPr lang="en-US" dirty="0"/>
              <a:t>some configuration registers are only accessible while in the initialization state.</a:t>
            </a:r>
          </a:p>
          <a:p>
            <a:pPr marL="228600" lvl="1" indent="0">
              <a:buNone/>
            </a:pPr>
            <a:r>
              <a:rPr lang="en-US" dirty="0"/>
              <a:t>4- Both the INIT and CCE bits in the CANCTL register must be set in order to access the CANBIT register and the CAN Baud Rate </a:t>
            </a:r>
            <a:r>
              <a:rPr lang="en-US" dirty="0" err="1"/>
              <a:t>Prescaler</a:t>
            </a:r>
            <a:r>
              <a:rPr lang="en-US" dirty="0"/>
              <a:t> Extension (CANBRPE) register to configure the </a:t>
            </a:r>
            <a:r>
              <a:rPr lang="en-US" b="1" u="sng" dirty="0">
                <a:solidFill>
                  <a:schemeClr val="accent4">
                    <a:lumMod val="60%"/>
                    <a:lumOff val="40%"/>
                  </a:schemeClr>
                </a:solidFill>
              </a:rPr>
              <a:t>bit timing</a:t>
            </a:r>
            <a:r>
              <a:rPr lang="en-US" b="1" dirty="0">
                <a:solidFill>
                  <a:schemeClr val="accent4">
                    <a:lumMod val="60%"/>
                    <a:lumOff val="40%"/>
                  </a:schemeClr>
                </a:solidFill>
              </a:rPr>
              <a:t>.</a:t>
            </a:r>
          </a:p>
          <a:p>
            <a:pPr marL="228600" lvl="1" indent="0">
              <a:buNone/>
            </a:pPr>
            <a:r>
              <a:rPr lang="en-US" dirty="0"/>
              <a:t>5- To leave the initialization state, the INIT bit must be cleared.</a:t>
            </a:r>
          </a:p>
          <a:p>
            <a:pPr marL="457200" lvl="2" indent="0">
              <a:buNone/>
            </a:pPr>
            <a:endParaRPr lang="en-US" dirty="0"/>
          </a:p>
          <a:p>
            <a:pPr marL="742950" lvl="2" indent="-285750"/>
            <a:endParaRPr lang="en-US" dirty="0"/>
          </a:p>
        </p:txBody>
      </p:sp>
    </p:spTree>
  </p:cSld>
  <p:clrMapOvr>
    <a:masterClrMapping/>
  </p:clrMapOvr>
</p:sld>
</file>

<file path=ppt/theme/theme1.xml><?xml version="1.0" encoding="utf-8"?>
<a:theme xmlns:a="http://purl.oclc.org/ooxml/drawingml/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TF00001246</Template>
  <TotalTime>653</TotalTime>
  <Words>2497</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Gill Sans MT</vt:lpstr>
      <vt:lpstr>Wingdings</vt:lpstr>
      <vt:lpstr>Parcel</vt:lpstr>
      <vt:lpstr>CAN  IN THE TM4C123GH6PM microcontroller  </vt:lpstr>
      <vt:lpstr>Introduction </vt:lpstr>
      <vt:lpstr>Introduction Cont.</vt:lpstr>
      <vt:lpstr>APPLICATIONS</vt:lpstr>
      <vt:lpstr>NEED OF CAN</vt:lpstr>
      <vt:lpstr>cAN Data/Remote Frame</vt:lpstr>
      <vt:lpstr>Extended format</vt:lpstr>
      <vt:lpstr>CAN Controller Block Diagram IN TM4C123GH6PM microcontroller</vt:lpstr>
      <vt:lpstr>Initialization steps</vt:lpstr>
      <vt:lpstr>CAN BIT TIME</vt:lpstr>
      <vt:lpstr>OPERATION</vt:lpstr>
      <vt:lpstr>Transmitting Message Objects </vt:lpstr>
      <vt:lpstr>Can bus arbitration</vt:lpstr>
      <vt:lpstr>Configure a Transmit Message Object</vt:lpstr>
      <vt:lpstr>Configure a Transmit Message Object Cont.</vt:lpstr>
      <vt:lpstr>Updating a Transmit Message Object</vt:lpstr>
      <vt:lpstr>Configure a Receive Message Object</vt:lpstr>
      <vt:lpstr>Configure a Receive Message Object Cont.</vt:lpstr>
      <vt:lpstr>Test Mode Types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dc:creator>
  <cp:lastModifiedBy>Shams Elgohary</cp:lastModifiedBy>
  <cp:revision>347</cp:revision>
  <dcterms:created xsi:type="dcterms:W3CDTF">2021-09-02T13:13:13Z</dcterms:created>
  <dcterms:modified xsi:type="dcterms:W3CDTF">2021-09-14T13:27:25Z</dcterms:modified>
</cp:coreProperties>
</file>