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5" r:id="rId4"/>
  </p:sldMasterIdLst>
  <p:sldIdLst>
    <p:sldId id="256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4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5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991301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06470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515802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7" y="1828801"/>
            <a:ext cx="50800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7617" y="1828801"/>
            <a:ext cx="50800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53771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15515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2762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437685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371861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388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6412977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746598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4851" y="333375"/>
            <a:ext cx="2662767" cy="6275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333375"/>
            <a:ext cx="7787217" cy="6275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680529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333376"/>
            <a:ext cx="9122833" cy="1368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4417" y="1828801"/>
            <a:ext cx="5080000" cy="4779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907617" y="1828801"/>
            <a:ext cx="5080000" cy="4779963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438911144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FB0D8-AED8-4F4D-9052-88D1EC00D84F}" type="datetime1">
              <a:rPr lang="en-US"/>
              <a:pPr>
                <a:defRPr/>
              </a:pPr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C12F-D81C-4904-A1FF-62D397AF752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78692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A8465-8CF9-465A-A0D2-8A8F5AC87841}" type="datetime1">
              <a:rPr lang="en-US"/>
              <a:pPr>
                <a:defRPr/>
              </a:pPr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8B544-AD4F-4CD9-B381-A474289D65D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61722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BD971-51E0-4545-9F00-E9AFC628F915}" type="datetime1">
              <a:rPr lang="en-US"/>
              <a:pPr>
                <a:defRPr/>
              </a:pPr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C7D42-C815-4E18-8906-9F4B0C2E7D8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95533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22F16-4DFA-4139-9DC1-BFC8FB2C1539}" type="datetime1">
              <a:rPr lang="en-US"/>
              <a:pPr>
                <a:defRPr/>
              </a:pPr>
              <a:t>3/10/2018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69324-10FC-42DA-8A67-9F4E94AF84E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98987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AD705-F2D8-4AEF-A5F5-EEE4ADD6A55C}" type="datetime1">
              <a:rPr lang="en-US"/>
              <a:pPr>
                <a:defRPr/>
              </a:pPr>
              <a:t>3/10/2018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C84AE-03F8-42A9-A85B-74C5A65A60F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248246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19C22-1276-4004-9A3B-1FCA0AB7060A}" type="datetime1">
              <a:rPr lang="en-US"/>
              <a:pPr>
                <a:defRPr/>
              </a:pPr>
              <a:t>3/10/2018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A9C21-9529-4793-BBEE-F22D890DF40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4219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17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38E60-DC21-4D9F-B825-63C9FAD4373D}" type="datetime1">
              <a:rPr lang="en-US"/>
              <a:pPr>
                <a:defRPr/>
              </a:pPr>
              <a:t>3/10/2018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F7520-4CFA-49A5-B03F-8BD36FDA8D1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874613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7EA6F-4494-4F0F-8568-36D38A33EDBA}" type="datetime1">
              <a:rPr lang="en-US"/>
              <a:pPr>
                <a:defRPr/>
              </a:pPr>
              <a:t>3/10/2018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43E52-3839-41EB-A265-BFFE0570EEA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146976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EF1EC-BBE8-42AF-A579-8CCBC91C43B2}" type="datetime1">
              <a:rPr lang="en-US"/>
              <a:pPr>
                <a:defRPr/>
              </a:pPr>
              <a:t>3/10/2018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2048-D8FD-4008-860E-A874AB36DBA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23033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22E26-B4AC-495B-B365-00412D0E5579}" type="datetime1">
              <a:rPr lang="en-US"/>
              <a:pPr>
                <a:defRPr/>
              </a:pPr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D5B15-5876-4189-84EC-75407AE1149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581545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07D4A-5E48-423E-9E88-BE5F6F51B6EF}" type="datetime1">
              <a:rPr lang="en-US"/>
              <a:pPr>
                <a:defRPr/>
              </a:pPr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5D4EF-F1DB-463D-A143-BDA157BDB08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43788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89067"/>
      </p:ext>
    </p:extLst>
  </p:cSld>
  <p:clrMapOvr>
    <a:masterClrMapping/>
  </p:clrMapOvr>
  <p:transition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698871"/>
      </p:ext>
    </p:extLst>
  </p:cSld>
  <p:clrMapOvr>
    <a:masterClrMapping/>
  </p:clrMapOvr>
  <p:transition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35469067"/>
      </p:ext>
    </p:extLst>
  </p:cSld>
  <p:clrMapOvr>
    <a:masterClrMapping/>
  </p:clrMapOvr>
  <p:transition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4417" y="1828801"/>
            <a:ext cx="5080000" cy="477996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07617" y="1828801"/>
            <a:ext cx="5080000" cy="477996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225580"/>
      </p:ext>
    </p:extLst>
  </p:cSld>
  <p:clrMapOvr>
    <a:masterClrMapping/>
  </p:clrMapOvr>
  <p:transition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11504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9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2035"/>
      </p:ext>
    </p:extLst>
  </p:cSld>
  <p:clrMapOvr>
    <a:masterClrMapping/>
  </p:clrMapOvr>
  <p:transition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18848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75778865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1394599"/>
      </p:ext>
    </p:extLst>
  </p:cSld>
  <p:clrMapOvr>
    <a:masterClrMapping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082721"/>
      </p:ext>
    </p:extLst>
  </p:cSld>
  <p:clrMapOvr>
    <a:masterClrMapping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24851" y="333375"/>
            <a:ext cx="2662767" cy="627538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334434" y="333375"/>
            <a:ext cx="7787217" cy="627538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522913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72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71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0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99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97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2B4D4-C26C-4272-A486-1C2B1B9BF09B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E744-D4BE-4001-93D0-D5F7A80A9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40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333376"/>
            <a:ext cx="912283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Hier klicken, um Master-Titelformat zu bearbeiten.</a:t>
            </a:r>
            <a:endParaRPr 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28801"/>
            <a:ext cx="10363200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Hier klicken, um Master-Textformat zu bearbeiten.</a:t>
            </a:r>
          </a:p>
          <a:p>
            <a:pPr lvl="1"/>
            <a:r>
              <a:rPr lang="en-US" altLang="ru-RU" smtClean="0"/>
              <a:t>Zweite Ebene</a:t>
            </a:r>
          </a:p>
          <a:p>
            <a:pPr lvl="2"/>
            <a:r>
              <a:rPr lang="en-US" altLang="ru-RU" smtClean="0"/>
              <a:t>Dritte Ebene</a:t>
            </a:r>
          </a:p>
          <a:p>
            <a:pPr lvl="3"/>
            <a:r>
              <a:rPr lang="en-US" altLang="ru-RU" smtClean="0"/>
              <a:t>Vierte Ebene</a:t>
            </a:r>
          </a:p>
          <a:p>
            <a:pPr lvl="4"/>
            <a:r>
              <a:rPr lang="en-US" altLang="ru-RU" smtClean="0"/>
              <a:t>Fünfte Ebene</a:t>
            </a:r>
          </a:p>
        </p:txBody>
      </p:sp>
      <p:sp>
        <p:nvSpPr>
          <p:cNvPr id="257028" name="Line 4"/>
          <p:cNvSpPr>
            <a:spLocks noChangeShapeType="1"/>
          </p:cNvSpPr>
          <p:nvPr/>
        </p:nvSpPr>
        <p:spPr bwMode="auto">
          <a:xfrm>
            <a:off x="304800" y="1752600"/>
            <a:ext cx="924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 sz="2400">
              <a:solidFill>
                <a:srgbClr val="FFFF00"/>
              </a:solidFill>
            </a:endParaRPr>
          </a:p>
        </p:txBody>
      </p:sp>
      <p:sp>
        <p:nvSpPr>
          <p:cNvPr id="257029" name="Freeform 5"/>
          <p:cNvSpPr>
            <a:spLocks/>
          </p:cNvSpPr>
          <p:nvPr/>
        </p:nvSpPr>
        <p:spPr bwMode="auto">
          <a:xfrm>
            <a:off x="8113184" y="188913"/>
            <a:ext cx="15240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" y="0"/>
              </a:cxn>
              <a:cxn ang="0">
                <a:pos x="720" y="480"/>
              </a:cxn>
            </a:cxnLst>
            <a:rect l="0" t="0" r="r" b="b"/>
            <a:pathLst>
              <a:path w="720" h="480">
                <a:moveTo>
                  <a:pt x="0" y="0"/>
                </a:moveTo>
                <a:lnTo>
                  <a:pt x="720" y="0"/>
                </a:lnTo>
                <a:lnTo>
                  <a:pt x="720" y="480"/>
                </a:lnTo>
              </a:path>
            </a:pathLst>
          </a:cu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 sz="2400">
              <a:solidFill>
                <a:srgbClr val="FFFF00"/>
              </a:solidFill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9745134" y="260351"/>
          <a:ext cx="2207684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" r:id="rId15" imgW="3734321" imgH="1085714" progId="Paint.Picture">
                  <p:embed/>
                </p:oleObj>
              </mc:Choice>
              <mc:Fallback>
                <p:oleObj name="Bitmap" r:id="rId15" imgW="3734321" imgH="1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5134" y="260351"/>
                        <a:ext cx="2207684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7" descr="C:\01 Eigene Dateien\Firma\Logo\!Master\ParticApprCompAdv-positive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762000"/>
            <a:ext cx="201506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9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pull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 2" panose="05020102010507070707" pitchFamily="18" charset="2"/>
        <a:buChar char=""/>
        <a:defRPr sz="24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66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66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66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66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66F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单击此处编辑母版文本样式</a:t>
            </a:r>
          </a:p>
          <a:p>
            <a:pPr lvl="1"/>
            <a:r>
              <a:rPr lang="en-US" altLang="ru-RU" smtClean="0"/>
              <a:t>第二级</a:t>
            </a:r>
          </a:p>
          <a:p>
            <a:pPr lvl="2"/>
            <a:r>
              <a:rPr lang="en-US" altLang="ru-RU" smtClean="0"/>
              <a:t>第三级</a:t>
            </a:r>
          </a:p>
          <a:p>
            <a:pPr lvl="3"/>
            <a:r>
              <a:rPr lang="en-US" altLang="ru-RU" smtClean="0"/>
              <a:t>第四级</a:t>
            </a:r>
          </a:p>
          <a:p>
            <a:pPr lvl="4"/>
            <a:r>
              <a:rPr lang="en-US" altLang="ru-RU" smtClean="0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C3226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C097E5-825A-41E9-A387-CF8B31C1AC8D}" type="datetime1">
              <a:rPr lang="en-US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3/10/2018</a:t>
            </a:fld>
            <a:endParaRPr lang="en-US">
              <a:ea typeface="宋体" panose="02010600030101010101" pitchFamily="2" charset="-122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C3226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C3226"/>
                </a:solidFill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4682B2-5009-44C2-8071-DA0393A3B12A}" type="slidenum">
              <a:rPr lang="en-US" altLang="ru-RU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ru-RU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00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133A"/>
          </a:solidFill>
          <a:latin typeface="Verdan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rgbClr val="10403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rgbClr val="10403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10403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10403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10403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333376"/>
            <a:ext cx="9122833" cy="136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 smtClean="0"/>
              <a:t>Hier klicken, um Master-Titelformat zu bearbeiten.</a:t>
            </a:r>
            <a:endParaRPr lang="en-US" alt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28801"/>
            <a:ext cx="10363200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Hier klicken, um Master-Textformat zu bearbeiten.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4"/>
            <a:r>
              <a:rPr lang="en-US" altLang="de-DE" smtClean="0"/>
              <a:t>Fünfte Ebene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04800" y="1752600"/>
            <a:ext cx="924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srgbClr val="FFFF00"/>
              </a:solidFill>
            </a:endParaRPr>
          </a:p>
        </p:txBody>
      </p:sp>
      <p:sp>
        <p:nvSpPr>
          <p:cNvPr id="2053" name="Freeform 5"/>
          <p:cNvSpPr>
            <a:spLocks/>
          </p:cNvSpPr>
          <p:nvPr/>
        </p:nvSpPr>
        <p:spPr bwMode="auto">
          <a:xfrm>
            <a:off x="8113184" y="188913"/>
            <a:ext cx="1524000" cy="762000"/>
          </a:xfrm>
          <a:custGeom>
            <a:avLst/>
            <a:gdLst>
              <a:gd name="T0" fmla="*/ 0 w 720"/>
              <a:gd name="T1" fmla="*/ 0 h 480"/>
              <a:gd name="T2" fmla="*/ 2147483646 w 720"/>
              <a:gd name="T3" fmla="*/ 0 h 480"/>
              <a:gd name="T4" fmla="*/ 2147483646 w 720"/>
              <a:gd name="T5" fmla="*/ 2147483646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480">
                <a:moveTo>
                  <a:pt x="0" y="0"/>
                </a:moveTo>
                <a:lnTo>
                  <a:pt x="720" y="0"/>
                </a:lnTo>
                <a:lnTo>
                  <a:pt x="720" y="480"/>
                </a:lnTo>
              </a:path>
            </a:pathLst>
          </a:cu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smtClean="0">
              <a:solidFill>
                <a:srgbClr val="FFFF00"/>
              </a:solidFill>
            </a:endParaRP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9745134" y="260351"/>
          <a:ext cx="2207684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" r:id="rId14" imgW="3734321" imgH="1085714" progId="Paint.Picture">
                  <p:embed/>
                </p:oleObj>
              </mc:Choice>
              <mc:Fallback>
                <p:oleObj name="Bitmap" r:id="rId14" imgW="3734321" imgH="1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5134" y="260351"/>
                        <a:ext cx="2207684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7" descr="C:\01 Eigene Dateien\Firma\Logo\!Master\ParticApprCompAdv-positive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762000"/>
            <a:ext cx="201506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63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pull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 2" panose="05020102010507070707" pitchFamily="18" charset="2"/>
        <a:buChar char=""/>
        <a:defRPr sz="2400" kern="1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rgbClr val="0066F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66F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66F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66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esco.or.jp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z-Cyrl-UZ" sz="4000" b="1" kern="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Ҳудудларни барқарор ривожлантириш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5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95626" y="2209800"/>
            <a:ext cx="3762375" cy="2133600"/>
            <a:chOff x="990" y="1392"/>
            <a:chExt cx="2370" cy="1344"/>
          </a:xfrm>
        </p:grpSpPr>
        <p:sp>
          <p:nvSpPr>
            <p:cNvPr id="9235" name="AutoShape 3"/>
            <p:cNvSpPr>
              <a:spLocks noChangeArrowheads="1"/>
            </p:cNvSpPr>
            <p:nvPr/>
          </p:nvSpPr>
          <p:spPr bwMode="auto">
            <a:xfrm rot="9037226">
              <a:off x="1968" y="1392"/>
              <a:ext cx="1392" cy="134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de-DE" altLang="ru-RU" sz="1600">
                <a:solidFill>
                  <a:srgbClr val="3333CC"/>
                </a:solidFill>
              </a:endParaRPr>
            </a:p>
          </p:txBody>
        </p:sp>
        <p:sp>
          <p:nvSpPr>
            <p:cNvPr id="9236" name="Text Box 4"/>
            <p:cNvSpPr txBox="1">
              <a:spLocks noChangeArrowheads="1"/>
            </p:cNvSpPr>
            <p:nvPr/>
          </p:nvSpPr>
          <p:spPr bwMode="auto">
            <a:xfrm>
              <a:off x="990" y="1481"/>
              <a:ext cx="189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uz-Cyrl-UZ" altLang="de-DE" i="1" dirty="0">
                  <a:solidFill>
                    <a:srgbClr val="0000FF"/>
                  </a:solidFill>
                </a:rPr>
                <a:t>Режалаштириш</a:t>
              </a:r>
              <a:r>
                <a:rPr lang="en-US" altLang="de-DE" i="1" dirty="0">
                  <a:solidFill>
                    <a:srgbClr val="0000FF"/>
                  </a:solidFill>
                </a:rPr>
                <a:t> </a:t>
              </a:r>
              <a:r>
                <a:rPr lang="uz-Cyrl-UZ" altLang="de-DE" i="1" dirty="0">
                  <a:solidFill>
                    <a:srgbClr val="0000FF"/>
                  </a:solidFill>
                </a:rPr>
                <a:t>М ва Б</a:t>
              </a:r>
              <a:endParaRPr lang="en-US" altLang="de-DE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81313" y="3200400"/>
            <a:ext cx="3789362" cy="2209800"/>
            <a:chOff x="855" y="2016"/>
            <a:chExt cx="2387" cy="1392"/>
          </a:xfrm>
        </p:grpSpPr>
        <p:sp>
          <p:nvSpPr>
            <p:cNvPr id="9233" name="AutoShape 6"/>
            <p:cNvSpPr>
              <a:spLocks noChangeArrowheads="1"/>
            </p:cNvSpPr>
            <p:nvPr/>
          </p:nvSpPr>
          <p:spPr bwMode="auto">
            <a:xfrm rot="5399936">
              <a:off x="1608" y="2040"/>
              <a:ext cx="1392" cy="1344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GB" altLang="de-DE" sz="1800">
                <a:solidFill>
                  <a:srgbClr val="000000"/>
                </a:solidFill>
              </a:endParaRPr>
            </a:p>
          </p:txBody>
        </p:sp>
        <p:sp>
          <p:nvSpPr>
            <p:cNvPr id="9234" name="Text Box 7"/>
            <p:cNvSpPr txBox="1">
              <a:spLocks noChangeArrowheads="1"/>
            </p:cNvSpPr>
            <p:nvPr/>
          </p:nvSpPr>
          <p:spPr bwMode="auto">
            <a:xfrm>
              <a:off x="855" y="2544"/>
              <a:ext cx="2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uz-Cyrl-UZ" altLang="de-DE" i="1">
                  <a:solidFill>
                    <a:srgbClr val="0000FF"/>
                  </a:solidFill>
                </a:rPr>
                <a:t>Бошқарув- </a:t>
              </a:r>
              <a:r>
                <a:rPr lang="en-US" altLang="de-DE" i="1">
                  <a:solidFill>
                    <a:srgbClr val="0000FF"/>
                  </a:solidFill>
                </a:rPr>
                <a:t>Governance</a:t>
              </a:r>
              <a:endParaRPr lang="en-US" altLang="de-DE" i="1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505200" y="4267200"/>
            <a:ext cx="3352800" cy="2133600"/>
            <a:chOff x="1248" y="2688"/>
            <a:chExt cx="2112" cy="1344"/>
          </a:xfrm>
        </p:grpSpPr>
        <p:sp>
          <p:nvSpPr>
            <p:cNvPr id="9231" name="AutoShape 9"/>
            <p:cNvSpPr>
              <a:spLocks noChangeArrowheads="1"/>
            </p:cNvSpPr>
            <p:nvPr/>
          </p:nvSpPr>
          <p:spPr bwMode="auto">
            <a:xfrm rot="1830209">
              <a:off x="1968" y="2688"/>
              <a:ext cx="1392" cy="1344"/>
            </a:xfrm>
            <a:prstGeom prst="triangle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de-DE" altLang="ru-RU" sz="1600">
                <a:solidFill>
                  <a:srgbClr val="3333CC"/>
                </a:solidFill>
              </a:endParaRPr>
            </a:p>
          </p:txBody>
        </p:sp>
        <p:sp>
          <p:nvSpPr>
            <p:cNvPr id="9232" name="Text Box 10"/>
            <p:cNvSpPr txBox="1">
              <a:spLocks noChangeArrowheads="1"/>
            </p:cNvSpPr>
            <p:nvPr/>
          </p:nvSpPr>
          <p:spPr bwMode="auto">
            <a:xfrm>
              <a:off x="1248" y="3648"/>
              <a:ext cx="1564" cy="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uz-Cyrl-UZ" altLang="de-DE" i="1" dirty="0">
                  <a:solidFill>
                    <a:srgbClr val="FF0000"/>
                  </a:solidFill>
                </a:rPr>
                <a:t>Барқарорлик</a:t>
              </a:r>
              <a:endParaRPr lang="en-US" altLang="de-DE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791200" y="4267201"/>
            <a:ext cx="4338638" cy="2232025"/>
            <a:chOff x="2688" y="2688"/>
            <a:chExt cx="2733" cy="1406"/>
          </a:xfrm>
        </p:grpSpPr>
        <p:sp>
          <p:nvSpPr>
            <p:cNvPr id="9229" name="AutoShape 12"/>
            <p:cNvSpPr>
              <a:spLocks noChangeArrowheads="1"/>
            </p:cNvSpPr>
            <p:nvPr/>
          </p:nvSpPr>
          <p:spPr bwMode="auto">
            <a:xfrm rot="-1868529">
              <a:off x="2688" y="2688"/>
              <a:ext cx="1392" cy="1344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de-DE" altLang="ru-RU" sz="1600">
                <a:solidFill>
                  <a:srgbClr val="3333CC"/>
                </a:solidFill>
              </a:endParaRPr>
            </a:p>
          </p:txBody>
        </p:sp>
        <p:sp>
          <p:nvSpPr>
            <p:cNvPr id="9230" name="Text Box 13"/>
            <p:cNvSpPr txBox="1">
              <a:spLocks noChangeArrowheads="1"/>
            </p:cNvSpPr>
            <p:nvPr/>
          </p:nvSpPr>
          <p:spPr bwMode="auto">
            <a:xfrm>
              <a:off x="3600" y="3648"/>
              <a:ext cx="182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uz-Cyrl-UZ" altLang="de-DE" sz="2000" i="1">
                  <a:solidFill>
                    <a:srgbClr val="0033CC"/>
                  </a:solidFill>
                </a:rPr>
                <a:t>Мақсадли ёндашув ва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uz-Cyrl-UZ" altLang="de-DE" sz="2000" i="1">
                  <a:solidFill>
                    <a:srgbClr val="0033CC"/>
                  </a:solidFill>
                </a:rPr>
                <a:t>ўзаро муносабатлар 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400800" y="3200400"/>
            <a:ext cx="3917950" cy="2209800"/>
            <a:chOff x="3072" y="2016"/>
            <a:chExt cx="2468" cy="1392"/>
          </a:xfrm>
        </p:grpSpPr>
        <p:sp>
          <p:nvSpPr>
            <p:cNvPr id="9227" name="AutoShape 15"/>
            <p:cNvSpPr>
              <a:spLocks noChangeArrowheads="1"/>
            </p:cNvSpPr>
            <p:nvPr/>
          </p:nvSpPr>
          <p:spPr bwMode="auto">
            <a:xfrm rot="-5400000">
              <a:off x="3048" y="2040"/>
              <a:ext cx="1392" cy="134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de-DE" altLang="ru-RU" sz="1600">
                <a:solidFill>
                  <a:srgbClr val="3333CC"/>
                </a:solidFill>
              </a:endParaRPr>
            </a:p>
          </p:txBody>
        </p:sp>
        <p:sp>
          <p:nvSpPr>
            <p:cNvPr id="9228" name="Text Box 16"/>
            <p:cNvSpPr txBox="1">
              <a:spLocks noChangeArrowheads="1"/>
            </p:cNvSpPr>
            <p:nvPr/>
          </p:nvSpPr>
          <p:spPr bwMode="auto">
            <a:xfrm>
              <a:off x="3840" y="2544"/>
              <a:ext cx="17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uz-Cyrl-UZ" altLang="de-DE" i="1">
                  <a:solidFill>
                    <a:srgbClr val="3333CC"/>
                  </a:solidFill>
                </a:rPr>
                <a:t>Худудий омиллар</a:t>
              </a:r>
              <a:endParaRPr lang="en-US" altLang="de-DE" i="1">
                <a:solidFill>
                  <a:srgbClr val="3333CC"/>
                </a:solidFill>
              </a:endParaRPr>
            </a:p>
          </p:txBody>
        </p:sp>
      </p:grpSp>
      <p:grpSp>
        <p:nvGrpSpPr>
          <p:cNvPr id="9223" name="Group 17"/>
          <p:cNvGrpSpPr>
            <a:grpSpLocks/>
          </p:cNvGrpSpPr>
          <p:nvPr/>
        </p:nvGrpSpPr>
        <p:grpSpPr bwMode="auto">
          <a:xfrm>
            <a:off x="5791201" y="2209800"/>
            <a:ext cx="3986213" cy="2133600"/>
            <a:chOff x="2688" y="1392"/>
            <a:chExt cx="2511" cy="1344"/>
          </a:xfrm>
        </p:grpSpPr>
        <p:sp>
          <p:nvSpPr>
            <p:cNvPr id="9225" name="AutoShape 18"/>
            <p:cNvSpPr>
              <a:spLocks noChangeArrowheads="1"/>
            </p:cNvSpPr>
            <p:nvPr/>
          </p:nvSpPr>
          <p:spPr bwMode="auto">
            <a:xfrm rot="-8978448">
              <a:off x="2688" y="1392"/>
              <a:ext cx="1392" cy="1344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GB" altLang="de-DE" sz="1800">
                <a:solidFill>
                  <a:srgbClr val="000000"/>
                </a:solidFill>
              </a:endParaRPr>
            </a:p>
          </p:txBody>
        </p:sp>
        <p:sp>
          <p:nvSpPr>
            <p:cNvPr id="9226" name="Text Box 19"/>
            <p:cNvSpPr txBox="1">
              <a:spLocks noChangeArrowheads="1"/>
            </p:cNvSpPr>
            <p:nvPr/>
          </p:nvSpPr>
          <p:spPr bwMode="auto">
            <a:xfrm>
              <a:off x="3648" y="1536"/>
              <a:ext cx="15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 2" panose="05020102010507070707" pitchFamily="18" charset="2"/>
                <a:buChar char="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66FF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66FF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uz-Cyrl-UZ" altLang="de-DE" i="1">
                  <a:solidFill>
                    <a:srgbClr val="3333CC"/>
                  </a:solidFill>
                </a:rPr>
                <a:t>Мақсадли гурух</a:t>
              </a:r>
              <a:endParaRPr lang="en-US" altLang="de-DE" i="1">
                <a:solidFill>
                  <a:srgbClr val="3333CC"/>
                </a:solidFill>
              </a:endParaRPr>
            </a:p>
          </p:txBody>
        </p:sp>
      </p:grpSp>
      <p:sp>
        <p:nvSpPr>
          <p:cNvPr id="24168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z-Cyrl-UZ" altLang="de-DE" dirty="0" smtClean="0"/>
              <a:t>Тизимли рақобатбардошлик</a:t>
            </a:r>
            <a:r>
              <a:rPr lang="en-US" altLang="de-DE" dirty="0" smtClean="0"/>
              <a:t>: </a:t>
            </a:r>
            <a:r>
              <a:rPr lang="uz-Cyrl-UZ" altLang="de-DE" dirty="0" smtClean="0"/>
              <a:t>Олтибурчак (</a:t>
            </a:r>
            <a:r>
              <a:rPr lang="en-US" altLang="de-DE" dirty="0" smtClean="0"/>
              <a:t>The Hexagon </a:t>
            </a:r>
            <a:r>
              <a:rPr lang="uz-Cyrl-UZ" altLang="de-DE" dirty="0" smtClean="0"/>
              <a:t>)</a:t>
            </a: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7502464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z-Cyrl-UZ" dirty="0" smtClean="0"/>
              <a:t>Ҳудудларни барқарор ривожлантириш учбурчаги 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73651" y="2214563"/>
            <a:ext cx="1381125" cy="1593850"/>
            <a:chOff x="2236" y="1395"/>
            <a:chExt cx="870" cy="1004"/>
          </a:xfrm>
        </p:grpSpPr>
        <p:sp>
          <p:nvSpPr>
            <p:cNvPr id="57380" name="Freeform 4"/>
            <p:cNvSpPr>
              <a:spLocks/>
            </p:cNvSpPr>
            <p:nvPr/>
          </p:nvSpPr>
          <p:spPr bwMode="auto">
            <a:xfrm>
              <a:off x="2236" y="1395"/>
              <a:ext cx="842" cy="1004"/>
            </a:xfrm>
            <a:custGeom>
              <a:avLst/>
              <a:gdLst>
                <a:gd name="T0" fmla="*/ 756 w 1683"/>
                <a:gd name="T1" fmla="*/ 2 h 2008"/>
                <a:gd name="T2" fmla="*/ 591 w 1683"/>
                <a:gd name="T3" fmla="*/ 12 h 2008"/>
                <a:gd name="T4" fmla="*/ 441 w 1683"/>
                <a:gd name="T5" fmla="*/ 30 h 2008"/>
                <a:gd name="T6" fmla="*/ 307 w 1683"/>
                <a:gd name="T7" fmla="*/ 57 h 2008"/>
                <a:gd name="T8" fmla="*/ 192 w 1683"/>
                <a:gd name="T9" fmla="*/ 92 h 2008"/>
                <a:gd name="T10" fmla="*/ 122 w 1683"/>
                <a:gd name="T11" fmla="*/ 121 h 2008"/>
                <a:gd name="T12" fmla="*/ 83 w 1683"/>
                <a:gd name="T13" fmla="*/ 142 h 2008"/>
                <a:gd name="T14" fmla="*/ 52 w 1683"/>
                <a:gd name="T15" fmla="*/ 164 h 2008"/>
                <a:gd name="T16" fmla="*/ 27 w 1683"/>
                <a:gd name="T17" fmla="*/ 187 h 2008"/>
                <a:gd name="T18" fmla="*/ 10 w 1683"/>
                <a:gd name="T19" fmla="*/ 213 h 2008"/>
                <a:gd name="T20" fmla="*/ 2 w 1683"/>
                <a:gd name="T21" fmla="*/ 238 h 2008"/>
                <a:gd name="T22" fmla="*/ 0 w 1683"/>
                <a:gd name="T23" fmla="*/ 1757 h 2008"/>
                <a:gd name="T24" fmla="*/ 5 w 1683"/>
                <a:gd name="T25" fmla="*/ 1782 h 2008"/>
                <a:gd name="T26" fmla="*/ 17 w 1683"/>
                <a:gd name="T27" fmla="*/ 1807 h 2008"/>
                <a:gd name="T28" fmla="*/ 38 w 1683"/>
                <a:gd name="T29" fmla="*/ 1832 h 2008"/>
                <a:gd name="T30" fmla="*/ 67 w 1683"/>
                <a:gd name="T31" fmla="*/ 1854 h 2008"/>
                <a:gd name="T32" fmla="*/ 102 w 1683"/>
                <a:gd name="T33" fmla="*/ 1878 h 2008"/>
                <a:gd name="T34" fmla="*/ 144 w 1683"/>
                <a:gd name="T35" fmla="*/ 1898 h 2008"/>
                <a:gd name="T36" fmla="*/ 247 w 1683"/>
                <a:gd name="T37" fmla="*/ 1935 h 2008"/>
                <a:gd name="T38" fmla="*/ 371 w 1683"/>
                <a:gd name="T39" fmla="*/ 1965 h 2008"/>
                <a:gd name="T40" fmla="*/ 514 w 1683"/>
                <a:gd name="T41" fmla="*/ 1988 h 2008"/>
                <a:gd name="T42" fmla="*/ 673 w 1683"/>
                <a:gd name="T43" fmla="*/ 2003 h 2008"/>
                <a:gd name="T44" fmla="*/ 841 w 1683"/>
                <a:gd name="T45" fmla="*/ 2008 h 2008"/>
                <a:gd name="T46" fmla="*/ 1012 w 1683"/>
                <a:gd name="T47" fmla="*/ 2003 h 2008"/>
                <a:gd name="T48" fmla="*/ 1168 w 1683"/>
                <a:gd name="T49" fmla="*/ 1988 h 2008"/>
                <a:gd name="T50" fmla="*/ 1312 w 1683"/>
                <a:gd name="T51" fmla="*/ 1965 h 2008"/>
                <a:gd name="T52" fmla="*/ 1436 w 1683"/>
                <a:gd name="T53" fmla="*/ 1935 h 2008"/>
                <a:gd name="T54" fmla="*/ 1539 w 1683"/>
                <a:gd name="T55" fmla="*/ 1898 h 2008"/>
                <a:gd name="T56" fmla="*/ 1581 w 1683"/>
                <a:gd name="T57" fmla="*/ 1878 h 2008"/>
                <a:gd name="T58" fmla="*/ 1616 w 1683"/>
                <a:gd name="T59" fmla="*/ 1854 h 2008"/>
                <a:gd name="T60" fmla="*/ 1644 w 1683"/>
                <a:gd name="T61" fmla="*/ 1832 h 2008"/>
                <a:gd name="T62" fmla="*/ 1666 w 1683"/>
                <a:gd name="T63" fmla="*/ 1807 h 2008"/>
                <a:gd name="T64" fmla="*/ 1678 w 1683"/>
                <a:gd name="T65" fmla="*/ 1782 h 2008"/>
                <a:gd name="T66" fmla="*/ 1683 w 1683"/>
                <a:gd name="T67" fmla="*/ 1757 h 2008"/>
                <a:gd name="T68" fmla="*/ 1681 w 1683"/>
                <a:gd name="T69" fmla="*/ 238 h 2008"/>
                <a:gd name="T70" fmla="*/ 1673 w 1683"/>
                <a:gd name="T71" fmla="*/ 213 h 2008"/>
                <a:gd name="T72" fmla="*/ 1656 w 1683"/>
                <a:gd name="T73" fmla="*/ 187 h 2008"/>
                <a:gd name="T74" fmla="*/ 1631 w 1683"/>
                <a:gd name="T75" fmla="*/ 164 h 2008"/>
                <a:gd name="T76" fmla="*/ 1599 w 1683"/>
                <a:gd name="T77" fmla="*/ 142 h 2008"/>
                <a:gd name="T78" fmla="*/ 1561 w 1683"/>
                <a:gd name="T79" fmla="*/ 121 h 2008"/>
                <a:gd name="T80" fmla="*/ 1491 w 1683"/>
                <a:gd name="T81" fmla="*/ 92 h 2008"/>
                <a:gd name="T82" fmla="*/ 1375 w 1683"/>
                <a:gd name="T83" fmla="*/ 57 h 2008"/>
                <a:gd name="T84" fmla="*/ 1242 w 1683"/>
                <a:gd name="T85" fmla="*/ 30 h 2008"/>
                <a:gd name="T86" fmla="*/ 1092 w 1683"/>
                <a:gd name="T87" fmla="*/ 12 h 2008"/>
                <a:gd name="T88" fmla="*/ 928 w 1683"/>
                <a:gd name="T89" fmla="*/ 2 h 20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3"/>
                <a:gd name="T136" fmla="*/ 0 h 2008"/>
                <a:gd name="T137" fmla="*/ 1683 w 1683"/>
                <a:gd name="T138" fmla="*/ 2008 h 200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3" h="2008">
                  <a:moveTo>
                    <a:pt x="841" y="0"/>
                  </a:moveTo>
                  <a:lnTo>
                    <a:pt x="756" y="2"/>
                  </a:lnTo>
                  <a:lnTo>
                    <a:pt x="673" y="5"/>
                  </a:lnTo>
                  <a:lnTo>
                    <a:pt x="591" y="12"/>
                  </a:lnTo>
                  <a:lnTo>
                    <a:pt x="514" y="20"/>
                  </a:lnTo>
                  <a:lnTo>
                    <a:pt x="441" y="30"/>
                  </a:lnTo>
                  <a:lnTo>
                    <a:pt x="371" y="44"/>
                  </a:lnTo>
                  <a:lnTo>
                    <a:pt x="307" y="57"/>
                  </a:lnTo>
                  <a:lnTo>
                    <a:pt x="247" y="74"/>
                  </a:lnTo>
                  <a:lnTo>
                    <a:pt x="192" y="92"/>
                  </a:lnTo>
                  <a:lnTo>
                    <a:pt x="144" y="110"/>
                  </a:lnTo>
                  <a:lnTo>
                    <a:pt x="122" y="121"/>
                  </a:lnTo>
                  <a:lnTo>
                    <a:pt x="102" y="131"/>
                  </a:lnTo>
                  <a:lnTo>
                    <a:pt x="83" y="142"/>
                  </a:lnTo>
                  <a:lnTo>
                    <a:pt x="67" y="154"/>
                  </a:lnTo>
                  <a:lnTo>
                    <a:pt x="52" y="164"/>
                  </a:lnTo>
                  <a:lnTo>
                    <a:pt x="38" y="176"/>
                  </a:lnTo>
                  <a:lnTo>
                    <a:pt x="27" y="187"/>
                  </a:lnTo>
                  <a:lnTo>
                    <a:pt x="17" y="201"/>
                  </a:lnTo>
                  <a:lnTo>
                    <a:pt x="10" y="213"/>
                  </a:lnTo>
                  <a:lnTo>
                    <a:pt x="5" y="226"/>
                  </a:lnTo>
                  <a:lnTo>
                    <a:pt x="2" y="238"/>
                  </a:lnTo>
                  <a:lnTo>
                    <a:pt x="0" y="251"/>
                  </a:lnTo>
                  <a:lnTo>
                    <a:pt x="0" y="1757"/>
                  </a:lnTo>
                  <a:lnTo>
                    <a:pt x="2" y="1771"/>
                  </a:lnTo>
                  <a:lnTo>
                    <a:pt x="5" y="1782"/>
                  </a:lnTo>
                  <a:lnTo>
                    <a:pt x="10" y="1796"/>
                  </a:lnTo>
                  <a:lnTo>
                    <a:pt x="17" y="1807"/>
                  </a:lnTo>
                  <a:lnTo>
                    <a:pt x="27" y="1821"/>
                  </a:lnTo>
                  <a:lnTo>
                    <a:pt x="38" y="1832"/>
                  </a:lnTo>
                  <a:lnTo>
                    <a:pt x="52" y="1844"/>
                  </a:lnTo>
                  <a:lnTo>
                    <a:pt x="67" y="1854"/>
                  </a:lnTo>
                  <a:lnTo>
                    <a:pt x="83" y="1866"/>
                  </a:lnTo>
                  <a:lnTo>
                    <a:pt x="102" y="1878"/>
                  </a:lnTo>
                  <a:lnTo>
                    <a:pt x="122" y="1888"/>
                  </a:lnTo>
                  <a:lnTo>
                    <a:pt x="144" y="1898"/>
                  </a:lnTo>
                  <a:lnTo>
                    <a:pt x="192" y="1918"/>
                  </a:lnTo>
                  <a:lnTo>
                    <a:pt x="247" y="1935"/>
                  </a:lnTo>
                  <a:lnTo>
                    <a:pt x="307" y="1951"/>
                  </a:lnTo>
                  <a:lnTo>
                    <a:pt x="371" y="1965"/>
                  </a:lnTo>
                  <a:lnTo>
                    <a:pt x="441" y="1978"/>
                  </a:lnTo>
                  <a:lnTo>
                    <a:pt x="514" y="1988"/>
                  </a:lnTo>
                  <a:lnTo>
                    <a:pt x="591" y="1996"/>
                  </a:lnTo>
                  <a:lnTo>
                    <a:pt x="673" y="2003"/>
                  </a:lnTo>
                  <a:lnTo>
                    <a:pt x="756" y="2006"/>
                  </a:lnTo>
                  <a:lnTo>
                    <a:pt x="841" y="2008"/>
                  </a:lnTo>
                  <a:lnTo>
                    <a:pt x="928" y="2006"/>
                  </a:lnTo>
                  <a:lnTo>
                    <a:pt x="1012" y="2003"/>
                  </a:lnTo>
                  <a:lnTo>
                    <a:pt x="1092" y="1996"/>
                  </a:lnTo>
                  <a:lnTo>
                    <a:pt x="1168" y="1988"/>
                  </a:lnTo>
                  <a:lnTo>
                    <a:pt x="1242" y="1978"/>
                  </a:lnTo>
                  <a:lnTo>
                    <a:pt x="1312" y="1965"/>
                  </a:lnTo>
                  <a:lnTo>
                    <a:pt x="1375" y="1951"/>
                  </a:lnTo>
                  <a:lnTo>
                    <a:pt x="1436" y="1935"/>
                  </a:lnTo>
                  <a:lnTo>
                    <a:pt x="1491" y="1918"/>
                  </a:lnTo>
                  <a:lnTo>
                    <a:pt x="1539" y="1898"/>
                  </a:lnTo>
                  <a:lnTo>
                    <a:pt x="1561" y="1888"/>
                  </a:lnTo>
                  <a:lnTo>
                    <a:pt x="1581" y="1878"/>
                  </a:lnTo>
                  <a:lnTo>
                    <a:pt x="1599" y="1866"/>
                  </a:lnTo>
                  <a:lnTo>
                    <a:pt x="1616" y="1854"/>
                  </a:lnTo>
                  <a:lnTo>
                    <a:pt x="1631" y="1844"/>
                  </a:lnTo>
                  <a:lnTo>
                    <a:pt x="1644" y="1832"/>
                  </a:lnTo>
                  <a:lnTo>
                    <a:pt x="1656" y="1821"/>
                  </a:lnTo>
                  <a:lnTo>
                    <a:pt x="1666" y="1807"/>
                  </a:lnTo>
                  <a:lnTo>
                    <a:pt x="1673" y="1796"/>
                  </a:lnTo>
                  <a:lnTo>
                    <a:pt x="1678" y="1782"/>
                  </a:lnTo>
                  <a:lnTo>
                    <a:pt x="1681" y="1771"/>
                  </a:lnTo>
                  <a:lnTo>
                    <a:pt x="1683" y="1757"/>
                  </a:lnTo>
                  <a:lnTo>
                    <a:pt x="1683" y="251"/>
                  </a:lnTo>
                  <a:lnTo>
                    <a:pt x="1681" y="238"/>
                  </a:lnTo>
                  <a:lnTo>
                    <a:pt x="1678" y="226"/>
                  </a:lnTo>
                  <a:lnTo>
                    <a:pt x="1673" y="213"/>
                  </a:lnTo>
                  <a:lnTo>
                    <a:pt x="1666" y="201"/>
                  </a:lnTo>
                  <a:lnTo>
                    <a:pt x="1656" y="187"/>
                  </a:lnTo>
                  <a:lnTo>
                    <a:pt x="1644" y="176"/>
                  </a:lnTo>
                  <a:lnTo>
                    <a:pt x="1631" y="164"/>
                  </a:lnTo>
                  <a:lnTo>
                    <a:pt x="1616" y="154"/>
                  </a:lnTo>
                  <a:lnTo>
                    <a:pt x="1599" y="142"/>
                  </a:lnTo>
                  <a:lnTo>
                    <a:pt x="1581" y="131"/>
                  </a:lnTo>
                  <a:lnTo>
                    <a:pt x="1561" y="121"/>
                  </a:lnTo>
                  <a:lnTo>
                    <a:pt x="1539" y="110"/>
                  </a:lnTo>
                  <a:lnTo>
                    <a:pt x="1491" y="92"/>
                  </a:lnTo>
                  <a:lnTo>
                    <a:pt x="1436" y="74"/>
                  </a:lnTo>
                  <a:lnTo>
                    <a:pt x="1375" y="57"/>
                  </a:lnTo>
                  <a:lnTo>
                    <a:pt x="1312" y="44"/>
                  </a:lnTo>
                  <a:lnTo>
                    <a:pt x="1242" y="30"/>
                  </a:lnTo>
                  <a:lnTo>
                    <a:pt x="1168" y="20"/>
                  </a:lnTo>
                  <a:lnTo>
                    <a:pt x="1092" y="12"/>
                  </a:lnTo>
                  <a:lnTo>
                    <a:pt x="1012" y="5"/>
                  </a:lnTo>
                  <a:lnTo>
                    <a:pt x="928" y="2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81" name="Freeform 5"/>
            <p:cNvSpPr>
              <a:spLocks/>
            </p:cNvSpPr>
            <p:nvPr/>
          </p:nvSpPr>
          <p:spPr bwMode="auto">
            <a:xfrm>
              <a:off x="2236" y="1395"/>
              <a:ext cx="842" cy="251"/>
            </a:xfrm>
            <a:custGeom>
              <a:avLst/>
              <a:gdLst>
                <a:gd name="T0" fmla="*/ 2 w 1683"/>
                <a:gd name="T1" fmla="*/ 264 h 502"/>
                <a:gd name="T2" fmla="*/ 10 w 1683"/>
                <a:gd name="T3" fmla="*/ 290 h 502"/>
                <a:gd name="T4" fmla="*/ 27 w 1683"/>
                <a:gd name="T5" fmla="*/ 315 h 502"/>
                <a:gd name="T6" fmla="*/ 52 w 1683"/>
                <a:gd name="T7" fmla="*/ 338 h 502"/>
                <a:gd name="T8" fmla="*/ 83 w 1683"/>
                <a:gd name="T9" fmla="*/ 360 h 502"/>
                <a:gd name="T10" fmla="*/ 122 w 1683"/>
                <a:gd name="T11" fmla="*/ 382 h 502"/>
                <a:gd name="T12" fmla="*/ 192 w 1683"/>
                <a:gd name="T13" fmla="*/ 412 h 502"/>
                <a:gd name="T14" fmla="*/ 307 w 1683"/>
                <a:gd name="T15" fmla="*/ 445 h 502"/>
                <a:gd name="T16" fmla="*/ 441 w 1683"/>
                <a:gd name="T17" fmla="*/ 472 h 502"/>
                <a:gd name="T18" fmla="*/ 591 w 1683"/>
                <a:gd name="T19" fmla="*/ 490 h 502"/>
                <a:gd name="T20" fmla="*/ 756 w 1683"/>
                <a:gd name="T21" fmla="*/ 500 h 502"/>
                <a:gd name="T22" fmla="*/ 928 w 1683"/>
                <a:gd name="T23" fmla="*/ 500 h 502"/>
                <a:gd name="T24" fmla="*/ 1092 w 1683"/>
                <a:gd name="T25" fmla="*/ 490 h 502"/>
                <a:gd name="T26" fmla="*/ 1242 w 1683"/>
                <a:gd name="T27" fmla="*/ 472 h 502"/>
                <a:gd name="T28" fmla="*/ 1375 w 1683"/>
                <a:gd name="T29" fmla="*/ 445 h 502"/>
                <a:gd name="T30" fmla="*/ 1491 w 1683"/>
                <a:gd name="T31" fmla="*/ 412 h 502"/>
                <a:gd name="T32" fmla="*/ 1561 w 1683"/>
                <a:gd name="T33" fmla="*/ 382 h 502"/>
                <a:gd name="T34" fmla="*/ 1599 w 1683"/>
                <a:gd name="T35" fmla="*/ 360 h 502"/>
                <a:gd name="T36" fmla="*/ 1631 w 1683"/>
                <a:gd name="T37" fmla="*/ 338 h 502"/>
                <a:gd name="T38" fmla="*/ 1656 w 1683"/>
                <a:gd name="T39" fmla="*/ 315 h 502"/>
                <a:gd name="T40" fmla="*/ 1673 w 1683"/>
                <a:gd name="T41" fmla="*/ 290 h 502"/>
                <a:gd name="T42" fmla="*/ 1681 w 1683"/>
                <a:gd name="T43" fmla="*/ 264 h 502"/>
                <a:gd name="T44" fmla="*/ 1681 w 1683"/>
                <a:gd name="T45" fmla="*/ 238 h 502"/>
                <a:gd name="T46" fmla="*/ 1673 w 1683"/>
                <a:gd name="T47" fmla="*/ 213 h 502"/>
                <a:gd name="T48" fmla="*/ 1656 w 1683"/>
                <a:gd name="T49" fmla="*/ 187 h 502"/>
                <a:gd name="T50" fmla="*/ 1631 w 1683"/>
                <a:gd name="T51" fmla="*/ 164 h 502"/>
                <a:gd name="T52" fmla="*/ 1599 w 1683"/>
                <a:gd name="T53" fmla="*/ 142 h 502"/>
                <a:gd name="T54" fmla="*/ 1561 w 1683"/>
                <a:gd name="T55" fmla="*/ 121 h 502"/>
                <a:gd name="T56" fmla="*/ 1491 w 1683"/>
                <a:gd name="T57" fmla="*/ 92 h 502"/>
                <a:gd name="T58" fmla="*/ 1375 w 1683"/>
                <a:gd name="T59" fmla="*/ 57 h 502"/>
                <a:gd name="T60" fmla="*/ 1242 w 1683"/>
                <a:gd name="T61" fmla="*/ 30 h 502"/>
                <a:gd name="T62" fmla="*/ 1092 w 1683"/>
                <a:gd name="T63" fmla="*/ 12 h 502"/>
                <a:gd name="T64" fmla="*/ 928 w 1683"/>
                <a:gd name="T65" fmla="*/ 2 h 502"/>
                <a:gd name="T66" fmla="*/ 756 w 1683"/>
                <a:gd name="T67" fmla="*/ 2 h 502"/>
                <a:gd name="T68" fmla="*/ 591 w 1683"/>
                <a:gd name="T69" fmla="*/ 12 h 502"/>
                <a:gd name="T70" fmla="*/ 441 w 1683"/>
                <a:gd name="T71" fmla="*/ 30 h 502"/>
                <a:gd name="T72" fmla="*/ 307 w 1683"/>
                <a:gd name="T73" fmla="*/ 57 h 502"/>
                <a:gd name="T74" fmla="*/ 192 w 1683"/>
                <a:gd name="T75" fmla="*/ 92 h 502"/>
                <a:gd name="T76" fmla="*/ 122 w 1683"/>
                <a:gd name="T77" fmla="*/ 121 h 502"/>
                <a:gd name="T78" fmla="*/ 83 w 1683"/>
                <a:gd name="T79" fmla="*/ 142 h 502"/>
                <a:gd name="T80" fmla="*/ 52 w 1683"/>
                <a:gd name="T81" fmla="*/ 164 h 502"/>
                <a:gd name="T82" fmla="*/ 27 w 1683"/>
                <a:gd name="T83" fmla="*/ 187 h 502"/>
                <a:gd name="T84" fmla="*/ 10 w 1683"/>
                <a:gd name="T85" fmla="*/ 213 h 502"/>
                <a:gd name="T86" fmla="*/ 2 w 1683"/>
                <a:gd name="T87" fmla="*/ 238 h 5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683"/>
                <a:gd name="T133" fmla="*/ 0 h 502"/>
                <a:gd name="T134" fmla="*/ 1683 w 1683"/>
                <a:gd name="T135" fmla="*/ 502 h 5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683" h="502">
                  <a:moveTo>
                    <a:pt x="0" y="251"/>
                  </a:moveTo>
                  <a:lnTo>
                    <a:pt x="2" y="264"/>
                  </a:lnTo>
                  <a:lnTo>
                    <a:pt x="5" y="276"/>
                  </a:lnTo>
                  <a:lnTo>
                    <a:pt x="10" y="290"/>
                  </a:lnTo>
                  <a:lnTo>
                    <a:pt x="17" y="301"/>
                  </a:lnTo>
                  <a:lnTo>
                    <a:pt x="27" y="315"/>
                  </a:lnTo>
                  <a:lnTo>
                    <a:pt x="38" y="326"/>
                  </a:lnTo>
                  <a:lnTo>
                    <a:pt x="52" y="338"/>
                  </a:lnTo>
                  <a:lnTo>
                    <a:pt x="67" y="348"/>
                  </a:lnTo>
                  <a:lnTo>
                    <a:pt x="83" y="360"/>
                  </a:lnTo>
                  <a:lnTo>
                    <a:pt x="102" y="372"/>
                  </a:lnTo>
                  <a:lnTo>
                    <a:pt x="122" y="382"/>
                  </a:lnTo>
                  <a:lnTo>
                    <a:pt x="144" y="392"/>
                  </a:lnTo>
                  <a:lnTo>
                    <a:pt x="192" y="412"/>
                  </a:lnTo>
                  <a:lnTo>
                    <a:pt x="247" y="428"/>
                  </a:lnTo>
                  <a:lnTo>
                    <a:pt x="307" y="445"/>
                  </a:lnTo>
                  <a:lnTo>
                    <a:pt x="371" y="459"/>
                  </a:lnTo>
                  <a:lnTo>
                    <a:pt x="441" y="472"/>
                  </a:lnTo>
                  <a:lnTo>
                    <a:pt x="514" y="482"/>
                  </a:lnTo>
                  <a:lnTo>
                    <a:pt x="591" y="490"/>
                  </a:lnTo>
                  <a:lnTo>
                    <a:pt x="673" y="497"/>
                  </a:lnTo>
                  <a:lnTo>
                    <a:pt x="756" y="500"/>
                  </a:lnTo>
                  <a:lnTo>
                    <a:pt x="841" y="502"/>
                  </a:lnTo>
                  <a:lnTo>
                    <a:pt x="928" y="500"/>
                  </a:lnTo>
                  <a:lnTo>
                    <a:pt x="1012" y="497"/>
                  </a:lnTo>
                  <a:lnTo>
                    <a:pt x="1092" y="490"/>
                  </a:lnTo>
                  <a:lnTo>
                    <a:pt x="1168" y="482"/>
                  </a:lnTo>
                  <a:lnTo>
                    <a:pt x="1242" y="472"/>
                  </a:lnTo>
                  <a:lnTo>
                    <a:pt x="1312" y="459"/>
                  </a:lnTo>
                  <a:lnTo>
                    <a:pt x="1375" y="445"/>
                  </a:lnTo>
                  <a:lnTo>
                    <a:pt x="1436" y="428"/>
                  </a:lnTo>
                  <a:lnTo>
                    <a:pt x="1491" y="412"/>
                  </a:lnTo>
                  <a:lnTo>
                    <a:pt x="1539" y="392"/>
                  </a:lnTo>
                  <a:lnTo>
                    <a:pt x="1561" y="382"/>
                  </a:lnTo>
                  <a:lnTo>
                    <a:pt x="1581" y="372"/>
                  </a:lnTo>
                  <a:lnTo>
                    <a:pt x="1599" y="360"/>
                  </a:lnTo>
                  <a:lnTo>
                    <a:pt x="1616" y="348"/>
                  </a:lnTo>
                  <a:lnTo>
                    <a:pt x="1631" y="338"/>
                  </a:lnTo>
                  <a:lnTo>
                    <a:pt x="1644" y="326"/>
                  </a:lnTo>
                  <a:lnTo>
                    <a:pt x="1656" y="315"/>
                  </a:lnTo>
                  <a:lnTo>
                    <a:pt x="1666" y="301"/>
                  </a:lnTo>
                  <a:lnTo>
                    <a:pt x="1673" y="290"/>
                  </a:lnTo>
                  <a:lnTo>
                    <a:pt x="1678" y="276"/>
                  </a:lnTo>
                  <a:lnTo>
                    <a:pt x="1681" y="264"/>
                  </a:lnTo>
                  <a:lnTo>
                    <a:pt x="1683" y="251"/>
                  </a:lnTo>
                  <a:lnTo>
                    <a:pt x="1681" y="238"/>
                  </a:lnTo>
                  <a:lnTo>
                    <a:pt x="1678" y="226"/>
                  </a:lnTo>
                  <a:lnTo>
                    <a:pt x="1673" y="213"/>
                  </a:lnTo>
                  <a:lnTo>
                    <a:pt x="1666" y="201"/>
                  </a:lnTo>
                  <a:lnTo>
                    <a:pt x="1656" y="187"/>
                  </a:lnTo>
                  <a:lnTo>
                    <a:pt x="1644" y="176"/>
                  </a:lnTo>
                  <a:lnTo>
                    <a:pt x="1631" y="164"/>
                  </a:lnTo>
                  <a:lnTo>
                    <a:pt x="1616" y="154"/>
                  </a:lnTo>
                  <a:lnTo>
                    <a:pt x="1599" y="142"/>
                  </a:lnTo>
                  <a:lnTo>
                    <a:pt x="1581" y="131"/>
                  </a:lnTo>
                  <a:lnTo>
                    <a:pt x="1561" y="121"/>
                  </a:lnTo>
                  <a:lnTo>
                    <a:pt x="1539" y="110"/>
                  </a:lnTo>
                  <a:lnTo>
                    <a:pt x="1491" y="92"/>
                  </a:lnTo>
                  <a:lnTo>
                    <a:pt x="1436" y="74"/>
                  </a:lnTo>
                  <a:lnTo>
                    <a:pt x="1375" y="57"/>
                  </a:lnTo>
                  <a:lnTo>
                    <a:pt x="1312" y="44"/>
                  </a:lnTo>
                  <a:lnTo>
                    <a:pt x="1242" y="30"/>
                  </a:lnTo>
                  <a:lnTo>
                    <a:pt x="1168" y="20"/>
                  </a:lnTo>
                  <a:lnTo>
                    <a:pt x="1092" y="12"/>
                  </a:lnTo>
                  <a:lnTo>
                    <a:pt x="1012" y="5"/>
                  </a:lnTo>
                  <a:lnTo>
                    <a:pt x="928" y="2"/>
                  </a:lnTo>
                  <a:lnTo>
                    <a:pt x="841" y="0"/>
                  </a:lnTo>
                  <a:lnTo>
                    <a:pt x="756" y="2"/>
                  </a:lnTo>
                  <a:lnTo>
                    <a:pt x="673" y="5"/>
                  </a:lnTo>
                  <a:lnTo>
                    <a:pt x="591" y="12"/>
                  </a:lnTo>
                  <a:lnTo>
                    <a:pt x="514" y="20"/>
                  </a:lnTo>
                  <a:lnTo>
                    <a:pt x="441" y="30"/>
                  </a:lnTo>
                  <a:lnTo>
                    <a:pt x="371" y="44"/>
                  </a:lnTo>
                  <a:lnTo>
                    <a:pt x="307" y="57"/>
                  </a:lnTo>
                  <a:lnTo>
                    <a:pt x="247" y="74"/>
                  </a:lnTo>
                  <a:lnTo>
                    <a:pt x="192" y="92"/>
                  </a:lnTo>
                  <a:lnTo>
                    <a:pt x="144" y="110"/>
                  </a:lnTo>
                  <a:lnTo>
                    <a:pt x="122" y="121"/>
                  </a:lnTo>
                  <a:lnTo>
                    <a:pt x="102" y="131"/>
                  </a:lnTo>
                  <a:lnTo>
                    <a:pt x="83" y="142"/>
                  </a:lnTo>
                  <a:lnTo>
                    <a:pt x="67" y="154"/>
                  </a:lnTo>
                  <a:lnTo>
                    <a:pt x="52" y="164"/>
                  </a:lnTo>
                  <a:lnTo>
                    <a:pt x="38" y="176"/>
                  </a:lnTo>
                  <a:lnTo>
                    <a:pt x="27" y="187"/>
                  </a:lnTo>
                  <a:lnTo>
                    <a:pt x="17" y="201"/>
                  </a:lnTo>
                  <a:lnTo>
                    <a:pt x="10" y="213"/>
                  </a:lnTo>
                  <a:lnTo>
                    <a:pt x="5" y="226"/>
                  </a:lnTo>
                  <a:lnTo>
                    <a:pt x="2" y="23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82" name="Freeform 6"/>
            <p:cNvSpPr>
              <a:spLocks/>
            </p:cNvSpPr>
            <p:nvPr/>
          </p:nvSpPr>
          <p:spPr bwMode="auto">
            <a:xfrm>
              <a:off x="2236" y="1395"/>
              <a:ext cx="842" cy="1004"/>
            </a:xfrm>
            <a:custGeom>
              <a:avLst/>
              <a:gdLst>
                <a:gd name="T0" fmla="*/ 756 w 1683"/>
                <a:gd name="T1" fmla="*/ 2 h 2008"/>
                <a:gd name="T2" fmla="*/ 591 w 1683"/>
                <a:gd name="T3" fmla="*/ 12 h 2008"/>
                <a:gd name="T4" fmla="*/ 441 w 1683"/>
                <a:gd name="T5" fmla="*/ 30 h 2008"/>
                <a:gd name="T6" fmla="*/ 307 w 1683"/>
                <a:gd name="T7" fmla="*/ 57 h 2008"/>
                <a:gd name="T8" fmla="*/ 192 w 1683"/>
                <a:gd name="T9" fmla="*/ 92 h 2008"/>
                <a:gd name="T10" fmla="*/ 122 w 1683"/>
                <a:gd name="T11" fmla="*/ 121 h 2008"/>
                <a:gd name="T12" fmla="*/ 83 w 1683"/>
                <a:gd name="T13" fmla="*/ 142 h 2008"/>
                <a:gd name="T14" fmla="*/ 52 w 1683"/>
                <a:gd name="T15" fmla="*/ 164 h 2008"/>
                <a:gd name="T16" fmla="*/ 27 w 1683"/>
                <a:gd name="T17" fmla="*/ 187 h 2008"/>
                <a:gd name="T18" fmla="*/ 10 w 1683"/>
                <a:gd name="T19" fmla="*/ 213 h 2008"/>
                <a:gd name="T20" fmla="*/ 2 w 1683"/>
                <a:gd name="T21" fmla="*/ 238 h 2008"/>
                <a:gd name="T22" fmla="*/ 0 w 1683"/>
                <a:gd name="T23" fmla="*/ 1757 h 2008"/>
                <a:gd name="T24" fmla="*/ 5 w 1683"/>
                <a:gd name="T25" fmla="*/ 1782 h 2008"/>
                <a:gd name="T26" fmla="*/ 17 w 1683"/>
                <a:gd name="T27" fmla="*/ 1807 h 2008"/>
                <a:gd name="T28" fmla="*/ 38 w 1683"/>
                <a:gd name="T29" fmla="*/ 1832 h 2008"/>
                <a:gd name="T30" fmla="*/ 67 w 1683"/>
                <a:gd name="T31" fmla="*/ 1854 h 2008"/>
                <a:gd name="T32" fmla="*/ 102 w 1683"/>
                <a:gd name="T33" fmla="*/ 1878 h 2008"/>
                <a:gd name="T34" fmla="*/ 144 w 1683"/>
                <a:gd name="T35" fmla="*/ 1898 h 2008"/>
                <a:gd name="T36" fmla="*/ 247 w 1683"/>
                <a:gd name="T37" fmla="*/ 1935 h 2008"/>
                <a:gd name="T38" fmla="*/ 371 w 1683"/>
                <a:gd name="T39" fmla="*/ 1965 h 2008"/>
                <a:gd name="T40" fmla="*/ 514 w 1683"/>
                <a:gd name="T41" fmla="*/ 1988 h 2008"/>
                <a:gd name="T42" fmla="*/ 673 w 1683"/>
                <a:gd name="T43" fmla="*/ 2003 h 2008"/>
                <a:gd name="T44" fmla="*/ 841 w 1683"/>
                <a:gd name="T45" fmla="*/ 2008 h 2008"/>
                <a:gd name="T46" fmla="*/ 1012 w 1683"/>
                <a:gd name="T47" fmla="*/ 2003 h 2008"/>
                <a:gd name="T48" fmla="*/ 1168 w 1683"/>
                <a:gd name="T49" fmla="*/ 1988 h 2008"/>
                <a:gd name="T50" fmla="*/ 1312 w 1683"/>
                <a:gd name="T51" fmla="*/ 1965 h 2008"/>
                <a:gd name="T52" fmla="*/ 1436 w 1683"/>
                <a:gd name="T53" fmla="*/ 1935 h 2008"/>
                <a:gd name="T54" fmla="*/ 1539 w 1683"/>
                <a:gd name="T55" fmla="*/ 1898 h 2008"/>
                <a:gd name="T56" fmla="*/ 1581 w 1683"/>
                <a:gd name="T57" fmla="*/ 1878 h 2008"/>
                <a:gd name="T58" fmla="*/ 1616 w 1683"/>
                <a:gd name="T59" fmla="*/ 1854 h 2008"/>
                <a:gd name="T60" fmla="*/ 1644 w 1683"/>
                <a:gd name="T61" fmla="*/ 1832 h 2008"/>
                <a:gd name="T62" fmla="*/ 1666 w 1683"/>
                <a:gd name="T63" fmla="*/ 1807 h 2008"/>
                <a:gd name="T64" fmla="*/ 1678 w 1683"/>
                <a:gd name="T65" fmla="*/ 1782 h 2008"/>
                <a:gd name="T66" fmla="*/ 1683 w 1683"/>
                <a:gd name="T67" fmla="*/ 1757 h 2008"/>
                <a:gd name="T68" fmla="*/ 1681 w 1683"/>
                <a:gd name="T69" fmla="*/ 238 h 2008"/>
                <a:gd name="T70" fmla="*/ 1673 w 1683"/>
                <a:gd name="T71" fmla="*/ 213 h 2008"/>
                <a:gd name="T72" fmla="*/ 1656 w 1683"/>
                <a:gd name="T73" fmla="*/ 187 h 2008"/>
                <a:gd name="T74" fmla="*/ 1631 w 1683"/>
                <a:gd name="T75" fmla="*/ 164 h 2008"/>
                <a:gd name="T76" fmla="*/ 1599 w 1683"/>
                <a:gd name="T77" fmla="*/ 142 h 2008"/>
                <a:gd name="T78" fmla="*/ 1561 w 1683"/>
                <a:gd name="T79" fmla="*/ 121 h 2008"/>
                <a:gd name="T80" fmla="*/ 1491 w 1683"/>
                <a:gd name="T81" fmla="*/ 92 h 2008"/>
                <a:gd name="T82" fmla="*/ 1375 w 1683"/>
                <a:gd name="T83" fmla="*/ 57 h 2008"/>
                <a:gd name="T84" fmla="*/ 1242 w 1683"/>
                <a:gd name="T85" fmla="*/ 30 h 2008"/>
                <a:gd name="T86" fmla="*/ 1092 w 1683"/>
                <a:gd name="T87" fmla="*/ 12 h 2008"/>
                <a:gd name="T88" fmla="*/ 928 w 1683"/>
                <a:gd name="T89" fmla="*/ 2 h 20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3"/>
                <a:gd name="T136" fmla="*/ 0 h 2008"/>
                <a:gd name="T137" fmla="*/ 1683 w 1683"/>
                <a:gd name="T138" fmla="*/ 2008 h 200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3" h="2008">
                  <a:moveTo>
                    <a:pt x="841" y="0"/>
                  </a:moveTo>
                  <a:lnTo>
                    <a:pt x="756" y="2"/>
                  </a:lnTo>
                  <a:lnTo>
                    <a:pt x="673" y="5"/>
                  </a:lnTo>
                  <a:lnTo>
                    <a:pt x="591" y="12"/>
                  </a:lnTo>
                  <a:lnTo>
                    <a:pt x="514" y="20"/>
                  </a:lnTo>
                  <a:lnTo>
                    <a:pt x="441" y="30"/>
                  </a:lnTo>
                  <a:lnTo>
                    <a:pt x="371" y="44"/>
                  </a:lnTo>
                  <a:lnTo>
                    <a:pt x="307" y="57"/>
                  </a:lnTo>
                  <a:lnTo>
                    <a:pt x="247" y="74"/>
                  </a:lnTo>
                  <a:lnTo>
                    <a:pt x="192" y="92"/>
                  </a:lnTo>
                  <a:lnTo>
                    <a:pt x="144" y="110"/>
                  </a:lnTo>
                  <a:lnTo>
                    <a:pt x="122" y="121"/>
                  </a:lnTo>
                  <a:lnTo>
                    <a:pt x="102" y="131"/>
                  </a:lnTo>
                  <a:lnTo>
                    <a:pt x="83" y="142"/>
                  </a:lnTo>
                  <a:lnTo>
                    <a:pt x="67" y="154"/>
                  </a:lnTo>
                  <a:lnTo>
                    <a:pt x="52" y="164"/>
                  </a:lnTo>
                  <a:lnTo>
                    <a:pt x="38" y="176"/>
                  </a:lnTo>
                  <a:lnTo>
                    <a:pt x="27" y="187"/>
                  </a:lnTo>
                  <a:lnTo>
                    <a:pt x="17" y="201"/>
                  </a:lnTo>
                  <a:lnTo>
                    <a:pt x="10" y="213"/>
                  </a:lnTo>
                  <a:lnTo>
                    <a:pt x="5" y="226"/>
                  </a:lnTo>
                  <a:lnTo>
                    <a:pt x="2" y="238"/>
                  </a:lnTo>
                  <a:lnTo>
                    <a:pt x="0" y="251"/>
                  </a:lnTo>
                  <a:lnTo>
                    <a:pt x="0" y="1757"/>
                  </a:lnTo>
                  <a:lnTo>
                    <a:pt x="2" y="1771"/>
                  </a:lnTo>
                  <a:lnTo>
                    <a:pt x="5" y="1782"/>
                  </a:lnTo>
                  <a:lnTo>
                    <a:pt x="10" y="1796"/>
                  </a:lnTo>
                  <a:lnTo>
                    <a:pt x="17" y="1807"/>
                  </a:lnTo>
                  <a:lnTo>
                    <a:pt x="27" y="1821"/>
                  </a:lnTo>
                  <a:lnTo>
                    <a:pt x="38" y="1832"/>
                  </a:lnTo>
                  <a:lnTo>
                    <a:pt x="52" y="1844"/>
                  </a:lnTo>
                  <a:lnTo>
                    <a:pt x="67" y="1854"/>
                  </a:lnTo>
                  <a:lnTo>
                    <a:pt x="83" y="1866"/>
                  </a:lnTo>
                  <a:lnTo>
                    <a:pt x="102" y="1878"/>
                  </a:lnTo>
                  <a:lnTo>
                    <a:pt x="122" y="1888"/>
                  </a:lnTo>
                  <a:lnTo>
                    <a:pt x="144" y="1898"/>
                  </a:lnTo>
                  <a:lnTo>
                    <a:pt x="192" y="1918"/>
                  </a:lnTo>
                  <a:lnTo>
                    <a:pt x="247" y="1935"/>
                  </a:lnTo>
                  <a:lnTo>
                    <a:pt x="307" y="1951"/>
                  </a:lnTo>
                  <a:lnTo>
                    <a:pt x="371" y="1965"/>
                  </a:lnTo>
                  <a:lnTo>
                    <a:pt x="441" y="1978"/>
                  </a:lnTo>
                  <a:lnTo>
                    <a:pt x="514" y="1988"/>
                  </a:lnTo>
                  <a:lnTo>
                    <a:pt x="591" y="1996"/>
                  </a:lnTo>
                  <a:lnTo>
                    <a:pt x="673" y="2003"/>
                  </a:lnTo>
                  <a:lnTo>
                    <a:pt x="756" y="2006"/>
                  </a:lnTo>
                  <a:lnTo>
                    <a:pt x="841" y="2008"/>
                  </a:lnTo>
                  <a:lnTo>
                    <a:pt x="928" y="2006"/>
                  </a:lnTo>
                  <a:lnTo>
                    <a:pt x="1012" y="2003"/>
                  </a:lnTo>
                  <a:lnTo>
                    <a:pt x="1092" y="1996"/>
                  </a:lnTo>
                  <a:lnTo>
                    <a:pt x="1168" y="1988"/>
                  </a:lnTo>
                  <a:lnTo>
                    <a:pt x="1242" y="1978"/>
                  </a:lnTo>
                  <a:lnTo>
                    <a:pt x="1312" y="1965"/>
                  </a:lnTo>
                  <a:lnTo>
                    <a:pt x="1375" y="1951"/>
                  </a:lnTo>
                  <a:lnTo>
                    <a:pt x="1436" y="1935"/>
                  </a:lnTo>
                  <a:lnTo>
                    <a:pt x="1491" y="1918"/>
                  </a:lnTo>
                  <a:lnTo>
                    <a:pt x="1539" y="1898"/>
                  </a:lnTo>
                  <a:lnTo>
                    <a:pt x="1561" y="1888"/>
                  </a:lnTo>
                  <a:lnTo>
                    <a:pt x="1581" y="1878"/>
                  </a:lnTo>
                  <a:lnTo>
                    <a:pt x="1599" y="1866"/>
                  </a:lnTo>
                  <a:lnTo>
                    <a:pt x="1616" y="1854"/>
                  </a:lnTo>
                  <a:lnTo>
                    <a:pt x="1631" y="1844"/>
                  </a:lnTo>
                  <a:lnTo>
                    <a:pt x="1644" y="1832"/>
                  </a:lnTo>
                  <a:lnTo>
                    <a:pt x="1656" y="1821"/>
                  </a:lnTo>
                  <a:lnTo>
                    <a:pt x="1666" y="1807"/>
                  </a:lnTo>
                  <a:lnTo>
                    <a:pt x="1673" y="1796"/>
                  </a:lnTo>
                  <a:lnTo>
                    <a:pt x="1678" y="1782"/>
                  </a:lnTo>
                  <a:lnTo>
                    <a:pt x="1681" y="1771"/>
                  </a:lnTo>
                  <a:lnTo>
                    <a:pt x="1683" y="1757"/>
                  </a:lnTo>
                  <a:lnTo>
                    <a:pt x="1683" y="251"/>
                  </a:lnTo>
                  <a:lnTo>
                    <a:pt x="1681" y="238"/>
                  </a:lnTo>
                  <a:lnTo>
                    <a:pt x="1678" y="226"/>
                  </a:lnTo>
                  <a:lnTo>
                    <a:pt x="1673" y="213"/>
                  </a:lnTo>
                  <a:lnTo>
                    <a:pt x="1666" y="201"/>
                  </a:lnTo>
                  <a:lnTo>
                    <a:pt x="1656" y="187"/>
                  </a:lnTo>
                  <a:lnTo>
                    <a:pt x="1644" y="176"/>
                  </a:lnTo>
                  <a:lnTo>
                    <a:pt x="1631" y="164"/>
                  </a:lnTo>
                  <a:lnTo>
                    <a:pt x="1616" y="154"/>
                  </a:lnTo>
                  <a:lnTo>
                    <a:pt x="1599" y="142"/>
                  </a:lnTo>
                  <a:lnTo>
                    <a:pt x="1581" y="131"/>
                  </a:lnTo>
                  <a:lnTo>
                    <a:pt x="1561" y="121"/>
                  </a:lnTo>
                  <a:lnTo>
                    <a:pt x="1539" y="110"/>
                  </a:lnTo>
                  <a:lnTo>
                    <a:pt x="1491" y="92"/>
                  </a:lnTo>
                  <a:lnTo>
                    <a:pt x="1436" y="74"/>
                  </a:lnTo>
                  <a:lnTo>
                    <a:pt x="1375" y="57"/>
                  </a:lnTo>
                  <a:lnTo>
                    <a:pt x="1312" y="44"/>
                  </a:lnTo>
                  <a:lnTo>
                    <a:pt x="1242" y="30"/>
                  </a:lnTo>
                  <a:lnTo>
                    <a:pt x="1168" y="20"/>
                  </a:lnTo>
                  <a:lnTo>
                    <a:pt x="1092" y="12"/>
                  </a:lnTo>
                  <a:lnTo>
                    <a:pt x="1012" y="5"/>
                  </a:lnTo>
                  <a:lnTo>
                    <a:pt x="928" y="2"/>
                  </a:lnTo>
                  <a:lnTo>
                    <a:pt x="84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83" name="Freeform 7"/>
            <p:cNvSpPr>
              <a:spLocks/>
            </p:cNvSpPr>
            <p:nvPr/>
          </p:nvSpPr>
          <p:spPr bwMode="auto">
            <a:xfrm>
              <a:off x="2236" y="1520"/>
              <a:ext cx="842" cy="126"/>
            </a:xfrm>
            <a:custGeom>
              <a:avLst/>
              <a:gdLst>
                <a:gd name="T0" fmla="*/ 0 w 1683"/>
                <a:gd name="T1" fmla="*/ 0 h 251"/>
                <a:gd name="T2" fmla="*/ 2 w 1683"/>
                <a:gd name="T3" fmla="*/ 13 h 251"/>
                <a:gd name="T4" fmla="*/ 5 w 1683"/>
                <a:gd name="T5" fmla="*/ 25 h 251"/>
                <a:gd name="T6" fmla="*/ 10 w 1683"/>
                <a:gd name="T7" fmla="*/ 39 h 251"/>
                <a:gd name="T8" fmla="*/ 17 w 1683"/>
                <a:gd name="T9" fmla="*/ 50 h 251"/>
                <a:gd name="T10" fmla="*/ 27 w 1683"/>
                <a:gd name="T11" fmla="*/ 64 h 251"/>
                <a:gd name="T12" fmla="*/ 38 w 1683"/>
                <a:gd name="T13" fmla="*/ 75 h 251"/>
                <a:gd name="T14" fmla="*/ 52 w 1683"/>
                <a:gd name="T15" fmla="*/ 87 h 251"/>
                <a:gd name="T16" fmla="*/ 67 w 1683"/>
                <a:gd name="T17" fmla="*/ 97 h 251"/>
                <a:gd name="T18" fmla="*/ 83 w 1683"/>
                <a:gd name="T19" fmla="*/ 109 h 251"/>
                <a:gd name="T20" fmla="*/ 102 w 1683"/>
                <a:gd name="T21" fmla="*/ 121 h 251"/>
                <a:gd name="T22" fmla="*/ 122 w 1683"/>
                <a:gd name="T23" fmla="*/ 131 h 251"/>
                <a:gd name="T24" fmla="*/ 144 w 1683"/>
                <a:gd name="T25" fmla="*/ 141 h 251"/>
                <a:gd name="T26" fmla="*/ 192 w 1683"/>
                <a:gd name="T27" fmla="*/ 161 h 251"/>
                <a:gd name="T28" fmla="*/ 247 w 1683"/>
                <a:gd name="T29" fmla="*/ 177 h 251"/>
                <a:gd name="T30" fmla="*/ 307 w 1683"/>
                <a:gd name="T31" fmla="*/ 194 h 251"/>
                <a:gd name="T32" fmla="*/ 371 w 1683"/>
                <a:gd name="T33" fmla="*/ 208 h 251"/>
                <a:gd name="T34" fmla="*/ 441 w 1683"/>
                <a:gd name="T35" fmla="*/ 221 h 251"/>
                <a:gd name="T36" fmla="*/ 514 w 1683"/>
                <a:gd name="T37" fmla="*/ 231 h 251"/>
                <a:gd name="T38" fmla="*/ 591 w 1683"/>
                <a:gd name="T39" fmla="*/ 239 h 251"/>
                <a:gd name="T40" fmla="*/ 673 w 1683"/>
                <a:gd name="T41" fmla="*/ 246 h 251"/>
                <a:gd name="T42" fmla="*/ 756 w 1683"/>
                <a:gd name="T43" fmla="*/ 249 h 251"/>
                <a:gd name="T44" fmla="*/ 841 w 1683"/>
                <a:gd name="T45" fmla="*/ 251 h 251"/>
                <a:gd name="T46" fmla="*/ 928 w 1683"/>
                <a:gd name="T47" fmla="*/ 249 h 251"/>
                <a:gd name="T48" fmla="*/ 1012 w 1683"/>
                <a:gd name="T49" fmla="*/ 246 h 251"/>
                <a:gd name="T50" fmla="*/ 1092 w 1683"/>
                <a:gd name="T51" fmla="*/ 239 h 251"/>
                <a:gd name="T52" fmla="*/ 1168 w 1683"/>
                <a:gd name="T53" fmla="*/ 231 h 251"/>
                <a:gd name="T54" fmla="*/ 1242 w 1683"/>
                <a:gd name="T55" fmla="*/ 221 h 251"/>
                <a:gd name="T56" fmla="*/ 1312 w 1683"/>
                <a:gd name="T57" fmla="*/ 208 h 251"/>
                <a:gd name="T58" fmla="*/ 1375 w 1683"/>
                <a:gd name="T59" fmla="*/ 194 h 251"/>
                <a:gd name="T60" fmla="*/ 1436 w 1683"/>
                <a:gd name="T61" fmla="*/ 177 h 251"/>
                <a:gd name="T62" fmla="*/ 1491 w 1683"/>
                <a:gd name="T63" fmla="*/ 161 h 251"/>
                <a:gd name="T64" fmla="*/ 1539 w 1683"/>
                <a:gd name="T65" fmla="*/ 141 h 251"/>
                <a:gd name="T66" fmla="*/ 1561 w 1683"/>
                <a:gd name="T67" fmla="*/ 131 h 251"/>
                <a:gd name="T68" fmla="*/ 1581 w 1683"/>
                <a:gd name="T69" fmla="*/ 121 h 251"/>
                <a:gd name="T70" fmla="*/ 1599 w 1683"/>
                <a:gd name="T71" fmla="*/ 109 h 251"/>
                <a:gd name="T72" fmla="*/ 1616 w 1683"/>
                <a:gd name="T73" fmla="*/ 97 h 251"/>
                <a:gd name="T74" fmla="*/ 1631 w 1683"/>
                <a:gd name="T75" fmla="*/ 87 h 251"/>
                <a:gd name="T76" fmla="*/ 1644 w 1683"/>
                <a:gd name="T77" fmla="*/ 75 h 251"/>
                <a:gd name="T78" fmla="*/ 1656 w 1683"/>
                <a:gd name="T79" fmla="*/ 64 h 251"/>
                <a:gd name="T80" fmla="*/ 1666 w 1683"/>
                <a:gd name="T81" fmla="*/ 50 h 251"/>
                <a:gd name="T82" fmla="*/ 1673 w 1683"/>
                <a:gd name="T83" fmla="*/ 39 h 251"/>
                <a:gd name="T84" fmla="*/ 1678 w 1683"/>
                <a:gd name="T85" fmla="*/ 25 h 251"/>
                <a:gd name="T86" fmla="*/ 1681 w 1683"/>
                <a:gd name="T87" fmla="*/ 13 h 251"/>
                <a:gd name="T88" fmla="*/ 1683 w 1683"/>
                <a:gd name="T89" fmla="*/ 0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3"/>
                <a:gd name="T136" fmla="*/ 0 h 251"/>
                <a:gd name="T137" fmla="*/ 1683 w 1683"/>
                <a:gd name="T138" fmla="*/ 251 h 25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3" h="251">
                  <a:moveTo>
                    <a:pt x="0" y="0"/>
                  </a:moveTo>
                  <a:lnTo>
                    <a:pt x="2" y="13"/>
                  </a:lnTo>
                  <a:lnTo>
                    <a:pt x="5" y="25"/>
                  </a:lnTo>
                  <a:lnTo>
                    <a:pt x="10" y="39"/>
                  </a:lnTo>
                  <a:lnTo>
                    <a:pt x="17" y="50"/>
                  </a:lnTo>
                  <a:lnTo>
                    <a:pt x="27" y="64"/>
                  </a:lnTo>
                  <a:lnTo>
                    <a:pt x="38" y="75"/>
                  </a:lnTo>
                  <a:lnTo>
                    <a:pt x="52" y="87"/>
                  </a:lnTo>
                  <a:lnTo>
                    <a:pt x="67" y="97"/>
                  </a:lnTo>
                  <a:lnTo>
                    <a:pt x="83" y="109"/>
                  </a:lnTo>
                  <a:lnTo>
                    <a:pt x="102" y="121"/>
                  </a:lnTo>
                  <a:lnTo>
                    <a:pt x="122" y="131"/>
                  </a:lnTo>
                  <a:lnTo>
                    <a:pt x="144" y="141"/>
                  </a:lnTo>
                  <a:lnTo>
                    <a:pt x="192" y="161"/>
                  </a:lnTo>
                  <a:lnTo>
                    <a:pt x="247" y="177"/>
                  </a:lnTo>
                  <a:lnTo>
                    <a:pt x="307" y="194"/>
                  </a:lnTo>
                  <a:lnTo>
                    <a:pt x="371" y="208"/>
                  </a:lnTo>
                  <a:lnTo>
                    <a:pt x="441" y="221"/>
                  </a:lnTo>
                  <a:lnTo>
                    <a:pt x="514" y="231"/>
                  </a:lnTo>
                  <a:lnTo>
                    <a:pt x="591" y="239"/>
                  </a:lnTo>
                  <a:lnTo>
                    <a:pt x="673" y="246"/>
                  </a:lnTo>
                  <a:lnTo>
                    <a:pt x="756" y="249"/>
                  </a:lnTo>
                  <a:lnTo>
                    <a:pt x="841" y="251"/>
                  </a:lnTo>
                  <a:lnTo>
                    <a:pt x="928" y="249"/>
                  </a:lnTo>
                  <a:lnTo>
                    <a:pt x="1012" y="246"/>
                  </a:lnTo>
                  <a:lnTo>
                    <a:pt x="1092" y="239"/>
                  </a:lnTo>
                  <a:lnTo>
                    <a:pt x="1168" y="231"/>
                  </a:lnTo>
                  <a:lnTo>
                    <a:pt x="1242" y="221"/>
                  </a:lnTo>
                  <a:lnTo>
                    <a:pt x="1312" y="208"/>
                  </a:lnTo>
                  <a:lnTo>
                    <a:pt x="1375" y="194"/>
                  </a:lnTo>
                  <a:lnTo>
                    <a:pt x="1436" y="177"/>
                  </a:lnTo>
                  <a:lnTo>
                    <a:pt x="1491" y="161"/>
                  </a:lnTo>
                  <a:lnTo>
                    <a:pt x="1539" y="141"/>
                  </a:lnTo>
                  <a:lnTo>
                    <a:pt x="1561" y="131"/>
                  </a:lnTo>
                  <a:lnTo>
                    <a:pt x="1581" y="121"/>
                  </a:lnTo>
                  <a:lnTo>
                    <a:pt x="1599" y="109"/>
                  </a:lnTo>
                  <a:lnTo>
                    <a:pt x="1616" y="97"/>
                  </a:lnTo>
                  <a:lnTo>
                    <a:pt x="1631" y="87"/>
                  </a:lnTo>
                  <a:lnTo>
                    <a:pt x="1644" y="75"/>
                  </a:lnTo>
                  <a:lnTo>
                    <a:pt x="1656" y="64"/>
                  </a:lnTo>
                  <a:lnTo>
                    <a:pt x="1666" y="50"/>
                  </a:lnTo>
                  <a:lnTo>
                    <a:pt x="1673" y="39"/>
                  </a:lnTo>
                  <a:lnTo>
                    <a:pt x="1678" y="25"/>
                  </a:lnTo>
                  <a:lnTo>
                    <a:pt x="1681" y="13"/>
                  </a:lnTo>
                  <a:lnTo>
                    <a:pt x="168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84" name="Rectangle 8"/>
            <p:cNvSpPr>
              <a:spLocks noChangeArrowheads="1"/>
            </p:cNvSpPr>
            <p:nvPr/>
          </p:nvSpPr>
          <p:spPr bwMode="auto">
            <a:xfrm>
              <a:off x="2256" y="1728"/>
              <a:ext cx="85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uz-Cyrl-UZ" altLang="ru-RU" sz="1700" b="1" dirty="0" smtClean="0"/>
                <a:t>Иқтисодий ривожланиши</a:t>
              </a:r>
              <a:endParaRPr lang="en-US" altLang="ru-RU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79686" y="3998913"/>
            <a:ext cx="1450977" cy="1593850"/>
            <a:chOff x="638" y="2519"/>
            <a:chExt cx="914" cy="1004"/>
          </a:xfrm>
        </p:grpSpPr>
        <p:sp>
          <p:nvSpPr>
            <p:cNvPr id="57375" name="Freeform 10"/>
            <p:cNvSpPr>
              <a:spLocks/>
            </p:cNvSpPr>
            <p:nvPr/>
          </p:nvSpPr>
          <p:spPr bwMode="auto">
            <a:xfrm>
              <a:off x="674" y="2519"/>
              <a:ext cx="841" cy="1004"/>
            </a:xfrm>
            <a:custGeom>
              <a:avLst/>
              <a:gdLst>
                <a:gd name="T0" fmla="*/ 756 w 1683"/>
                <a:gd name="T1" fmla="*/ 2 h 2008"/>
                <a:gd name="T2" fmla="*/ 591 w 1683"/>
                <a:gd name="T3" fmla="*/ 12 h 2008"/>
                <a:gd name="T4" fmla="*/ 441 w 1683"/>
                <a:gd name="T5" fmla="*/ 30 h 2008"/>
                <a:gd name="T6" fmla="*/ 307 w 1683"/>
                <a:gd name="T7" fmla="*/ 57 h 2008"/>
                <a:gd name="T8" fmla="*/ 192 w 1683"/>
                <a:gd name="T9" fmla="*/ 92 h 2008"/>
                <a:gd name="T10" fmla="*/ 122 w 1683"/>
                <a:gd name="T11" fmla="*/ 121 h 2008"/>
                <a:gd name="T12" fmla="*/ 84 w 1683"/>
                <a:gd name="T13" fmla="*/ 142 h 2008"/>
                <a:gd name="T14" fmla="*/ 52 w 1683"/>
                <a:gd name="T15" fmla="*/ 164 h 2008"/>
                <a:gd name="T16" fmla="*/ 27 w 1683"/>
                <a:gd name="T17" fmla="*/ 188 h 2008"/>
                <a:gd name="T18" fmla="*/ 10 w 1683"/>
                <a:gd name="T19" fmla="*/ 213 h 2008"/>
                <a:gd name="T20" fmla="*/ 2 w 1683"/>
                <a:gd name="T21" fmla="*/ 238 h 2008"/>
                <a:gd name="T22" fmla="*/ 0 w 1683"/>
                <a:gd name="T23" fmla="*/ 1757 h 2008"/>
                <a:gd name="T24" fmla="*/ 5 w 1683"/>
                <a:gd name="T25" fmla="*/ 1782 h 2008"/>
                <a:gd name="T26" fmla="*/ 17 w 1683"/>
                <a:gd name="T27" fmla="*/ 1807 h 2008"/>
                <a:gd name="T28" fmla="*/ 38 w 1683"/>
                <a:gd name="T29" fmla="*/ 1833 h 2008"/>
                <a:gd name="T30" fmla="*/ 67 w 1683"/>
                <a:gd name="T31" fmla="*/ 1854 h 2008"/>
                <a:gd name="T32" fmla="*/ 102 w 1683"/>
                <a:gd name="T33" fmla="*/ 1878 h 2008"/>
                <a:gd name="T34" fmla="*/ 144 w 1683"/>
                <a:gd name="T35" fmla="*/ 1898 h 2008"/>
                <a:gd name="T36" fmla="*/ 247 w 1683"/>
                <a:gd name="T37" fmla="*/ 1935 h 2008"/>
                <a:gd name="T38" fmla="*/ 371 w 1683"/>
                <a:gd name="T39" fmla="*/ 1965 h 2008"/>
                <a:gd name="T40" fmla="*/ 514 w 1683"/>
                <a:gd name="T41" fmla="*/ 1988 h 2008"/>
                <a:gd name="T42" fmla="*/ 673 w 1683"/>
                <a:gd name="T43" fmla="*/ 2003 h 2008"/>
                <a:gd name="T44" fmla="*/ 841 w 1683"/>
                <a:gd name="T45" fmla="*/ 2008 h 2008"/>
                <a:gd name="T46" fmla="*/ 1012 w 1683"/>
                <a:gd name="T47" fmla="*/ 2003 h 2008"/>
                <a:gd name="T48" fmla="*/ 1169 w 1683"/>
                <a:gd name="T49" fmla="*/ 1988 h 2008"/>
                <a:gd name="T50" fmla="*/ 1312 w 1683"/>
                <a:gd name="T51" fmla="*/ 1965 h 2008"/>
                <a:gd name="T52" fmla="*/ 1436 w 1683"/>
                <a:gd name="T53" fmla="*/ 1935 h 2008"/>
                <a:gd name="T54" fmla="*/ 1539 w 1683"/>
                <a:gd name="T55" fmla="*/ 1898 h 2008"/>
                <a:gd name="T56" fmla="*/ 1581 w 1683"/>
                <a:gd name="T57" fmla="*/ 1878 h 2008"/>
                <a:gd name="T58" fmla="*/ 1616 w 1683"/>
                <a:gd name="T59" fmla="*/ 1854 h 2008"/>
                <a:gd name="T60" fmla="*/ 1644 w 1683"/>
                <a:gd name="T61" fmla="*/ 1833 h 2008"/>
                <a:gd name="T62" fmla="*/ 1666 w 1683"/>
                <a:gd name="T63" fmla="*/ 1807 h 2008"/>
                <a:gd name="T64" fmla="*/ 1678 w 1683"/>
                <a:gd name="T65" fmla="*/ 1782 h 2008"/>
                <a:gd name="T66" fmla="*/ 1683 w 1683"/>
                <a:gd name="T67" fmla="*/ 1757 h 2008"/>
                <a:gd name="T68" fmla="*/ 1681 w 1683"/>
                <a:gd name="T69" fmla="*/ 238 h 2008"/>
                <a:gd name="T70" fmla="*/ 1673 w 1683"/>
                <a:gd name="T71" fmla="*/ 213 h 2008"/>
                <a:gd name="T72" fmla="*/ 1656 w 1683"/>
                <a:gd name="T73" fmla="*/ 188 h 2008"/>
                <a:gd name="T74" fmla="*/ 1631 w 1683"/>
                <a:gd name="T75" fmla="*/ 164 h 2008"/>
                <a:gd name="T76" fmla="*/ 1599 w 1683"/>
                <a:gd name="T77" fmla="*/ 142 h 2008"/>
                <a:gd name="T78" fmla="*/ 1561 w 1683"/>
                <a:gd name="T79" fmla="*/ 121 h 2008"/>
                <a:gd name="T80" fmla="*/ 1491 w 1683"/>
                <a:gd name="T81" fmla="*/ 92 h 2008"/>
                <a:gd name="T82" fmla="*/ 1376 w 1683"/>
                <a:gd name="T83" fmla="*/ 57 h 2008"/>
                <a:gd name="T84" fmla="*/ 1242 w 1683"/>
                <a:gd name="T85" fmla="*/ 30 h 2008"/>
                <a:gd name="T86" fmla="*/ 1092 w 1683"/>
                <a:gd name="T87" fmla="*/ 12 h 2008"/>
                <a:gd name="T88" fmla="*/ 928 w 1683"/>
                <a:gd name="T89" fmla="*/ 2 h 20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3"/>
                <a:gd name="T136" fmla="*/ 0 h 2008"/>
                <a:gd name="T137" fmla="*/ 1683 w 1683"/>
                <a:gd name="T138" fmla="*/ 2008 h 200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3" h="2008">
                  <a:moveTo>
                    <a:pt x="841" y="0"/>
                  </a:moveTo>
                  <a:lnTo>
                    <a:pt x="756" y="2"/>
                  </a:lnTo>
                  <a:lnTo>
                    <a:pt x="673" y="5"/>
                  </a:lnTo>
                  <a:lnTo>
                    <a:pt x="591" y="12"/>
                  </a:lnTo>
                  <a:lnTo>
                    <a:pt x="514" y="20"/>
                  </a:lnTo>
                  <a:lnTo>
                    <a:pt x="441" y="30"/>
                  </a:lnTo>
                  <a:lnTo>
                    <a:pt x="371" y="44"/>
                  </a:lnTo>
                  <a:lnTo>
                    <a:pt x="307" y="57"/>
                  </a:lnTo>
                  <a:lnTo>
                    <a:pt x="247" y="74"/>
                  </a:lnTo>
                  <a:lnTo>
                    <a:pt x="192" y="92"/>
                  </a:lnTo>
                  <a:lnTo>
                    <a:pt x="144" y="111"/>
                  </a:lnTo>
                  <a:lnTo>
                    <a:pt x="122" y="121"/>
                  </a:lnTo>
                  <a:lnTo>
                    <a:pt x="102" y="131"/>
                  </a:lnTo>
                  <a:lnTo>
                    <a:pt x="84" y="142"/>
                  </a:lnTo>
                  <a:lnTo>
                    <a:pt x="67" y="154"/>
                  </a:lnTo>
                  <a:lnTo>
                    <a:pt x="52" y="164"/>
                  </a:lnTo>
                  <a:lnTo>
                    <a:pt x="38" y="176"/>
                  </a:lnTo>
                  <a:lnTo>
                    <a:pt x="27" y="188"/>
                  </a:lnTo>
                  <a:lnTo>
                    <a:pt x="17" y="201"/>
                  </a:lnTo>
                  <a:lnTo>
                    <a:pt x="10" y="213"/>
                  </a:lnTo>
                  <a:lnTo>
                    <a:pt x="5" y="226"/>
                  </a:lnTo>
                  <a:lnTo>
                    <a:pt x="2" y="238"/>
                  </a:lnTo>
                  <a:lnTo>
                    <a:pt x="0" y="251"/>
                  </a:lnTo>
                  <a:lnTo>
                    <a:pt x="0" y="1757"/>
                  </a:lnTo>
                  <a:lnTo>
                    <a:pt x="2" y="1771"/>
                  </a:lnTo>
                  <a:lnTo>
                    <a:pt x="5" y="1782"/>
                  </a:lnTo>
                  <a:lnTo>
                    <a:pt x="10" y="1796"/>
                  </a:lnTo>
                  <a:lnTo>
                    <a:pt x="17" y="1807"/>
                  </a:lnTo>
                  <a:lnTo>
                    <a:pt x="27" y="1821"/>
                  </a:lnTo>
                  <a:lnTo>
                    <a:pt x="38" y="1833"/>
                  </a:lnTo>
                  <a:lnTo>
                    <a:pt x="52" y="1844"/>
                  </a:lnTo>
                  <a:lnTo>
                    <a:pt x="67" y="1854"/>
                  </a:lnTo>
                  <a:lnTo>
                    <a:pt x="84" y="1866"/>
                  </a:lnTo>
                  <a:lnTo>
                    <a:pt x="102" y="1878"/>
                  </a:lnTo>
                  <a:lnTo>
                    <a:pt x="122" y="1888"/>
                  </a:lnTo>
                  <a:lnTo>
                    <a:pt x="144" y="1898"/>
                  </a:lnTo>
                  <a:lnTo>
                    <a:pt x="192" y="1918"/>
                  </a:lnTo>
                  <a:lnTo>
                    <a:pt x="247" y="1935"/>
                  </a:lnTo>
                  <a:lnTo>
                    <a:pt x="307" y="1951"/>
                  </a:lnTo>
                  <a:lnTo>
                    <a:pt x="371" y="1965"/>
                  </a:lnTo>
                  <a:lnTo>
                    <a:pt x="441" y="1978"/>
                  </a:lnTo>
                  <a:lnTo>
                    <a:pt x="514" y="1988"/>
                  </a:lnTo>
                  <a:lnTo>
                    <a:pt x="591" y="1997"/>
                  </a:lnTo>
                  <a:lnTo>
                    <a:pt x="673" y="2003"/>
                  </a:lnTo>
                  <a:lnTo>
                    <a:pt x="756" y="2007"/>
                  </a:lnTo>
                  <a:lnTo>
                    <a:pt x="841" y="2008"/>
                  </a:lnTo>
                  <a:lnTo>
                    <a:pt x="928" y="2007"/>
                  </a:lnTo>
                  <a:lnTo>
                    <a:pt x="1012" y="2003"/>
                  </a:lnTo>
                  <a:lnTo>
                    <a:pt x="1092" y="1997"/>
                  </a:lnTo>
                  <a:lnTo>
                    <a:pt x="1169" y="1988"/>
                  </a:lnTo>
                  <a:lnTo>
                    <a:pt x="1242" y="1978"/>
                  </a:lnTo>
                  <a:lnTo>
                    <a:pt x="1312" y="1965"/>
                  </a:lnTo>
                  <a:lnTo>
                    <a:pt x="1376" y="1951"/>
                  </a:lnTo>
                  <a:lnTo>
                    <a:pt x="1436" y="1935"/>
                  </a:lnTo>
                  <a:lnTo>
                    <a:pt x="1491" y="1918"/>
                  </a:lnTo>
                  <a:lnTo>
                    <a:pt x="1539" y="1898"/>
                  </a:lnTo>
                  <a:lnTo>
                    <a:pt x="1561" y="1888"/>
                  </a:lnTo>
                  <a:lnTo>
                    <a:pt x="1581" y="1878"/>
                  </a:lnTo>
                  <a:lnTo>
                    <a:pt x="1599" y="1866"/>
                  </a:lnTo>
                  <a:lnTo>
                    <a:pt x="1616" y="1854"/>
                  </a:lnTo>
                  <a:lnTo>
                    <a:pt x="1631" y="1844"/>
                  </a:lnTo>
                  <a:lnTo>
                    <a:pt x="1644" y="1833"/>
                  </a:lnTo>
                  <a:lnTo>
                    <a:pt x="1656" y="1821"/>
                  </a:lnTo>
                  <a:lnTo>
                    <a:pt x="1666" y="1807"/>
                  </a:lnTo>
                  <a:lnTo>
                    <a:pt x="1673" y="1796"/>
                  </a:lnTo>
                  <a:lnTo>
                    <a:pt x="1678" y="1782"/>
                  </a:lnTo>
                  <a:lnTo>
                    <a:pt x="1681" y="1771"/>
                  </a:lnTo>
                  <a:lnTo>
                    <a:pt x="1683" y="1757"/>
                  </a:lnTo>
                  <a:lnTo>
                    <a:pt x="1683" y="251"/>
                  </a:lnTo>
                  <a:lnTo>
                    <a:pt x="1681" y="238"/>
                  </a:lnTo>
                  <a:lnTo>
                    <a:pt x="1678" y="226"/>
                  </a:lnTo>
                  <a:lnTo>
                    <a:pt x="1673" y="213"/>
                  </a:lnTo>
                  <a:lnTo>
                    <a:pt x="1666" y="201"/>
                  </a:lnTo>
                  <a:lnTo>
                    <a:pt x="1656" y="188"/>
                  </a:lnTo>
                  <a:lnTo>
                    <a:pt x="1644" y="176"/>
                  </a:lnTo>
                  <a:lnTo>
                    <a:pt x="1631" y="164"/>
                  </a:lnTo>
                  <a:lnTo>
                    <a:pt x="1616" y="154"/>
                  </a:lnTo>
                  <a:lnTo>
                    <a:pt x="1599" y="142"/>
                  </a:lnTo>
                  <a:lnTo>
                    <a:pt x="1581" y="131"/>
                  </a:lnTo>
                  <a:lnTo>
                    <a:pt x="1561" y="121"/>
                  </a:lnTo>
                  <a:lnTo>
                    <a:pt x="1539" y="111"/>
                  </a:lnTo>
                  <a:lnTo>
                    <a:pt x="1491" y="92"/>
                  </a:lnTo>
                  <a:lnTo>
                    <a:pt x="1436" y="74"/>
                  </a:lnTo>
                  <a:lnTo>
                    <a:pt x="1376" y="57"/>
                  </a:lnTo>
                  <a:lnTo>
                    <a:pt x="1312" y="44"/>
                  </a:lnTo>
                  <a:lnTo>
                    <a:pt x="1242" y="30"/>
                  </a:lnTo>
                  <a:lnTo>
                    <a:pt x="1169" y="20"/>
                  </a:lnTo>
                  <a:lnTo>
                    <a:pt x="1092" y="12"/>
                  </a:lnTo>
                  <a:lnTo>
                    <a:pt x="1012" y="5"/>
                  </a:lnTo>
                  <a:lnTo>
                    <a:pt x="928" y="2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76" name="Freeform 11"/>
            <p:cNvSpPr>
              <a:spLocks/>
            </p:cNvSpPr>
            <p:nvPr/>
          </p:nvSpPr>
          <p:spPr bwMode="auto">
            <a:xfrm>
              <a:off x="674" y="2519"/>
              <a:ext cx="841" cy="251"/>
            </a:xfrm>
            <a:custGeom>
              <a:avLst/>
              <a:gdLst>
                <a:gd name="T0" fmla="*/ 2 w 1683"/>
                <a:gd name="T1" fmla="*/ 265 h 502"/>
                <a:gd name="T2" fmla="*/ 10 w 1683"/>
                <a:gd name="T3" fmla="*/ 290 h 502"/>
                <a:gd name="T4" fmla="*/ 27 w 1683"/>
                <a:gd name="T5" fmla="*/ 315 h 502"/>
                <a:gd name="T6" fmla="*/ 52 w 1683"/>
                <a:gd name="T7" fmla="*/ 338 h 502"/>
                <a:gd name="T8" fmla="*/ 84 w 1683"/>
                <a:gd name="T9" fmla="*/ 360 h 502"/>
                <a:gd name="T10" fmla="*/ 122 w 1683"/>
                <a:gd name="T11" fmla="*/ 382 h 502"/>
                <a:gd name="T12" fmla="*/ 192 w 1683"/>
                <a:gd name="T13" fmla="*/ 412 h 502"/>
                <a:gd name="T14" fmla="*/ 307 w 1683"/>
                <a:gd name="T15" fmla="*/ 445 h 502"/>
                <a:gd name="T16" fmla="*/ 441 w 1683"/>
                <a:gd name="T17" fmla="*/ 472 h 502"/>
                <a:gd name="T18" fmla="*/ 591 w 1683"/>
                <a:gd name="T19" fmla="*/ 490 h 502"/>
                <a:gd name="T20" fmla="*/ 756 w 1683"/>
                <a:gd name="T21" fmla="*/ 501 h 502"/>
                <a:gd name="T22" fmla="*/ 928 w 1683"/>
                <a:gd name="T23" fmla="*/ 501 h 502"/>
                <a:gd name="T24" fmla="*/ 1092 w 1683"/>
                <a:gd name="T25" fmla="*/ 490 h 502"/>
                <a:gd name="T26" fmla="*/ 1242 w 1683"/>
                <a:gd name="T27" fmla="*/ 472 h 502"/>
                <a:gd name="T28" fmla="*/ 1376 w 1683"/>
                <a:gd name="T29" fmla="*/ 445 h 502"/>
                <a:gd name="T30" fmla="*/ 1491 w 1683"/>
                <a:gd name="T31" fmla="*/ 412 h 502"/>
                <a:gd name="T32" fmla="*/ 1561 w 1683"/>
                <a:gd name="T33" fmla="*/ 382 h 502"/>
                <a:gd name="T34" fmla="*/ 1599 w 1683"/>
                <a:gd name="T35" fmla="*/ 360 h 502"/>
                <a:gd name="T36" fmla="*/ 1631 w 1683"/>
                <a:gd name="T37" fmla="*/ 338 h 502"/>
                <a:gd name="T38" fmla="*/ 1656 w 1683"/>
                <a:gd name="T39" fmla="*/ 315 h 502"/>
                <a:gd name="T40" fmla="*/ 1673 w 1683"/>
                <a:gd name="T41" fmla="*/ 290 h 502"/>
                <a:gd name="T42" fmla="*/ 1681 w 1683"/>
                <a:gd name="T43" fmla="*/ 265 h 502"/>
                <a:gd name="T44" fmla="*/ 1681 w 1683"/>
                <a:gd name="T45" fmla="*/ 238 h 502"/>
                <a:gd name="T46" fmla="*/ 1673 w 1683"/>
                <a:gd name="T47" fmla="*/ 213 h 502"/>
                <a:gd name="T48" fmla="*/ 1656 w 1683"/>
                <a:gd name="T49" fmla="*/ 188 h 502"/>
                <a:gd name="T50" fmla="*/ 1631 w 1683"/>
                <a:gd name="T51" fmla="*/ 164 h 502"/>
                <a:gd name="T52" fmla="*/ 1599 w 1683"/>
                <a:gd name="T53" fmla="*/ 142 h 502"/>
                <a:gd name="T54" fmla="*/ 1561 w 1683"/>
                <a:gd name="T55" fmla="*/ 121 h 502"/>
                <a:gd name="T56" fmla="*/ 1491 w 1683"/>
                <a:gd name="T57" fmla="*/ 92 h 502"/>
                <a:gd name="T58" fmla="*/ 1376 w 1683"/>
                <a:gd name="T59" fmla="*/ 57 h 502"/>
                <a:gd name="T60" fmla="*/ 1242 w 1683"/>
                <a:gd name="T61" fmla="*/ 30 h 502"/>
                <a:gd name="T62" fmla="*/ 1092 w 1683"/>
                <a:gd name="T63" fmla="*/ 12 h 502"/>
                <a:gd name="T64" fmla="*/ 928 w 1683"/>
                <a:gd name="T65" fmla="*/ 2 h 502"/>
                <a:gd name="T66" fmla="*/ 756 w 1683"/>
                <a:gd name="T67" fmla="*/ 2 h 502"/>
                <a:gd name="T68" fmla="*/ 591 w 1683"/>
                <a:gd name="T69" fmla="*/ 12 h 502"/>
                <a:gd name="T70" fmla="*/ 441 w 1683"/>
                <a:gd name="T71" fmla="*/ 30 h 502"/>
                <a:gd name="T72" fmla="*/ 307 w 1683"/>
                <a:gd name="T73" fmla="*/ 57 h 502"/>
                <a:gd name="T74" fmla="*/ 192 w 1683"/>
                <a:gd name="T75" fmla="*/ 92 h 502"/>
                <a:gd name="T76" fmla="*/ 122 w 1683"/>
                <a:gd name="T77" fmla="*/ 121 h 502"/>
                <a:gd name="T78" fmla="*/ 84 w 1683"/>
                <a:gd name="T79" fmla="*/ 142 h 502"/>
                <a:gd name="T80" fmla="*/ 52 w 1683"/>
                <a:gd name="T81" fmla="*/ 164 h 502"/>
                <a:gd name="T82" fmla="*/ 27 w 1683"/>
                <a:gd name="T83" fmla="*/ 188 h 502"/>
                <a:gd name="T84" fmla="*/ 10 w 1683"/>
                <a:gd name="T85" fmla="*/ 213 h 502"/>
                <a:gd name="T86" fmla="*/ 2 w 1683"/>
                <a:gd name="T87" fmla="*/ 238 h 5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683"/>
                <a:gd name="T133" fmla="*/ 0 h 502"/>
                <a:gd name="T134" fmla="*/ 1683 w 1683"/>
                <a:gd name="T135" fmla="*/ 502 h 5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683" h="502">
                  <a:moveTo>
                    <a:pt x="0" y="251"/>
                  </a:moveTo>
                  <a:lnTo>
                    <a:pt x="2" y="265"/>
                  </a:lnTo>
                  <a:lnTo>
                    <a:pt x="5" y="276"/>
                  </a:lnTo>
                  <a:lnTo>
                    <a:pt x="10" y="290"/>
                  </a:lnTo>
                  <a:lnTo>
                    <a:pt x="17" y="301"/>
                  </a:lnTo>
                  <a:lnTo>
                    <a:pt x="27" y="315"/>
                  </a:lnTo>
                  <a:lnTo>
                    <a:pt x="38" y="326"/>
                  </a:lnTo>
                  <a:lnTo>
                    <a:pt x="52" y="338"/>
                  </a:lnTo>
                  <a:lnTo>
                    <a:pt x="67" y="348"/>
                  </a:lnTo>
                  <a:lnTo>
                    <a:pt x="84" y="360"/>
                  </a:lnTo>
                  <a:lnTo>
                    <a:pt x="102" y="372"/>
                  </a:lnTo>
                  <a:lnTo>
                    <a:pt x="122" y="382"/>
                  </a:lnTo>
                  <a:lnTo>
                    <a:pt x="144" y="392"/>
                  </a:lnTo>
                  <a:lnTo>
                    <a:pt x="192" y="412"/>
                  </a:lnTo>
                  <a:lnTo>
                    <a:pt x="247" y="429"/>
                  </a:lnTo>
                  <a:lnTo>
                    <a:pt x="307" y="445"/>
                  </a:lnTo>
                  <a:lnTo>
                    <a:pt x="371" y="459"/>
                  </a:lnTo>
                  <a:lnTo>
                    <a:pt x="441" y="472"/>
                  </a:lnTo>
                  <a:lnTo>
                    <a:pt x="514" y="482"/>
                  </a:lnTo>
                  <a:lnTo>
                    <a:pt x="591" y="490"/>
                  </a:lnTo>
                  <a:lnTo>
                    <a:pt x="673" y="497"/>
                  </a:lnTo>
                  <a:lnTo>
                    <a:pt x="756" y="501"/>
                  </a:lnTo>
                  <a:lnTo>
                    <a:pt x="841" y="502"/>
                  </a:lnTo>
                  <a:lnTo>
                    <a:pt x="928" y="501"/>
                  </a:lnTo>
                  <a:lnTo>
                    <a:pt x="1012" y="497"/>
                  </a:lnTo>
                  <a:lnTo>
                    <a:pt x="1092" y="490"/>
                  </a:lnTo>
                  <a:lnTo>
                    <a:pt x="1169" y="482"/>
                  </a:lnTo>
                  <a:lnTo>
                    <a:pt x="1242" y="472"/>
                  </a:lnTo>
                  <a:lnTo>
                    <a:pt x="1312" y="459"/>
                  </a:lnTo>
                  <a:lnTo>
                    <a:pt x="1376" y="445"/>
                  </a:lnTo>
                  <a:lnTo>
                    <a:pt x="1436" y="429"/>
                  </a:lnTo>
                  <a:lnTo>
                    <a:pt x="1491" y="412"/>
                  </a:lnTo>
                  <a:lnTo>
                    <a:pt x="1539" y="392"/>
                  </a:lnTo>
                  <a:lnTo>
                    <a:pt x="1561" y="382"/>
                  </a:lnTo>
                  <a:lnTo>
                    <a:pt x="1581" y="372"/>
                  </a:lnTo>
                  <a:lnTo>
                    <a:pt x="1599" y="360"/>
                  </a:lnTo>
                  <a:lnTo>
                    <a:pt x="1616" y="348"/>
                  </a:lnTo>
                  <a:lnTo>
                    <a:pt x="1631" y="338"/>
                  </a:lnTo>
                  <a:lnTo>
                    <a:pt x="1644" y="326"/>
                  </a:lnTo>
                  <a:lnTo>
                    <a:pt x="1656" y="315"/>
                  </a:lnTo>
                  <a:lnTo>
                    <a:pt x="1666" y="301"/>
                  </a:lnTo>
                  <a:lnTo>
                    <a:pt x="1673" y="290"/>
                  </a:lnTo>
                  <a:lnTo>
                    <a:pt x="1678" y="276"/>
                  </a:lnTo>
                  <a:lnTo>
                    <a:pt x="1681" y="265"/>
                  </a:lnTo>
                  <a:lnTo>
                    <a:pt x="1683" y="251"/>
                  </a:lnTo>
                  <a:lnTo>
                    <a:pt x="1681" y="238"/>
                  </a:lnTo>
                  <a:lnTo>
                    <a:pt x="1678" y="226"/>
                  </a:lnTo>
                  <a:lnTo>
                    <a:pt x="1673" y="213"/>
                  </a:lnTo>
                  <a:lnTo>
                    <a:pt x="1666" y="201"/>
                  </a:lnTo>
                  <a:lnTo>
                    <a:pt x="1656" y="188"/>
                  </a:lnTo>
                  <a:lnTo>
                    <a:pt x="1644" y="176"/>
                  </a:lnTo>
                  <a:lnTo>
                    <a:pt x="1631" y="164"/>
                  </a:lnTo>
                  <a:lnTo>
                    <a:pt x="1616" y="154"/>
                  </a:lnTo>
                  <a:lnTo>
                    <a:pt x="1599" y="142"/>
                  </a:lnTo>
                  <a:lnTo>
                    <a:pt x="1581" y="131"/>
                  </a:lnTo>
                  <a:lnTo>
                    <a:pt x="1561" y="121"/>
                  </a:lnTo>
                  <a:lnTo>
                    <a:pt x="1539" y="111"/>
                  </a:lnTo>
                  <a:lnTo>
                    <a:pt x="1491" y="92"/>
                  </a:lnTo>
                  <a:lnTo>
                    <a:pt x="1436" y="74"/>
                  </a:lnTo>
                  <a:lnTo>
                    <a:pt x="1376" y="57"/>
                  </a:lnTo>
                  <a:lnTo>
                    <a:pt x="1312" y="44"/>
                  </a:lnTo>
                  <a:lnTo>
                    <a:pt x="1242" y="30"/>
                  </a:lnTo>
                  <a:lnTo>
                    <a:pt x="1169" y="20"/>
                  </a:lnTo>
                  <a:lnTo>
                    <a:pt x="1092" y="12"/>
                  </a:lnTo>
                  <a:lnTo>
                    <a:pt x="1012" y="5"/>
                  </a:lnTo>
                  <a:lnTo>
                    <a:pt x="928" y="2"/>
                  </a:lnTo>
                  <a:lnTo>
                    <a:pt x="841" y="0"/>
                  </a:lnTo>
                  <a:lnTo>
                    <a:pt x="756" y="2"/>
                  </a:lnTo>
                  <a:lnTo>
                    <a:pt x="673" y="5"/>
                  </a:lnTo>
                  <a:lnTo>
                    <a:pt x="591" y="12"/>
                  </a:lnTo>
                  <a:lnTo>
                    <a:pt x="514" y="20"/>
                  </a:lnTo>
                  <a:lnTo>
                    <a:pt x="441" y="30"/>
                  </a:lnTo>
                  <a:lnTo>
                    <a:pt x="371" y="44"/>
                  </a:lnTo>
                  <a:lnTo>
                    <a:pt x="307" y="57"/>
                  </a:lnTo>
                  <a:lnTo>
                    <a:pt x="247" y="74"/>
                  </a:lnTo>
                  <a:lnTo>
                    <a:pt x="192" y="92"/>
                  </a:lnTo>
                  <a:lnTo>
                    <a:pt x="144" y="111"/>
                  </a:lnTo>
                  <a:lnTo>
                    <a:pt x="122" y="121"/>
                  </a:lnTo>
                  <a:lnTo>
                    <a:pt x="102" y="131"/>
                  </a:lnTo>
                  <a:lnTo>
                    <a:pt x="84" y="142"/>
                  </a:lnTo>
                  <a:lnTo>
                    <a:pt x="67" y="154"/>
                  </a:lnTo>
                  <a:lnTo>
                    <a:pt x="52" y="164"/>
                  </a:lnTo>
                  <a:lnTo>
                    <a:pt x="38" y="176"/>
                  </a:lnTo>
                  <a:lnTo>
                    <a:pt x="27" y="188"/>
                  </a:lnTo>
                  <a:lnTo>
                    <a:pt x="17" y="201"/>
                  </a:lnTo>
                  <a:lnTo>
                    <a:pt x="10" y="213"/>
                  </a:lnTo>
                  <a:lnTo>
                    <a:pt x="5" y="226"/>
                  </a:lnTo>
                  <a:lnTo>
                    <a:pt x="2" y="23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77" name="Freeform 12"/>
            <p:cNvSpPr>
              <a:spLocks/>
            </p:cNvSpPr>
            <p:nvPr/>
          </p:nvSpPr>
          <p:spPr bwMode="auto">
            <a:xfrm>
              <a:off x="674" y="2519"/>
              <a:ext cx="841" cy="1004"/>
            </a:xfrm>
            <a:custGeom>
              <a:avLst/>
              <a:gdLst>
                <a:gd name="T0" fmla="*/ 756 w 1683"/>
                <a:gd name="T1" fmla="*/ 2 h 2008"/>
                <a:gd name="T2" fmla="*/ 591 w 1683"/>
                <a:gd name="T3" fmla="*/ 12 h 2008"/>
                <a:gd name="T4" fmla="*/ 441 w 1683"/>
                <a:gd name="T5" fmla="*/ 30 h 2008"/>
                <a:gd name="T6" fmla="*/ 307 w 1683"/>
                <a:gd name="T7" fmla="*/ 57 h 2008"/>
                <a:gd name="T8" fmla="*/ 192 w 1683"/>
                <a:gd name="T9" fmla="*/ 92 h 2008"/>
                <a:gd name="T10" fmla="*/ 122 w 1683"/>
                <a:gd name="T11" fmla="*/ 121 h 2008"/>
                <a:gd name="T12" fmla="*/ 84 w 1683"/>
                <a:gd name="T13" fmla="*/ 142 h 2008"/>
                <a:gd name="T14" fmla="*/ 52 w 1683"/>
                <a:gd name="T15" fmla="*/ 164 h 2008"/>
                <a:gd name="T16" fmla="*/ 27 w 1683"/>
                <a:gd name="T17" fmla="*/ 188 h 2008"/>
                <a:gd name="T18" fmla="*/ 10 w 1683"/>
                <a:gd name="T19" fmla="*/ 213 h 2008"/>
                <a:gd name="T20" fmla="*/ 2 w 1683"/>
                <a:gd name="T21" fmla="*/ 238 h 2008"/>
                <a:gd name="T22" fmla="*/ 0 w 1683"/>
                <a:gd name="T23" fmla="*/ 1757 h 2008"/>
                <a:gd name="T24" fmla="*/ 5 w 1683"/>
                <a:gd name="T25" fmla="*/ 1782 h 2008"/>
                <a:gd name="T26" fmla="*/ 17 w 1683"/>
                <a:gd name="T27" fmla="*/ 1807 h 2008"/>
                <a:gd name="T28" fmla="*/ 38 w 1683"/>
                <a:gd name="T29" fmla="*/ 1833 h 2008"/>
                <a:gd name="T30" fmla="*/ 67 w 1683"/>
                <a:gd name="T31" fmla="*/ 1854 h 2008"/>
                <a:gd name="T32" fmla="*/ 102 w 1683"/>
                <a:gd name="T33" fmla="*/ 1878 h 2008"/>
                <a:gd name="T34" fmla="*/ 144 w 1683"/>
                <a:gd name="T35" fmla="*/ 1898 h 2008"/>
                <a:gd name="T36" fmla="*/ 247 w 1683"/>
                <a:gd name="T37" fmla="*/ 1935 h 2008"/>
                <a:gd name="T38" fmla="*/ 371 w 1683"/>
                <a:gd name="T39" fmla="*/ 1965 h 2008"/>
                <a:gd name="T40" fmla="*/ 514 w 1683"/>
                <a:gd name="T41" fmla="*/ 1988 h 2008"/>
                <a:gd name="T42" fmla="*/ 673 w 1683"/>
                <a:gd name="T43" fmla="*/ 2003 h 2008"/>
                <a:gd name="T44" fmla="*/ 841 w 1683"/>
                <a:gd name="T45" fmla="*/ 2008 h 2008"/>
                <a:gd name="T46" fmla="*/ 1012 w 1683"/>
                <a:gd name="T47" fmla="*/ 2003 h 2008"/>
                <a:gd name="T48" fmla="*/ 1169 w 1683"/>
                <a:gd name="T49" fmla="*/ 1988 h 2008"/>
                <a:gd name="T50" fmla="*/ 1312 w 1683"/>
                <a:gd name="T51" fmla="*/ 1965 h 2008"/>
                <a:gd name="T52" fmla="*/ 1436 w 1683"/>
                <a:gd name="T53" fmla="*/ 1935 h 2008"/>
                <a:gd name="T54" fmla="*/ 1539 w 1683"/>
                <a:gd name="T55" fmla="*/ 1898 h 2008"/>
                <a:gd name="T56" fmla="*/ 1581 w 1683"/>
                <a:gd name="T57" fmla="*/ 1878 h 2008"/>
                <a:gd name="T58" fmla="*/ 1616 w 1683"/>
                <a:gd name="T59" fmla="*/ 1854 h 2008"/>
                <a:gd name="T60" fmla="*/ 1644 w 1683"/>
                <a:gd name="T61" fmla="*/ 1833 h 2008"/>
                <a:gd name="T62" fmla="*/ 1666 w 1683"/>
                <a:gd name="T63" fmla="*/ 1807 h 2008"/>
                <a:gd name="T64" fmla="*/ 1678 w 1683"/>
                <a:gd name="T65" fmla="*/ 1782 h 2008"/>
                <a:gd name="T66" fmla="*/ 1683 w 1683"/>
                <a:gd name="T67" fmla="*/ 1757 h 2008"/>
                <a:gd name="T68" fmla="*/ 1681 w 1683"/>
                <a:gd name="T69" fmla="*/ 238 h 2008"/>
                <a:gd name="T70" fmla="*/ 1673 w 1683"/>
                <a:gd name="T71" fmla="*/ 213 h 2008"/>
                <a:gd name="T72" fmla="*/ 1656 w 1683"/>
                <a:gd name="T73" fmla="*/ 188 h 2008"/>
                <a:gd name="T74" fmla="*/ 1631 w 1683"/>
                <a:gd name="T75" fmla="*/ 164 h 2008"/>
                <a:gd name="T76" fmla="*/ 1599 w 1683"/>
                <a:gd name="T77" fmla="*/ 142 h 2008"/>
                <a:gd name="T78" fmla="*/ 1561 w 1683"/>
                <a:gd name="T79" fmla="*/ 121 h 2008"/>
                <a:gd name="T80" fmla="*/ 1491 w 1683"/>
                <a:gd name="T81" fmla="*/ 92 h 2008"/>
                <a:gd name="T82" fmla="*/ 1376 w 1683"/>
                <a:gd name="T83" fmla="*/ 57 h 2008"/>
                <a:gd name="T84" fmla="*/ 1242 w 1683"/>
                <a:gd name="T85" fmla="*/ 30 h 2008"/>
                <a:gd name="T86" fmla="*/ 1092 w 1683"/>
                <a:gd name="T87" fmla="*/ 12 h 2008"/>
                <a:gd name="T88" fmla="*/ 928 w 1683"/>
                <a:gd name="T89" fmla="*/ 2 h 20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3"/>
                <a:gd name="T136" fmla="*/ 0 h 2008"/>
                <a:gd name="T137" fmla="*/ 1683 w 1683"/>
                <a:gd name="T138" fmla="*/ 2008 h 200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3" h="2008">
                  <a:moveTo>
                    <a:pt x="841" y="0"/>
                  </a:moveTo>
                  <a:lnTo>
                    <a:pt x="756" y="2"/>
                  </a:lnTo>
                  <a:lnTo>
                    <a:pt x="673" y="5"/>
                  </a:lnTo>
                  <a:lnTo>
                    <a:pt x="591" y="12"/>
                  </a:lnTo>
                  <a:lnTo>
                    <a:pt x="514" y="20"/>
                  </a:lnTo>
                  <a:lnTo>
                    <a:pt x="441" y="30"/>
                  </a:lnTo>
                  <a:lnTo>
                    <a:pt x="371" y="44"/>
                  </a:lnTo>
                  <a:lnTo>
                    <a:pt x="307" y="57"/>
                  </a:lnTo>
                  <a:lnTo>
                    <a:pt x="247" y="74"/>
                  </a:lnTo>
                  <a:lnTo>
                    <a:pt x="192" y="92"/>
                  </a:lnTo>
                  <a:lnTo>
                    <a:pt x="144" y="111"/>
                  </a:lnTo>
                  <a:lnTo>
                    <a:pt x="122" y="121"/>
                  </a:lnTo>
                  <a:lnTo>
                    <a:pt x="102" y="131"/>
                  </a:lnTo>
                  <a:lnTo>
                    <a:pt x="84" y="142"/>
                  </a:lnTo>
                  <a:lnTo>
                    <a:pt x="67" y="154"/>
                  </a:lnTo>
                  <a:lnTo>
                    <a:pt x="52" y="164"/>
                  </a:lnTo>
                  <a:lnTo>
                    <a:pt x="38" y="176"/>
                  </a:lnTo>
                  <a:lnTo>
                    <a:pt x="27" y="188"/>
                  </a:lnTo>
                  <a:lnTo>
                    <a:pt x="17" y="201"/>
                  </a:lnTo>
                  <a:lnTo>
                    <a:pt x="10" y="213"/>
                  </a:lnTo>
                  <a:lnTo>
                    <a:pt x="5" y="226"/>
                  </a:lnTo>
                  <a:lnTo>
                    <a:pt x="2" y="238"/>
                  </a:lnTo>
                  <a:lnTo>
                    <a:pt x="0" y="251"/>
                  </a:lnTo>
                  <a:lnTo>
                    <a:pt x="0" y="1757"/>
                  </a:lnTo>
                  <a:lnTo>
                    <a:pt x="2" y="1771"/>
                  </a:lnTo>
                  <a:lnTo>
                    <a:pt x="5" y="1782"/>
                  </a:lnTo>
                  <a:lnTo>
                    <a:pt x="10" y="1796"/>
                  </a:lnTo>
                  <a:lnTo>
                    <a:pt x="17" y="1807"/>
                  </a:lnTo>
                  <a:lnTo>
                    <a:pt x="27" y="1821"/>
                  </a:lnTo>
                  <a:lnTo>
                    <a:pt x="38" y="1833"/>
                  </a:lnTo>
                  <a:lnTo>
                    <a:pt x="52" y="1844"/>
                  </a:lnTo>
                  <a:lnTo>
                    <a:pt x="67" y="1854"/>
                  </a:lnTo>
                  <a:lnTo>
                    <a:pt x="84" y="1866"/>
                  </a:lnTo>
                  <a:lnTo>
                    <a:pt x="102" y="1878"/>
                  </a:lnTo>
                  <a:lnTo>
                    <a:pt x="122" y="1888"/>
                  </a:lnTo>
                  <a:lnTo>
                    <a:pt x="144" y="1898"/>
                  </a:lnTo>
                  <a:lnTo>
                    <a:pt x="192" y="1918"/>
                  </a:lnTo>
                  <a:lnTo>
                    <a:pt x="247" y="1935"/>
                  </a:lnTo>
                  <a:lnTo>
                    <a:pt x="307" y="1951"/>
                  </a:lnTo>
                  <a:lnTo>
                    <a:pt x="371" y="1965"/>
                  </a:lnTo>
                  <a:lnTo>
                    <a:pt x="441" y="1978"/>
                  </a:lnTo>
                  <a:lnTo>
                    <a:pt x="514" y="1988"/>
                  </a:lnTo>
                  <a:lnTo>
                    <a:pt x="591" y="1997"/>
                  </a:lnTo>
                  <a:lnTo>
                    <a:pt x="673" y="2003"/>
                  </a:lnTo>
                  <a:lnTo>
                    <a:pt x="756" y="2007"/>
                  </a:lnTo>
                  <a:lnTo>
                    <a:pt x="841" y="2008"/>
                  </a:lnTo>
                  <a:lnTo>
                    <a:pt x="928" y="2007"/>
                  </a:lnTo>
                  <a:lnTo>
                    <a:pt x="1012" y="2003"/>
                  </a:lnTo>
                  <a:lnTo>
                    <a:pt x="1092" y="1997"/>
                  </a:lnTo>
                  <a:lnTo>
                    <a:pt x="1169" y="1988"/>
                  </a:lnTo>
                  <a:lnTo>
                    <a:pt x="1242" y="1978"/>
                  </a:lnTo>
                  <a:lnTo>
                    <a:pt x="1312" y="1965"/>
                  </a:lnTo>
                  <a:lnTo>
                    <a:pt x="1376" y="1951"/>
                  </a:lnTo>
                  <a:lnTo>
                    <a:pt x="1436" y="1935"/>
                  </a:lnTo>
                  <a:lnTo>
                    <a:pt x="1491" y="1918"/>
                  </a:lnTo>
                  <a:lnTo>
                    <a:pt x="1539" y="1898"/>
                  </a:lnTo>
                  <a:lnTo>
                    <a:pt x="1561" y="1888"/>
                  </a:lnTo>
                  <a:lnTo>
                    <a:pt x="1581" y="1878"/>
                  </a:lnTo>
                  <a:lnTo>
                    <a:pt x="1599" y="1866"/>
                  </a:lnTo>
                  <a:lnTo>
                    <a:pt x="1616" y="1854"/>
                  </a:lnTo>
                  <a:lnTo>
                    <a:pt x="1631" y="1844"/>
                  </a:lnTo>
                  <a:lnTo>
                    <a:pt x="1644" y="1833"/>
                  </a:lnTo>
                  <a:lnTo>
                    <a:pt x="1656" y="1821"/>
                  </a:lnTo>
                  <a:lnTo>
                    <a:pt x="1666" y="1807"/>
                  </a:lnTo>
                  <a:lnTo>
                    <a:pt x="1673" y="1796"/>
                  </a:lnTo>
                  <a:lnTo>
                    <a:pt x="1678" y="1782"/>
                  </a:lnTo>
                  <a:lnTo>
                    <a:pt x="1681" y="1771"/>
                  </a:lnTo>
                  <a:lnTo>
                    <a:pt x="1683" y="1757"/>
                  </a:lnTo>
                  <a:lnTo>
                    <a:pt x="1683" y="251"/>
                  </a:lnTo>
                  <a:lnTo>
                    <a:pt x="1681" y="238"/>
                  </a:lnTo>
                  <a:lnTo>
                    <a:pt x="1678" y="226"/>
                  </a:lnTo>
                  <a:lnTo>
                    <a:pt x="1673" y="213"/>
                  </a:lnTo>
                  <a:lnTo>
                    <a:pt x="1666" y="201"/>
                  </a:lnTo>
                  <a:lnTo>
                    <a:pt x="1656" y="188"/>
                  </a:lnTo>
                  <a:lnTo>
                    <a:pt x="1644" y="176"/>
                  </a:lnTo>
                  <a:lnTo>
                    <a:pt x="1631" y="164"/>
                  </a:lnTo>
                  <a:lnTo>
                    <a:pt x="1616" y="154"/>
                  </a:lnTo>
                  <a:lnTo>
                    <a:pt x="1599" y="142"/>
                  </a:lnTo>
                  <a:lnTo>
                    <a:pt x="1581" y="131"/>
                  </a:lnTo>
                  <a:lnTo>
                    <a:pt x="1561" y="121"/>
                  </a:lnTo>
                  <a:lnTo>
                    <a:pt x="1539" y="111"/>
                  </a:lnTo>
                  <a:lnTo>
                    <a:pt x="1491" y="92"/>
                  </a:lnTo>
                  <a:lnTo>
                    <a:pt x="1436" y="74"/>
                  </a:lnTo>
                  <a:lnTo>
                    <a:pt x="1376" y="57"/>
                  </a:lnTo>
                  <a:lnTo>
                    <a:pt x="1312" y="44"/>
                  </a:lnTo>
                  <a:lnTo>
                    <a:pt x="1242" y="30"/>
                  </a:lnTo>
                  <a:lnTo>
                    <a:pt x="1169" y="20"/>
                  </a:lnTo>
                  <a:lnTo>
                    <a:pt x="1092" y="12"/>
                  </a:lnTo>
                  <a:lnTo>
                    <a:pt x="1012" y="5"/>
                  </a:lnTo>
                  <a:lnTo>
                    <a:pt x="928" y="2"/>
                  </a:lnTo>
                  <a:lnTo>
                    <a:pt x="841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78" name="Freeform 13"/>
            <p:cNvSpPr>
              <a:spLocks/>
            </p:cNvSpPr>
            <p:nvPr/>
          </p:nvSpPr>
          <p:spPr bwMode="auto">
            <a:xfrm>
              <a:off x="674" y="2645"/>
              <a:ext cx="841" cy="125"/>
            </a:xfrm>
            <a:custGeom>
              <a:avLst/>
              <a:gdLst>
                <a:gd name="T0" fmla="*/ 0 w 1683"/>
                <a:gd name="T1" fmla="*/ 0 h 251"/>
                <a:gd name="T2" fmla="*/ 2 w 1683"/>
                <a:gd name="T3" fmla="*/ 14 h 251"/>
                <a:gd name="T4" fmla="*/ 5 w 1683"/>
                <a:gd name="T5" fmla="*/ 25 h 251"/>
                <a:gd name="T6" fmla="*/ 10 w 1683"/>
                <a:gd name="T7" fmla="*/ 39 h 251"/>
                <a:gd name="T8" fmla="*/ 17 w 1683"/>
                <a:gd name="T9" fmla="*/ 50 h 251"/>
                <a:gd name="T10" fmla="*/ 27 w 1683"/>
                <a:gd name="T11" fmla="*/ 64 h 251"/>
                <a:gd name="T12" fmla="*/ 38 w 1683"/>
                <a:gd name="T13" fmla="*/ 75 h 251"/>
                <a:gd name="T14" fmla="*/ 52 w 1683"/>
                <a:gd name="T15" fmla="*/ 87 h 251"/>
                <a:gd name="T16" fmla="*/ 67 w 1683"/>
                <a:gd name="T17" fmla="*/ 97 h 251"/>
                <a:gd name="T18" fmla="*/ 84 w 1683"/>
                <a:gd name="T19" fmla="*/ 109 h 251"/>
                <a:gd name="T20" fmla="*/ 102 w 1683"/>
                <a:gd name="T21" fmla="*/ 121 h 251"/>
                <a:gd name="T22" fmla="*/ 122 w 1683"/>
                <a:gd name="T23" fmla="*/ 131 h 251"/>
                <a:gd name="T24" fmla="*/ 144 w 1683"/>
                <a:gd name="T25" fmla="*/ 141 h 251"/>
                <a:gd name="T26" fmla="*/ 192 w 1683"/>
                <a:gd name="T27" fmla="*/ 161 h 251"/>
                <a:gd name="T28" fmla="*/ 247 w 1683"/>
                <a:gd name="T29" fmla="*/ 178 h 251"/>
                <a:gd name="T30" fmla="*/ 307 w 1683"/>
                <a:gd name="T31" fmla="*/ 194 h 251"/>
                <a:gd name="T32" fmla="*/ 371 w 1683"/>
                <a:gd name="T33" fmla="*/ 208 h 251"/>
                <a:gd name="T34" fmla="*/ 441 w 1683"/>
                <a:gd name="T35" fmla="*/ 221 h 251"/>
                <a:gd name="T36" fmla="*/ 514 w 1683"/>
                <a:gd name="T37" fmla="*/ 231 h 251"/>
                <a:gd name="T38" fmla="*/ 591 w 1683"/>
                <a:gd name="T39" fmla="*/ 239 h 251"/>
                <a:gd name="T40" fmla="*/ 673 w 1683"/>
                <a:gd name="T41" fmla="*/ 246 h 251"/>
                <a:gd name="T42" fmla="*/ 756 w 1683"/>
                <a:gd name="T43" fmla="*/ 250 h 251"/>
                <a:gd name="T44" fmla="*/ 841 w 1683"/>
                <a:gd name="T45" fmla="*/ 251 h 251"/>
                <a:gd name="T46" fmla="*/ 928 w 1683"/>
                <a:gd name="T47" fmla="*/ 250 h 251"/>
                <a:gd name="T48" fmla="*/ 1012 w 1683"/>
                <a:gd name="T49" fmla="*/ 246 h 251"/>
                <a:gd name="T50" fmla="*/ 1092 w 1683"/>
                <a:gd name="T51" fmla="*/ 239 h 251"/>
                <a:gd name="T52" fmla="*/ 1169 w 1683"/>
                <a:gd name="T53" fmla="*/ 231 h 251"/>
                <a:gd name="T54" fmla="*/ 1242 w 1683"/>
                <a:gd name="T55" fmla="*/ 221 h 251"/>
                <a:gd name="T56" fmla="*/ 1312 w 1683"/>
                <a:gd name="T57" fmla="*/ 208 h 251"/>
                <a:gd name="T58" fmla="*/ 1376 w 1683"/>
                <a:gd name="T59" fmla="*/ 194 h 251"/>
                <a:gd name="T60" fmla="*/ 1436 w 1683"/>
                <a:gd name="T61" fmla="*/ 178 h 251"/>
                <a:gd name="T62" fmla="*/ 1491 w 1683"/>
                <a:gd name="T63" fmla="*/ 161 h 251"/>
                <a:gd name="T64" fmla="*/ 1539 w 1683"/>
                <a:gd name="T65" fmla="*/ 141 h 251"/>
                <a:gd name="T66" fmla="*/ 1561 w 1683"/>
                <a:gd name="T67" fmla="*/ 131 h 251"/>
                <a:gd name="T68" fmla="*/ 1581 w 1683"/>
                <a:gd name="T69" fmla="*/ 121 h 251"/>
                <a:gd name="T70" fmla="*/ 1599 w 1683"/>
                <a:gd name="T71" fmla="*/ 109 h 251"/>
                <a:gd name="T72" fmla="*/ 1616 w 1683"/>
                <a:gd name="T73" fmla="*/ 97 h 251"/>
                <a:gd name="T74" fmla="*/ 1631 w 1683"/>
                <a:gd name="T75" fmla="*/ 87 h 251"/>
                <a:gd name="T76" fmla="*/ 1644 w 1683"/>
                <a:gd name="T77" fmla="*/ 75 h 251"/>
                <a:gd name="T78" fmla="*/ 1656 w 1683"/>
                <a:gd name="T79" fmla="*/ 64 h 251"/>
                <a:gd name="T80" fmla="*/ 1666 w 1683"/>
                <a:gd name="T81" fmla="*/ 50 h 251"/>
                <a:gd name="T82" fmla="*/ 1673 w 1683"/>
                <a:gd name="T83" fmla="*/ 39 h 251"/>
                <a:gd name="T84" fmla="*/ 1678 w 1683"/>
                <a:gd name="T85" fmla="*/ 25 h 251"/>
                <a:gd name="T86" fmla="*/ 1681 w 1683"/>
                <a:gd name="T87" fmla="*/ 14 h 251"/>
                <a:gd name="T88" fmla="*/ 1683 w 1683"/>
                <a:gd name="T89" fmla="*/ 0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3"/>
                <a:gd name="T136" fmla="*/ 0 h 251"/>
                <a:gd name="T137" fmla="*/ 1683 w 1683"/>
                <a:gd name="T138" fmla="*/ 251 h 25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3" h="251">
                  <a:moveTo>
                    <a:pt x="0" y="0"/>
                  </a:moveTo>
                  <a:lnTo>
                    <a:pt x="2" y="14"/>
                  </a:lnTo>
                  <a:lnTo>
                    <a:pt x="5" y="25"/>
                  </a:lnTo>
                  <a:lnTo>
                    <a:pt x="10" y="39"/>
                  </a:lnTo>
                  <a:lnTo>
                    <a:pt x="17" y="50"/>
                  </a:lnTo>
                  <a:lnTo>
                    <a:pt x="27" y="64"/>
                  </a:lnTo>
                  <a:lnTo>
                    <a:pt x="38" y="75"/>
                  </a:lnTo>
                  <a:lnTo>
                    <a:pt x="52" y="87"/>
                  </a:lnTo>
                  <a:lnTo>
                    <a:pt x="67" y="97"/>
                  </a:lnTo>
                  <a:lnTo>
                    <a:pt x="84" y="109"/>
                  </a:lnTo>
                  <a:lnTo>
                    <a:pt x="102" y="121"/>
                  </a:lnTo>
                  <a:lnTo>
                    <a:pt x="122" y="131"/>
                  </a:lnTo>
                  <a:lnTo>
                    <a:pt x="144" y="141"/>
                  </a:lnTo>
                  <a:lnTo>
                    <a:pt x="192" y="161"/>
                  </a:lnTo>
                  <a:lnTo>
                    <a:pt x="247" y="178"/>
                  </a:lnTo>
                  <a:lnTo>
                    <a:pt x="307" y="194"/>
                  </a:lnTo>
                  <a:lnTo>
                    <a:pt x="371" y="208"/>
                  </a:lnTo>
                  <a:lnTo>
                    <a:pt x="441" y="221"/>
                  </a:lnTo>
                  <a:lnTo>
                    <a:pt x="514" y="231"/>
                  </a:lnTo>
                  <a:lnTo>
                    <a:pt x="591" y="239"/>
                  </a:lnTo>
                  <a:lnTo>
                    <a:pt x="673" y="246"/>
                  </a:lnTo>
                  <a:lnTo>
                    <a:pt x="756" y="250"/>
                  </a:lnTo>
                  <a:lnTo>
                    <a:pt x="841" y="251"/>
                  </a:lnTo>
                  <a:lnTo>
                    <a:pt x="928" y="250"/>
                  </a:lnTo>
                  <a:lnTo>
                    <a:pt x="1012" y="246"/>
                  </a:lnTo>
                  <a:lnTo>
                    <a:pt x="1092" y="239"/>
                  </a:lnTo>
                  <a:lnTo>
                    <a:pt x="1169" y="231"/>
                  </a:lnTo>
                  <a:lnTo>
                    <a:pt x="1242" y="221"/>
                  </a:lnTo>
                  <a:lnTo>
                    <a:pt x="1312" y="208"/>
                  </a:lnTo>
                  <a:lnTo>
                    <a:pt x="1376" y="194"/>
                  </a:lnTo>
                  <a:lnTo>
                    <a:pt x="1436" y="178"/>
                  </a:lnTo>
                  <a:lnTo>
                    <a:pt x="1491" y="161"/>
                  </a:lnTo>
                  <a:lnTo>
                    <a:pt x="1539" y="141"/>
                  </a:lnTo>
                  <a:lnTo>
                    <a:pt x="1561" y="131"/>
                  </a:lnTo>
                  <a:lnTo>
                    <a:pt x="1581" y="121"/>
                  </a:lnTo>
                  <a:lnTo>
                    <a:pt x="1599" y="109"/>
                  </a:lnTo>
                  <a:lnTo>
                    <a:pt x="1616" y="97"/>
                  </a:lnTo>
                  <a:lnTo>
                    <a:pt x="1631" y="87"/>
                  </a:lnTo>
                  <a:lnTo>
                    <a:pt x="1644" y="75"/>
                  </a:lnTo>
                  <a:lnTo>
                    <a:pt x="1656" y="64"/>
                  </a:lnTo>
                  <a:lnTo>
                    <a:pt x="1666" y="50"/>
                  </a:lnTo>
                  <a:lnTo>
                    <a:pt x="1673" y="39"/>
                  </a:lnTo>
                  <a:lnTo>
                    <a:pt x="1678" y="25"/>
                  </a:lnTo>
                  <a:lnTo>
                    <a:pt x="1681" y="14"/>
                  </a:lnTo>
                  <a:lnTo>
                    <a:pt x="168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79" name="Rectangle 14"/>
            <p:cNvSpPr>
              <a:spLocks noChangeArrowheads="1"/>
            </p:cNvSpPr>
            <p:nvPr/>
          </p:nvSpPr>
          <p:spPr bwMode="auto">
            <a:xfrm>
              <a:off x="638" y="2832"/>
              <a:ext cx="9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uz-Cyrl-UZ" altLang="ru-RU" sz="1700" b="1" dirty="0" smtClean="0"/>
                <a:t>Экологик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uz-Cyrl-UZ" altLang="ru-RU" sz="1700" b="1" dirty="0" smtClean="0"/>
                <a:t>ривожланиш </a:t>
              </a:r>
              <a:endParaRPr lang="en-US" altLang="ru-RU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472357" y="3998913"/>
            <a:ext cx="1390648" cy="1593850"/>
            <a:chOff x="3747" y="2519"/>
            <a:chExt cx="876" cy="1004"/>
          </a:xfrm>
        </p:grpSpPr>
        <p:sp>
          <p:nvSpPr>
            <p:cNvPr id="57370" name="Freeform 16"/>
            <p:cNvSpPr>
              <a:spLocks/>
            </p:cNvSpPr>
            <p:nvPr/>
          </p:nvSpPr>
          <p:spPr bwMode="auto">
            <a:xfrm>
              <a:off x="3759" y="2519"/>
              <a:ext cx="841" cy="1004"/>
            </a:xfrm>
            <a:custGeom>
              <a:avLst/>
              <a:gdLst>
                <a:gd name="T0" fmla="*/ 756 w 1682"/>
                <a:gd name="T1" fmla="*/ 2 h 2008"/>
                <a:gd name="T2" fmla="*/ 591 w 1682"/>
                <a:gd name="T3" fmla="*/ 12 h 2008"/>
                <a:gd name="T4" fmla="*/ 440 w 1682"/>
                <a:gd name="T5" fmla="*/ 30 h 2008"/>
                <a:gd name="T6" fmla="*/ 307 w 1682"/>
                <a:gd name="T7" fmla="*/ 57 h 2008"/>
                <a:gd name="T8" fmla="*/ 192 w 1682"/>
                <a:gd name="T9" fmla="*/ 92 h 2008"/>
                <a:gd name="T10" fmla="*/ 122 w 1682"/>
                <a:gd name="T11" fmla="*/ 121 h 2008"/>
                <a:gd name="T12" fmla="*/ 83 w 1682"/>
                <a:gd name="T13" fmla="*/ 142 h 2008"/>
                <a:gd name="T14" fmla="*/ 51 w 1682"/>
                <a:gd name="T15" fmla="*/ 164 h 2008"/>
                <a:gd name="T16" fmla="*/ 26 w 1682"/>
                <a:gd name="T17" fmla="*/ 188 h 2008"/>
                <a:gd name="T18" fmla="*/ 10 w 1682"/>
                <a:gd name="T19" fmla="*/ 213 h 2008"/>
                <a:gd name="T20" fmla="*/ 1 w 1682"/>
                <a:gd name="T21" fmla="*/ 238 h 2008"/>
                <a:gd name="T22" fmla="*/ 0 w 1682"/>
                <a:gd name="T23" fmla="*/ 1757 h 2008"/>
                <a:gd name="T24" fmla="*/ 5 w 1682"/>
                <a:gd name="T25" fmla="*/ 1782 h 2008"/>
                <a:gd name="T26" fmla="*/ 16 w 1682"/>
                <a:gd name="T27" fmla="*/ 1807 h 2008"/>
                <a:gd name="T28" fmla="*/ 38 w 1682"/>
                <a:gd name="T29" fmla="*/ 1833 h 2008"/>
                <a:gd name="T30" fmla="*/ 66 w 1682"/>
                <a:gd name="T31" fmla="*/ 1854 h 2008"/>
                <a:gd name="T32" fmla="*/ 102 w 1682"/>
                <a:gd name="T33" fmla="*/ 1878 h 2008"/>
                <a:gd name="T34" fmla="*/ 143 w 1682"/>
                <a:gd name="T35" fmla="*/ 1898 h 2008"/>
                <a:gd name="T36" fmla="*/ 247 w 1682"/>
                <a:gd name="T37" fmla="*/ 1935 h 2008"/>
                <a:gd name="T38" fmla="*/ 370 w 1682"/>
                <a:gd name="T39" fmla="*/ 1965 h 2008"/>
                <a:gd name="T40" fmla="*/ 514 w 1682"/>
                <a:gd name="T41" fmla="*/ 1988 h 2008"/>
                <a:gd name="T42" fmla="*/ 672 w 1682"/>
                <a:gd name="T43" fmla="*/ 2003 h 2008"/>
                <a:gd name="T44" fmla="*/ 841 w 1682"/>
                <a:gd name="T45" fmla="*/ 2008 h 2008"/>
                <a:gd name="T46" fmla="*/ 1011 w 1682"/>
                <a:gd name="T47" fmla="*/ 2003 h 2008"/>
                <a:gd name="T48" fmla="*/ 1168 w 1682"/>
                <a:gd name="T49" fmla="*/ 1988 h 2008"/>
                <a:gd name="T50" fmla="*/ 1312 w 1682"/>
                <a:gd name="T51" fmla="*/ 1965 h 2008"/>
                <a:gd name="T52" fmla="*/ 1435 w 1682"/>
                <a:gd name="T53" fmla="*/ 1935 h 2008"/>
                <a:gd name="T54" fmla="*/ 1539 w 1682"/>
                <a:gd name="T55" fmla="*/ 1898 h 2008"/>
                <a:gd name="T56" fmla="*/ 1581 w 1682"/>
                <a:gd name="T57" fmla="*/ 1878 h 2008"/>
                <a:gd name="T58" fmla="*/ 1616 w 1682"/>
                <a:gd name="T59" fmla="*/ 1854 h 2008"/>
                <a:gd name="T60" fmla="*/ 1644 w 1682"/>
                <a:gd name="T61" fmla="*/ 1833 h 2008"/>
                <a:gd name="T62" fmla="*/ 1666 w 1682"/>
                <a:gd name="T63" fmla="*/ 1807 h 2008"/>
                <a:gd name="T64" fmla="*/ 1677 w 1682"/>
                <a:gd name="T65" fmla="*/ 1782 h 2008"/>
                <a:gd name="T66" fmla="*/ 1682 w 1682"/>
                <a:gd name="T67" fmla="*/ 1757 h 2008"/>
                <a:gd name="T68" fmla="*/ 1681 w 1682"/>
                <a:gd name="T69" fmla="*/ 238 h 2008"/>
                <a:gd name="T70" fmla="*/ 1672 w 1682"/>
                <a:gd name="T71" fmla="*/ 213 h 2008"/>
                <a:gd name="T72" fmla="*/ 1656 w 1682"/>
                <a:gd name="T73" fmla="*/ 188 h 2008"/>
                <a:gd name="T74" fmla="*/ 1631 w 1682"/>
                <a:gd name="T75" fmla="*/ 164 h 2008"/>
                <a:gd name="T76" fmla="*/ 1599 w 1682"/>
                <a:gd name="T77" fmla="*/ 142 h 2008"/>
                <a:gd name="T78" fmla="*/ 1560 w 1682"/>
                <a:gd name="T79" fmla="*/ 121 h 2008"/>
                <a:gd name="T80" fmla="*/ 1490 w 1682"/>
                <a:gd name="T81" fmla="*/ 92 h 2008"/>
                <a:gd name="T82" fmla="*/ 1375 w 1682"/>
                <a:gd name="T83" fmla="*/ 57 h 2008"/>
                <a:gd name="T84" fmla="*/ 1242 w 1682"/>
                <a:gd name="T85" fmla="*/ 30 h 2008"/>
                <a:gd name="T86" fmla="*/ 1091 w 1682"/>
                <a:gd name="T87" fmla="*/ 12 h 2008"/>
                <a:gd name="T88" fmla="*/ 928 w 1682"/>
                <a:gd name="T89" fmla="*/ 2 h 20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2"/>
                <a:gd name="T136" fmla="*/ 0 h 2008"/>
                <a:gd name="T137" fmla="*/ 1682 w 1682"/>
                <a:gd name="T138" fmla="*/ 2008 h 200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2" h="2008">
                  <a:moveTo>
                    <a:pt x="841" y="0"/>
                  </a:moveTo>
                  <a:lnTo>
                    <a:pt x="756" y="2"/>
                  </a:lnTo>
                  <a:lnTo>
                    <a:pt x="672" y="5"/>
                  </a:lnTo>
                  <a:lnTo>
                    <a:pt x="591" y="12"/>
                  </a:lnTo>
                  <a:lnTo>
                    <a:pt x="514" y="20"/>
                  </a:lnTo>
                  <a:lnTo>
                    <a:pt x="440" y="30"/>
                  </a:lnTo>
                  <a:lnTo>
                    <a:pt x="370" y="44"/>
                  </a:lnTo>
                  <a:lnTo>
                    <a:pt x="307" y="57"/>
                  </a:lnTo>
                  <a:lnTo>
                    <a:pt x="247" y="74"/>
                  </a:lnTo>
                  <a:lnTo>
                    <a:pt x="192" y="92"/>
                  </a:lnTo>
                  <a:lnTo>
                    <a:pt x="143" y="111"/>
                  </a:lnTo>
                  <a:lnTo>
                    <a:pt x="122" y="121"/>
                  </a:lnTo>
                  <a:lnTo>
                    <a:pt x="102" y="131"/>
                  </a:lnTo>
                  <a:lnTo>
                    <a:pt x="83" y="142"/>
                  </a:lnTo>
                  <a:lnTo>
                    <a:pt x="66" y="154"/>
                  </a:lnTo>
                  <a:lnTo>
                    <a:pt x="51" y="164"/>
                  </a:lnTo>
                  <a:lnTo>
                    <a:pt x="38" y="176"/>
                  </a:lnTo>
                  <a:lnTo>
                    <a:pt x="26" y="188"/>
                  </a:lnTo>
                  <a:lnTo>
                    <a:pt x="16" y="201"/>
                  </a:lnTo>
                  <a:lnTo>
                    <a:pt x="10" y="213"/>
                  </a:lnTo>
                  <a:lnTo>
                    <a:pt x="5" y="226"/>
                  </a:lnTo>
                  <a:lnTo>
                    <a:pt x="1" y="238"/>
                  </a:lnTo>
                  <a:lnTo>
                    <a:pt x="0" y="251"/>
                  </a:lnTo>
                  <a:lnTo>
                    <a:pt x="0" y="1757"/>
                  </a:lnTo>
                  <a:lnTo>
                    <a:pt x="1" y="1771"/>
                  </a:lnTo>
                  <a:lnTo>
                    <a:pt x="5" y="1782"/>
                  </a:lnTo>
                  <a:lnTo>
                    <a:pt x="10" y="1796"/>
                  </a:lnTo>
                  <a:lnTo>
                    <a:pt x="16" y="1807"/>
                  </a:lnTo>
                  <a:lnTo>
                    <a:pt x="26" y="1821"/>
                  </a:lnTo>
                  <a:lnTo>
                    <a:pt x="38" y="1833"/>
                  </a:lnTo>
                  <a:lnTo>
                    <a:pt x="51" y="1844"/>
                  </a:lnTo>
                  <a:lnTo>
                    <a:pt x="66" y="1854"/>
                  </a:lnTo>
                  <a:lnTo>
                    <a:pt x="83" y="1866"/>
                  </a:lnTo>
                  <a:lnTo>
                    <a:pt x="102" y="1878"/>
                  </a:lnTo>
                  <a:lnTo>
                    <a:pt x="122" y="1888"/>
                  </a:lnTo>
                  <a:lnTo>
                    <a:pt x="143" y="1898"/>
                  </a:lnTo>
                  <a:lnTo>
                    <a:pt x="192" y="1918"/>
                  </a:lnTo>
                  <a:lnTo>
                    <a:pt x="247" y="1935"/>
                  </a:lnTo>
                  <a:lnTo>
                    <a:pt x="307" y="1951"/>
                  </a:lnTo>
                  <a:lnTo>
                    <a:pt x="370" y="1965"/>
                  </a:lnTo>
                  <a:lnTo>
                    <a:pt x="440" y="1978"/>
                  </a:lnTo>
                  <a:lnTo>
                    <a:pt x="514" y="1988"/>
                  </a:lnTo>
                  <a:lnTo>
                    <a:pt x="591" y="1997"/>
                  </a:lnTo>
                  <a:lnTo>
                    <a:pt x="672" y="2003"/>
                  </a:lnTo>
                  <a:lnTo>
                    <a:pt x="756" y="2007"/>
                  </a:lnTo>
                  <a:lnTo>
                    <a:pt x="841" y="2008"/>
                  </a:lnTo>
                  <a:lnTo>
                    <a:pt x="928" y="2007"/>
                  </a:lnTo>
                  <a:lnTo>
                    <a:pt x="1011" y="2003"/>
                  </a:lnTo>
                  <a:lnTo>
                    <a:pt x="1091" y="1997"/>
                  </a:lnTo>
                  <a:lnTo>
                    <a:pt x="1168" y="1988"/>
                  </a:lnTo>
                  <a:lnTo>
                    <a:pt x="1242" y="1978"/>
                  </a:lnTo>
                  <a:lnTo>
                    <a:pt x="1312" y="1965"/>
                  </a:lnTo>
                  <a:lnTo>
                    <a:pt x="1375" y="1951"/>
                  </a:lnTo>
                  <a:lnTo>
                    <a:pt x="1435" y="1935"/>
                  </a:lnTo>
                  <a:lnTo>
                    <a:pt x="1490" y="1918"/>
                  </a:lnTo>
                  <a:lnTo>
                    <a:pt x="1539" y="1898"/>
                  </a:lnTo>
                  <a:lnTo>
                    <a:pt x="1560" y="1888"/>
                  </a:lnTo>
                  <a:lnTo>
                    <a:pt x="1581" y="1878"/>
                  </a:lnTo>
                  <a:lnTo>
                    <a:pt x="1599" y="1866"/>
                  </a:lnTo>
                  <a:lnTo>
                    <a:pt x="1616" y="1854"/>
                  </a:lnTo>
                  <a:lnTo>
                    <a:pt x="1631" y="1844"/>
                  </a:lnTo>
                  <a:lnTo>
                    <a:pt x="1644" y="1833"/>
                  </a:lnTo>
                  <a:lnTo>
                    <a:pt x="1656" y="1821"/>
                  </a:lnTo>
                  <a:lnTo>
                    <a:pt x="1666" y="1807"/>
                  </a:lnTo>
                  <a:lnTo>
                    <a:pt x="1672" y="1796"/>
                  </a:lnTo>
                  <a:lnTo>
                    <a:pt x="1677" y="1782"/>
                  </a:lnTo>
                  <a:lnTo>
                    <a:pt x="1681" y="1771"/>
                  </a:lnTo>
                  <a:lnTo>
                    <a:pt x="1682" y="1757"/>
                  </a:lnTo>
                  <a:lnTo>
                    <a:pt x="1682" y="251"/>
                  </a:lnTo>
                  <a:lnTo>
                    <a:pt x="1681" y="238"/>
                  </a:lnTo>
                  <a:lnTo>
                    <a:pt x="1677" y="226"/>
                  </a:lnTo>
                  <a:lnTo>
                    <a:pt x="1672" y="213"/>
                  </a:lnTo>
                  <a:lnTo>
                    <a:pt x="1666" y="201"/>
                  </a:lnTo>
                  <a:lnTo>
                    <a:pt x="1656" y="188"/>
                  </a:lnTo>
                  <a:lnTo>
                    <a:pt x="1644" y="176"/>
                  </a:lnTo>
                  <a:lnTo>
                    <a:pt x="1631" y="164"/>
                  </a:lnTo>
                  <a:lnTo>
                    <a:pt x="1616" y="154"/>
                  </a:lnTo>
                  <a:lnTo>
                    <a:pt x="1599" y="142"/>
                  </a:lnTo>
                  <a:lnTo>
                    <a:pt x="1581" y="131"/>
                  </a:lnTo>
                  <a:lnTo>
                    <a:pt x="1560" y="121"/>
                  </a:lnTo>
                  <a:lnTo>
                    <a:pt x="1539" y="111"/>
                  </a:lnTo>
                  <a:lnTo>
                    <a:pt x="1490" y="92"/>
                  </a:lnTo>
                  <a:lnTo>
                    <a:pt x="1435" y="74"/>
                  </a:lnTo>
                  <a:lnTo>
                    <a:pt x="1375" y="57"/>
                  </a:lnTo>
                  <a:lnTo>
                    <a:pt x="1312" y="44"/>
                  </a:lnTo>
                  <a:lnTo>
                    <a:pt x="1242" y="30"/>
                  </a:lnTo>
                  <a:lnTo>
                    <a:pt x="1168" y="20"/>
                  </a:lnTo>
                  <a:lnTo>
                    <a:pt x="1091" y="12"/>
                  </a:lnTo>
                  <a:lnTo>
                    <a:pt x="1011" y="5"/>
                  </a:lnTo>
                  <a:lnTo>
                    <a:pt x="928" y="2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71" name="Freeform 17"/>
            <p:cNvSpPr>
              <a:spLocks/>
            </p:cNvSpPr>
            <p:nvPr/>
          </p:nvSpPr>
          <p:spPr bwMode="auto">
            <a:xfrm>
              <a:off x="3759" y="2519"/>
              <a:ext cx="841" cy="251"/>
            </a:xfrm>
            <a:custGeom>
              <a:avLst/>
              <a:gdLst>
                <a:gd name="T0" fmla="*/ 1 w 1682"/>
                <a:gd name="T1" fmla="*/ 265 h 502"/>
                <a:gd name="T2" fmla="*/ 10 w 1682"/>
                <a:gd name="T3" fmla="*/ 290 h 502"/>
                <a:gd name="T4" fmla="*/ 26 w 1682"/>
                <a:gd name="T5" fmla="*/ 315 h 502"/>
                <a:gd name="T6" fmla="*/ 51 w 1682"/>
                <a:gd name="T7" fmla="*/ 338 h 502"/>
                <a:gd name="T8" fmla="*/ 83 w 1682"/>
                <a:gd name="T9" fmla="*/ 360 h 502"/>
                <a:gd name="T10" fmla="*/ 122 w 1682"/>
                <a:gd name="T11" fmla="*/ 382 h 502"/>
                <a:gd name="T12" fmla="*/ 192 w 1682"/>
                <a:gd name="T13" fmla="*/ 412 h 502"/>
                <a:gd name="T14" fmla="*/ 307 w 1682"/>
                <a:gd name="T15" fmla="*/ 445 h 502"/>
                <a:gd name="T16" fmla="*/ 440 w 1682"/>
                <a:gd name="T17" fmla="*/ 472 h 502"/>
                <a:gd name="T18" fmla="*/ 591 w 1682"/>
                <a:gd name="T19" fmla="*/ 490 h 502"/>
                <a:gd name="T20" fmla="*/ 756 w 1682"/>
                <a:gd name="T21" fmla="*/ 501 h 502"/>
                <a:gd name="T22" fmla="*/ 928 w 1682"/>
                <a:gd name="T23" fmla="*/ 501 h 502"/>
                <a:gd name="T24" fmla="*/ 1091 w 1682"/>
                <a:gd name="T25" fmla="*/ 490 h 502"/>
                <a:gd name="T26" fmla="*/ 1242 w 1682"/>
                <a:gd name="T27" fmla="*/ 472 h 502"/>
                <a:gd name="T28" fmla="*/ 1375 w 1682"/>
                <a:gd name="T29" fmla="*/ 445 h 502"/>
                <a:gd name="T30" fmla="*/ 1490 w 1682"/>
                <a:gd name="T31" fmla="*/ 412 h 502"/>
                <a:gd name="T32" fmla="*/ 1560 w 1682"/>
                <a:gd name="T33" fmla="*/ 382 h 502"/>
                <a:gd name="T34" fmla="*/ 1599 w 1682"/>
                <a:gd name="T35" fmla="*/ 360 h 502"/>
                <a:gd name="T36" fmla="*/ 1631 w 1682"/>
                <a:gd name="T37" fmla="*/ 338 h 502"/>
                <a:gd name="T38" fmla="*/ 1656 w 1682"/>
                <a:gd name="T39" fmla="*/ 315 h 502"/>
                <a:gd name="T40" fmla="*/ 1672 w 1682"/>
                <a:gd name="T41" fmla="*/ 290 h 502"/>
                <a:gd name="T42" fmla="*/ 1681 w 1682"/>
                <a:gd name="T43" fmla="*/ 265 h 502"/>
                <a:gd name="T44" fmla="*/ 1681 w 1682"/>
                <a:gd name="T45" fmla="*/ 238 h 502"/>
                <a:gd name="T46" fmla="*/ 1672 w 1682"/>
                <a:gd name="T47" fmla="*/ 213 h 502"/>
                <a:gd name="T48" fmla="*/ 1656 w 1682"/>
                <a:gd name="T49" fmla="*/ 188 h 502"/>
                <a:gd name="T50" fmla="*/ 1631 w 1682"/>
                <a:gd name="T51" fmla="*/ 164 h 502"/>
                <a:gd name="T52" fmla="*/ 1599 w 1682"/>
                <a:gd name="T53" fmla="*/ 142 h 502"/>
                <a:gd name="T54" fmla="*/ 1560 w 1682"/>
                <a:gd name="T55" fmla="*/ 121 h 502"/>
                <a:gd name="T56" fmla="*/ 1490 w 1682"/>
                <a:gd name="T57" fmla="*/ 92 h 502"/>
                <a:gd name="T58" fmla="*/ 1375 w 1682"/>
                <a:gd name="T59" fmla="*/ 57 h 502"/>
                <a:gd name="T60" fmla="*/ 1242 w 1682"/>
                <a:gd name="T61" fmla="*/ 30 h 502"/>
                <a:gd name="T62" fmla="*/ 1091 w 1682"/>
                <a:gd name="T63" fmla="*/ 12 h 502"/>
                <a:gd name="T64" fmla="*/ 928 w 1682"/>
                <a:gd name="T65" fmla="*/ 2 h 502"/>
                <a:gd name="T66" fmla="*/ 756 w 1682"/>
                <a:gd name="T67" fmla="*/ 2 h 502"/>
                <a:gd name="T68" fmla="*/ 591 w 1682"/>
                <a:gd name="T69" fmla="*/ 12 h 502"/>
                <a:gd name="T70" fmla="*/ 440 w 1682"/>
                <a:gd name="T71" fmla="*/ 30 h 502"/>
                <a:gd name="T72" fmla="*/ 307 w 1682"/>
                <a:gd name="T73" fmla="*/ 57 h 502"/>
                <a:gd name="T74" fmla="*/ 192 w 1682"/>
                <a:gd name="T75" fmla="*/ 92 h 502"/>
                <a:gd name="T76" fmla="*/ 122 w 1682"/>
                <a:gd name="T77" fmla="*/ 121 h 502"/>
                <a:gd name="T78" fmla="*/ 83 w 1682"/>
                <a:gd name="T79" fmla="*/ 142 h 502"/>
                <a:gd name="T80" fmla="*/ 51 w 1682"/>
                <a:gd name="T81" fmla="*/ 164 h 502"/>
                <a:gd name="T82" fmla="*/ 26 w 1682"/>
                <a:gd name="T83" fmla="*/ 188 h 502"/>
                <a:gd name="T84" fmla="*/ 10 w 1682"/>
                <a:gd name="T85" fmla="*/ 213 h 502"/>
                <a:gd name="T86" fmla="*/ 1 w 1682"/>
                <a:gd name="T87" fmla="*/ 238 h 5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682"/>
                <a:gd name="T133" fmla="*/ 0 h 502"/>
                <a:gd name="T134" fmla="*/ 1682 w 1682"/>
                <a:gd name="T135" fmla="*/ 502 h 5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682" h="502">
                  <a:moveTo>
                    <a:pt x="0" y="251"/>
                  </a:moveTo>
                  <a:lnTo>
                    <a:pt x="1" y="265"/>
                  </a:lnTo>
                  <a:lnTo>
                    <a:pt x="5" y="276"/>
                  </a:lnTo>
                  <a:lnTo>
                    <a:pt x="10" y="290"/>
                  </a:lnTo>
                  <a:lnTo>
                    <a:pt x="16" y="301"/>
                  </a:lnTo>
                  <a:lnTo>
                    <a:pt x="26" y="315"/>
                  </a:lnTo>
                  <a:lnTo>
                    <a:pt x="38" y="326"/>
                  </a:lnTo>
                  <a:lnTo>
                    <a:pt x="51" y="338"/>
                  </a:lnTo>
                  <a:lnTo>
                    <a:pt x="66" y="348"/>
                  </a:lnTo>
                  <a:lnTo>
                    <a:pt x="83" y="360"/>
                  </a:lnTo>
                  <a:lnTo>
                    <a:pt x="102" y="372"/>
                  </a:lnTo>
                  <a:lnTo>
                    <a:pt x="122" y="382"/>
                  </a:lnTo>
                  <a:lnTo>
                    <a:pt x="143" y="392"/>
                  </a:lnTo>
                  <a:lnTo>
                    <a:pt x="192" y="412"/>
                  </a:lnTo>
                  <a:lnTo>
                    <a:pt x="247" y="429"/>
                  </a:lnTo>
                  <a:lnTo>
                    <a:pt x="307" y="445"/>
                  </a:lnTo>
                  <a:lnTo>
                    <a:pt x="370" y="459"/>
                  </a:lnTo>
                  <a:lnTo>
                    <a:pt x="440" y="472"/>
                  </a:lnTo>
                  <a:lnTo>
                    <a:pt x="514" y="482"/>
                  </a:lnTo>
                  <a:lnTo>
                    <a:pt x="591" y="490"/>
                  </a:lnTo>
                  <a:lnTo>
                    <a:pt x="672" y="497"/>
                  </a:lnTo>
                  <a:lnTo>
                    <a:pt x="756" y="501"/>
                  </a:lnTo>
                  <a:lnTo>
                    <a:pt x="841" y="502"/>
                  </a:lnTo>
                  <a:lnTo>
                    <a:pt x="928" y="501"/>
                  </a:lnTo>
                  <a:lnTo>
                    <a:pt x="1011" y="497"/>
                  </a:lnTo>
                  <a:lnTo>
                    <a:pt x="1091" y="490"/>
                  </a:lnTo>
                  <a:lnTo>
                    <a:pt x="1168" y="482"/>
                  </a:lnTo>
                  <a:lnTo>
                    <a:pt x="1242" y="472"/>
                  </a:lnTo>
                  <a:lnTo>
                    <a:pt x="1312" y="459"/>
                  </a:lnTo>
                  <a:lnTo>
                    <a:pt x="1375" y="445"/>
                  </a:lnTo>
                  <a:lnTo>
                    <a:pt x="1435" y="429"/>
                  </a:lnTo>
                  <a:lnTo>
                    <a:pt x="1490" y="412"/>
                  </a:lnTo>
                  <a:lnTo>
                    <a:pt x="1539" y="392"/>
                  </a:lnTo>
                  <a:lnTo>
                    <a:pt x="1560" y="382"/>
                  </a:lnTo>
                  <a:lnTo>
                    <a:pt x="1581" y="372"/>
                  </a:lnTo>
                  <a:lnTo>
                    <a:pt x="1599" y="360"/>
                  </a:lnTo>
                  <a:lnTo>
                    <a:pt x="1616" y="348"/>
                  </a:lnTo>
                  <a:lnTo>
                    <a:pt x="1631" y="338"/>
                  </a:lnTo>
                  <a:lnTo>
                    <a:pt x="1644" y="326"/>
                  </a:lnTo>
                  <a:lnTo>
                    <a:pt x="1656" y="315"/>
                  </a:lnTo>
                  <a:lnTo>
                    <a:pt x="1666" y="301"/>
                  </a:lnTo>
                  <a:lnTo>
                    <a:pt x="1672" y="290"/>
                  </a:lnTo>
                  <a:lnTo>
                    <a:pt x="1677" y="276"/>
                  </a:lnTo>
                  <a:lnTo>
                    <a:pt x="1681" y="265"/>
                  </a:lnTo>
                  <a:lnTo>
                    <a:pt x="1682" y="251"/>
                  </a:lnTo>
                  <a:lnTo>
                    <a:pt x="1681" y="238"/>
                  </a:lnTo>
                  <a:lnTo>
                    <a:pt x="1677" y="226"/>
                  </a:lnTo>
                  <a:lnTo>
                    <a:pt x="1672" y="213"/>
                  </a:lnTo>
                  <a:lnTo>
                    <a:pt x="1666" y="201"/>
                  </a:lnTo>
                  <a:lnTo>
                    <a:pt x="1656" y="188"/>
                  </a:lnTo>
                  <a:lnTo>
                    <a:pt x="1644" y="176"/>
                  </a:lnTo>
                  <a:lnTo>
                    <a:pt x="1631" y="164"/>
                  </a:lnTo>
                  <a:lnTo>
                    <a:pt x="1616" y="154"/>
                  </a:lnTo>
                  <a:lnTo>
                    <a:pt x="1599" y="142"/>
                  </a:lnTo>
                  <a:lnTo>
                    <a:pt x="1581" y="131"/>
                  </a:lnTo>
                  <a:lnTo>
                    <a:pt x="1560" y="121"/>
                  </a:lnTo>
                  <a:lnTo>
                    <a:pt x="1539" y="111"/>
                  </a:lnTo>
                  <a:lnTo>
                    <a:pt x="1490" y="92"/>
                  </a:lnTo>
                  <a:lnTo>
                    <a:pt x="1435" y="74"/>
                  </a:lnTo>
                  <a:lnTo>
                    <a:pt x="1375" y="57"/>
                  </a:lnTo>
                  <a:lnTo>
                    <a:pt x="1312" y="44"/>
                  </a:lnTo>
                  <a:lnTo>
                    <a:pt x="1242" y="30"/>
                  </a:lnTo>
                  <a:lnTo>
                    <a:pt x="1168" y="20"/>
                  </a:lnTo>
                  <a:lnTo>
                    <a:pt x="1091" y="12"/>
                  </a:lnTo>
                  <a:lnTo>
                    <a:pt x="1011" y="5"/>
                  </a:lnTo>
                  <a:lnTo>
                    <a:pt x="928" y="2"/>
                  </a:lnTo>
                  <a:lnTo>
                    <a:pt x="841" y="0"/>
                  </a:lnTo>
                  <a:lnTo>
                    <a:pt x="756" y="2"/>
                  </a:lnTo>
                  <a:lnTo>
                    <a:pt x="672" y="5"/>
                  </a:lnTo>
                  <a:lnTo>
                    <a:pt x="591" y="12"/>
                  </a:lnTo>
                  <a:lnTo>
                    <a:pt x="514" y="20"/>
                  </a:lnTo>
                  <a:lnTo>
                    <a:pt x="440" y="30"/>
                  </a:lnTo>
                  <a:lnTo>
                    <a:pt x="370" y="44"/>
                  </a:lnTo>
                  <a:lnTo>
                    <a:pt x="307" y="57"/>
                  </a:lnTo>
                  <a:lnTo>
                    <a:pt x="247" y="74"/>
                  </a:lnTo>
                  <a:lnTo>
                    <a:pt x="192" y="92"/>
                  </a:lnTo>
                  <a:lnTo>
                    <a:pt x="143" y="111"/>
                  </a:lnTo>
                  <a:lnTo>
                    <a:pt x="122" y="121"/>
                  </a:lnTo>
                  <a:lnTo>
                    <a:pt x="102" y="131"/>
                  </a:lnTo>
                  <a:lnTo>
                    <a:pt x="83" y="142"/>
                  </a:lnTo>
                  <a:lnTo>
                    <a:pt x="66" y="154"/>
                  </a:lnTo>
                  <a:lnTo>
                    <a:pt x="51" y="164"/>
                  </a:lnTo>
                  <a:lnTo>
                    <a:pt x="38" y="176"/>
                  </a:lnTo>
                  <a:lnTo>
                    <a:pt x="26" y="188"/>
                  </a:lnTo>
                  <a:lnTo>
                    <a:pt x="16" y="201"/>
                  </a:lnTo>
                  <a:lnTo>
                    <a:pt x="10" y="213"/>
                  </a:lnTo>
                  <a:lnTo>
                    <a:pt x="5" y="226"/>
                  </a:lnTo>
                  <a:lnTo>
                    <a:pt x="1" y="23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72" name="Freeform 18"/>
            <p:cNvSpPr>
              <a:spLocks/>
            </p:cNvSpPr>
            <p:nvPr/>
          </p:nvSpPr>
          <p:spPr bwMode="auto">
            <a:xfrm>
              <a:off x="3759" y="2519"/>
              <a:ext cx="841" cy="1004"/>
            </a:xfrm>
            <a:custGeom>
              <a:avLst/>
              <a:gdLst>
                <a:gd name="T0" fmla="*/ 756 w 1682"/>
                <a:gd name="T1" fmla="*/ 2 h 2008"/>
                <a:gd name="T2" fmla="*/ 591 w 1682"/>
                <a:gd name="T3" fmla="*/ 12 h 2008"/>
                <a:gd name="T4" fmla="*/ 440 w 1682"/>
                <a:gd name="T5" fmla="*/ 30 h 2008"/>
                <a:gd name="T6" fmla="*/ 307 w 1682"/>
                <a:gd name="T7" fmla="*/ 57 h 2008"/>
                <a:gd name="T8" fmla="*/ 192 w 1682"/>
                <a:gd name="T9" fmla="*/ 92 h 2008"/>
                <a:gd name="T10" fmla="*/ 122 w 1682"/>
                <a:gd name="T11" fmla="*/ 121 h 2008"/>
                <a:gd name="T12" fmla="*/ 83 w 1682"/>
                <a:gd name="T13" fmla="*/ 142 h 2008"/>
                <a:gd name="T14" fmla="*/ 51 w 1682"/>
                <a:gd name="T15" fmla="*/ 164 h 2008"/>
                <a:gd name="T16" fmla="*/ 26 w 1682"/>
                <a:gd name="T17" fmla="*/ 188 h 2008"/>
                <a:gd name="T18" fmla="*/ 10 w 1682"/>
                <a:gd name="T19" fmla="*/ 213 h 2008"/>
                <a:gd name="T20" fmla="*/ 1 w 1682"/>
                <a:gd name="T21" fmla="*/ 238 h 2008"/>
                <a:gd name="T22" fmla="*/ 0 w 1682"/>
                <a:gd name="T23" fmla="*/ 1757 h 2008"/>
                <a:gd name="T24" fmla="*/ 5 w 1682"/>
                <a:gd name="T25" fmla="*/ 1782 h 2008"/>
                <a:gd name="T26" fmla="*/ 16 w 1682"/>
                <a:gd name="T27" fmla="*/ 1807 h 2008"/>
                <a:gd name="T28" fmla="*/ 38 w 1682"/>
                <a:gd name="T29" fmla="*/ 1833 h 2008"/>
                <a:gd name="T30" fmla="*/ 66 w 1682"/>
                <a:gd name="T31" fmla="*/ 1854 h 2008"/>
                <a:gd name="T32" fmla="*/ 102 w 1682"/>
                <a:gd name="T33" fmla="*/ 1878 h 2008"/>
                <a:gd name="T34" fmla="*/ 143 w 1682"/>
                <a:gd name="T35" fmla="*/ 1898 h 2008"/>
                <a:gd name="T36" fmla="*/ 247 w 1682"/>
                <a:gd name="T37" fmla="*/ 1935 h 2008"/>
                <a:gd name="T38" fmla="*/ 370 w 1682"/>
                <a:gd name="T39" fmla="*/ 1965 h 2008"/>
                <a:gd name="T40" fmla="*/ 514 w 1682"/>
                <a:gd name="T41" fmla="*/ 1988 h 2008"/>
                <a:gd name="T42" fmla="*/ 672 w 1682"/>
                <a:gd name="T43" fmla="*/ 2003 h 2008"/>
                <a:gd name="T44" fmla="*/ 841 w 1682"/>
                <a:gd name="T45" fmla="*/ 2008 h 2008"/>
                <a:gd name="T46" fmla="*/ 1011 w 1682"/>
                <a:gd name="T47" fmla="*/ 2003 h 2008"/>
                <a:gd name="T48" fmla="*/ 1168 w 1682"/>
                <a:gd name="T49" fmla="*/ 1988 h 2008"/>
                <a:gd name="T50" fmla="*/ 1312 w 1682"/>
                <a:gd name="T51" fmla="*/ 1965 h 2008"/>
                <a:gd name="T52" fmla="*/ 1435 w 1682"/>
                <a:gd name="T53" fmla="*/ 1935 h 2008"/>
                <a:gd name="T54" fmla="*/ 1539 w 1682"/>
                <a:gd name="T55" fmla="*/ 1898 h 2008"/>
                <a:gd name="T56" fmla="*/ 1581 w 1682"/>
                <a:gd name="T57" fmla="*/ 1878 h 2008"/>
                <a:gd name="T58" fmla="*/ 1616 w 1682"/>
                <a:gd name="T59" fmla="*/ 1854 h 2008"/>
                <a:gd name="T60" fmla="*/ 1644 w 1682"/>
                <a:gd name="T61" fmla="*/ 1833 h 2008"/>
                <a:gd name="T62" fmla="*/ 1666 w 1682"/>
                <a:gd name="T63" fmla="*/ 1807 h 2008"/>
                <a:gd name="T64" fmla="*/ 1677 w 1682"/>
                <a:gd name="T65" fmla="*/ 1782 h 2008"/>
                <a:gd name="T66" fmla="*/ 1682 w 1682"/>
                <a:gd name="T67" fmla="*/ 1757 h 2008"/>
                <a:gd name="T68" fmla="*/ 1681 w 1682"/>
                <a:gd name="T69" fmla="*/ 238 h 2008"/>
                <a:gd name="T70" fmla="*/ 1672 w 1682"/>
                <a:gd name="T71" fmla="*/ 213 h 2008"/>
                <a:gd name="T72" fmla="*/ 1656 w 1682"/>
                <a:gd name="T73" fmla="*/ 188 h 2008"/>
                <a:gd name="T74" fmla="*/ 1631 w 1682"/>
                <a:gd name="T75" fmla="*/ 164 h 2008"/>
                <a:gd name="T76" fmla="*/ 1599 w 1682"/>
                <a:gd name="T77" fmla="*/ 142 h 2008"/>
                <a:gd name="T78" fmla="*/ 1560 w 1682"/>
                <a:gd name="T79" fmla="*/ 121 h 2008"/>
                <a:gd name="T80" fmla="*/ 1490 w 1682"/>
                <a:gd name="T81" fmla="*/ 92 h 2008"/>
                <a:gd name="T82" fmla="*/ 1375 w 1682"/>
                <a:gd name="T83" fmla="*/ 57 h 2008"/>
                <a:gd name="T84" fmla="*/ 1242 w 1682"/>
                <a:gd name="T85" fmla="*/ 30 h 2008"/>
                <a:gd name="T86" fmla="*/ 1091 w 1682"/>
                <a:gd name="T87" fmla="*/ 12 h 2008"/>
                <a:gd name="T88" fmla="*/ 928 w 1682"/>
                <a:gd name="T89" fmla="*/ 2 h 20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2"/>
                <a:gd name="T136" fmla="*/ 0 h 2008"/>
                <a:gd name="T137" fmla="*/ 1682 w 1682"/>
                <a:gd name="T138" fmla="*/ 2008 h 200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2" h="2008">
                  <a:moveTo>
                    <a:pt x="841" y="0"/>
                  </a:moveTo>
                  <a:lnTo>
                    <a:pt x="756" y="2"/>
                  </a:lnTo>
                  <a:lnTo>
                    <a:pt x="672" y="5"/>
                  </a:lnTo>
                  <a:lnTo>
                    <a:pt x="591" y="12"/>
                  </a:lnTo>
                  <a:lnTo>
                    <a:pt x="514" y="20"/>
                  </a:lnTo>
                  <a:lnTo>
                    <a:pt x="440" y="30"/>
                  </a:lnTo>
                  <a:lnTo>
                    <a:pt x="370" y="44"/>
                  </a:lnTo>
                  <a:lnTo>
                    <a:pt x="307" y="57"/>
                  </a:lnTo>
                  <a:lnTo>
                    <a:pt x="247" y="74"/>
                  </a:lnTo>
                  <a:lnTo>
                    <a:pt x="192" y="92"/>
                  </a:lnTo>
                  <a:lnTo>
                    <a:pt x="143" y="111"/>
                  </a:lnTo>
                  <a:lnTo>
                    <a:pt x="122" y="121"/>
                  </a:lnTo>
                  <a:lnTo>
                    <a:pt x="102" y="131"/>
                  </a:lnTo>
                  <a:lnTo>
                    <a:pt x="83" y="142"/>
                  </a:lnTo>
                  <a:lnTo>
                    <a:pt x="66" y="154"/>
                  </a:lnTo>
                  <a:lnTo>
                    <a:pt x="51" y="164"/>
                  </a:lnTo>
                  <a:lnTo>
                    <a:pt x="38" y="176"/>
                  </a:lnTo>
                  <a:lnTo>
                    <a:pt x="26" y="188"/>
                  </a:lnTo>
                  <a:lnTo>
                    <a:pt x="16" y="201"/>
                  </a:lnTo>
                  <a:lnTo>
                    <a:pt x="10" y="213"/>
                  </a:lnTo>
                  <a:lnTo>
                    <a:pt x="5" y="226"/>
                  </a:lnTo>
                  <a:lnTo>
                    <a:pt x="1" y="238"/>
                  </a:lnTo>
                  <a:lnTo>
                    <a:pt x="0" y="251"/>
                  </a:lnTo>
                  <a:lnTo>
                    <a:pt x="0" y="1757"/>
                  </a:lnTo>
                  <a:lnTo>
                    <a:pt x="1" y="1771"/>
                  </a:lnTo>
                  <a:lnTo>
                    <a:pt x="5" y="1782"/>
                  </a:lnTo>
                  <a:lnTo>
                    <a:pt x="10" y="1796"/>
                  </a:lnTo>
                  <a:lnTo>
                    <a:pt x="16" y="1807"/>
                  </a:lnTo>
                  <a:lnTo>
                    <a:pt x="26" y="1821"/>
                  </a:lnTo>
                  <a:lnTo>
                    <a:pt x="38" y="1833"/>
                  </a:lnTo>
                  <a:lnTo>
                    <a:pt x="51" y="1844"/>
                  </a:lnTo>
                  <a:lnTo>
                    <a:pt x="66" y="1854"/>
                  </a:lnTo>
                  <a:lnTo>
                    <a:pt x="83" y="1866"/>
                  </a:lnTo>
                  <a:lnTo>
                    <a:pt x="102" y="1878"/>
                  </a:lnTo>
                  <a:lnTo>
                    <a:pt x="122" y="1888"/>
                  </a:lnTo>
                  <a:lnTo>
                    <a:pt x="143" y="1898"/>
                  </a:lnTo>
                  <a:lnTo>
                    <a:pt x="192" y="1918"/>
                  </a:lnTo>
                  <a:lnTo>
                    <a:pt x="247" y="1935"/>
                  </a:lnTo>
                  <a:lnTo>
                    <a:pt x="307" y="1951"/>
                  </a:lnTo>
                  <a:lnTo>
                    <a:pt x="370" y="1965"/>
                  </a:lnTo>
                  <a:lnTo>
                    <a:pt x="440" y="1978"/>
                  </a:lnTo>
                  <a:lnTo>
                    <a:pt x="514" y="1988"/>
                  </a:lnTo>
                  <a:lnTo>
                    <a:pt x="591" y="1997"/>
                  </a:lnTo>
                  <a:lnTo>
                    <a:pt x="672" y="2003"/>
                  </a:lnTo>
                  <a:lnTo>
                    <a:pt x="756" y="2007"/>
                  </a:lnTo>
                  <a:lnTo>
                    <a:pt x="841" y="2008"/>
                  </a:lnTo>
                  <a:lnTo>
                    <a:pt x="928" y="2007"/>
                  </a:lnTo>
                  <a:lnTo>
                    <a:pt x="1011" y="2003"/>
                  </a:lnTo>
                  <a:lnTo>
                    <a:pt x="1091" y="1997"/>
                  </a:lnTo>
                  <a:lnTo>
                    <a:pt x="1168" y="1988"/>
                  </a:lnTo>
                  <a:lnTo>
                    <a:pt x="1242" y="1978"/>
                  </a:lnTo>
                  <a:lnTo>
                    <a:pt x="1312" y="1965"/>
                  </a:lnTo>
                  <a:lnTo>
                    <a:pt x="1375" y="1951"/>
                  </a:lnTo>
                  <a:lnTo>
                    <a:pt x="1435" y="1935"/>
                  </a:lnTo>
                  <a:lnTo>
                    <a:pt x="1490" y="1918"/>
                  </a:lnTo>
                  <a:lnTo>
                    <a:pt x="1539" y="1898"/>
                  </a:lnTo>
                  <a:lnTo>
                    <a:pt x="1560" y="1888"/>
                  </a:lnTo>
                  <a:lnTo>
                    <a:pt x="1581" y="1878"/>
                  </a:lnTo>
                  <a:lnTo>
                    <a:pt x="1599" y="1866"/>
                  </a:lnTo>
                  <a:lnTo>
                    <a:pt x="1616" y="1854"/>
                  </a:lnTo>
                  <a:lnTo>
                    <a:pt x="1631" y="1844"/>
                  </a:lnTo>
                  <a:lnTo>
                    <a:pt x="1644" y="1833"/>
                  </a:lnTo>
                  <a:lnTo>
                    <a:pt x="1656" y="1821"/>
                  </a:lnTo>
                  <a:lnTo>
                    <a:pt x="1666" y="1807"/>
                  </a:lnTo>
                  <a:lnTo>
                    <a:pt x="1672" y="1796"/>
                  </a:lnTo>
                  <a:lnTo>
                    <a:pt x="1677" y="1782"/>
                  </a:lnTo>
                  <a:lnTo>
                    <a:pt x="1681" y="1771"/>
                  </a:lnTo>
                  <a:lnTo>
                    <a:pt x="1682" y="1757"/>
                  </a:lnTo>
                  <a:lnTo>
                    <a:pt x="1682" y="251"/>
                  </a:lnTo>
                  <a:lnTo>
                    <a:pt x="1681" y="238"/>
                  </a:lnTo>
                  <a:lnTo>
                    <a:pt x="1677" y="226"/>
                  </a:lnTo>
                  <a:lnTo>
                    <a:pt x="1672" y="213"/>
                  </a:lnTo>
                  <a:lnTo>
                    <a:pt x="1666" y="201"/>
                  </a:lnTo>
                  <a:lnTo>
                    <a:pt x="1656" y="188"/>
                  </a:lnTo>
                  <a:lnTo>
                    <a:pt x="1644" y="176"/>
                  </a:lnTo>
                  <a:lnTo>
                    <a:pt x="1631" y="164"/>
                  </a:lnTo>
                  <a:lnTo>
                    <a:pt x="1616" y="154"/>
                  </a:lnTo>
                  <a:lnTo>
                    <a:pt x="1599" y="142"/>
                  </a:lnTo>
                  <a:lnTo>
                    <a:pt x="1581" y="131"/>
                  </a:lnTo>
                  <a:lnTo>
                    <a:pt x="1560" y="121"/>
                  </a:lnTo>
                  <a:lnTo>
                    <a:pt x="1539" y="111"/>
                  </a:lnTo>
                  <a:lnTo>
                    <a:pt x="1490" y="92"/>
                  </a:lnTo>
                  <a:lnTo>
                    <a:pt x="1435" y="74"/>
                  </a:lnTo>
                  <a:lnTo>
                    <a:pt x="1375" y="57"/>
                  </a:lnTo>
                  <a:lnTo>
                    <a:pt x="1312" y="44"/>
                  </a:lnTo>
                  <a:lnTo>
                    <a:pt x="1242" y="30"/>
                  </a:lnTo>
                  <a:lnTo>
                    <a:pt x="1168" y="20"/>
                  </a:lnTo>
                  <a:lnTo>
                    <a:pt x="1091" y="12"/>
                  </a:lnTo>
                  <a:lnTo>
                    <a:pt x="1011" y="5"/>
                  </a:lnTo>
                  <a:lnTo>
                    <a:pt x="928" y="2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33CC33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73" name="Freeform 19"/>
            <p:cNvSpPr>
              <a:spLocks/>
            </p:cNvSpPr>
            <p:nvPr/>
          </p:nvSpPr>
          <p:spPr bwMode="auto">
            <a:xfrm>
              <a:off x="3759" y="2645"/>
              <a:ext cx="841" cy="125"/>
            </a:xfrm>
            <a:custGeom>
              <a:avLst/>
              <a:gdLst>
                <a:gd name="T0" fmla="*/ 0 w 1682"/>
                <a:gd name="T1" fmla="*/ 0 h 251"/>
                <a:gd name="T2" fmla="*/ 1 w 1682"/>
                <a:gd name="T3" fmla="*/ 14 h 251"/>
                <a:gd name="T4" fmla="*/ 5 w 1682"/>
                <a:gd name="T5" fmla="*/ 25 h 251"/>
                <a:gd name="T6" fmla="*/ 10 w 1682"/>
                <a:gd name="T7" fmla="*/ 39 h 251"/>
                <a:gd name="T8" fmla="*/ 16 w 1682"/>
                <a:gd name="T9" fmla="*/ 50 h 251"/>
                <a:gd name="T10" fmla="*/ 26 w 1682"/>
                <a:gd name="T11" fmla="*/ 64 h 251"/>
                <a:gd name="T12" fmla="*/ 38 w 1682"/>
                <a:gd name="T13" fmla="*/ 75 h 251"/>
                <a:gd name="T14" fmla="*/ 51 w 1682"/>
                <a:gd name="T15" fmla="*/ 87 h 251"/>
                <a:gd name="T16" fmla="*/ 66 w 1682"/>
                <a:gd name="T17" fmla="*/ 97 h 251"/>
                <a:gd name="T18" fmla="*/ 83 w 1682"/>
                <a:gd name="T19" fmla="*/ 109 h 251"/>
                <a:gd name="T20" fmla="*/ 102 w 1682"/>
                <a:gd name="T21" fmla="*/ 121 h 251"/>
                <a:gd name="T22" fmla="*/ 122 w 1682"/>
                <a:gd name="T23" fmla="*/ 131 h 251"/>
                <a:gd name="T24" fmla="*/ 143 w 1682"/>
                <a:gd name="T25" fmla="*/ 141 h 251"/>
                <a:gd name="T26" fmla="*/ 192 w 1682"/>
                <a:gd name="T27" fmla="*/ 161 h 251"/>
                <a:gd name="T28" fmla="*/ 247 w 1682"/>
                <a:gd name="T29" fmla="*/ 178 h 251"/>
                <a:gd name="T30" fmla="*/ 307 w 1682"/>
                <a:gd name="T31" fmla="*/ 194 h 251"/>
                <a:gd name="T32" fmla="*/ 370 w 1682"/>
                <a:gd name="T33" fmla="*/ 208 h 251"/>
                <a:gd name="T34" fmla="*/ 440 w 1682"/>
                <a:gd name="T35" fmla="*/ 221 h 251"/>
                <a:gd name="T36" fmla="*/ 514 w 1682"/>
                <a:gd name="T37" fmla="*/ 231 h 251"/>
                <a:gd name="T38" fmla="*/ 591 w 1682"/>
                <a:gd name="T39" fmla="*/ 239 h 251"/>
                <a:gd name="T40" fmla="*/ 672 w 1682"/>
                <a:gd name="T41" fmla="*/ 246 h 251"/>
                <a:gd name="T42" fmla="*/ 756 w 1682"/>
                <a:gd name="T43" fmla="*/ 250 h 251"/>
                <a:gd name="T44" fmla="*/ 841 w 1682"/>
                <a:gd name="T45" fmla="*/ 251 h 251"/>
                <a:gd name="T46" fmla="*/ 928 w 1682"/>
                <a:gd name="T47" fmla="*/ 250 h 251"/>
                <a:gd name="T48" fmla="*/ 1011 w 1682"/>
                <a:gd name="T49" fmla="*/ 246 h 251"/>
                <a:gd name="T50" fmla="*/ 1091 w 1682"/>
                <a:gd name="T51" fmla="*/ 239 h 251"/>
                <a:gd name="T52" fmla="*/ 1168 w 1682"/>
                <a:gd name="T53" fmla="*/ 231 h 251"/>
                <a:gd name="T54" fmla="*/ 1242 w 1682"/>
                <a:gd name="T55" fmla="*/ 221 h 251"/>
                <a:gd name="T56" fmla="*/ 1312 w 1682"/>
                <a:gd name="T57" fmla="*/ 208 h 251"/>
                <a:gd name="T58" fmla="*/ 1375 w 1682"/>
                <a:gd name="T59" fmla="*/ 194 h 251"/>
                <a:gd name="T60" fmla="*/ 1435 w 1682"/>
                <a:gd name="T61" fmla="*/ 178 h 251"/>
                <a:gd name="T62" fmla="*/ 1490 w 1682"/>
                <a:gd name="T63" fmla="*/ 161 h 251"/>
                <a:gd name="T64" fmla="*/ 1539 w 1682"/>
                <a:gd name="T65" fmla="*/ 141 h 251"/>
                <a:gd name="T66" fmla="*/ 1560 w 1682"/>
                <a:gd name="T67" fmla="*/ 131 h 251"/>
                <a:gd name="T68" fmla="*/ 1581 w 1682"/>
                <a:gd name="T69" fmla="*/ 121 h 251"/>
                <a:gd name="T70" fmla="*/ 1599 w 1682"/>
                <a:gd name="T71" fmla="*/ 109 h 251"/>
                <a:gd name="T72" fmla="*/ 1616 w 1682"/>
                <a:gd name="T73" fmla="*/ 97 h 251"/>
                <a:gd name="T74" fmla="*/ 1631 w 1682"/>
                <a:gd name="T75" fmla="*/ 87 h 251"/>
                <a:gd name="T76" fmla="*/ 1644 w 1682"/>
                <a:gd name="T77" fmla="*/ 75 h 251"/>
                <a:gd name="T78" fmla="*/ 1656 w 1682"/>
                <a:gd name="T79" fmla="*/ 64 h 251"/>
                <a:gd name="T80" fmla="*/ 1666 w 1682"/>
                <a:gd name="T81" fmla="*/ 50 h 251"/>
                <a:gd name="T82" fmla="*/ 1672 w 1682"/>
                <a:gd name="T83" fmla="*/ 39 h 251"/>
                <a:gd name="T84" fmla="*/ 1677 w 1682"/>
                <a:gd name="T85" fmla="*/ 25 h 251"/>
                <a:gd name="T86" fmla="*/ 1681 w 1682"/>
                <a:gd name="T87" fmla="*/ 14 h 251"/>
                <a:gd name="T88" fmla="*/ 1682 w 1682"/>
                <a:gd name="T89" fmla="*/ 0 h 25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2"/>
                <a:gd name="T136" fmla="*/ 0 h 251"/>
                <a:gd name="T137" fmla="*/ 1682 w 1682"/>
                <a:gd name="T138" fmla="*/ 251 h 25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2" h="251">
                  <a:moveTo>
                    <a:pt x="0" y="0"/>
                  </a:moveTo>
                  <a:lnTo>
                    <a:pt x="1" y="14"/>
                  </a:lnTo>
                  <a:lnTo>
                    <a:pt x="5" y="25"/>
                  </a:lnTo>
                  <a:lnTo>
                    <a:pt x="10" y="39"/>
                  </a:lnTo>
                  <a:lnTo>
                    <a:pt x="16" y="50"/>
                  </a:lnTo>
                  <a:lnTo>
                    <a:pt x="26" y="64"/>
                  </a:lnTo>
                  <a:lnTo>
                    <a:pt x="38" y="75"/>
                  </a:lnTo>
                  <a:lnTo>
                    <a:pt x="51" y="87"/>
                  </a:lnTo>
                  <a:lnTo>
                    <a:pt x="66" y="97"/>
                  </a:lnTo>
                  <a:lnTo>
                    <a:pt x="83" y="109"/>
                  </a:lnTo>
                  <a:lnTo>
                    <a:pt x="102" y="121"/>
                  </a:lnTo>
                  <a:lnTo>
                    <a:pt x="122" y="131"/>
                  </a:lnTo>
                  <a:lnTo>
                    <a:pt x="143" y="141"/>
                  </a:lnTo>
                  <a:lnTo>
                    <a:pt x="192" y="161"/>
                  </a:lnTo>
                  <a:lnTo>
                    <a:pt x="247" y="178"/>
                  </a:lnTo>
                  <a:lnTo>
                    <a:pt x="307" y="194"/>
                  </a:lnTo>
                  <a:lnTo>
                    <a:pt x="370" y="208"/>
                  </a:lnTo>
                  <a:lnTo>
                    <a:pt x="440" y="221"/>
                  </a:lnTo>
                  <a:lnTo>
                    <a:pt x="514" y="231"/>
                  </a:lnTo>
                  <a:lnTo>
                    <a:pt x="591" y="239"/>
                  </a:lnTo>
                  <a:lnTo>
                    <a:pt x="672" y="246"/>
                  </a:lnTo>
                  <a:lnTo>
                    <a:pt x="756" y="250"/>
                  </a:lnTo>
                  <a:lnTo>
                    <a:pt x="841" y="251"/>
                  </a:lnTo>
                  <a:lnTo>
                    <a:pt x="928" y="250"/>
                  </a:lnTo>
                  <a:lnTo>
                    <a:pt x="1011" y="246"/>
                  </a:lnTo>
                  <a:lnTo>
                    <a:pt x="1091" y="239"/>
                  </a:lnTo>
                  <a:lnTo>
                    <a:pt x="1168" y="231"/>
                  </a:lnTo>
                  <a:lnTo>
                    <a:pt x="1242" y="221"/>
                  </a:lnTo>
                  <a:lnTo>
                    <a:pt x="1312" y="208"/>
                  </a:lnTo>
                  <a:lnTo>
                    <a:pt x="1375" y="194"/>
                  </a:lnTo>
                  <a:lnTo>
                    <a:pt x="1435" y="178"/>
                  </a:lnTo>
                  <a:lnTo>
                    <a:pt x="1490" y="161"/>
                  </a:lnTo>
                  <a:lnTo>
                    <a:pt x="1539" y="141"/>
                  </a:lnTo>
                  <a:lnTo>
                    <a:pt x="1560" y="131"/>
                  </a:lnTo>
                  <a:lnTo>
                    <a:pt x="1581" y="121"/>
                  </a:lnTo>
                  <a:lnTo>
                    <a:pt x="1599" y="109"/>
                  </a:lnTo>
                  <a:lnTo>
                    <a:pt x="1616" y="97"/>
                  </a:lnTo>
                  <a:lnTo>
                    <a:pt x="1631" y="87"/>
                  </a:lnTo>
                  <a:lnTo>
                    <a:pt x="1644" y="75"/>
                  </a:lnTo>
                  <a:lnTo>
                    <a:pt x="1656" y="64"/>
                  </a:lnTo>
                  <a:lnTo>
                    <a:pt x="1666" y="50"/>
                  </a:lnTo>
                  <a:lnTo>
                    <a:pt x="1672" y="39"/>
                  </a:lnTo>
                  <a:lnTo>
                    <a:pt x="1677" y="25"/>
                  </a:lnTo>
                  <a:lnTo>
                    <a:pt x="1681" y="14"/>
                  </a:lnTo>
                  <a:lnTo>
                    <a:pt x="168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74" name="Rectangle 20"/>
            <p:cNvSpPr>
              <a:spLocks noChangeArrowheads="1"/>
            </p:cNvSpPr>
            <p:nvPr/>
          </p:nvSpPr>
          <p:spPr bwMode="auto">
            <a:xfrm>
              <a:off x="3747" y="2784"/>
              <a:ext cx="8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uz-Cyrl-UZ" altLang="ru-RU" sz="1700" b="1" dirty="0" smtClean="0"/>
                <a:t>Ижтимоий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uz-Cyrl-UZ" altLang="ru-RU" sz="1700" b="1" dirty="0" smtClean="0"/>
                <a:t>ривожланиш</a:t>
              </a:r>
              <a:endParaRPr lang="en-US" altLang="ru-RU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537326" y="2590801"/>
            <a:ext cx="3065463" cy="1471613"/>
            <a:chOff x="3158" y="1632"/>
            <a:chExt cx="1931" cy="927"/>
          </a:xfrm>
        </p:grpSpPr>
        <p:sp>
          <p:nvSpPr>
            <p:cNvPr id="57366" name="Freeform 22"/>
            <p:cNvSpPr>
              <a:spLocks/>
            </p:cNvSpPr>
            <p:nvPr/>
          </p:nvSpPr>
          <p:spPr bwMode="auto">
            <a:xfrm>
              <a:off x="3216" y="1876"/>
              <a:ext cx="485" cy="605"/>
            </a:xfrm>
            <a:custGeom>
              <a:avLst/>
              <a:gdLst>
                <a:gd name="T0" fmla="*/ 47 w 972"/>
                <a:gd name="T1" fmla="*/ 0 h 1210"/>
                <a:gd name="T2" fmla="*/ 0 w 972"/>
                <a:gd name="T3" fmla="*/ 37 h 1210"/>
                <a:gd name="T4" fmla="*/ 925 w 972"/>
                <a:gd name="T5" fmla="*/ 1210 h 1210"/>
                <a:gd name="T6" fmla="*/ 972 w 972"/>
                <a:gd name="T7" fmla="*/ 1173 h 1210"/>
                <a:gd name="T8" fmla="*/ 47 w 972"/>
                <a:gd name="T9" fmla="*/ 0 h 1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2"/>
                <a:gd name="T16" fmla="*/ 0 h 1210"/>
                <a:gd name="T17" fmla="*/ 972 w 972"/>
                <a:gd name="T18" fmla="*/ 1210 h 1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2" h="1210">
                  <a:moveTo>
                    <a:pt x="47" y="0"/>
                  </a:moveTo>
                  <a:lnTo>
                    <a:pt x="0" y="37"/>
                  </a:lnTo>
                  <a:lnTo>
                    <a:pt x="925" y="1210"/>
                  </a:lnTo>
                  <a:lnTo>
                    <a:pt x="972" y="117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67" name="Freeform 23"/>
            <p:cNvSpPr>
              <a:spLocks/>
            </p:cNvSpPr>
            <p:nvPr/>
          </p:nvSpPr>
          <p:spPr bwMode="auto">
            <a:xfrm>
              <a:off x="3158" y="1796"/>
              <a:ext cx="116" cy="126"/>
            </a:xfrm>
            <a:custGeom>
              <a:avLst/>
              <a:gdLst>
                <a:gd name="T0" fmla="*/ 232 w 232"/>
                <a:gd name="T1" fmla="*/ 109 h 251"/>
                <a:gd name="T2" fmla="*/ 0 w 232"/>
                <a:gd name="T3" fmla="*/ 0 h 251"/>
                <a:gd name="T4" fmla="*/ 52 w 232"/>
                <a:gd name="T5" fmla="*/ 251 h 251"/>
                <a:gd name="T6" fmla="*/ 232 w 232"/>
                <a:gd name="T7" fmla="*/ 109 h 2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"/>
                <a:gd name="T13" fmla="*/ 0 h 251"/>
                <a:gd name="T14" fmla="*/ 232 w 232"/>
                <a:gd name="T15" fmla="*/ 251 h 2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" h="251">
                  <a:moveTo>
                    <a:pt x="232" y="109"/>
                  </a:moveTo>
                  <a:lnTo>
                    <a:pt x="0" y="0"/>
                  </a:lnTo>
                  <a:lnTo>
                    <a:pt x="52" y="251"/>
                  </a:lnTo>
                  <a:lnTo>
                    <a:pt x="232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68" name="Freeform 24"/>
            <p:cNvSpPr>
              <a:spLocks/>
            </p:cNvSpPr>
            <p:nvPr/>
          </p:nvSpPr>
          <p:spPr bwMode="auto">
            <a:xfrm>
              <a:off x="3643" y="2434"/>
              <a:ext cx="116" cy="125"/>
            </a:xfrm>
            <a:custGeom>
              <a:avLst/>
              <a:gdLst>
                <a:gd name="T0" fmla="*/ 0 w 232"/>
                <a:gd name="T1" fmla="*/ 144 h 251"/>
                <a:gd name="T2" fmla="*/ 232 w 232"/>
                <a:gd name="T3" fmla="*/ 251 h 251"/>
                <a:gd name="T4" fmla="*/ 178 w 232"/>
                <a:gd name="T5" fmla="*/ 0 h 251"/>
                <a:gd name="T6" fmla="*/ 0 w 232"/>
                <a:gd name="T7" fmla="*/ 144 h 2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"/>
                <a:gd name="T13" fmla="*/ 0 h 251"/>
                <a:gd name="T14" fmla="*/ 232 w 232"/>
                <a:gd name="T15" fmla="*/ 251 h 2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" h="251">
                  <a:moveTo>
                    <a:pt x="0" y="144"/>
                  </a:moveTo>
                  <a:lnTo>
                    <a:pt x="232" y="251"/>
                  </a:lnTo>
                  <a:lnTo>
                    <a:pt x="178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69" name="Rectangle 25"/>
            <p:cNvSpPr>
              <a:spLocks noChangeArrowheads="1"/>
            </p:cNvSpPr>
            <p:nvPr/>
          </p:nvSpPr>
          <p:spPr bwMode="auto">
            <a:xfrm>
              <a:off x="3312" y="1632"/>
              <a:ext cx="17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uz-Cyrl-UZ" altLang="ru-RU" sz="1700" b="1" smtClean="0">
                  <a:solidFill>
                    <a:srgbClr val="0000FF"/>
                  </a:solidFill>
                </a:rPr>
                <a:t>М-н.</a:t>
              </a:r>
              <a:r>
                <a:rPr lang="en-US" altLang="ru-RU" sz="1700" b="1" smtClean="0">
                  <a:solidFill>
                    <a:srgbClr val="0000FF"/>
                  </a:solidFill>
                </a:rPr>
                <a:t> </a:t>
              </a:r>
              <a:r>
                <a:rPr lang="ru-RU" altLang="ru-RU" sz="1700" b="1" dirty="0" smtClean="0">
                  <a:solidFill>
                    <a:srgbClr val="0000FF"/>
                  </a:solidFill>
                </a:rPr>
                <a:t>Янги </a:t>
              </a:r>
              <a:r>
                <a:rPr lang="ru-RU" altLang="ru-RU" sz="1700" b="1" dirty="0" err="1" smtClean="0">
                  <a:solidFill>
                    <a:srgbClr val="0000FF"/>
                  </a:solidFill>
                </a:rPr>
                <a:t>турдаги</a:t>
              </a:r>
              <a:r>
                <a:rPr lang="ru-RU" altLang="ru-RU" sz="1700" b="1" dirty="0" smtClean="0">
                  <a:solidFill>
                    <a:srgbClr val="0000FF"/>
                  </a:solidFill>
                </a:rPr>
                <a:t> </a:t>
              </a:r>
              <a:r>
                <a:rPr lang="ru-RU" altLang="ru-RU" sz="1700" b="1" dirty="0" err="1" smtClean="0">
                  <a:solidFill>
                    <a:srgbClr val="0000FF"/>
                  </a:solidFill>
                </a:rPr>
                <a:t>уйлар</a:t>
              </a:r>
              <a:endParaRPr lang="en-US" altLang="ru-RU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465263" y="2595563"/>
            <a:ext cx="3481388" cy="1403350"/>
            <a:chOff x="-37" y="1635"/>
            <a:chExt cx="2193" cy="884"/>
          </a:xfrm>
        </p:grpSpPr>
        <p:sp>
          <p:nvSpPr>
            <p:cNvPr id="57359" name="Freeform 27"/>
            <p:cNvSpPr>
              <a:spLocks/>
            </p:cNvSpPr>
            <p:nvPr/>
          </p:nvSpPr>
          <p:spPr bwMode="auto">
            <a:xfrm>
              <a:off x="1579" y="1870"/>
              <a:ext cx="514" cy="575"/>
            </a:xfrm>
            <a:custGeom>
              <a:avLst/>
              <a:gdLst>
                <a:gd name="T0" fmla="*/ 0 w 1028"/>
                <a:gd name="T1" fmla="*/ 1111 h 1151"/>
                <a:gd name="T2" fmla="*/ 43 w 1028"/>
                <a:gd name="T3" fmla="*/ 1151 h 1151"/>
                <a:gd name="T4" fmla="*/ 1028 w 1028"/>
                <a:gd name="T5" fmla="*/ 40 h 1151"/>
                <a:gd name="T6" fmla="*/ 984 w 1028"/>
                <a:gd name="T7" fmla="*/ 0 h 1151"/>
                <a:gd name="T8" fmla="*/ 0 w 1028"/>
                <a:gd name="T9" fmla="*/ 1111 h 1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8"/>
                <a:gd name="T16" fmla="*/ 0 h 1151"/>
                <a:gd name="T17" fmla="*/ 1028 w 1028"/>
                <a:gd name="T18" fmla="*/ 1151 h 1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8" h="1151">
                  <a:moveTo>
                    <a:pt x="0" y="1111"/>
                  </a:moveTo>
                  <a:lnTo>
                    <a:pt x="43" y="1151"/>
                  </a:lnTo>
                  <a:lnTo>
                    <a:pt x="1028" y="40"/>
                  </a:lnTo>
                  <a:lnTo>
                    <a:pt x="984" y="0"/>
                  </a:lnTo>
                  <a:lnTo>
                    <a:pt x="0" y="1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grpSp>
          <p:nvGrpSpPr>
            <p:cNvPr id="57360" name="Group 28"/>
            <p:cNvGrpSpPr>
              <a:grpSpLocks/>
            </p:cNvGrpSpPr>
            <p:nvPr/>
          </p:nvGrpSpPr>
          <p:grpSpPr bwMode="auto">
            <a:xfrm>
              <a:off x="-37" y="1635"/>
              <a:ext cx="2193" cy="884"/>
              <a:chOff x="-37" y="1635"/>
              <a:chExt cx="2193" cy="884"/>
            </a:xfrm>
          </p:grpSpPr>
          <p:sp>
            <p:nvSpPr>
              <p:cNvPr id="57361" name="Freeform 29"/>
              <p:cNvSpPr>
                <a:spLocks/>
              </p:cNvSpPr>
              <p:nvPr/>
            </p:nvSpPr>
            <p:spPr bwMode="auto">
              <a:xfrm>
                <a:off x="2038" y="1796"/>
                <a:ext cx="118" cy="124"/>
              </a:xfrm>
              <a:custGeom>
                <a:avLst/>
                <a:gdLst>
                  <a:gd name="T0" fmla="*/ 170 w 237"/>
                  <a:gd name="T1" fmla="*/ 248 h 248"/>
                  <a:gd name="T2" fmla="*/ 237 w 237"/>
                  <a:gd name="T3" fmla="*/ 0 h 248"/>
                  <a:gd name="T4" fmla="*/ 0 w 237"/>
                  <a:gd name="T5" fmla="*/ 96 h 248"/>
                  <a:gd name="T6" fmla="*/ 170 w 237"/>
                  <a:gd name="T7" fmla="*/ 248 h 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7"/>
                  <a:gd name="T13" fmla="*/ 0 h 248"/>
                  <a:gd name="T14" fmla="*/ 237 w 237"/>
                  <a:gd name="T15" fmla="*/ 248 h 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7" h="248">
                    <a:moveTo>
                      <a:pt x="170" y="248"/>
                    </a:moveTo>
                    <a:lnTo>
                      <a:pt x="237" y="0"/>
                    </a:lnTo>
                    <a:lnTo>
                      <a:pt x="0" y="96"/>
                    </a:lnTo>
                    <a:lnTo>
                      <a:pt x="170" y="2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/>
              </a:p>
            </p:txBody>
          </p:sp>
          <p:sp>
            <p:nvSpPr>
              <p:cNvPr id="57362" name="Rectangle 30"/>
              <p:cNvSpPr>
                <a:spLocks noChangeArrowheads="1"/>
              </p:cNvSpPr>
              <p:nvPr/>
            </p:nvSpPr>
            <p:spPr bwMode="auto">
              <a:xfrm>
                <a:off x="432" y="1635"/>
                <a:ext cx="1480" cy="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/>
              </a:p>
            </p:txBody>
          </p:sp>
          <p:grpSp>
            <p:nvGrpSpPr>
              <p:cNvPr id="57363" name="Group 31"/>
              <p:cNvGrpSpPr>
                <a:grpSpLocks/>
              </p:cNvGrpSpPr>
              <p:nvPr/>
            </p:nvGrpSpPr>
            <p:grpSpPr bwMode="auto">
              <a:xfrm>
                <a:off x="-37" y="1721"/>
                <a:ext cx="1995" cy="798"/>
                <a:chOff x="-37" y="1721"/>
                <a:chExt cx="1995" cy="798"/>
              </a:xfrm>
            </p:grpSpPr>
            <p:sp>
              <p:nvSpPr>
                <p:cNvPr id="57364" name="Freeform 32"/>
                <p:cNvSpPr>
                  <a:spLocks/>
                </p:cNvSpPr>
                <p:nvPr/>
              </p:nvSpPr>
              <p:spPr bwMode="auto">
                <a:xfrm>
                  <a:off x="1515" y="2395"/>
                  <a:ext cx="119" cy="124"/>
                </a:xfrm>
                <a:custGeom>
                  <a:avLst/>
                  <a:gdLst>
                    <a:gd name="T0" fmla="*/ 66 w 237"/>
                    <a:gd name="T1" fmla="*/ 0 h 248"/>
                    <a:gd name="T2" fmla="*/ 0 w 237"/>
                    <a:gd name="T3" fmla="*/ 248 h 248"/>
                    <a:gd name="T4" fmla="*/ 237 w 237"/>
                    <a:gd name="T5" fmla="*/ 153 h 248"/>
                    <a:gd name="T6" fmla="*/ 66 w 237"/>
                    <a:gd name="T7" fmla="*/ 0 h 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7"/>
                    <a:gd name="T13" fmla="*/ 0 h 248"/>
                    <a:gd name="T14" fmla="*/ 237 w 237"/>
                    <a:gd name="T15" fmla="*/ 248 h 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7" h="248">
                      <a:moveTo>
                        <a:pt x="66" y="0"/>
                      </a:moveTo>
                      <a:lnTo>
                        <a:pt x="0" y="248"/>
                      </a:lnTo>
                      <a:lnTo>
                        <a:pt x="237" y="153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altLang="ru-RU"/>
                </a:p>
              </p:txBody>
            </p:sp>
            <p:sp>
              <p:nvSpPr>
                <p:cNvPr id="57365" name="Rectangle 33"/>
                <p:cNvSpPr>
                  <a:spLocks noChangeArrowheads="1"/>
                </p:cNvSpPr>
                <p:nvPr/>
              </p:nvSpPr>
              <p:spPr bwMode="auto">
                <a:xfrm>
                  <a:off x="-37" y="1721"/>
                  <a:ext cx="1995" cy="4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FFFF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uz-Cyrl-UZ" altLang="ru-RU" sz="1700" b="1" dirty="0" smtClean="0">
                      <a:solidFill>
                        <a:srgbClr val="0000FF"/>
                      </a:solidFill>
                    </a:rPr>
                    <a:t>М-н</a:t>
                  </a:r>
                  <a:r>
                    <a:rPr lang="en-US" altLang="ru-RU" sz="1700" b="1" dirty="0" smtClean="0">
                      <a:solidFill>
                        <a:srgbClr val="0000FF"/>
                      </a:solidFill>
                    </a:rPr>
                    <a:t>. </a:t>
                  </a:r>
                  <a:r>
                    <a:rPr lang="uz-Cyrl-UZ" altLang="ru-RU" sz="1700" b="1" dirty="0" smtClean="0">
                      <a:solidFill>
                        <a:srgbClr val="0000FF"/>
                      </a:solidFill>
                    </a:rPr>
                    <a:t>Маҳаллий даражада мавжуд бўлган био массани қайта ишлаш</a:t>
                  </a:r>
                  <a:endParaRPr lang="en-US" altLang="ru-RU" dirty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71042" name="Rectangle 34"/>
          <p:cNvSpPr>
            <a:spLocks noChangeArrowheads="1"/>
          </p:cNvSpPr>
          <p:nvPr/>
        </p:nvSpPr>
        <p:spPr bwMode="auto">
          <a:xfrm>
            <a:off x="4114801" y="4038600"/>
            <a:ext cx="3089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z-Cyrl-UZ" altLang="ru-RU" sz="1700" b="1" dirty="0" smtClean="0">
                <a:solidFill>
                  <a:srgbClr val="0000FF"/>
                </a:solidFill>
              </a:rPr>
              <a:t>М-н</a:t>
            </a:r>
            <a:r>
              <a:rPr lang="en-US" altLang="ru-RU" sz="1700" b="1" dirty="0" smtClean="0">
                <a:solidFill>
                  <a:srgbClr val="0000FF"/>
                </a:solidFill>
              </a:rPr>
              <a:t>. </a:t>
            </a:r>
            <a:r>
              <a:rPr lang="uz-Cyrl-UZ" altLang="ru-RU" sz="1700" b="1" dirty="0" smtClean="0">
                <a:solidFill>
                  <a:srgbClr val="0000FF"/>
                </a:solidFill>
              </a:rPr>
              <a:t>Ҳудудларнинг қайта ишлаш иқтисодиёти </a:t>
            </a:r>
            <a:endParaRPr lang="en-US" altLang="ru-RU" sz="1700" b="1" dirty="0">
              <a:solidFill>
                <a:srgbClr val="0000FF"/>
              </a:solidFill>
            </a:endParaRPr>
          </a:p>
        </p:txBody>
      </p: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359147" y="5183194"/>
            <a:ext cx="4652973" cy="1011238"/>
            <a:chOff x="1156" y="3265"/>
            <a:chExt cx="2931" cy="637"/>
          </a:xfrm>
        </p:grpSpPr>
        <p:sp>
          <p:nvSpPr>
            <p:cNvPr id="57354" name="Freeform 36"/>
            <p:cNvSpPr>
              <a:spLocks/>
            </p:cNvSpPr>
            <p:nvPr/>
          </p:nvSpPr>
          <p:spPr bwMode="auto">
            <a:xfrm>
              <a:off x="1555" y="3265"/>
              <a:ext cx="115" cy="114"/>
            </a:xfrm>
            <a:custGeom>
              <a:avLst/>
              <a:gdLst>
                <a:gd name="T0" fmla="*/ 229 w 229"/>
                <a:gd name="T1" fmla="*/ 0 h 229"/>
                <a:gd name="T2" fmla="*/ 0 w 229"/>
                <a:gd name="T3" fmla="*/ 116 h 229"/>
                <a:gd name="T4" fmla="*/ 229 w 229"/>
                <a:gd name="T5" fmla="*/ 229 h 229"/>
                <a:gd name="T6" fmla="*/ 229 w 229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9"/>
                <a:gd name="T13" fmla="*/ 0 h 229"/>
                <a:gd name="T14" fmla="*/ 229 w 229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9" h="229">
                  <a:moveTo>
                    <a:pt x="229" y="0"/>
                  </a:moveTo>
                  <a:lnTo>
                    <a:pt x="0" y="116"/>
                  </a:lnTo>
                  <a:lnTo>
                    <a:pt x="229" y="22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sp>
          <p:nvSpPr>
            <p:cNvPr id="57355" name="Freeform 37"/>
            <p:cNvSpPr>
              <a:spLocks/>
            </p:cNvSpPr>
            <p:nvPr/>
          </p:nvSpPr>
          <p:spPr bwMode="auto">
            <a:xfrm>
              <a:off x="3564" y="3265"/>
              <a:ext cx="115" cy="115"/>
            </a:xfrm>
            <a:custGeom>
              <a:avLst/>
              <a:gdLst>
                <a:gd name="T0" fmla="*/ 0 w 228"/>
                <a:gd name="T1" fmla="*/ 229 h 229"/>
                <a:gd name="T2" fmla="*/ 228 w 228"/>
                <a:gd name="T3" fmla="*/ 114 h 229"/>
                <a:gd name="T4" fmla="*/ 0 w 228"/>
                <a:gd name="T5" fmla="*/ 0 h 229"/>
                <a:gd name="T6" fmla="*/ 0 w 228"/>
                <a:gd name="T7" fmla="*/ 229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8"/>
                <a:gd name="T13" fmla="*/ 0 h 229"/>
                <a:gd name="T14" fmla="*/ 228 w 228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8" h="229">
                  <a:moveTo>
                    <a:pt x="0" y="229"/>
                  </a:moveTo>
                  <a:lnTo>
                    <a:pt x="228" y="114"/>
                  </a:lnTo>
                  <a:lnTo>
                    <a:pt x="0" y="0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altLang="ru-RU"/>
            </a:p>
          </p:txBody>
        </p:sp>
        <p:grpSp>
          <p:nvGrpSpPr>
            <p:cNvPr id="57356" name="Group 38"/>
            <p:cNvGrpSpPr>
              <a:grpSpLocks/>
            </p:cNvGrpSpPr>
            <p:nvPr/>
          </p:nvGrpSpPr>
          <p:grpSpPr bwMode="auto">
            <a:xfrm>
              <a:off x="1156" y="3307"/>
              <a:ext cx="2931" cy="595"/>
              <a:chOff x="1156" y="3307"/>
              <a:chExt cx="2931" cy="595"/>
            </a:xfrm>
          </p:grpSpPr>
          <p:sp>
            <p:nvSpPr>
              <p:cNvPr id="57357" name="Rectangle 39"/>
              <p:cNvSpPr>
                <a:spLocks noChangeArrowheads="1"/>
              </p:cNvSpPr>
              <p:nvPr/>
            </p:nvSpPr>
            <p:spPr bwMode="auto">
              <a:xfrm>
                <a:off x="1668" y="3307"/>
                <a:ext cx="1898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/>
              </a:p>
            </p:txBody>
          </p:sp>
          <p:sp>
            <p:nvSpPr>
              <p:cNvPr id="57358" name="Rectangle 40"/>
              <p:cNvSpPr>
                <a:spLocks noChangeArrowheads="1"/>
              </p:cNvSpPr>
              <p:nvPr/>
            </p:nvSpPr>
            <p:spPr bwMode="auto">
              <a:xfrm>
                <a:off x="1156" y="3408"/>
                <a:ext cx="2931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FF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z-Cyrl-UZ" altLang="ru-RU" sz="1700" b="1" dirty="0" smtClean="0">
                    <a:solidFill>
                      <a:srgbClr val="0000FF"/>
                    </a:solidFill>
                  </a:rPr>
                  <a:t>М-н. Ишчи кучи талаб қиладиган саноатни 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z-Cyrl-UZ" altLang="ru-RU" sz="1700" b="1" dirty="0">
                    <a:solidFill>
                      <a:srgbClr val="0000FF"/>
                    </a:solidFill>
                  </a:rPr>
                  <a:t>ривожлантириш </a:t>
                </a:r>
                <a:r>
                  <a:rPr lang="uz-Cyrl-UZ" altLang="ru-RU" sz="1700" b="1" dirty="0" smtClean="0">
                    <a:solidFill>
                      <a:srgbClr val="0000FF"/>
                    </a:solidFill>
                  </a:rPr>
                  <a:t>ҳамда ҳудудларнинг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z-Cyrl-UZ" altLang="ru-RU" sz="1700" b="1" dirty="0" smtClean="0">
                    <a:solidFill>
                      <a:srgbClr val="0000FF"/>
                    </a:solidFill>
                  </a:rPr>
                  <a:t>инфротузилмасини ривожланиши</a:t>
                </a:r>
                <a:endParaRPr lang="en-US" altLang="ru-RU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46713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599114" y="3276600"/>
          <a:ext cx="137477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aint Shop Pro Image" r:id="rId3" imgW="1375983" imgH="1258537" progId="PaintShopPro">
                  <p:embed/>
                </p:oleObj>
              </mc:Choice>
              <mc:Fallback>
                <p:oleObj name="Paint Shop Pro Image" r:id="rId3" imgW="1375983" imgH="1258537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4" y="3276600"/>
                        <a:ext cx="1374775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746410" y="4572000"/>
            <a:ext cx="1092145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z-Cyrl-UZ" altLang="ru-RU" b="1" u="sng" dirty="0" smtClean="0">
                <a:solidFill>
                  <a:srgbClr val="0000FF"/>
                </a:solidFill>
              </a:rPr>
              <a:t>Экологик ривожлантириш: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 smtClean="0">
                <a:solidFill>
                  <a:srgbClr val="0000FF"/>
                </a:solidFill>
              </a:rPr>
              <a:t>* </a:t>
            </a:r>
            <a:r>
              <a:rPr lang="uz-Cyrl-UZ" altLang="ru-RU" b="1" dirty="0" smtClean="0">
                <a:solidFill>
                  <a:srgbClr val="0000FF"/>
                </a:solidFill>
              </a:rPr>
              <a:t>Яшил майдонларни яратиш</a:t>
            </a: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uz-Cyrl-UZ" altLang="ru-RU" b="1" dirty="0" smtClean="0">
                <a:solidFill>
                  <a:srgbClr val="0000FF"/>
                </a:solidFill>
              </a:rPr>
              <a:t>Чиқинди сувлароқадиган қаналларни тоза каналларга айлантириш;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 smtClean="0">
                <a:solidFill>
                  <a:srgbClr val="0000FF"/>
                </a:solidFill>
              </a:rPr>
              <a:t>* </a:t>
            </a:r>
            <a:r>
              <a:rPr lang="uz-Cyrl-UZ" altLang="ru-RU" b="1" dirty="0" smtClean="0">
                <a:solidFill>
                  <a:srgbClr val="0000FF"/>
                </a:solidFill>
              </a:rPr>
              <a:t>Экологик уйлар;</a:t>
            </a:r>
            <a:endParaRPr lang="en-US" altLang="ru-RU" b="1" dirty="0">
              <a:solidFill>
                <a:srgbClr val="0000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solidFill>
                  <a:srgbClr val="0000FF"/>
                </a:solidFill>
              </a:rPr>
              <a:t>* </a:t>
            </a:r>
            <a:r>
              <a:rPr lang="uz-Cyrl-UZ" altLang="ru-RU" b="1" dirty="0" smtClean="0">
                <a:solidFill>
                  <a:srgbClr val="0000FF"/>
                </a:solidFill>
              </a:rPr>
              <a:t>Қайта тикланадиган энаргия ишлаб чиқариш</a:t>
            </a:r>
            <a:endParaRPr lang="en-US" altLang="ru-RU" b="1" dirty="0">
              <a:solidFill>
                <a:srgbClr val="0000FF"/>
              </a:solidFill>
            </a:endParaRP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7046913" y="2971800"/>
            <a:ext cx="443012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z-Cyrl-UZ" altLang="ru-RU" b="1" u="sng" dirty="0" smtClean="0">
                <a:solidFill>
                  <a:srgbClr val="0000FF"/>
                </a:solidFill>
              </a:rPr>
              <a:t>Ижтимоий ривожлантириш</a:t>
            </a:r>
            <a:r>
              <a:rPr lang="en-US" altLang="ru-RU" b="1" dirty="0" smtClean="0">
                <a:solidFill>
                  <a:srgbClr val="0000FF"/>
                </a:solidFill>
              </a:rPr>
              <a:t>:</a:t>
            </a:r>
            <a:endParaRPr lang="en-US" altLang="ru-RU" b="1" dirty="0">
              <a:solidFill>
                <a:srgbClr val="0000FF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uz-Cyrl-UZ" altLang="ru-RU" b="1" dirty="0" smtClean="0">
                <a:solidFill>
                  <a:srgbClr val="0000FF"/>
                </a:solidFill>
              </a:rPr>
              <a:t>Бандлик дастурлари ва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z-Cyrl-UZ" altLang="ru-RU" b="1" dirty="0">
                <a:solidFill>
                  <a:srgbClr val="0000FF"/>
                </a:solidFill>
              </a:rPr>
              <a:t> </a:t>
            </a:r>
            <a:r>
              <a:rPr lang="uz-Cyrl-UZ" altLang="ru-RU" b="1" dirty="0" smtClean="0">
                <a:solidFill>
                  <a:srgbClr val="0000FF"/>
                </a:solidFill>
              </a:rPr>
              <a:t>   касбий таълим;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uz-Cyrl-UZ" altLang="ru-RU" b="1" dirty="0" smtClean="0">
                <a:solidFill>
                  <a:srgbClr val="0000FF"/>
                </a:solidFill>
              </a:rPr>
              <a:t>кам ҳаражат уйлар</a:t>
            </a:r>
            <a:endParaRPr lang="en-US" altLang="ru-RU" b="1" dirty="0" smtClean="0">
              <a:solidFill>
                <a:srgbClr val="0000FF"/>
              </a:solidFill>
            </a:endParaRP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-163096" y="2286000"/>
            <a:ext cx="564314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z-Cyrl-UZ" altLang="ru-RU" b="1" u="sng" dirty="0" smtClean="0">
                <a:solidFill>
                  <a:srgbClr val="0000FF"/>
                </a:solidFill>
              </a:rPr>
              <a:t>Иқтисодий ривожлантириш</a:t>
            </a:r>
            <a:r>
              <a:rPr lang="en-US" altLang="ru-RU" b="1" dirty="0" smtClean="0">
                <a:solidFill>
                  <a:srgbClr val="0000FF"/>
                </a:solidFill>
              </a:rPr>
              <a:t>:</a:t>
            </a:r>
            <a:endParaRPr lang="en-US" altLang="ru-RU" b="1" dirty="0">
              <a:solidFill>
                <a:srgbClr val="0000FF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solidFill>
                  <a:srgbClr val="0000FF"/>
                </a:solidFill>
              </a:rPr>
              <a:t>* </a:t>
            </a:r>
            <a:r>
              <a:rPr lang="uz-Cyrl-UZ" altLang="ru-RU" b="1" dirty="0" smtClean="0">
                <a:solidFill>
                  <a:srgbClr val="0000FF"/>
                </a:solidFill>
              </a:rPr>
              <a:t>Эски биноларни янгилаш</a:t>
            </a:r>
            <a:endParaRPr lang="en-US" altLang="ru-RU" b="1" dirty="0">
              <a:solidFill>
                <a:srgbClr val="0000FF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solidFill>
                  <a:srgbClr val="0000FF"/>
                </a:solidFill>
              </a:rPr>
              <a:t>* </a:t>
            </a:r>
            <a:r>
              <a:rPr lang="uz-Cyrl-UZ" altLang="ru-RU" b="1" dirty="0" smtClean="0">
                <a:solidFill>
                  <a:srgbClr val="0000FF"/>
                </a:solidFill>
              </a:rPr>
              <a:t>Юқори сифатли биноларни қуриш</a:t>
            </a:r>
            <a:endParaRPr lang="en-US" altLang="ru-RU" b="1" dirty="0">
              <a:solidFill>
                <a:srgbClr val="0000FF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 smtClean="0">
                <a:solidFill>
                  <a:srgbClr val="0000FF"/>
                </a:solidFill>
              </a:rPr>
              <a:t>* </a:t>
            </a:r>
            <a:r>
              <a:rPr lang="uz-Cyrl-UZ" altLang="ru-RU" b="1" dirty="0" smtClean="0">
                <a:solidFill>
                  <a:srgbClr val="0000FF"/>
                </a:solidFill>
              </a:rPr>
              <a:t>Ижобий имидж яратиш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z-Cyrl-UZ" altLang="ru-RU" b="1" dirty="0" smtClean="0">
                <a:solidFill>
                  <a:srgbClr val="0000FF"/>
                </a:solidFill>
              </a:rPr>
              <a:t>*Номоддий жойлашув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z-Cyrl-UZ" altLang="ru-RU" b="1" dirty="0" smtClean="0">
                <a:solidFill>
                  <a:srgbClr val="0000FF"/>
                </a:solidFill>
              </a:rPr>
              <a:t>омилларни кучайтириш</a:t>
            </a:r>
            <a:endParaRPr lang="en-US" altLang="ru-RU" b="1" dirty="0">
              <a:solidFill>
                <a:srgbClr val="0000FF"/>
              </a:solidFill>
            </a:endParaRP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z-Cyrl-UZ" dirty="0" smtClean="0"/>
              <a:t>Ҳудудларнинг барқарор ривожланиши</a:t>
            </a:r>
            <a:r>
              <a:rPr lang="en-US" dirty="0" smtClean="0"/>
              <a:t>: </a:t>
            </a:r>
            <a:r>
              <a:rPr lang="uz-Cyrl-UZ" dirty="0" smtClean="0"/>
              <a:t>“</a:t>
            </a:r>
            <a:r>
              <a:rPr lang="en-US" dirty="0" smtClean="0"/>
              <a:t>IBA Emscher Park</a:t>
            </a:r>
            <a:r>
              <a:rPr lang="uz-Cyrl-UZ" dirty="0" smtClean="0"/>
              <a:t>” мисолида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951" y="1165226"/>
            <a:ext cx="2752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3192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utoUpdateAnimBg="0"/>
      <p:bldP spid="172036" grpId="0" autoUpdateAnimBg="0"/>
      <p:bldP spid="1720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47501" r="46300" b="15833"/>
          <a:stretch>
            <a:fillRect/>
          </a:stretch>
        </p:blipFill>
        <p:spPr bwMode="auto">
          <a:xfrm>
            <a:off x="1595439" y="4357688"/>
            <a:ext cx="4429125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5" t="26666" r="36458" b="40833"/>
          <a:stretch>
            <a:fillRect/>
          </a:stretch>
        </p:blipFill>
        <p:spPr bwMode="auto">
          <a:xfrm>
            <a:off x="1524000" y="2786064"/>
            <a:ext cx="371475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Заголовок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57250"/>
          </a:xfrm>
        </p:spPr>
        <p:txBody>
          <a:bodyPr/>
          <a:lstStyle/>
          <a:p>
            <a:r>
              <a:rPr lang="uz-Cyrl-UZ" altLang="ru-RU" sz="2800">
                <a:solidFill>
                  <a:srgbClr val="0070C0"/>
                </a:solidFill>
              </a:rPr>
              <a:t>Хорижий тажриба: Япония</a:t>
            </a:r>
            <a:endParaRPr lang="ru-RU" altLang="ru-RU" sz="2800">
              <a:solidFill>
                <a:srgbClr val="0070C0"/>
              </a:solidFill>
            </a:endParaRPr>
          </a:p>
        </p:txBody>
      </p:sp>
      <p:sp>
        <p:nvSpPr>
          <p:cNvPr id="2048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125076" y="6492876"/>
            <a:ext cx="5429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10403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10403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10403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2636EC-CE7E-49C8-AA7C-541111634944}" type="slidenum">
              <a:rPr lang="en-US" altLang="ru-RU" sz="1200" b="1">
                <a:solidFill>
                  <a:srgbClr val="00B05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ru-RU" sz="1200" b="1">
              <a:solidFill>
                <a:srgbClr val="00B050"/>
              </a:solidFill>
            </a:endParaRP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0" t="16666" r="10416" b="8333"/>
          <a:stretch>
            <a:fillRect/>
          </a:stretch>
        </p:blipFill>
        <p:spPr bwMode="auto">
          <a:xfrm>
            <a:off x="5337176" y="928689"/>
            <a:ext cx="53308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5" t="47501" r="10416" b="15833"/>
          <a:stretch>
            <a:fillRect/>
          </a:stretch>
        </p:blipFill>
        <p:spPr bwMode="auto">
          <a:xfrm>
            <a:off x="6453188" y="4214813"/>
            <a:ext cx="3929062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t="11665" r="10938" b="15833"/>
          <a:stretch>
            <a:fillRect/>
          </a:stretch>
        </p:blipFill>
        <p:spPr bwMode="auto">
          <a:xfrm>
            <a:off x="1524000" y="785813"/>
            <a:ext cx="3716338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Прямоугольник 14"/>
          <p:cNvSpPr>
            <a:spLocks noChangeArrowheads="1"/>
          </p:cNvSpPr>
          <p:nvPr/>
        </p:nvSpPr>
        <p:spPr bwMode="auto">
          <a:xfrm>
            <a:off x="5881688" y="6581776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10403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sz="2800">
                <a:solidFill>
                  <a:srgbClr val="10403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10403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104031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uz-Cyrl-UZ" altLang="ru-RU" sz="1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Япония атроф-муҳит санитария маркази </a:t>
            </a:r>
            <a:r>
              <a:rPr lang="en-US" altLang="ru-RU" sz="1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8"/>
              </a:rPr>
              <a:t>www.jesco.or.jp</a:t>
            </a:r>
            <a:r>
              <a:rPr lang="en-US" altLang="ru-RU" sz="1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ru-RU" altLang="ru-RU" sz="1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8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ca-interim">
  <a:themeElements>
    <a:clrScheme name="paca-interi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ca-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aca-interi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a-interi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ca-interi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a-interi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a-interi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a-interi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a-interi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_086">
  <a:themeElements>
    <a:clrScheme name="ppt_086 1">
      <a:dk1>
        <a:srgbClr val="000000"/>
      </a:dk1>
      <a:lt1>
        <a:srgbClr val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FFFFFF"/>
      </a:accent3>
      <a:accent4>
        <a:srgbClr val="000000"/>
      </a:accent4>
      <a:accent5>
        <a:srgbClr val="CDDEAE"/>
      </a:accent5>
      <a:accent6>
        <a:srgbClr val="DB9021"/>
      </a:accent6>
      <a:hlink>
        <a:srgbClr val="64C143"/>
      </a:hlink>
      <a:folHlink>
        <a:srgbClr val="9A9A9A"/>
      </a:folHlink>
    </a:clrScheme>
    <a:fontScheme name="ppt_086">
      <a:majorFont>
        <a:latin typeface="Verdana"/>
        <a:ea typeface=""/>
        <a:cs typeface="Tahoma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086 1">
        <a:dk1>
          <a:srgbClr val="000000"/>
        </a:dk1>
        <a:lt1>
          <a:srgbClr val="FFFFFF"/>
        </a:lt1>
        <a:dk2>
          <a:srgbClr val="006270"/>
        </a:dk2>
        <a:lt2>
          <a:srgbClr val="FBFEC6"/>
        </a:lt2>
        <a:accent1>
          <a:srgbClr val="A0C435"/>
        </a:accent1>
        <a:accent2>
          <a:srgbClr val="F29F26"/>
        </a:accent2>
        <a:accent3>
          <a:srgbClr val="FFFFFF"/>
        </a:accent3>
        <a:accent4>
          <a:srgbClr val="000000"/>
        </a:accent4>
        <a:accent5>
          <a:srgbClr val="CDDEAE"/>
        </a:accent5>
        <a:accent6>
          <a:srgbClr val="DB9021"/>
        </a:accent6>
        <a:hlink>
          <a:srgbClr val="64C143"/>
        </a:hlink>
        <a:folHlink>
          <a:srgbClr val="9A9A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aca-interim">
  <a:themeElements>
    <a:clrScheme name="paca-interi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ca-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6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952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6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ca-interi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a-interi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ca-interi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a-interi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a-interi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a-interi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a-interi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148</Words>
  <Application>Microsoft Office PowerPoint</Application>
  <PresentationFormat>Широкоэкранный</PresentationFormat>
  <Paragraphs>40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Tahoma</vt:lpstr>
      <vt:lpstr>Times New Roman</vt:lpstr>
      <vt:lpstr>Verdana</vt:lpstr>
      <vt:lpstr>Wingdings 2</vt:lpstr>
      <vt:lpstr>Тема Office</vt:lpstr>
      <vt:lpstr>paca-interim</vt:lpstr>
      <vt:lpstr>ppt_086</vt:lpstr>
      <vt:lpstr>2_paca-interim</vt:lpstr>
      <vt:lpstr>Bitmap</vt:lpstr>
      <vt:lpstr>Paint Shop Pro Image</vt:lpstr>
      <vt:lpstr>Ҳудудларни барқарор ривожлантириш</vt:lpstr>
      <vt:lpstr>Тизимли рақобатбардошлик: Олтибурчак (The Hexagon )</vt:lpstr>
      <vt:lpstr>Ҳудудларни барқарор ривожлантириш учбурчаги </vt:lpstr>
      <vt:lpstr>Ҳудудларнинг барқарор ривожланиши: “IBA Emscher Park” мисолида</vt:lpstr>
      <vt:lpstr>Хорижий тажриба: Япония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Academy</dc:creator>
  <cp:lastModifiedBy>Academy</cp:lastModifiedBy>
  <cp:revision>8</cp:revision>
  <dcterms:created xsi:type="dcterms:W3CDTF">2016-09-19T10:19:47Z</dcterms:created>
  <dcterms:modified xsi:type="dcterms:W3CDTF">2018-03-10T08:43:23Z</dcterms:modified>
</cp:coreProperties>
</file>