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9" r:id="rId2"/>
    <p:sldId id="257" r:id="rId3"/>
    <p:sldId id="258" r:id="rId4"/>
    <p:sldId id="268" r:id="rId5"/>
    <p:sldId id="261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4" r:id="rId17"/>
    <p:sldId id="279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6D"/>
    <a:srgbClr val="FF2549"/>
    <a:srgbClr val="003635"/>
    <a:srgbClr val="005856"/>
    <a:srgbClr val="9EFF29"/>
    <a:srgbClr val="007033"/>
    <a:srgbClr val="5EEC3C"/>
    <a:srgbClr val="F1C88B"/>
    <a:srgbClr val="FE9202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10" y="-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19881-D770-4647-AAAD-B5486AB2F325}" type="doc">
      <dgm:prSet loTypeId="urn:microsoft.com/office/officeart/2008/layout/Picture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49C4F470-5639-4A8C-A74E-52853B5E7B99}">
      <dgm:prSet phldrT="[Текст]"/>
      <dgm:spPr/>
      <dgm:t>
        <a:bodyPr/>
        <a:lstStyle/>
        <a:p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Аҳолининг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соғлом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овқатланиши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ва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жисмоний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фаоллигини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таъминлашда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давлат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сиёсатини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янада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мустаҳкамлаш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юқумли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бўлмаган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касалликлар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профилактикаси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борасида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амалга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оширилаётган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ишлар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самарадорлигини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янада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ошириш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ҳар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бир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фуқарода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соғлом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овқатланиш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ва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жисмоний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фаоллик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маданиятини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шакллантириш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мақсадида</a:t>
          </a:r>
          <a:r>
            <a:rPr lang="ru-RU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: </a:t>
          </a:r>
          <a:endParaRPr lang="ru-RU" dirty="0"/>
        </a:p>
      </dgm:t>
    </dgm:pt>
    <dgm:pt modelId="{C6EA07F0-6F37-4A35-B51E-5583A0533AC9}" type="parTrans" cxnId="{D2E5F3BF-CA63-4099-B525-D79060E4B979}">
      <dgm:prSet/>
      <dgm:spPr/>
      <dgm:t>
        <a:bodyPr/>
        <a:lstStyle/>
        <a:p>
          <a:endParaRPr lang="ru-RU"/>
        </a:p>
      </dgm:t>
    </dgm:pt>
    <dgm:pt modelId="{141EB2C7-D278-41E8-8047-60D71C786D4E}" type="sibTrans" cxnId="{D2E5F3BF-CA63-4099-B525-D79060E4B979}">
      <dgm:prSet/>
      <dgm:spPr/>
      <dgm:t>
        <a:bodyPr/>
        <a:lstStyle/>
        <a:p>
          <a:endParaRPr lang="ru-RU"/>
        </a:p>
      </dgm:t>
    </dgm:pt>
    <dgm:pt modelId="{91CC334C-717A-4DF2-8B91-1103BAB9F499}">
      <dgm:prSet phldrT="[Текст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Аҳоли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саломатлигини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таъминлаш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бўйича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шундай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тартиб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ўрнатилсинки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унга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кўра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 algn="l"/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а) 2021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йил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1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июндан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бошлаб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 algn="l"/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 — 23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ойлик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болалар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учун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уй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шароитида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тайёрланган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овқатларни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бойитиш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мақсадида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микронутриент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кукуни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билан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  <a:p>
          <a:pPr algn="l"/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ойликдан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5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ёшгача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бўлган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болалар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«A»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витамини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билан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  <a:p>
          <a:pPr algn="l"/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 — 10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ёшдаги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болалар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гельминтоз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профилактикаси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бўйича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махсус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препаратлар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билан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бепул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таъминланади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  <a:p>
          <a:pPr algn="l"/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б) 2022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йил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1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июлдан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бошлаб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 algn="l"/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ҳомиладор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ва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бола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эмизувчи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аёллар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ҳамда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3 — 15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ёшдаги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болалар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йод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препарати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билан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 </a:t>
          </a:r>
        </a:p>
        <a:p>
          <a:pPr algn="l"/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35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ёшгача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туғиш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ёшидаги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аёллар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темир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ва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фолий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кислотаси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препарати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билан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бепул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таъминланади</a:t>
          </a:r>
          <a:r>
            <a:rPr lang="ru-RU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1300" dirty="0">
            <a:solidFill>
              <a:schemeClr val="tx1"/>
            </a:solidFill>
          </a:endParaRPr>
        </a:p>
      </dgm:t>
    </dgm:pt>
    <dgm:pt modelId="{AABD534E-A2BE-4F89-A975-740C1AB0D081}" type="parTrans" cxnId="{2B0D1485-57CA-4AF1-9486-3F917B2B5ED1}">
      <dgm:prSet/>
      <dgm:spPr/>
      <dgm:t>
        <a:bodyPr/>
        <a:lstStyle/>
        <a:p>
          <a:endParaRPr lang="ru-RU"/>
        </a:p>
      </dgm:t>
    </dgm:pt>
    <dgm:pt modelId="{7FD42956-0B36-4E01-8B61-9CD00AE8B896}" type="sibTrans" cxnId="{2B0D1485-57CA-4AF1-9486-3F917B2B5ED1}">
      <dgm:prSet/>
      <dgm:spPr/>
      <dgm:t>
        <a:bodyPr/>
        <a:lstStyle/>
        <a:p>
          <a:endParaRPr lang="ru-RU"/>
        </a:p>
      </dgm:t>
    </dgm:pt>
    <dgm:pt modelId="{1635A7BC-32DC-44A5-B4DD-512164F4897E}">
      <dgm:prSet phldrT="[Текст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в) 2021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йил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1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апрелдан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бошлаб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биринчи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нав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буғдой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уни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билан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бир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қаторда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олий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нав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буғдой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уни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микронутриентлар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билан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бойитилган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тақдирда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республика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ҳудудида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реализация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қилишга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рухсат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этилади</a:t>
          </a:r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78D2A8-3537-4566-91A4-ACEACC70023F}" type="parTrans" cxnId="{49286AAB-A923-41B3-B608-38AE050FE487}">
      <dgm:prSet/>
      <dgm:spPr/>
      <dgm:t>
        <a:bodyPr/>
        <a:lstStyle/>
        <a:p>
          <a:endParaRPr lang="ru-RU"/>
        </a:p>
      </dgm:t>
    </dgm:pt>
    <dgm:pt modelId="{E6BFBB9E-6150-4647-BA2D-406CFA16B184}" type="sibTrans" cxnId="{49286AAB-A923-41B3-B608-38AE050FE487}">
      <dgm:prSet/>
      <dgm:spPr/>
      <dgm:t>
        <a:bodyPr/>
        <a:lstStyle/>
        <a:p>
          <a:endParaRPr lang="ru-RU"/>
        </a:p>
      </dgm:t>
    </dgm:pt>
    <dgm:pt modelId="{77F6F46F-361B-40EF-9CA8-44B3D7CD6425}" type="pres">
      <dgm:prSet presAssocID="{C3519881-D770-4647-AAAD-B5486AB2F325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5520BEB-E0D6-4A1F-BEF3-745812B185C1}" type="pres">
      <dgm:prSet presAssocID="{49C4F470-5639-4A8C-A74E-52853B5E7B99}" presName="root" presStyleCnt="0">
        <dgm:presLayoutVars>
          <dgm:chMax/>
          <dgm:chPref val="4"/>
        </dgm:presLayoutVars>
      </dgm:prSet>
      <dgm:spPr/>
    </dgm:pt>
    <dgm:pt modelId="{F93DBCBE-70C5-4D84-88F5-EE0DD705AA94}" type="pres">
      <dgm:prSet presAssocID="{49C4F470-5639-4A8C-A74E-52853B5E7B99}" presName="rootComposite" presStyleCnt="0">
        <dgm:presLayoutVars/>
      </dgm:prSet>
      <dgm:spPr/>
    </dgm:pt>
    <dgm:pt modelId="{8BB78B86-E48C-4750-92EE-BDBB8FFF0CCA}" type="pres">
      <dgm:prSet presAssocID="{49C4F470-5639-4A8C-A74E-52853B5E7B99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633E6119-6E0C-4C19-A48C-77FEF092AA26}" type="pres">
      <dgm:prSet presAssocID="{49C4F470-5639-4A8C-A74E-52853B5E7B99}" presName="childShape" presStyleCnt="0">
        <dgm:presLayoutVars>
          <dgm:chMax val="0"/>
          <dgm:chPref val="0"/>
        </dgm:presLayoutVars>
      </dgm:prSet>
      <dgm:spPr/>
    </dgm:pt>
    <dgm:pt modelId="{37421873-CF1A-4E45-B10E-E642BEF0A1B9}" type="pres">
      <dgm:prSet presAssocID="{91CC334C-717A-4DF2-8B91-1103BAB9F499}" presName="childComposite" presStyleCnt="0">
        <dgm:presLayoutVars>
          <dgm:chMax val="0"/>
          <dgm:chPref val="0"/>
        </dgm:presLayoutVars>
      </dgm:prSet>
      <dgm:spPr/>
    </dgm:pt>
    <dgm:pt modelId="{133E801A-89B8-41C5-BEE9-4C0BBE323334}" type="pres">
      <dgm:prSet presAssocID="{91CC334C-717A-4DF2-8B91-1103BAB9F499}" presName="Image" presStyleLbl="nod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8C254E1-8645-42E4-850E-1375ED6C32C0}" type="pres">
      <dgm:prSet presAssocID="{91CC334C-717A-4DF2-8B91-1103BAB9F499}" presName="childText" presStyleLbl="lnNode1" presStyleIdx="0" presStyleCnt="2" custScaleY="225543" custLinFactNeighborY="-108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BAF10A-CF68-4173-8A08-6D7EB0245DDB}" type="pres">
      <dgm:prSet presAssocID="{1635A7BC-32DC-44A5-B4DD-512164F4897E}" presName="childComposite" presStyleCnt="0">
        <dgm:presLayoutVars>
          <dgm:chMax val="0"/>
          <dgm:chPref val="0"/>
        </dgm:presLayoutVars>
      </dgm:prSet>
      <dgm:spPr/>
    </dgm:pt>
    <dgm:pt modelId="{706DF069-7B30-459A-ADFE-A59BF72AB8CF}" type="pres">
      <dgm:prSet presAssocID="{1635A7BC-32DC-44A5-B4DD-512164F4897E}" presName="Image" presStyleLbl="node1" presStyleIdx="1" presStyleCnt="2" custScaleX="81991" custScaleY="6194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4DB45FB-1919-428A-8632-F806EBC1609A}" type="pres">
      <dgm:prSet presAssocID="{1635A7BC-32DC-44A5-B4DD-512164F4897E}" presName="childText" presStyleLbl="lnNode1" presStyleIdx="1" presStyleCnt="2" custScaleY="699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B0D1485-57CA-4AF1-9486-3F917B2B5ED1}" srcId="{49C4F470-5639-4A8C-A74E-52853B5E7B99}" destId="{91CC334C-717A-4DF2-8B91-1103BAB9F499}" srcOrd="0" destOrd="0" parTransId="{AABD534E-A2BE-4F89-A975-740C1AB0D081}" sibTransId="{7FD42956-0B36-4E01-8B61-9CD00AE8B896}"/>
    <dgm:cxn modelId="{D5385461-E532-455F-A6AA-1FA474040F8A}" type="presOf" srcId="{49C4F470-5639-4A8C-A74E-52853B5E7B99}" destId="{8BB78B86-E48C-4750-92EE-BDBB8FFF0CCA}" srcOrd="0" destOrd="0" presId="urn:microsoft.com/office/officeart/2008/layout/PictureAccentList"/>
    <dgm:cxn modelId="{BC593F16-E2BE-440B-8678-C511454E433F}" type="presOf" srcId="{1635A7BC-32DC-44A5-B4DD-512164F4897E}" destId="{A4DB45FB-1919-428A-8632-F806EBC1609A}" srcOrd="0" destOrd="0" presId="urn:microsoft.com/office/officeart/2008/layout/PictureAccentList"/>
    <dgm:cxn modelId="{1F892B99-A1C6-4ED7-B10D-C75A5FEF56E4}" type="presOf" srcId="{C3519881-D770-4647-AAAD-B5486AB2F325}" destId="{77F6F46F-361B-40EF-9CA8-44B3D7CD6425}" srcOrd="0" destOrd="0" presId="urn:microsoft.com/office/officeart/2008/layout/PictureAccentList"/>
    <dgm:cxn modelId="{49286AAB-A923-41B3-B608-38AE050FE487}" srcId="{49C4F470-5639-4A8C-A74E-52853B5E7B99}" destId="{1635A7BC-32DC-44A5-B4DD-512164F4897E}" srcOrd="1" destOrd="0" parTransId="{8D78D2A8-3537-4566-91A4-ACEACC70023F}" sibTransId="{E6BFBB9E-6150-4647-BA2D-406CFA16B184}"/>
    <dgm:cxn modelId="{BDD16983-51A8-4B11-AA8B-828D2FD9D6CF}" type="presOf" srcId="{91CC334C-717A-4DF2-8B91-1103BAB9F499}" destId="{48C254E1-8645-42E4-850E-1375ED6C32C0}" srcOrd="0" destOrd="0" presId="urn:microsoft.com/office/officeart/2008/layout/PictureAccentList"/>
    <dgm:cxn modelId="{D2E5F3BF-CA63-4099-B525-D79060E4B979}" srcId="{C3519881-D770-4647-AAAD-B5486AB2F325}" destId="{49C4F470-5639-4A8C-A74E-52853B5E7B99}" srcOrd="0" destOrd="0" parTransId="{C6EA07F0-6F37-4A35-B51E-5583A0533AC9}" sibTransId="{141EB2C7-D278-41E8-8047-60D71C786D4E}"/>
    <dgm:cxn modelId="{3FAA12D9-B5BA-4576-AB60-FD164E863030}" type="presParOf" srcId="{77F6F46F-361B-40EF-9CA8-44B3D7CD6425}" destId="{C5520BEB-E0D6-4A1F-BEF3-745812B185C1}" srcOrd="0" destOrd="0" presId="urn:microsoft.com/office/officeart/2008/layout/PictureAccentList"/>
    <dgm:cxn modelId="{97751006-AE38-4F94-A5DD-E302E851C5E7}" type="presParOf" srcId="{C5520BEB-E0D6-4A1F-BEF3-745812B185C1}" destId="{F93DBCBE-70C5-4D84-88F5-EE0DD705AA94}" srcOrd="0" destOrd="0" presId="urn:microsoft.com/office/officeart/2008/layout/PictureAccentList"/>
    <dgm:cxn modelId="{465ACA57-A378-4872-8FC2-56B9FC6C2FCD}" type="presParOf" srcId="{F93DBCBE-70C5-4D84-88F5-EE0DD705AA94}" destId="{8BB78B86-E48C-4750-92EE-BDBB8FFF0CCA}" srcOrd="0" destOrd="0" presId="urn:microsoft.com/office/officeart/2008/layout/PictureAccentList"/>
    <dgm:cxn modelId="{B2FC3D5D-4A86-4F02-9A41-46B1D3D60E0E}" type="presParOf" srcId="{C5520BEB-E0D6-4A1F-BEF3-745812B185C1}" destId="{633E6119-6E0C-4C19-A48C-77FEF092AA26}" srcOrd="1" destOrd="0" presId="urn:microsoft.com/office/officeart/2008/layout/PictureAccentList"/>
    <dgm:cxn modelId="{E3E09ADE-0CF8-4C42-8CE3-DDAC806A4BAA}" type="presParOf" srcId="{633E6119-6E0C-4C19-A48C-77FEF092AA26}" destId="{37421873-CF1A-4E45-B10E-E642BEF0A1B9}" srcOrd="0" destOrd="0" presId="urn:microsoft.com/office/officeart/2008/layout/PictureAccentList"/>
    <dgm:cxn modelId="{6EF2C5F4-87C5-4040-AD01-3304B11880AC}" type="presParOf" srcId="{37421873-CF1A-4E45-B10E-E642BEF0A1B9}" destId="{133E801A-89B8-41C5-BEE9-4C0BBE323334}" srcOrd="0" destOrd="0" presId="urn:microsoft.com/office/officeart/2008/layout/PictureAccentList"/>
    <dgm:cxn modelId="{335F8FA3-84E8-4E4F-91D8-4CD3432848AB}" type="presParOf" srcId="{37421873-CF1A-4E45-B10E-E642BEF0A1B9}" destId="{48C254E1-8645-42E4-850E-1375ED6C32C0}" srcOrd="1" destOrd="0" presId="urn:microsoft.com/office/officeart/2008/layout/PictureAccentList"/>
    <dgm:cxn modelId="{1B241237-3BEC-489C-A114-797712DDD07F}" type="presParOf" srcId="{633E6119-6E0C-4C19-A48C-77FEF092AA26}" destId="{79BAF10A-CF68-4173-8A08-6D7EB0245DDB}" srcOrd="1" destOrd="0" presId="urn:microsoft.com/office/officeart/2008/layout/PictureAccentList"/>
    <dgm:cxn modelId="{9BF2E97C-C5A7-4551-9985-1007A4946AD6}" type="presParOf" srcId="{79BAF10A-CF68-4173-8A08-6D7EB0245DDB}" destId="{706DF069-7B30-459A-ADFE-A59BF72AB8CF}" srcOrd="0" destOrd="0" presId="urn:microsoft.com/office/officeart/2008/layout/PictureAccentList"/>
    <dgm:cxn modelId="{BC4DB48A-DC87-4A59-9BAE-039A2072FB4D}" type="presParOf" srcId="{79BAF10A-CF68-4173-8A08-6D7EB0245DDB}" destId="{A4DB45FB-1919-428A-8632-F806EBC1609A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78B86-E48C-4750-92EE-BDBB8FFF0CCA}">
      <dsp:nvSpPr>
        <dsp:cNvPr id="0" name=""/>
        <dsp:cNvSpPr/>
      </dsp:nvSpPr>
      <dsp:spPr>
        <a:xfrm>
          <a:off x="259810" y="1603"/>
          <a:ext cx="8062518" cy="11717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Аҳолининг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соғлом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овқатланиши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ва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жисмоний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фаоллигини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таъминлашда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давлат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сиёсатини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янада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мустаҳкамлаш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юқумли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бўлмаган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касалликлар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профилактикаси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борасида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амалга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оширилаётган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ишлар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самарадорлигини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янада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ошириш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ҳар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бир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фуқарода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соғлом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овқатланиш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ва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жисмоний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фаоллик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маданиятини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шакллантириш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500" b="1" kern="1200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мақсадида</a:t>
          </a:r>
          <a:r>
            <a:rPr lang="ru-RU" sz="1500" b="1" kern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: </a:t>
          </a:r>
          <a:endParaRPr lang="ru-RU" sz="1500" kern="1200" dirty="0"/>
        </a:p>
      </dsp:txBody>
      <dsp:txXfrm>
        <a:off x="294131" y="35924"/>
        <a:ext cx="7993876" cy="1103152"/>
      </dsp:txXfrm>
    </dsp:sp>
    <dsp:sp modelId="{133E801A-89B8-41C5-BEE9-4C0BBE323334}">
      <dsp:nvSpPr>
        <dsp:cNvPr id="0" name=""/>
        <dsp:cNvSpPr/>
      </dsp:nvSpPr>
      <dsp:spPr>
        <a:xfrm>
          <a:off x="259810" y="2119874"/>
          <a:ext cx="1171794" cy="117179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54E1-8645-42E4-850E-1375ED6C32C0}">
      <dsp:nvSpPr>
        <dsp:cNvPr id="0" name=""/>
        <dsp:cNvSpPr/>
      </dsp:nvSpPr>
      <dsp:spPr>
        <a:xfrm>
          <a:off x="1501913" y="1256783"/>
          <a:ext cx="6820415" cy="2642901"/>
        </a:xfrm>
        <a:prstGeom prst="roundRect">
          <a:avLst>
            <a:gd name="adj" fmla="val 1667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Аҳоли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саломатлигини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таъминлаш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бўйича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шундай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тартиб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ўрнатилсинки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унга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кўра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а) 2021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йил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1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июндан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бошлаб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 — 23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ойлик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болалар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учун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уй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шароитида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тайёрланган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овқатларни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бойитиш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мақсадида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микронутриент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кукуни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билан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ойликдан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5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ёшгача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бўлган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болалар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«A»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витамини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билан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 — 10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ёшдаги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болалар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гельминтоз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профилактикаси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бўйича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махсус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препаратлар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билан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бепул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таъминланади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б) 2022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йил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1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июлдан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бошлаб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ҳомиладор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ва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бола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эмизувчи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аёллар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ҳамда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3 — 15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ёшдаги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болалар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йод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препарати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билан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 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35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ёшгача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туғиш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ёшидаги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аёллар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темир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ва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фолий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кислотаси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препарати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билан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бепул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таъминланади</a:t>
          </a:r>
          <a:r>
            <a:rPr lang="ru-RU" sz="1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1630952" y="1385822"/>
        <a:ext cx="6562337" cy="2384823"/>
      </dsp:txXfrm>
    </dsp:sp>
    <dsp:sp modelId="{706DF069-7B30-459A-ADFE-A59BF72AB8CF}">
      <dsp:nvSpPr>
        <dsp:cNvPr id="0" name=""/>
        <dsp:cNvSpPr/>
      </dsp:nvSpPr>
      <dsp:spPr>
        <a:xfrm>
          <a:off x="365325" y="4214826"/>
          <a:ext cx="960766" cy="72584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B45FB-1919-428A-8632-F806EBC1609A}">
      <dsp:nvSpPr>
        <dsp:cNvPr id="0" name=""/>
        <dsp:cNvSpPr/>
      </dsp:nvSpPr>
      <dsp:spPr>
        <a:xfrm>
          <a:off x="1501913" y="4167837"/>
          <a:ext cx="6820415" cy="819822"/>
        </a:xfrm>
        <a:prstGeom prst="roundRect">
          <a:avLst>
            <a:gd name="adj" fmla="val 16670"/>
          </a:avLst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в) 2021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йил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1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апрелдан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бошлаб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биринчи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нав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буғдой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уни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билан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бир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қаторда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олий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нав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буғдой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уни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микронутриентлар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билан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бойитилган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тақдирда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республика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ҳудудида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реализация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қилишга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рухсат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этилади</a:t>
          </a: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41941" y="4207865"/>
        <a:ext cx="6740359" cy="739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6354" y="2389248"/>
            <a:ext cx="7989723" cy="16800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31" y="4077939"/>
            <a:ext cx="7975483" cy="68579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42" y="48980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96961"/>
            <a:ext cx="8246070" cy="3040896"/>
          </a:xfrm>
        </p:spPr>
        <p:txBody>
          <a:bodyPr/>
          <a:lstStyle>
            <a:lvl1pPr algn="l"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9" y="465530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69" y="1229055"/>
            <a:ext cx="628432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603483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8087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5327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algn="ctr"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algn="ctr">
              <a:defRPr sz="1800">
                <a:solidFill>
                  <a:schemeClr val="bg1">
                    <a:lumMod val="85000"/>
                  </a:schemeClr>
                </a:solidFill>
              </a:defRPr>
            </a:lvl3pPr>
            <a:lvl4pPr algn="ctr">
              <a:defRPr sz="1600">
                <a:solidFill>
                  <a:schemeClr val="bg1">
                    <a:lumMod val="85000"/>
                  </a:schemeClr>
                </a:solidFill>
              </a:defRPr>
            </a:lvl4pPr>
            <a:lvl5pPr algn="ctr">
              <a:defRPr sz="1600">
                <a:solidFill>
                  <a:schemeClr val="bg1">
                    <a:lumMod val="8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8087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5327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algn="ctr"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algn="ctr">
              <a:defRPr sz="1800">
                <a:solidFill>
                  <a:schemeClr val="bg1">
                    <a:lumMod val="85000"/>
                  </a:schemeClr>
                </a:solidFill>
              </a:defRPr>
            </a:lvl3pPr>
            <a:lvl4pPr algn="ctr">
              <a:defRPr sz="1600">
                <a:solidFill>
                  <a:schemeClr val="bg1">
                    <a:lumMod val="85000"/>
                  </a:schemeClr>
                </a:solidFill>
              </a:defRPr>
            </a:lvl4pPr>
            <a:lvl5pPr algn="ctr">
              <a:defRPr sz="1600">
                <a:solidFill>
                  <a:schemeClr val="bg1">
                    <a:lumMod val="8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029" y="1150038"/>
            <a:ext cx="56681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cap="all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Аҳолининг</a:t>
            </a:r>
            <a:r>
              <a:rPr lang="ru-RU" sz="2800" b="1" cap="all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cap="all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соғлом</a:t>
            </a:r>
            <a:r>
              <a:rPr lang="ru-RU" sz="28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cap="all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овқатланишини</a:t>
            </a:r>
            <a:r>
              <a:rPr lang="ru-RU" sz="28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cap="all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таъминлаш</a:t>
            </a:r>
            <a:r>
              <a:rPr lang="ru-RU" sz="28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cap="all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бўйича</a:t>
            </a:r>
            <a:r>
              <a:rPr lang="ru-RU" sz="28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cap="all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қўшимча</a:t>
            </a:r>
            <a:r>
              <a:rPr lang="ru-RU" sz="28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cap="all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чора-тадбирлар</a:t>
            </a:r>
            <a:r>
              <a:rPr lang="ru-RU" sz="28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cap="all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тўғрисида</a:t>
            </a:r>
            <a:endParaRPr lang="ru-RU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749" y="3978233"/>
            <a:ext cx="576732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uz-Cyrl-UZ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Марузачи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z-Cyrl-UZ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Буранов </a:t>
            </a:r>
            <a:r>
              <a:rPr lang="uz-Cyrl-UZ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Шербек Эркинович</a:t>
            </a:r>
          </a:p>
          <a:p>
            <a:pPr algn="r"/>
            <a:r>
              <a:rPr lang="uz-Cyrl-UZ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Олий Мажлисининг Қонунчилик </a:t>
            </a:r>
            <a:r>
              <a:rPr lang="uz-Cyrl-UZ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палатаси депутати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758" y="231353"/>
            <a:ext cx="42029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7.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Марказ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тарғибот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ишларини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таниқли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маданият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вакиллари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спортчиларни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жалб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қилган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ҳолда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оммавий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ахборот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воситалари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ижтимоий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тармоқларда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видеоролик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шаклида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аҳоли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орасида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инфографик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тарқатма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материаллардан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фойдаланган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ҳолда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олиб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бориш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амалиётини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йўлга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қўйсин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Бунда,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айниқса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нотўғри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кам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ҳаракатланишнинг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инсон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саломатлигига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салбий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таъсири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хусусан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бунинг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оқибатида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юзага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келадиган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касалликлар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уларнинг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асоратлари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касалликлар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профилактикаси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даволашда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сабзавотларнинг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хусусиятлари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жисмоний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тарбия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оммавий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спорт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билан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шуғулланишнинг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инсон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саломатлигига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фойдасини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ёритишга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алоҳида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эътибор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қаратсин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  <p:pic>
        <p:nvPicPr>
          <p:cNvPr id="7170" name="Picture 2" descr="Картинки по запросу &quot;касаликла профилактикаси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7"/>
          <a:stretch/>
        </p:blipFill>
        <p:spPr bwMode="auto">
          <a:xfrm>
            <a:off x="4373696" y="1608463"/>
            <a:ext cx="4667604" cy="329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14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02086" y="1467938"/>
            <a:ext cx="39715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8.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2021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йилдан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бошлаб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соғлом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турмуш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тарзини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юритиш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кенг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кўламли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тарғибот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ишларини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жумладан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аҳоли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тиббиёт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ходимлари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тарқатма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материалларни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тайёрлаш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оммавий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ахборот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воситалари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ижтимоий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тармоқларда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чиқишларни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молиялаштириш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Соғлиқни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сақлаш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вазирлигининг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асосланган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ҳисоб-китобларига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кўра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Давлат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бюджетидан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маблағлар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ажратсин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8194" name="Picture 2" descr="Картинки по запросу &quot;спорт тадбирларида  ченпеонлар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7" y="2699133"/>
            <a:ext cx="3277687" cy="218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Картинки по запросу &quot;спорт тадбирларида  ченпеонлар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6" y="264406"/>
            <a:ext cx="3277687" cy="224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9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9745" y="274989"/>
            <a:ext cx="4698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2021/2022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ўқув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йилидан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бошлаб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мактабгача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таълим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ташкилотларида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Шахсий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гигиена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жисмоний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тарбия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асослари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машғулотлари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ўтказилади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6437" y="1584544"/>
            <a:ext cx="824061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республика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умумий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ўрта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таълим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муассасаларида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ўқув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дарсларини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қайта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кўриб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чиққан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ҳолда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 — 4-синфлар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«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Тарбия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«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Атрофимиздаги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олам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фанлари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юқори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синфлар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«Биология»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фани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таркибида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соғлом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турмуш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тарзини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шакллантириш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«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Саломатлик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сабоқлари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мавзулари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киритилади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indent="540385" algn="just">
              <a:spcAft>
                <a:spcPts val="0"/>
              </a:spcAft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академик лицей, профессионал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олий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таълим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муассасаларининг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«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Жисмоний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тарбия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фани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доирасида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соғлом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турмуш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тарзини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шакллантириш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машғулотлар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ўтказилади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indent="540385" algn="just">
              <a:spcAft>
                <a:spcPts val="0"/>
              </a:spcAft>
            </a:pP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тиббиёт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техникумларида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валеолог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диетолог,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нутрициолог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мутахассисликларини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тайёрлаш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нутрициолог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диетолог магистратура (интернатура, клиник ординатура)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мутахассисликларини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йиллик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ўқув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дастурлари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асосида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тайёрлаш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йўлга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қўйилади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indent="540385" algn="just">
              <a:spcAft>
                <a:spcPts val="0"/>
              </a:spcAft>
            </a:pP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тиббиёт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олий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таълим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муассасаларида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бакалавриат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клиник ординатура, магистратура,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тиббиёт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коллежлари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Абу Али ибн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Сино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номидаги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Жамоат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саломатлиги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техникумларининг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барча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йўналишларида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мавзулари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алоҳида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циклда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ўқитилади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indent="540385" algn="just">
              <a:spcAft>
                <a:spcPts val="0"/>
              </a:spcAft>
            </a:pP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барча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мутахассисликлар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врач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ўрта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тиббиёт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ходимлари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малакасини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ошириш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қайта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тайёрлаш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курслари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фан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дастурларига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«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Соғлом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турмуш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тарзи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мезонлари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мавзулари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киритилади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225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3811" y="718806"/>
            <a:ext cx="50622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бирламчи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тиббий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-санитария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ёрдами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муассасалари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жумладан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кўп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тармоқли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оилавий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поликлиникалар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қишлоқ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врачлик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пунктларида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фаолият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юритувчи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врач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ўрта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тиббиёт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ходимларини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диетологияни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чуқурлаштириб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ўргатган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ҳолда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валеология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махсус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тайёргарликдан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ўтказиш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5165" y="2971511"/>
            <a:ext cx="83553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умумий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амалиёт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шифокорлари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ўрта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тиббиёт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ходимларини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Жаҳон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соғлиқни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сақлаш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ташкилотининг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тавсияларига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асосан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юқумли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бўлмаган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касалликлар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профилактикаси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катта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ёшдаги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аҳолига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маслаҳатлар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бериш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юзасидан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ўқитиш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</a:p>
          <a:p>
            <a:pPr indent="540385" algn="just">
              <a:spcAft>
                <a:spcPts val="0"/>
              </a:spcAft>
            </a:pP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давлат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органлари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ташкилотларининг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бюджетдан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ташқари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маблағлари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ҳисобига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ходимлари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декретив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гуруҳ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вакиллари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соғлом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турмуш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тарзи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санитар-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гигиеник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кўникмаларини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шакллантириш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семинар-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машғулотлар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ўтказиш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</p:txBody>
      </p:sp>
      <p:pic>
        <p:nvPicPr>
          <p:cNvPr id="9218" name="Picture 2" descr="Картинки по запросу &quot;тиббиёт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845" y="358856"/>
            <a:ext cx="3437695" cy="22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2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3810" y="98744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Саломатлик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йўлаклари»да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давлат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органлари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ташкилотларининг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ходимларини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жалб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этган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ҳолда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пиёда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велосипедда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юриш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марафонлар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спорт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мусобақаларини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ўтказиш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3810" y="2864387"/>
            <a:ext cx="81910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б) 2021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йил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октябрга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қадар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Жаҳон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соғлиқни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сақлаш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ташкилотининг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соғлом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турмуш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тарзини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юритиш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тавсиялари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асосида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юқумли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бўлмаган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касалликларга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оид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диагностика (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даволаш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стандартлари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клиник протокол (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қўлланма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ларни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қайта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тасдиқласин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indent="540385" algn="just">
              <a:spcAft>
                <a:spcPts val="0"/>
              </a:spcAft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в) 2022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йил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январга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қадар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маҳаллалар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кесимида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юқумли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бўлмаган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касалликлар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«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аҳолининг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саломатлик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профили»ни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яратсин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ўз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расмий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веб-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сайтида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эълон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қилиб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борсин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Бунда,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аҳолининг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тана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вазни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индекси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алкоголли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ичимлик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тамакига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қарамлиликнинг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мавжудлиги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артериал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босим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қондаги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қанд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миқдори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холестерин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даражаси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каби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кўрсаткичларнинг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қамраб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олинишини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назарда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тутсин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  <p:pic>
        <p:nvPicPr>
          <p:cNvPr id="10242" name="Picture 2" descr="Картинки по запросу &quot;вело мусобақа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84" y="88924"/>
            <a:ext cx="3420455" cy="227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81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6183" y="46069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11.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Белгилансинки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озиқ-овқат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маҳсулотларини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таркибида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туз,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қанд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ёғ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миқдори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инсон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соғлиғи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хавфсиз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ёки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зарарли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эканлигини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кўрсатувчи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белгилар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билан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тамғалаш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қуйидаги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тартибда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икки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босқичда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жорий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этилади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6183" y="2675064"/>
            <a:ext cx="84223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а) 2021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йил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июлдан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бошлаб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indent="540385" algn="just">
              <a:spcAft>
                <a:spcPts val="0"/>
              </a:spcAft>
            </a:pP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озиқ-овқат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маҳсулотларини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тамғалаш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ихтиёрий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равишда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амалга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оширилади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indent="540385" algn="just">
              <a:spcAft>
                <a:spcPts val="0"/>
              </a:spcAft>
            </a:pP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хавфсизлик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белгиси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билан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тамғаланган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озиқ-овқат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маҳсулотларининг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рекламаси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имтиёзли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тарифлар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асосида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тарқатилади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жойлаштирилади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indent="540385" algn="just">
              <a:spcAft>
                <a:spcPts val="0"/>
              </a:spcAft>
            </a:pP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таълим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спорт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тиббиёт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муассасаларида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хавфсизлик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белгиси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билан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тамғаланмаган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озиқ-овқат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маҳсулотларини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сотишга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йўл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қўйилмайди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бундай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маҳсулотларни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реализация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қилиш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савдо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қоидаларини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бузиш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сифатида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баҳоланади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</a:p>
          <a:p>
            <a:pPr indent="540385" algn="just">
              <a:spcAft>
                <a:spcPts val="0"/>
              </a:spcAft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б) 2025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йил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январдан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бошлаб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республика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ҳудудида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реализация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қилиш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олиб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кириладиган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маҳаллий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ишлаб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чиқариладиган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озиқ-овқат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маҳсулотлари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уларнинг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инсон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соғлиғи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хавфсиз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ёки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зарарли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эканлигини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кўрсатувчи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белгилар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билан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мажбурий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тартибда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тамғаланади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11266" name="Picture 2" descr="Картинки по запросу &quot;озиқ овқат тамғаланиш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365093"/>
            <a:ext cx="3628871" cy="241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3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32184" y="1749675"/>
            <a:ext cx="5662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Истеъмолчилар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ҳуқуқларини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ҳимоя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агентлиги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Ўзстандарт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агентлиги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биргаликда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январдан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бошлаб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озиқ-овқат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маҳсулотларининг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сифат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хавфсизлик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кўрсаткичлари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миллий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стандарт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меъёрларга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мувофиқлигини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маҳсулот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ўрамидаги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маълумотларнинг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тўғрилигини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холис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ўрганувчи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Сифат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назорати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телевизион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кўрсатуви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намойиш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этиб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борилишини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таъминласин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Қишлоқ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хўжалиги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вазирлиги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Истеъмолчилар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ҳуқуқларини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ҳимоя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агентлиги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«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Ўзстандарт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агентлиги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бошқа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манфаатдор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ташкилотлар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ҳамкорликда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Озиқ-овқат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маҳсулотлари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сифат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ҳафталиги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тадбирини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йилдан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бошлаб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ноябрь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ойида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ўтказишни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йўлга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қўйсин</a:t>
            </a:r>
            <a:endParaRPr lang="uz-Cyrl-UZ" sz="120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&quot;озиқ овқат СИФАТ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" y="998069"/>
            <a:ext cx="2538218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&quot;озиқ овқат СИФАТ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" y="2887578"/>
            <a:ext cx="2538218" cy="18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49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8144" y="2387084"/>
            <a:ext cx="79566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Эътиборингиз</a:t>
            </a:r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рахмат</a:t>
            </a:r>
            <a:r>
              <a:rPr lang="ru-RU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3809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359" y="1355075"/>
            <a:ext cx="4521174" cy="3249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Ўзбекистон Республикаси </a:t>
            </a:r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Президентининг </a:t>
            </a:r>
            <a:b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ноябрь, ПҚ-4887-сонли </a:t>
            </a:r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Аҳолининг </a:t>
            </a:r>
            <a:r>
              <a:rPr lang="uz-Cyrl-UZ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соғлом овқатланишини таъминлаш бўйича қўшимча чора-тадбирлар </a:t>
            </a:r>
            <a:r>
              <a:rPr lang="uz-Cyrl-UZ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тўғрисида</a:t>
            </a:r>
            <a:r>
              <a:rPr lang="uz-Cyrl-UZ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”ги </a:t>
            </a:r>
            <a:r>
              <a:rPr lang="uz-Cyrl-UZ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Қарори</a:t>
            </a:r>
          </a:p>
          <a:p>
            <a:pPr algn="ctr"/>
            <a:endParaRPr lang="uz-Cyrl-UZ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uz-Cyrl-UZ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&quot;президент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t="1811" r="7343"/>
          <a:stretch/>
        </p:blipFill>
        <p:spPr bwMode="auto">
          <a:xfrm>
            <a:off x="150229" y="791881"/>
            <a:ext cx="3514130" cy="299658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B08A661D-7113-4CC3-8BF9-A1111CC240C3}"/>
              </a:ext>
            </a:extLst>
          </p:cNvPr>
          <p:cNvGrpSpPr/>
          <p:nvPr/>
        </p:nvGrpSpPr>
        <p:grpSpPr>
          <a:xfrm>
            <a:off x="428782" y="779691"/>
            <a:ext cx="4185000" cy="4067732"/>
            <a:chOff x="1160407" y="2146500"/>
            <a:chExt cx="4185000" cy="4067732"/>
          </a:xfrm>
        </p:grpSpPr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3F4E3EB0-425D-4B56-846B-CDCDFD72004C}"/>
                </a:ext>
              </a:extLst>
            </p:cNvPr>
            <p:cNvSpPr/>
            <p:nvPr/>
          </p:nvSpPr>
          <p:spPr>
            <a:xfrm>
              <a:off x="1160407" y="5167724"/>
              <a:ext cx="4185000" cy="10465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1C160837-08C0-4A2D-A98F-42BF47AE45E7}"/>
                </a:ext>
              </a:extLst>
            </p:cNvPr>
            <p:cNvSpPr/>
            <p:nvPr/>
          </p:nvSpPr>
          <p:spPr>
            <a:xfrm>
              <a:off x="2042428" y="2305763"/>
              <a:ext cx="277144" cy="495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15AA683C-4B94-4FBE-B610-D4BCF471B808}"/>
                </a:ext>
              </a:extLst>
            </p:cNvPr>
            <p:cNvSpPr/>
            <p:nvPr/>
          </p:nvSpPr>
          <p:spPr>
            <a:xfrm>
              <a:off x="4337428" y="2304000"/>
              <a:ext cx="277144" cy="495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: скругленные углы 2">
              <a:extLst>
                <a:ext uri="{FF2B5EF4-FFF2-40B4-BE49-F238E27FC236}">
                  <a16:creationId xmlns:a16="http://schemas.microsoft.com/office/drawing/2014/main" id="{7694FF4D-E5B5-4D8A-A82D-ED72723F4817}"/>
                </a:ext>
              </a:extLst>
            </p:cNvPr>
            <p:cNvSpPr/>
            <p:nvPr/>
          </p:nvSpPr>
          <p:spPr>
            <a:xfrm>
              <a:off x="1416000" y="2439000"/>
              <a:ext cx="3825000" cy="377523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олилиния: фигура 5">
              <a:extLst>
                <a:ext uri="{FF2B5EF4-FFF2-40B4-BE49-F238E27FC236}">
                  <a16:creationId xmlns:a16="http://schemas.microsoft.com/office/drawing/2014/main" id="{27B539DF-A9E5-4882-8C7F-239C49028D43}"/>
                </a:ext>
              </a:extLst>
            </p:cNvPr>
            <p:cNvSpPr/>
            <p:nvPr/>
          </p:nvSpPr>
          <p:spPr>
            <a:xfrm>
              <a:off x="2181000" y="2304000"/>
              <a:ext cx="2295000" cy="270000"/>
            </a:xfrm>
            <a:custGeom>
              <a:avLst/>
              <a:gdLst>
                <a:gd name="connsiteX0" fmla="*/ 0 w 2295000"/>
                <a:gd name="connsiteY0" fmla="*/ 0 h 270000"/>
                <a:gd name="connsiteX1" fmla="*/ 45001 w 2295000"/>
                <a:gd name="connsiteY1" fmla="*/ 0 h 270000"/>
                <a:gd name="connsiteX2" fmla="*/ 2249999 w 2295000"/>
                <a:gd name="connsiteY2" fmla="*/ 0 h 270000"/>
                <a:gd name="connsiteX3" fmla="*/ 2295000 w 2295000"/>
                <a:gd name="connsiteY3" fmla="*/ 0 h 270000"/>
                <a:gd name="connsiteX4" fmla="*/ 2295000 w 2295000"/>
                <a:gd name="connsiteY4" fmla="*/ 45001 h 270000"/>
                <a:gd name="connsiteX5" fmla="*/ 2295000 w 2295000"/>
                <a:gd name="connsiteY5" fmla="*/ 90000 h 270000"/>
                <a:gd name="connsiteX6" fmla="*/ 2295000 w 2295000"/>
                <a:gd name="connsiteY6" fmla="*/ 224999 h 270000"/>
                <a:gd name="connsiteX7" fmla="*/ 2249999 w 2295000"/>
                <a:gd name="connsiteY7" fmla="*/ 270000 h 270000"/>
                <a:gd name="connsiteX8" fmla="*/ 45001 w 2295000"/>
                <a:gd name="connsiteY8" fmla="*/ 270000 h 270000"/>
                <a:gd name="connsiteX9" fmla="*/ 0 w 2295000"/>
                <a:gd name="connsiteY9" fmla="*/ 224999 h 270000"/>
                <a:gd name="connsiteX10" fmla="*/ 0 w 2295000"/>
                <a:gd name="connsiteY10" fmla="*/ 90000 h 270000"/>
                <a:gd name="connsiteX11" fmla="*/ 0 w 2295000"/>
                <a:gd name="connsiteY11" fmla="*/ 45001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95000" h="270000">
                  <a:moveTo>
                    <a:pt x="0" y="0"/>
                  </a:moveTo>
                  <a:lnTo>
                    <a:pt x="45001" y="0"/>
                  </a:lnTo>
                  <a:lnTo>
                    <a:pt x="2249999" y="0"/>
                  </a:lnTo>
                  <a:lnTo>
                    <a:pt x="2295000" y="0"/>
                  </a:lnTo>
                  <a:lnTo>
                    <a:pt x="2295000" y="45001"/>
                  </a:lnTo>
                  <a:lnTo>
                    <a:pt x="2295000" y="90000"/>
                  </a:lnTo>
                  <a:lnTo>
                    <a:pt x="2295000" y="224999"/>
                  </a:lnTo>
                  <a:cubicBezTo>
                    <a:pt x="2295000" y="249852"/>
                    <a:pt x="2274852" y="270000"/>
                    <a:pt x="2249999" y="270000"/>
                  </a:cubicBezTo>
                  <a:lnTo>
                    <a:pt x="45001" y="270000"/>
                  </a:lnTo>
                  <a:cubicBezTo>
                    <a:pt x="20148" y="270000"/>
                    <a:pt x="0" y="249852"/>
                    <a:pt x="0" y="224999"/>
                  </a:cubicBezTo>
                  <a:lnTo>
                    <a:pt x="0" y="90000"/>
                  </a:lnTo>
                  <a:lnTo>
                    <a:pt x="0" y="450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B15DFB76-CDE0-49B6-92C5-3DC96CDCCE2B}"/>
                </a:ext>
              </a:extLst>
            </p:cNvPr>
            <p:cNvSpPr/>
            <p:nvPr/>
          </p:nvSpPr>
          <p:spPr>
            <a:xfrm>
              <a:off x="3036000" y="2146500"/>
              <a:ext cx="585000" cy="585000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: фигура 17">
              <a:extLst>
                <a:ext uri="{FF2B5EF4-FFF2-40B4-BE49-F238E27FC236}">
                  <a16:creationId xmlns:a16="http://schemas.microsoft.com/office/drawing/2014/main" id="{99A438CA-E12A-47DB-A95F-8634F3FAA1E2}"/>
                </a:ext>
              </a:extLst>
            </p:cNvPr>
            <p:cNvSpPr/>
            <p:nvPr/>
          </p:nvSpPr>
          <p:spPr>
            <a:xfrm>
              <a:off x="1418944" y="3139271"/>
              <a:ext cx="3817425" cy="874728"/>
            </a:xfrm>
            <a:custGeom>
              <a:avLst/>
              <a:gdLst>
                <a:gd name="connsiteX0" fmla="*/ 281 w 3817425"/>
                <a:gd name="connsiteY0" fmla="*/ 0 h 874728"/>
                <a:gd name="connsiteX1" fmla="*/ 3817425 w 3817425"/>
                <a:gd name="connsiteY1" fmla="*/ 0 h 874728"/>
                <a:gd name="connsiteX2" fmla="*/ 3817425 w 3817425"/>
                <a:gd name="connsiteY2" fmla="*/ 561514 h 874728"/>
                <a:gd name="connsiteX3" fmla="*/ 3817425 w 3817425"/>
                <a:gd name="connsiteY3" fmla="*/ 565051 h 874728"/>
                <a:gd name="connsiteX4" fmla="*/ 3816711 w 3817425"/>
                <a:gd name="connsiteY4" fmla="*/ 565051 h 874728"/>
                <a:gd name="connsiteX5" fmla="*/ 3792811 w 3817425"/>
                <a:gd name="connsiteY5" fmla="*/ 683431 h 874728"/>
                <a:gd name="connsiteX6" fmla="*/ 3504211 w 3817425"/>
                <a:gd name="connsiteY6" fmla="*/ 874728 h 874728"/>
                <a:gd name="connsiteX7" fmla="*/ 3497773 w 3817425"/>
                <a:gd name="connsiteY7" fmla="*/ 874079 h 874728"/>
                <a:gd name="connsiteX8" fmla="*/ 319652 w 3817425"/>
                <a:gd name="connsiteY8" fmla="*/ 874079 h 874728"/>
                <a:gd name="connsiteX9" fmla="*/ 313214 w 3817425"/>
                <a:gd name="connsiteY9" fmla="*/ 874728 h 874728"/>
                <a:gd name="connsiteX10" fmla="*/ 24614 w 3817425"/>
                <a:gd name="connsiteY10" fmla="*/ 683431 h 874728"/>
                <a:gd name="connsiteX11" fmla="*/ 714 w 3817425"/>
                <a:gd name="connsiteY11" fmla="*/ 565051 h 874728"/>
                <a:gd name="connsiteX12" fmla="*/ 281 w 3817425"/>
                <a:gd name="connsiteY12" fmla="*/ 565051 h 874728"/>
                <a:gd name="connsiteX13" fmla="*/ 281 w 3817425"/>
                <a:gd name="connsiteY13" fmla="*/ 562907 h 874728"/>
                <a:gd name="connsiteX14" fmla="*/ 0 w 3817425"/>
                <a:gd name="connsiteY14" fmla="*/ 561514 h 874728"/>
                <a:gd name="connsiteX15" fmla="*/ 281 w 3817425"/>
                <a:gd name="connsiteY15" fmla="*/ 560121 h 87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17425" h="874728">
                  <a:moveTo>
                    <a:pt x="281" y="0"/>
                  </a:moveTo>
                  <a:lnTo>
                    <a:pt x="3817425" y="0"/>
                  </a:lnTo>
                  <a:lnTo>
                    <a:pt x="3817425" y="561514"/>
                  </a:lnTo>
                  <a:lnTo>
                    <a:pt x="3817425" y="565051"/>
                  </a:lnTo>
                  <a:lnTo>
                    <a:pt x="3816711" y="565051"/>
                  </a:lnTo>
                  <a:lnTo>
                    <a:pt x="3792811" y="683431"/>
                  </a:lnTo>
                  <a:cubicBezTo>
                    <a:pt x="3745263" y="795848"/>
                    <a:pt x="3633948" y="874728"/>
                    <a:pt x="3504211" y="874728"/>
                  </a:cubicBezTo>
                  <a:lnTo>
                    <a:pt x="3497773" y="874079"/>
                  </a:lnTo>
                  <a:lnTo>
                    <a:pt x="319652" y="874079"/>
                  </a:lnTo>
                  <a:lnTo>
                    <a:pt x="313214" y="874728"/>
                  </a:lnTo>
                  <a:cubicBezTo>
                    <a:pt x="183477" y="874728"/>
                    <a:pt x="72162" y="795848"/>
                    <a:pt x="24614" y="683431"/>
                  </a:cubicBezTo>
                  <a:lnTo>
                    <a:pt x="714" y="565051"/>
                  </a:lnTo>
                  <a:lnTo>
                    <a:pt x="281" y="565051"/>
                  </a:lnTo>
                  <a:lnTo>
                    <a:pt x="281" y="562907"/>
                  </a:lnTo>
                  <a:lnTo>
                    <a:pt x="0" y="561514"/>
                  </a:lnTo>
                  <a:lnTo>
                    <a:pt x="281" y="5601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A2CF6BF3-1342-4C0D-B09E-5EA3C438D10B}"/>
                </a:ext>
              </a:extLst>
            </p:cNvPr>
            <p:cNvSpPr/>
            <p:nvPr/>
          </p:nvSpPr>
          <p:spPr>
            <a:xfrm>
              <a:off x="1416132" y="3358110"/>
              <a:ext cx="653507" cy="6535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312B6F99-829D-4E07-AC8B-1F00E26EC020}"/>
                </a:ext>
              </a:extLst>
            </p:cNvPr>
            <p:cNvSpPr/>
            <p:nvPr/>
          </p:nvSpPr>
          <p:spPr>
            <a:xfrm>
              <a:off x="4582862" y="3358110"/>
              <a:ext cx="653507" cy="6535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                 </a:t>
              </a:r>
              <a:endParaRPr lang="ru-RU" dirty="0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6953E215-17EC-4269-A436-64CCA7E06E79}"/>
                </a:ext>
              </a:extLst>
            </p:cNvPr>
            <p:cNvSpPr/>
            <p:nvPr/>
          </p:nvSpPr>
          <p:spPr>
            <a:xfrm>
              <a:off x="1735741" y="3358111"/>
              <a:ext cx="3187878" cy="653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0A8F4016-3046-45F9-B1D8-9D8D8FA7B8FB}"/>
                </a:ext>
              </a:extLst>
            </p:cNvPr>
            <p:cNvSpPr/>
            <p:nvPr/>
          </p:nvSpPr>
          <p:spPr>
            <a:xfrm>
              <a:off x="1416843" y="3136889"/>
              <a:ext cx="3819525" cy="560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</a:t>
              </a:r>
              <a:endParaRPr lang="ru-RU" dirty="0"/>
            </a:p>
          </p:txBody>
        </p:sp>
        <p:sp>
          <p:nvSpPr>
            <p:cNvPr id="42" name="Полилиния: фигура 28">
              <a:extLst>
                <a:ext uri="{FF2B5EF4-FFF2-40B4-BE49-F238E27FC236}">
                  <a16:creationId xmlns:a16="http://schemas.microsoft.com/office/drawing/2014/main" id="{9308B964-83DB-4152-8A16-B55F0173BF3D}"/>
                </a:ext>
              </a:extLst>
            </p:cNvPr>
            <p:cNvSpPr/>
            <p:nvPr/>
          </p:nvSpPr>
          <p:spPr>
            <a:xfrm>
              <a:off x="1416132" y="3139271"/>
              <a:ext cx="3820238" cy="874729"/>
            </a:xfrm>
            <a:custGeom>
              <a:avLst/>
              <a:gdLst>
                <a:gd name="connsiteX0" fmla="*/ 711 w 3820238"/>
                <a:gd name="connsiteY0" fmla="*/ 0 h 874729"/>
                <a:gd name="connsiteX1" fmla="*/ 3820236 w 3820238"/>
                <a:gd name="connsiteY1" fmla="*/ 0 h 874729"/>
                <a:gd name="connsiteX2" fmla="*/ 3820236 w 3820238"/>
                <a:gd name="connsiteY2" fmla="*/ 547965 h 874729"/>
                <a:gd name="connsiteX3" fmla="*/ 3820238 w 3820238"/>
                <a:gd name="connsiteY3" fmla="*/ 547975 h 874729"/>
                <a:gd name="connsiteX4" fmla="*/ 3820236 w 3820238"/>
                <a:gd name="connsiteY4" fmla="*/ 547985 h 874729"/>
                <a:gd name="connsiteX5" fmla="*/ 3820236 w 3820238"/>
                <a:gd name="connsiteY5" fmla="*/ 560728 h 874729"/>
                <a:gd name="connsiteX6" fmla="*/ 3817664 w 3820238"/>
                <a:gd name="connsiteY6" fmla="*/ 560728 h 874729"/>
                <a:gd name="connsiteX7" fmla="*/ 3794560 w 3820238"/>
                <a:gd name="connsiteY7" fmla="*/ 675162 h 874729"/>
                <a:gd name="connsiteX8" fmla="*/ 3559337 w 3820238"/>
                <a:gd name="connsiteY8" fmla="*/ 868091 h 874729"/>
                <a:gd name="connsiteX9" fmla="*/ 3507487 w 3820238"/>
                <a:gd name="connsiteY9" fmla="*/ 873317 h 874729"/>
                <a:gd name="connsiteX10" fmla="*/ 3507487 w 3820238"/>
                <a:gd name="connsiteY10" fmla="*/ 874729 h 874729"/>
                <a:gd name="connsiteX11" fmla="*/ 3493484 w 3820238"/>
                <a:gd name="connsiteY11" fmla="*/ 874729 h 874729"/>
                <a:gd name="connsiteX12" fmla="*/ 326754 w 3820238"/>
                <a:gd name="connsiteY12" fmla="*/ 874729 h 874729"/>
                <a:gd name="connsiteX13" fmla="*/ 319609 w 3820238"/>
                <a:gd name="connsiteY13" fmla="*/ 874729 h 874729"/>
                <a:gd name="connsiteX14" fmla="*/ 319609 w 3820238"/>
                <a:gd name="connsiteY14" fmla="*/ 874009 h 874729"/>
                <a:gd name="connsiteX15" fmla="*/ 260902 w 3820238"/>
                <a:gd name="connsiteY15" fmla="*/ 868091 h 874729"/>
                <a:gd name="connsiteX16" fmla="*/ 19827 w 3820238"/>
                <a:gd name="connsiteY16" fmla="*/ 660324 h 874729"/>
                <a:gd name="connsiteX17" fmla="*/ 2251 w 3820238"/>
                <a:gd name="connsiteY17" fmla="*/ 560728 h 874729"/>
                <a:gd name="connsiteX18" fmla="*/ 711 w 3820238"/>
                <a:gd name="connsiteY18" fmla="*/ 560728 h 874729"/>
                <a:gd name="connsiteX19" fmla="*/ 711 w 3820238"/>
                <a:gd name="connsiteY19" fmla="*/ 552004 h 874729"/>
                <a:gd name="connsiteX20" fmla="*/ 0 w 3820238"/>
                <a:gd name="connsiteY20" fmla="*/ 547975 h 874729"/>
                <a:gd name="connsiteX21" fmla="*/ 711 w 3820238"/>
                <a:gd name="connsiteY21" fmla="*/ 543946 h 874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20238" h="874729">
                  <a:moveTo>
                    <a:pt x="711" y="0"/>
                  </a:moveTo>
                  <a:lnTo>
                    <a:pt x="3820236" y="0"/>
                  </a:lnTo>
                  <a:lnTo>
                    <a:pt x="3820236" y="547965"/>
                  </a:lnTo>
                  <a:lnTo>
                    <a:pt x="3820238" y="547975"/>
                  </a:lnTo>
                  <a:lnTo>
                    <a:pt x="3820236" y="547985"/>
                  </a:lnTo>
                  <a:lnTo>
                    <a:pt x="3820236" y="560728"/>
                  </a:lnTo>
                  <a:lnTo>
                    <a:pt x="3817664" y="560728"/>
                  </a:lnTo>
                  <a:lnTo>
                    <a:pt x="3794560" y="675162"/>
                  </a:lnTo>
                  <a:cubicBezTo>
                    <a:pt x="3753224" y="772893"/>
                    <a:pt x="3665691" y="846327"/>
                    <a:pt x="3559337" y="868091"/>
                  </a:cubicBezTo>
                  <a:lnTo>
                    <a:pt x="3507487" y="873317"/>
                  </a:lnTo>
                  <a:lnTo>
                    <a:pt x="3507487" y="874729"/>
                  </a:lnTo>
                  <a:lnTo>
                    <a:pt x="3493484" y="874729"/>
                  </a:lnTo>
                  <a:lnTo>
                    <a:pt x="326754" y="874729"/>
                  </a:lnTo>
                  <a:lnTo>
                    <a:pt x="319609" y="874729"/>
                  </a:lnTo>
                  <a:lnTo>
                    <a:pt x="319609" y="874009"/>
                  </a:lnTo>
                  <a:lnTo>
                    <a:pt x="260902" y="868091"/>
                  </a:lnTo>
                  <a:cubicBezTo>
                    <a:pt x="149230" y="845239"/>
                    <a:pt x="58308" y="765420"/>
                    <a:pt x="19827" y="660324"/>
                  </a:cubicBezTo>
                  <a:lnTo>
                    <a:pt x="2251" y="560728"/>
                  </a:lnTo>
                  <a:lnTo>
                    <a:pt x="711" y="560728"/>
                  </a:lnTo>
                  <a:lnTo>
                    <a:pt x="711" y="552004"/>
                  </a:lnTo>
                  <a:lnTo>
                    <a:pt x="0" y="547975"/>
                  </a:lnTo>
                  <a:lnTo>
                    <a:pt x="711" y="5439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8151770-1EA6-413C-B3BC-3E15E35A0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418661" y="892191"/>
            <a:ext cx="360000" cy="360000"/>
          </a:xfrm>
          <a:prstGeom prst="rect">
            <a:avLst/>
          </a:prstGeom>
        </p:spPr>
      </p:pic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14487399-8429-4AC0-B4D5-34471D20A30B}"/>
              </a:ext>
            </a:extLst>
          </p:cNvPr>
          <p:cNvGrpSpPr/>
          <p:nvPr/>
        </p:nvGrpSpPr>
        <p:grpSpPr>
          <a:xfrm>
            <a:off x="4759686" y="779691"/>
            <a:ext cx="4185000" cy="4067732"/>
            <a:chOff x="1197274" y="2146500"/>
            <a:chExt cx="4185000" cy="4067732"/>
          </a:xfrm>
        </p:grpSpPr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7A027C90-2F42-4A4B-9E73-3B48E07F366C}"/>
                </a:ext>
              </a:extLst>
            </p:cNvPr>
            <p:cNvSpPr/>
            <p:nvPr/>
          </p:nvSpPr>
          <p:spPr>
            <a:xfrm>
              <a:off x="2042428" y="2305763"/>
              <a:ext cx="277144" cy="495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69F99958-5EEB-4590-8A98-FF90339D3141}"/>
                </a:ext>
              </a:extLst>
            </p:cNvPr>
            <p:cNvSpPr/>
            <p:nvPr/>
          </p:nvSpPr>
          <p:spPr>
            <a:xfrm>
              <a:off x="4337428" y="2304000"/>
              <a:ext cx="277144" cy="495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7" name="Прямоугольник: скругленные углы 35">
              <a:extLst>
                <a:ext uri="{FF2B5EF4-FFF2-40B4-BE49-F238E27FC236}">
                  <a16:creationId xmlns:a16="http://schemas.microsoft.com/office/drawing/2014/main" id="{AFEC7088-57B7-4C72-9E72-5CAFB8D70DA1}"/>
                </a:ext>
              </a:extLst>
            </p:cNvPr>
            <p:cNvSpPr/>
            <p:nvPr/>
          </p:nvSpPr>
          <p:spPr>
            <a:xfrm>
              <a:off x="1416000" y="2439000"/>
              <a:ext cx="3825000" cy="1575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олилиния: фигура 36">
              <a:extLst>
                <a:ext uri="{FF2B5EF4-FFF2-40B4-BE49-F238E27FC236}">
                  <a16:creationId xmlns:a16="http://schemas.microsoft.com/office/drawing/2014/main" id="{6C5B13DC-64F4-43D4-A77E-043835673410}"/>
                </a:ext>
              </a:extLst>
            </p:cNvPr>
            <p:cNvSpPr/>
            <p:nvPr/>
          </p:nvSpPr>
          <p:spPr>
            <a:xfrm>
              <a:off x="2181000" y="2304000"/>
              <a:ext cx="2295000" cy="270000"/>
            </a:xfrm>
            <a:custGeom>
              <a:avLst/>
              <a:gdLst>
                <a:gd name="connsiteX0" fmla="*/ 0 w 2295000"/>
                <a:gd name="connsiteY0" fmla="*/ 0 h 270000"/>
                <a:gd name="connsiteX1" fmla="*/ 45001 w 2295000"/>
                <a:gd name="connsiteY1" fmla="*/ 0 h 270000"/>
                <a:gd name="connsiteX2" fmla="*/ 2249999 w 2295000"/>
                <a:gd name="connsiteY2" fmla="*/ 0 h 270000"/>
                <a:gd name="connsiteX3" fmla="*/ 2295000 w 2295000"/>
                <a:gd name="connsiteY3" fmla="*/ 0 h 270000"/>
                <a:gd name="connsiteX4" fmla="*/ 2295000 w 2295000"/>
                <a:gd name="connsiteY4" fmla="*/ 45001 h 270000"/>
                <a:gd name="connsiteX5" fmla="*/ 2295000 w 2295000"/>
                <a:gd name="connsiteY5" fmla="*/ 90000 h 270000"/>
                <a:gd name="connsiteX6" fmla="*/ 2295000 w 2295000"/>
                <a:gd name="connsiteY6" fmla="*/ 224999 h 270000"/>
                <a:gd name="connsiteX7" fmla="*/ 2249999 w 2295000"/>
                <a:gd name="connsiteY7" fmla="*/ 270000 h 270000"/>
                <a:gd name="connsiteX8" fmla="*/ 45001 w 2295000"/>
                <a:gd name="connsiteY8" fmla="*/ 270000 h 270000"/>
                <a:gd name="connsiteX9" fmla="*/ 0 w 2295000"/>
                <a:gd name="connsiteY9" fmla="*/ 224999 h 270000"/>
                <a:gd name="connsiteX10" fmla="*/ 0 w 2295000"/>
                <a:gd name="connsiteY10" fmla="*/ 90000 h 270000"/>
                <a:gd name="connsiteX11" fmla="*/ 0 w 2295000"/>
                <a:gd name="connsiteY11" fmla="*/ 45001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95000" h="270000">
                  <a:moveTo>
                    <a:pt x="0" y="0"/>
                  </a:moveTo>
                  <a:lnTo>
                    <a:pt x="45001" y="0"/>
                  </a:lnTo>
                  <a:lnTo>
                    <a:pt x="2249999" y="0"/>
                  </a:lnTo>
                  <a:lnTo>
                    <a:pt x="2295000" y="0"/>
                  </a:lnTo>
                  <a:lnTo>
                    <a:pt x="2295000" y="45001"/>
                  </a:lnTo>
                  <a:lnTo>
                    <a:pt x="2295000" y="90000"/>
                  </a:lnTo>
                  <a:lnTo>
                    <a:pt x="2295000" y="224999"/>
                  </a:lnTo>
                  <a:cubicBezTo>
                    <a:pt x="2295000" y="249852"/>
                    <a:pt x="2274852" y="270000"/>
                    <a:pt x="2249999" y="270000"/>
                  </a:cubicBezTo>
                  <a:lnTo>
                    <a:pt x="45001" y="270000"/>
                  </a:lnTo>
                  <a:cubicBezTo>
                    <a:pt x="20148" y="270000"/>
                    <a:pt x="0" y="249852"/>
                    <a:pt x="0" y="224999"/>
                  </a:cubicBezTo>
                  <a:lnTo>
                    <a:pt x="0" y="90000"/>
                  </a:lnTo>
                  <a:lnTo>
                    <a:pt x="0" y="450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8BEAAECA-3230-4E8D-8BC2-A4667EFF27A4}"/>
                </a:ext>
              </a:extLst>
            </p:cNvPr>
            <p:cNvSpPr/>
            <p:nvPr/>
          </p:nvSpPr>
          <p:spPr>
            <a:xfrm>
              <a:off x="3036000" y="2146500"/>
              <a:ext cx="585000" cy="58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олилиния: фигура 38">
              <a:extLst>
                <a:ext uri="{FF2B5EF4-FFF2-40B4-BE49-F238E27FC236}">
                  <a16:creationId xmlns:a16="http://schemas.microsoft.com/office/drawing/2014/main" id="{865B654D-34B9-430D-8485-FF44FDF604B1}"/>
                </a:ext>
              </a:extLst>
            </p:cNvPr>
            <p:cNvSpPr/>
            <p:nvPr/>
          </p:nvSpPr>
          <p:spPr>
            <a:xfrm>
              <a:off x="1418944" y="3139271"/>
              <a:ext cx="3817425" cy="874728"/>
            </a:xfrm>
            <a:custGeom>
              <a:avLst/>
              <a:gdLst>
                <a:gd name="connsiteX0" fmla="*/ 281 w 3817425"/>
                <a:gd name="connsiteY0" fmla="*/ 0 h 874728"/>
                <a:gd name="connsiteX1" fmla="*/ 3817425 w 3817425"/>
                <a:gd name="connsiteY1" fmla="*/ 0 h 874728"/>
                <a:gd name="connsiteX2" fmla="*/ 3817425 w 3817425"/>
                <a:gd name="connsiteY2" fmla="*/ 561514 h 874728"/>
                <a:gd name="connsiteX3" fmla="*/ 3817425 w 3817425"/>
                <a:gd name="connsiteY3" fmla="*/ 565051 h 874728"/>
                <a:gd name="connsiteX4" fmla="*/ 3816711 w 3817425"/>
                <a:gd name="connsiteY4" fmla="*/ 565051 h 874728"/>
                <a:gd name="connsiteX5" fmla="*/ 3792811 w 3817425"/>
                <a:gd name="connsiteY5" fmla="*/ 683431 h 874728"/>
                <a:gd name="connsiteX6" fmla="*/ 3504211 w 3817425"/>
                <a:gd name="connsiteY6" fmla="*/ 874728 h 874728"/>
                <a:gd name="connsiteX7" fmla="*/ 3497773 w 3817425"/>
                <a:gd name="connsiteY7" fmla="*/ 874079 h 874728"/>
                <a:gd name="connsiteX8" fmla="*/ 319652 w 3817425"/>
                <a:gd name="connsiteY8" fmla="*/ 874079 h 874728"/>
                <a:gd name="connsiteX9" fmla="*/ 313214 w 3817425"/>
                <a:gd name="connsiteY9" fmla="*/ 874728 h 874728"/>
                <a:gd name="connsiteX10" fmla="*/ 24614 w 3817425"/>
                <a:gd name="connsiteY10" fmla="*/ 683431 h 874728"/>
                <a:gd name="connsiteX11" fmla="*/ 714 w 3817425"/>
                <a:gd name="connsiteY11" fmla="*/ 565051 h 874728"/>
                <a:gd name="connsiteX12" fmla="*/ 281 w 3817425"/>
                <a:gd name="connsiteY12" fmla="*/ 565051 h 874728"/>
                <a:gd name="connsiteX13" fmla="*/ 281 w 3817425"/>
                <a:gd name="connsiteY13" fmla="*/ 562907 h 874728"/>
                <a:gd name="connsiteX14" fmla="*/ 0 w 3817425"/>
                <a:gd name="connsiteY14" fmla="*/ 561514 h 874728"/>
                <a:gd name="connsiteX15" fmla="*/ 281 w 3817425"/>
                <a:gd name="connsiteY15" fmla="*/ 560121 h 87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17425" h="874728">
                  <a:moveTo>
                    <a:pt x="281" y="0"/>
                  </a:moveTo>
                  <a:lnTo>
                    <a:pt x="3817425" y="0"/>
                  </a:lnTo>
                  <a:lnTo>
                    <a:pt x="3817425" y="561514"/>
                  </a:lnTo>
                  <a:lnTo>
                    <a:pt x="3817425" y="565051"/>
                  </a:lnTo>
                  <a:lnTo>
                    <a:pt x="3816711" y="565051"/>
                  </a:lnTo>
                  <a:lnTo>
                    <a:pt x="3792811" y="683431"/>
                  </a:lnTo>
                  <a:cubicBezTo>
                    <a:pt x="3745263" y="795848"/>
                    <a:pt x="3633948" y="874728"/>
                    <a:pt x="3504211" y="874728"/>
                  </a:cubicBezTo>
                  <a:lnTo>
                    <a:pt x="3497773" y="874079"/>
                  </a:lnTo>
                  <a:lnTo>
                    <a:pt x="319652" y="874079"/>
                  </a:lnTo>
                  <a:lnTo>
                    <a:pt x="313214" y="874728"/>
                  </a:lnTo>
                  <a:cubicBezTo>
                    <a:pt x="183477" y="874728"/>
                    <a:pt x="72162" y="795848"/>
                    <a:pt x="24614" y="683431"/>
                  </a:cubicBezTo>
                  <a:lnTo>
                    <a:pt x="714" y="565051"/>
                  </a:lnTo>
                  <a:lnTo>
                    <a:pt x="281" y="565051"/>
                  </a:lnTo>
                  <a:lnTo>
                    <a:pt x="281" y="562907"/>
                  </a:lnTo>
                  <a:lnTo>
                    <a:pt x="0" y="561514"/>
                  </a:lnTo>
                  <a:lnTo>
                    <a:pt x="281" y="5601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F0D281C3-08D1-4AAA-9242-397BBEBA9E03}"/>
                </a:ext>
              </a:extLst>
            </p:cNvPr>
            <p:cNvSpPr/>
            <p:nvPr/>
          </p:nvSpPr>
          <p:spPr>
            <a:xfrm>
              <a:off x="1197274" y="5167724"/>
              <a:ext cx="4185000" cy="10465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824E0464-7191-4DBB-8398-79126DB07F26}"/>
                </a:ext>
              </a:extLst>
            </p:cNvPr>
            <p:cNvSpPr/>
            <p:nvPr/>
          </p:nvSpPr>
          <p:spPr>
            <a:xfrm>
              <a:off x="1416132" y="3358110"/>
              <a:ext cx="653507" cy="6535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61F28025-76AF-434F-95A0-FB944F4821A3}"/>
                </a:ext>
              </a:extLst>
            </p:cNvPr>
            <p:cNvSpPr/>
            <p:nvPr/>
          </p:nvSpPr>
          <p:spPr>
            <a:xfrm>
              <a:off x="4582862" y="3358110"/>
              <a:ext cx="653507" cy="6535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                 </a:t>
              </a:r>
              <a:endParaRPr lang="ru-RU" dirty="0"/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489AB945-571F-4DFA-8506-482234E15055}"/>
                </a:ext>
              </a:extLst>
            </p:cNvPr>
            <p:cNvSpPr/>
            <p:nvPr/>
          </p:nvSpPr>
          <p:spPr>
            <a:xfrm>
              <a:off x="1735741" y="3358111"/>
              <a:ext cx="3187878" cy="653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6EE2AB2C-C575-4E30-9AA1-8740604BD2F6}"/>
                </a:ext>
              </a:extLst>
            </p:cNvPr>
            <p:cNvSpPr/>
            <p:nvPr/>
          </p:nvSpPr>
          <p:spPr>
            <a:xfrm>
              <a:off x="1416843" y="3136889"/>
              <a:ext cx="3819525" cy="560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    </a:t>
              </a:r>
              <a:endParaRPr lang="ru-RU" dirty="0"/>
            </a:p>
          </p:txBody>
        </p:sp>
        <p:sp>
          <p:nvSpPr>
            <p:cNvPr id="56" name="Полилиния: фигура 44">
              <a:extLst>
                <a:ext uri="{FF2B5EF4-FFF2-40B4-BE49-F238E27FC236}">
                  <a16:creationId xmlns:a16="http://schemas.microsoft.com/office/drawing/2014/main" id="{A1A43BB4-3E97-40D8-96DD-74494855F07B}"/>
                </a:ext>
              </a:extLst>
            </p:cNvPr>
            <p:cNvSpPr/>
            <p:nvPr/>
          </p:nvSpPr>
          <p:spPr>
            <a:xfrm>
              <a:off x="1416132" y="3139271"/>
              <a:ext cx="3820238" cy="3074960"/>
            </a:xfrm>
            <a:custGeom>
              <a:avLst/>
              <a:gdLst>
                <a:gd name="connsiteX0" fmla="*/ 711 w 3820238"/>
                <a:gd name="connsiteY0" fmla="*/ 0 h 874729"/>
                <a:gd name="connsiteX1" fmla="*/ 3820236 w 3820238"/>
                <a:gd name="connsiteY1" fmla="*/ 0 h 874729"/>
                <a:gd name="connsiteX2" fmla="*/ 3820236 w 3820238"/>
                <a:gd name="connsiteY2" fmla="*/ 547965 h 874729"/>
                <a:gd name="connsiteX3" fmla="*/ 3820238 w 3820238"/>
                <a:gd name="connsiteY3" fmla="*/ 547975 h 874729"/>
                <a:gd name="connsiteX4" fmla="*/ 3820236 w 3820238"/>
                <a:gd name="connsiteY4" fmla="*/ 547985 h 874729"/>
                <a:gd name="connsiteX5" fmla="*/ 3820236 w 3820238"/>
                <a:gd name="connsiteY5" fmla="*/ 560728 h 874729"/>
                <a:gd name="connsiteX6" fmla="*/ 3817664 w 3820238"/>
                <a:gd name="connsiteY6" fmla="*/ 560728 h 874729"/>
                <a:gd name="connsiteX7" fmla="*/ 3794560 w 3820238"/>
                <a:gd name="connsiteY7" fmla="*/ 675162 h 874729"/>
                <a:gd name="connsiteX8" fmla="*/ 3559337 w 3820238"/>
                <a:gd name="connsiteY8" fmla="*/ 868091 h 874729"/>
                <a:gd name="connsiteX9" fmla="*/ 3507487 w 3820238"/>
                <a:gd name="connsiteY9" fmla="*/ 873317 h 874729"/>
                <a:gd name="connsiteX10" fmla="*/ 3507487 w 3820238"/>
                <a:gd name="connsiteY10" fmla="*/ 874729 h 874729"/>
                <a:gd name="connsiteX11" fmla="*/ 3493484 w 3820238"/>
                <a:gd name="connsiteY11" fmla="*/ 874729 h 874729"/>
                <a:gd name="connsiteX12" fmla="*/ 326754 w 3820238"/>
                <a:gd name="connsiteY12" fmla="*/ 874729 h 874729"/>
                <a:gd name="connsiteX13" fmla="*/ 319609 w 3820238"/>
                <a:gd name="connsiteY13" fmla="*/ 874729 h 874729"/>
                <a:gd name="connsiteX14" fmla="*/ 319609 w 3820238"/>
                <a:gd name="connsiteY14" fmla="*/ 874009 h 874729"/>
                <a:gd name="connsiteX15" fmla="*/ 260902 w 3820238"/>
                <a:gd name="connsiteY15" fmla="*/ 868091 h 874729"/>
                <a:gd name="connsiteX16" fmla="*/ 19827 w 3820238"/>
                <a:gd name="connsiteY16" fmla="*/ 660324 h 874729"/>
                <a:gd name="connsiteX17" fmla="*/ 2251 w 3820238"/>
                <a:gd name="connsiteY17" fmla="*/ 560728 h 874729"/>
                <a:gd name="connsiteX18" fmla="*/ 711 w 3820238"/>
                <a:gd name="connsiteY18" fmla="*/ 560728 h 874729"/>
                <a:gd name="connsiteX19" fmla="*/ 711 w 3820238"/>
                <a:gd name="connsiteY19" fmla="*/ 552004 h 874729"/>
                <a:gd name="connsiteX20" fmla="*/ 0 w 3820238"/>
                <a:gd name="connsiteY20" fmla="*/ 547975 h 874729"/>
                <a:gd name="connsiteX21" fmla="*/ 711 w 3820238"/>
                <a:gd name="connsiteY21" fmla="*/ 543946 h 874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20238" h="874729">
                  <a:moveTo>
                    <a:pt x="711" y="0"/>
                  </a:moveTo>
                  <a:lnTo>
                    <a:pt x="3820236" y="0"/>
                  </a:lnTo>
                  <a:lnTo>
                    <a:pt x="3820236" y="547965"/>
                  </a:lnTo>
                  <a:lnTo>
                    <a:pt x="3820238" y="547975"/>
                  </a:lnTo>
                  <a:lnTo>
                    <a:pt x="3820236" y="547985"/>
                  </a:lnTo>
                  <a:lnTo>
                    <a:pt x="3820236" y="560728"/>
                  </a:lnTo>
                  <a:lnTo>
                    <a:pt x="3817664" y="560728"/>
                  </a:lnTo>
                  <a:lnTo>
                    <a:pt x="3794560" y="675162"/>
                  </a:lnTo>
                  <a:cubicBezTo>
                    <a:pt x="3753224" y="772893"/>
                    <a:pt x="3665691" y="846327"/>
                    <a:pt x="3559337" y="868091"/>
                  </a:cubicBezTo>
                  <a:lnTo>
                    <a:pt x="3507487" y="873317"/>
                  </a:lnTo>
                  <a:lnTo>
                    <a:pt x="3507487" y="874729"/>
                  </a:lnTo>
                  <a:lnTo>
                    <a:pt x="3493484" y="874729"/>
                  </a:lnTo>
                  <a:lnTo>
                    <a:pt x="326754" y="874729"/>
                  </a:lnTo>
                  <a:lnTo>
                    <a:pt x="319609" y="874729"/>
                  </a:lnTo>
                  <a:lnTo>
                    <a:pt x="319609" y="874009"/>
                  </a:lnTo>
                  <a:lnTo>
                    <a:pt x="260902" y="868091"/>
                  </a:lnTo>
                  <a:cubicBezTo>
                    <a:pt x="149230" y="845239"/>
                    <a:pt x="58308" y="765420"/>
                    <a:pt x="19827" y="660324"/>
                  </a:cubicBezTo>
                  <a:lnTo>
                    <a:pt x="2251" y="560728"/>
                  </a:lnTo>
                  <a:lnTo>
                    <a:pt x="711" y="560728"/>
                  </a:lnTo>
                  <a:lnTo>
                    <a:pt x="711" y="552004"/>
                  </a:lnTo>
                  <a:lnTo>
                    <a:pt x="0" y="547975"/>
                  </a:lnTo>
                  <a:lnTo>
                    <a:pt x="711" y="5439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3DA25CB3-5532-42A8-8757-BABABAED0E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6749425" y="886437"/>
            <a:ext cx="360000" cy="360000"/>
          </a:xfrm>
          <a:prstGeom prst="rect">
            <a:avLst/>
          </a:prstGeom>
        </p:spPr>
      </p:pic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8E2CB88-14EF-4B4B-AA02-066BE16BE93A}"/>
              </a:ext>
            </a:extLst>
          </p:cNvPr>
          <p:cNvSpPr/>
          <p:nvPr/>
        </p:nvSpPr>
        <p:spPr>
          <a:xfrm>
            <a:off x="838484" y="1565428"/>
            <a:ext cx="351228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Республикамизда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соғлиқни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сақлаш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ҳамда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жисмоний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тарбия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спорт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соҳаларини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ислоҳ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қилиш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юзасидан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қабул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қилинган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норматив-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ҳуқуқий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ҳужжатларда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ушбу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тизимларни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такомиллаштириш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баробарида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аҳоли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ўртасида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соғлом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турмуш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тарзини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шакллантиришга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мазкур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соҳада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сиёсатининг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муҳим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йўналишларидан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бири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сифатида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аҳамият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қаратилмоқда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57920DBE-4AC1-4CB8-BF8B-EA71ED4F93C9}"/>
              </a:ext>
            </a:extLst>
          </p:cNvPr>
          <p:cNvSpPr/>
          <p:nvPr/>
        </p:nvSpPr>
        <p:spPr>
          <a:xfrm>
            <a:off x="5156731" y="1379674"/>
            <a:ext cx="35453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Жумладан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2025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йилга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қадар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Ўзбекистон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Республикаси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соғлиқни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сақлаш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тизимини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жисмоний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тарбия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спортни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ривожлантириш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йилга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қадар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юқумли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бўлмаган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касалликлар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профилактикаси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аҳолининг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соғлом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турмуш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тарзини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қўллаб-қувватлаш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жисмоний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фаоллиги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даражасини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ошириш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концепциялари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ҳамда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соғлом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турмуш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тарзини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кенг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татбиқ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этиш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оммавий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спортни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янада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ривожлантириш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чора-тадбирлари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тасдиқланди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ижрога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қаратилди</a:t>
            </a:r>
            <a:r>
              <a:rPr lang="ru-RU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398323109"/>
              </p:ext>
            </p:extLst>
          </p:nvPr>
        </p:nvGraphicFramePr>
        <p:xfrm>
          <a:off x="275423" y="0"/>
          <a:ext cx="8582140" cy="498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76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93213" y="465420"/>
            <a:ext cx="42855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Жисмоний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тарбия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спорт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вазирлиги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Ахборот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технологиялари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коммуникацияларини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ривожлантириш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вазирлиги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томонидан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аҳолини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соғлом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турмуш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тарзига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ундовчи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«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Соғлом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турмуш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тарзи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платформаси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ишлаб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чиқилаётганлиги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маълумот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қабул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қилинсин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4100" name="Picture 4" descr="Картинки по запросу &quot;спорт икон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6" r="6713"/>
          <a:stretch/>
        </p:blipFill>
        <p:spPr bwMode="auto">
          <a:xfrm>
            <a:off x="5574534" y="162234"/>
            <a:ext cx="3194892" cy="23911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Прямоугольник 4"/>
          <p:cNvSpPr/>
          <p:nvPr/>
        </p:nvSpPr>
        <p:spPr>
          <a:xfrm>
            <a:off x="793213" y="2927980"/>
            <a:ext cx="74308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Ахборот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технологиялари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коммуникацияларини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ривожлантириш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вазирлиги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мазкур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платформани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ишлаб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чиқишда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Соғлиқни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сақлаш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вазирлиги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билан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биргаликда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унда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жумладан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инсоннинг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тана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вазни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индексини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ҳисоблаш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унинг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ҳаёт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тарзини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ҳисобга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олган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ҳолда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кунлик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меъёрини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тавсия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этиш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истеъмол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қилинаётган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таом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озиқ-овқат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маҳсулотлари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ичимликларнинг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калориясини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ҳисоблаш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имконини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берувчи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бўлимини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яратсин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08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879" y="1044592"/>
            <a:ext cx="4048699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Болаларнинг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ёшгача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бўлган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даврда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оптимал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ривожланиши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ўсишини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таъминлаш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мақсадида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қуйидагиларни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назарда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тутувчи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патронажнинг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универсал-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прогрессив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модели 2022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йил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январга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қадар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босқичма-босқич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жорий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этилсин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0" y="681035"/>
            <a:ext cx="4572000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ҳомиладор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туғруқдан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кейинги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даврдаги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аёллар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ҳамда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ёшгача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болалари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мавжуд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оилалар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амалдаги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штатлар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доирасида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алоҳида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патронаж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ҳамширасини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бириктириш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 algn="just">
              <a:spcAft>
                <a:spcPts val="0"/>
              </a:spcAf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ушбу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патронаж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ҳамшираси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томонидан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умумий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ҳолати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қониқарли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хавф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гуруҳидаги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аҳолини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аниқлаш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ҳамда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улар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соғлиғининг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умумий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ҳолатини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дифференциаллашган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ёндашув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асосида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кузатиб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бориш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 algn="just">
              <a:spcAft>
                <a:spcPts val="0"/>
              </a:spcAf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умумий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ҳолати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қониқарли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бўлган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барча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ҳомиладор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туғруқдан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кейинги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даврдаги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аёллар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ҳамда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ёшгача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болалари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мавжуд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оилаларни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ягона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меъёр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асосида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бевосита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кузатиш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 algn="just">
              <a:spcAft>
                <a:spcPts val="0"/>
              </a:spcAf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руҳий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тушкунлик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ҳолати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боланинг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ривожланиши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соғлом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муҳитни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таъминлашда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қийинчиликлари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мавжуд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хавф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гуруҳидаги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ҳомиладор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туғруқдан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кейинги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даврдаги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аёллар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ҳамда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5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ёшгача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болалари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бўлган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оилаларнинг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ҳар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бирига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индивидуал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режа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асосида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кенгайтирилган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ёрдам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кўрсатиш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4296579" y="1554001"/>
            <a:ext cx="275421" cy="2754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Картинки по запросу &quot;потранаж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35" y="2773915"/>
            <a:ext cx="3321586" cy="22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1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0930" y="176270"/>
            <a:ext cx="3828362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Сирдарё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вилоятининг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туман (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шаҳар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кўп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тармоқли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марказий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поликлиникаларида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2021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йил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январдан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бошлаб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эксперимент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тариқасида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соғлом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турмуш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тарзини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юритиш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махсус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тайёргарликдан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ўтган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шифокор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ўрта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тиббиёт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ходимларидан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иборат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хоналари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ташкил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эти </a:t>
            </a: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соғлом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турмуш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тарзи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r>
              <a:rPr lang="ru-RU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лсин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45306" y="860437"/>
            <a:ext cx="457200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Белгилансинки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«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соғлом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турмуш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тарзи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хоналари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 algn="just">
              <a:spcAft>
                <a:spcPts val="0"/>
              </a:spcAft>
            </a:pP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аҳолига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тўғри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соғлом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турмуш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тарзи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жисмоний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фаоллик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масалаларида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якка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тартибда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профилактик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тадбирларни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олиб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боради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 algn="just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республика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бюджетидан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Соғлиқни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сақлаш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вазирлигига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ажратилган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маблағлар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ҳисобидан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зарур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моддий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-техник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воситалар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билан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жиҳозланади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 algn="just">
              <a:spcAft>
                <a:spcPts val="0"/>
              </a:spcAft>
            </a:pP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Аҳолининг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соғлом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турмуш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тарзини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қўллаб-қувватлаш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жисмоний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фаоллигини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ошириш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марказининг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кейинги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ўринларда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—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Марказ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туман (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шаҳар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бўлинмалари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штатларини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қайта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кўриб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чиқиш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ҳисобига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шакллантирилади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4109292" y="1706929"/>
            <a:ext cx="286438" cy="4193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 descr="Картинки по запросу &quot;овқатланиш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t="10132" r="13560" b="5561"/>
          <a:stretch/>
        </p:blipFill>
        <p:spPr bwMode="auto">
          <a:xfrm>
            <a:off x="534317" y="2809301"/>
            <a:ext cx="3332603" cy="22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34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96" y="501611"/>
            <a:ext cx="4610559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Марказ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Республика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ўрта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тиббиёт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фармацевтика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ходимлари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малакасини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ошириш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уларни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ихтисослаштириш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маркази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тиббиёт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олий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таълим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муассасаларига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бирламчи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тиббий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-санитария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ёрдами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муассасалари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тиббий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ходимлари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диетология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қайта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тайёрлаш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курсларини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аҳоли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маслаҳатчи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тайёрлаш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курсларини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ташкил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этиш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ваколати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берилсин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8896" y="3008238"/>
            <a:ext cx="8224092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6. Санитария, гигиена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касб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касалликлари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илмий-тадқиқот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институтига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қўшимча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равишда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соғлом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хавфсиз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озиқ-овқат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маҳсулотлари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хомашёсининг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асосий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турларини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кенгайтириш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озиқ-овқат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маҳсулотларини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микронутриентлар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билан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бойитиш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аҳолининг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ёши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жинси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физиологик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ҳолати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касби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касалликларидан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келиб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чиққан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ҳолда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соғлом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парҳезли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профилактик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тиббиёт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масалалари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cанитария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қоидалари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меъёрларини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тайёрлаш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ўқув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дастурларини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ишлаб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илмий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тадқиқотлар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олиб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бориш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вазифалари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юклатилсин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Картинки по запросу &quot;доктор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25" y="271476"/>
            <a:ext cx="3805830" cy="253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55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2863" y="1850835"/>
            <a:ext cx="63787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2021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йил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февралга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қадар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Жаҳон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соғлиқни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сақлаш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ташкилотининг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тавсиялари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асосида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диетолог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мутахассислар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маслаҳатчиларни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тайёрлаш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бўйича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ўқув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дастурларини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тайёрласин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indent="540385" algn="just"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2021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йил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майга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қадар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Ўзбекистон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давлат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жисмоний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тарбия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спорт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университети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ҳузуридаги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Жисмоний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тарбия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спорт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илмий-тадқиқотлар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институти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билан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биргаликда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аҳолининг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ёши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жинси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физиологик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ҳолати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касбига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кўра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гуруҳлари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учун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тавсия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этиладиган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ўртача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кунлик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овқатланиш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меъёрлари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ҳамда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жисмоний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машқлар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комплексини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ишлаб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чиқсин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5" y="122661"/>
            <a:ext cx="2715774" cy="22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3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1485</Words>
  <Application>Microsoft Office PowerPoint</Application>
  <PresentationFormat>Экран (16:9)</PresentationFormat>
  <Paragraphs>60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2021-02-10T07:56:08Z</dcterms:modified>
</cp:coreProperties>
</file>