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5" r:id="rId2"/>
    <p:sldId id="269" r:id="rId3"/>
    <p:sldId id="272" r:id="rId4"/>
    <p:sldId id="266" r:id="rId5"/>
    <p:sldId id="267" r:id="rId6"/>
    <p:sldId id="268" r:id="rId7"/>
    <p:sldId id="263" r:id="rId8"/>
    <p:sldId id="264"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3"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Пользователь" initials="П" lastIdx="1" clrIdx="0">
    <p:extLst>
      <p:ext uri="{19B8F6BF-5375-455C-9EA6-DF929625EA0E}">
        <p15:presenceInfo xmlns="" xmlns:p15="http://schemas.microsoft.com/office/powerpoint/2012/main" userId="Пользователь"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218" y="-300"/>
      </p:cViewPr>
      <p:guideLst>
        <p:guide orient="horz" pos="2183"/>
        <p:guide pos="384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B50717-625E-477A-AF19-F2DE6C82292F}" type="datetimeFigureOut">
              <a:rPr lang="ru-RU" smtClean="0"/>
              <a:t>23.02.2021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447531-048B-4DEE-8C89-E75FA1B745E1}" type="slidenum">
              <a:rPr lang="ru-RU" smtClean="0"/>
              <a:t>‹#›</a:t>
            </a:fld>
            <a:endParaRPr lang="ru-RU"/>
          </a:p>
        </p:txBody>
      </p:sp>
    </p:spTree>
    <p:extLst>
      <p:ext uri="{BB962C8B-B14F-4D97-AF65-F5344CB8AC3E}">
        <p14:creationId xmlns:p14="http://schemas.microsoft.com/office/powerpoint/2010/main" val="4127550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4447531-048B-4DEE-8C89-E75FA1B745E1}" type="slidenum">
              <a:rPr lang="ru-RU" smtClean="0"/>
              <a:t>7</a:t>
            </a:fld>
            <a:endParaRPr lang="ru-RU"/>
          </a:p>
        </p:txBody>
      </p:sp>
    </p:spTree>
    <p:extLst>
      <p:ext uri="{BB962C8B-B14F-4D97-AF65-F5344CB8AC3E}">
        <p14:creationId xmlns:p14="http://schemas.microsoft.com/office/powerpoint/2010/main" val="164243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0A8FD64-0C65-4345-AADE-3AD7CB604C8C}" type="slidenum">
              <a:rPr lang="ru-RU" smtClean="0"/>
              <a:t>8</a:t>
            </a:fld>
            <a:endParaRPr lang="ru-RU"/>
          </a:p>
        </p:txBody>
      </p:sp>
    </p:spTree>
    <p:extLst>
      <p:ext uri="{BB962C8B-B14F-4D97-AF65-F5344CB8AC3E}">
        <p14:creationId xmlns:p14="http://schemas.microsoft.com/office/powerpoint/2010/main" val="1284976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5157D5C2-B3EE-4A64-B314-E64EA5552092}" type="datetimeFigureOut">
              <a:rPr lang="ru-RU" smtClean="0"/>
              <a:t>23.02.2021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5C66D8E-C070-4211-93AF-589C9192D445}" type="slidenum">
              <a:rPr lang="ru-RU" smtClean="0"/>
              <a:t>‹#›</a:t>
            </a:fld>
            <a:endParaRPr lang="ru-RU"/>
          </a:p>
        </p:txBody>
      </p:sp>
    </p:spTree>
    <p:extLst>
      <p:ext uri="{BB962C8B-B14F-4D97-AF65-F5344CB8AC3E}">
        <p14:creationId xmlns:p14="http://schemas.microsoft.com/office/powerpoint/2010/main" val="3208840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5157D5C2-B3EE-4A64-B314-E64EA5552092}" type="datetimeFigureOut">
              <a:rPr lang="ru-RU" smtClean="0"/>
              <a:t>23.02.2021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5C66D8E-C070-4211-93AF-589C9192D445}" type="slidenum">
              <a:rPr lang="ru-RU" smtClean="0"/>
              <a:t>‹#›</a:t>
            </a:fld>
            <a:endParaRPr lang="ru-RU"/>
          </a:p>
        </p:txBody>
      </p:sp>
    </p:spTree>
    <p:extLst>
      <p:ext uri="{BB962C8B-B14F-4D97-AF65-F5344CB8AC3E}">
        <p14:creationId xmlns:p14="http://schemas.microsoft.com/office/powerpoint/2010/main" val="3356957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5157D5C2-B3EE-4A64-B314-E64EA5552092}" type="datetimeFigureOut">
              <a:rPr lang="ru-RU" smtClean="0"/>
              <a:t>23.02.2021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5C66D8E-C070-4211-93AF-589C9192D445}" type="slidenum">
              <a:rPr lang="ru-RU" smtClean="0"/>
              <a:t>‹#›</a:t>
            </a:fld>
            <a:endParaRPr lang="ru-RU"/>
          </a:p>
        </p:txBody>
      </p:sp>
    </p:spTree>
    <p:extLst>
      <p:ext uri="{BB962C8B-B14F-4D97-AF65-F5344CB8AC3E}">
        <p14:creationId xmlns:p14="http://schemas.microsoft.com/office/powerpoint/2010/main" val="422739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5157D5C2-B3EE-4A64-B314-E64EA5552092}" type="datetimeFigureOut">
              <a:rPr lang="ru-RU" smtClean="0"/>
              <a:t>23.02.2021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5C66D8E-C070-4211-93AF-589C9192D445}" type="slidenum">
              <a:rPr lang="ru-RU" smtClean="0"/>
              <a:t>‹#›</a:t>
            </a:fld>
            <a:endParaRPr lang="ru-RU"/>
          </a:p>
        </p:txBody>
      </p:sp>
    </p:spTree>
    <p:extLst>
      <p:ext uri="{BB962C8B-B14F-4D97-AF65-F5344CB8AC3E}">
        <p14:creationId xmlns:p14="http://schemas.microsoft.com/office/powerpoint/2010/main" val="1717647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5157D5C2-B3EE-4A64-B314-E64EA5552092}" type="datetimeFigureOut">
              <a:rPr lang="ru-RU" smtClean="0"/>
              <a:t>23.02.2021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5C66D8E-C070-4211-93AF-589C9192D445}" type="slidenum">
              <a:rPr lang="ru-RU" smtClean="0"/>
              <a:t>‹#›</a:t>
            </a:fld>
            <a:endParaRPr lang="ru-RU"/>
          </a:p>
        </p:txBody>
      </p:sp>
    </p:spTree>
    <p:extLst>
      <p:ext uri="{BB962C8B-B14F-4D97-AF65-F5344CB8AC3E}">
        <p14:creationId xmlns:p14="http://schemas.microsoft.com/office/powerpoint/2010/main" val="3377024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5157D5C2-B3EE-4A64-B314-E64EA5552092}" type="datetimeFigureOut">
              <a:rPr lang="ru-RU" smtClean="0"/>
              <a:t>23.02.2021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5C66D8E-C070-4211-93AF-589C9192D445}" type="slidenum">
              <a:rPr lang="ru-RU" smtClean="0"/>
              <a:t>‹#›</a:t>
            </a:fld>
            <a:endParaRPr lang="ru-RU"/>
          </a:p>
        </p:txBody>
      </p:sp>
    </p:spTree>
    <p:extLst>
      <p:ext uri="{BB962C8B-B14F-4D97-AF65-F5344CB8AC3E}">
        <p14:creationId xmlns:p14="http://schemas.microsoft.com/office/powerpoint/2010/main" val="2015044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5157D5C2-B3EE-4A64-B314-E64EA5552092}" type="datetimeFigureOut">
              <a:rPr lang="ru-RU" smtClean="0"/>
              <a:t>23.02.2021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5C66D8E-C070-4211-93AF-589C9192D445}" type="slidenum">
              <a:rPr lang="ru-RU" smtClean="0"/>
              <a:t>‹#›</a:t>
            </a:fld>
            <a:endParaRPr lang="ru-RU"/>
          </a:p>
        </p:txBody>
      </p:sp>
    </p:spTree>
    <p:extLst>
      <p:ext uri="{BB962C8B-B14F-4D97-AF65-F5344CB8AC3E}">
        <p14:creationId xmlns:p14="http://schemas.microsoft.com/office/powerpoint/2010/main" val="670533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5157D5C2-B3EE-4A64-B314-E64EA5552092}" type="datetimeFigureOut">
              <a:rPr lang="ru-RU" smtClean="0"/>
              <a:t>23.02.2021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5C66D8E-C070-4211-93AF-589C9192D445}" type="slidenum">
              <a:rPr lang="ru-RU" smtClean="0"/>
              <a:t>‹#›</a:t>
            </a:fld>
            <a:endParaRPr lang="ru-RU"/>
          </a:p>
        </p:txBody>
      </p:sp>
    </p:spTree>
    <p:extLst>
      <p:ext uri="{BB962C8B-B14F-4D97-AF65-F5344CB8AC3E}">
        <p14:creationId xmlns:p14="http://schemas.microsoft.com/office/powerpoint/2010/main" val="3277501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157D5C2-B3EE-4A64-B314-E64EA5552092}" type="datetimeFigureOut">
              <a:rPr lang="ru-RU" smtClean="0"/>
              <a:t>23.02.2021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5C66D8E-C070-4211-93AF-589C9192D445}" type="slidenum">
              <a:rPr lang="ru-RU" smtClean="0"/>
              <a:t>‹#›</a:t>
            </a:fld>
            <a:endParaRPr lang="ru-RU"/>
          </a:p>
        </p:txBody>
      </p:sp>
    </p:spTree>
    <p:extLst>
      <p:ext uri="{BB962C8B-B14F-4D97-AF65-F5344CB8AC3E}">
        <p14:creationId xmlns:p14="http://schemas.microsoft.com/office/powerpoint/2010/main" val="1231893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5157D5C2-B3EE-4A64-B314-E64EA5552092}" type="datetimeFigureOut">
              <a:rPr lang="ru-RU" smtClean="0"/>
              <a:t>23.02.2021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5C66D8E-C070-4211-93AF-589C9192D445}" type="slidenum">
              <a:rPr lang="ru-RU" smtClean="0"/>
              <a:t>‹#›</a:t>
            </a:fld>
            <a:endParaRPr lang="ru-RU"/>
          </a:p>
        </p:txBody>
      </p:sp>
    </p:spTree>
    <p:extLst>
      <p:ext uri="{BB962C8B-B14F-4D97-AF65-F5344CB8AC3E}">
        <p14:creationId xmlns:p14="http://schemas.microsoft.com/office/powerpoint/2010/main" val="788098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5157D5C2-B3EE-4A64-B314-E64EA5552092}" type="datetimeFigureOut">
              <a:rPr lang="ru-RU" smtClean="0"/>
              <a:t>23.02.2021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5C66D8E-C070-4211-93AF-589C9192D445}" type="slidenum">
              <a:rPr lang="ru-RU" smtClean="0"/>
              <a:t>‹#›</a:t>
            </a:fld>
            <a:endParaRPr lang="ru-RU"/>
          </a:p>
        </p:txBody>
      </p:sp>
    </p:spTree>
    <p:extLst>
      <p:ext uri="{BB962C8B-B14F-4D97-AF65-F5344CB8AC3E}">
        <p14:creationId xmlns:p14="http://schemas.microsoft.com/office/powerpoint/2010/main" val="2406398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57D5C2-B3EE-4A64-B314-E64EA5552092}" type="datetimeFigureOut">
              <a:rPr lang="ru-RU" smtClean="0"/>
              <a:t>23.02.2021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66D8E-C070-4211-93AF-589C9192D445}" type="slidenum">
              <a:rPr lang="ru-RU" smtClean="0"/>
              <a:t>‹#›</a:t>
            </a:fld>
            <a:endParaRPr lang="ru-RU"/>
          </a:p>
        </p:txBody>
      </p:sp>
    </p:spTree>
    <p:extLst>
      <p:ext uri="{BB962C8B-B14F-4D97-AF65-F5344CB8AC3E}">
        <p14:creationId xmlns:p14="http://schemas.microsoft.com/office/powerpoint/2010/main" val="3248579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49731"/>
            <a:ext cx="12192000" cy="637344"/>
          </a:xfrm>
        </p:spPr>
        <p:txBody>
          <a:bodyPr>
            <a:normAutofit fontScale="90000"/>
          </a:bodyPr>
          <a:lstStyle/>
          <a:p>
            <a:pPr algn="ctr"/>
            <a:r>
              <a:rPr lang="uz-Cyrl-UZ" sz="2200" b="1" dirty="0">
                <a:solidFill>
                  <a:srgbClr val="0070C0"/>
                </a:solidFill>
                <a:latin typeface="Arial" panose="020B0604020202020204" pitchFamily="34" charset="0"/>
                <a:cs typeface="Times New Roman" panose="02020603050405020304" pitchFamily="18" charset="0"/>
              </a:rPr>
              <a:t>“ҚИШЛОҚ </a:t>
            </a:r>
            <a:r>
              <a:rPr lang="uz-Cyrl-UZ" sz="2200" b="1"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ХЎЖАЛИГИ КООПЕРАЦИЯСИ ТЎҒРИСИДА”ГИ </a:t>
            </a:r>
            <a:br>
              <a:rPr lang="uz-Cyrl-UZ" sz="2200" b="1"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br>
            <a:r>
              <a:rPr lang="uz-Cyrl-UZ" sz="2200" b="1"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Ўзбекистон Республикасининг Қонуни лойиҳаси</a:t>
            </a:r>
            <a:endParaRPr lang="ru-RU" sz="2000" dirty="0">
              <a:solidFill>
                <a:srgbClr val="0070C0"/>
              </a:solidFill>
            </a:endParaRPr>
          </a:p>
        </p:txBody>
      </p:sp>
      <p:sp>
        <p:nvSpPr>
          <p:cNvPr id="4" name="Скругленный прямоугольник 3"/>
          <p:cNvSpPr>
            <a:spLocks/>
          </p:cNvSpPr>
          <p:nvPr/>
        </p:nvSpPr>
        <p:spPr>
          <a:xfrm>
            <a:off x="95249" y="871036"/>
            <a:ext cx="3724275" cy="630382"/>
          </a:xfrm>
          <a:prstGeom prst="round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uz-Cyrl-UZ"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Амалдаги ҳолат ва мавжуд муаммолар</a:t>
            </a:r>
            <a:endParaRPr lang="ru-RU" sz="1100" dirty="0">
              <a:effectLst/>
              <a:ea typeface="Calibri" panose="020F0502020204030204" pitchFamily="34" charset="0"/>
              <a:cs typeface="Times New Roman" panose="02020603050405020304" pitchFamily="18" charset="0"/>
            </a:endParaRPr>
          </a:p>
        </p:txBody>
      </p:sp>
      <p:sp>
        <p:nvSpPr>
          <p:cNvPr id="5" name="Скругленный прямоугольник 4"/>
          <p:cNvSpPr>
            <a:spLocks/>
          </p:cNvSpPr>
          <p:nvPr/>
        </p:nvSpPr>
        <p:spPr>
          <a:xfrm>
            <a:off x="3957066" y="882187"/>
            <a:ext cx="4358258" cy="630382"/>
          </a:xfrm>
          <a:prstGeom prst="roundRect">
            <a:avLst/>
          </a:prstGeom>
          <a:solidFill>
            <a:schemeClr val="accent6">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uz-Cyrl-UZ"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Таклиф этилаётган нормалар</a:t>
            </a:r>
            <a:endParaRPr lang="ru-RU" sz="1100" dirty="0">
              <a:effectLst/>
              <a:ea typeface="Calibri" panose="020F0502020204030204" pitchFamily="34" charset="0"/>
              <a:cs typeface="Times New Roman" panose="02020603050405020304" pitchFamily="18" charset="0"/>
            </a:endParaRPr>
          </a:p>
        </p:txBody>
      </p:sp>
      <p:sp>
        <p:nvSpPr>
          <p:cNvPr id="6" name="Скругленный прямоугольник 5"/>
          <p:cNvSpPr>
            <a:spLocks/>
          </p:cNvSpPr>
          <p:nvPr/>
        </p:nvSpPr>
        <p:spPr>
          <a:xfrm>
            <a:off x="8443339" y="882182"/>
            <a:ext cx="3584450" cy="630382"/>
          </a:xfrm>
          <a:prstGeom prst="round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80000"/>
              </a:lnSpc>
              <a:spcAft>
                <a:spcPts val="0"/>
              </a:spcAft>
            </a:pPr>
            <a:r>
              <a:rPr lang="ru-RU"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algn="ctr">
              <a:lnSpc>
                <a:spcPct val="80000"/>
              </a:lnSpc>
              <a:spcAft>
                <a:spcPts val="0"/>
              </a:spcAft>
            </a:pPr>
            <a:r>
              <a:rPr lang="uz-Cyrl-UZ" sz="1200" b="1" dirty="0">
                <a:effectLst/>
                <a:latin typeface="Arial" panose="020B0604020202020204" pitchFamily="34" charset="0"/>
                <a:ea typeface="Calibri" panose="020F0502020204030204" pitchFamily="34" charset="0"/>
                <a:cs typeface="Times New Roman" panose="02020603050405020304" pitchFamily="18" charset="0"/>
              </a:rPr>
              <a:t>КУТИЛАЁТГАН НАТИЖА</a:t>
            </a:r>
            <a:endParaRPr lang="ru-RU" sz="1100" b="1" dirty="0">
              <a:effectLst/>
              <a:ea typeface="Calibri" panose="020F0502020204030204" pitchFamily="34" charset="0"/>
              <a:cs typeface="Times New Roman" panose="02020603050405020304" pitchFamily="18" charset="0"/>
            </a:endParaRPr>
          </a:p>
          <a:p>
            <a:pPr algn="ctr">
              <a:lnSpc>
                <a:spcPct val="115000"/>
              </a:lnSpc>
              <a:spcAft>
                <a:spcPts val="1000"/>
              </a:spcAft>
            </a:pPr>
            <a:r>
              <a:rPr lang="uz-Cyrl-UZ"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ru-RU" sz="1100" dirty="0">
              <a:effectLst/>
              <a:ea typeface="Calibri" panose="020F0502020204030204" pitchFamily="34" charset="0"/>
              <a:cs typeface="Times New Roman" panose="02020603050405020304" pitchFamily="18" charset="0"/>
            </a:endParaRPr>
          </a:p>
        </p:txBody>
      </p:sp>
      <p:sp>
        <p:nvSpPr>
          <p:cNvPr id="8" name="Скругленный прямоугольник 7"/>
          <p:cNvSpPr>
            <a:spLocks noChangeArrowheads="1"/>
          </p:cNvSpPr>
          <p:nvPr/>
        </p:nvSpPr>
        <p:spPr bwMode="auto">
          <a:xfrm>
            <a:off x="133349" y="1631168"/>
            <a:ext cx="3724275" cy="4999625"/>
          </a:xfrm>
          <a:prstGeom prst="roundRect">
            <a:avLst>
              <a:gd name="adj" fmla="val 16667"/>
            </a:avLst>
          </a:prstGeom>
          <a:noFill/>
          <a:ln w="38100">
            <a:solidFill>
              <a:schemeClr val="accent2">
                <a:lumMod val="75000"/>
              </a:schemeClr>
            </a:solidFill>
            <a:headEnd/>
            <a:tailEnd/>
          </a:ln>
        </p:spPr>
        <p:style>
          <a:lnRef idx="2">
            <a:schemeClr val="accent3"/>
          </a:lnRef>
          <a:fillRef idx="1">
            <a:schemeClr val="lt1"/>
          </a:fillRef>
          <a:effectRef idx="0">
            <a:schemeClr val="accent3"/>
          </a:effectRef>
          <a:fontRef idx="minor">
            <a:schemeClr val="dk1"/>
          </a:fontRef>
        </p:style>
        <p:txBody>
          <a:bodyPr rot="0" vert="horz" wrap="square" lIns="18000" tIns="10800" rIns="18000" bIns="10800" anchor="t" anchorCtr="0" upright="1">
            <a:noAutofit/>
          </a:bodyPr>
          <a:lstStyle/>
          <a:p>
            <a:pPr indent="180340" algn="just">
              <a:lnSpc>
                <a:spcPct val="90000"/>
              </a:lnSpc>
            </a:pPr>
            <a:r>
              <a:rPr lang="uz-Cyrl-UZ" sz="1400" spc="-40" dirty="0">
                <a:solidFill>
                  <a:schemeClr val="tx1"/>
                </a:solidFill>
                <a:latin typeface="Arial" panose="020B0604020202020204" pitchFamily="34" charset="0"/>
                <a:cs typeface="Times New Roman" panose="02020603050405020304" pitchFamily="18" charset="0"/>
              </a:rPr>
              <a:t>“Кооперация тўғрисида”ги Қонун 1991 йил қабул қилинган бўлиб, бугунги кунда қишлоқ хўжалиги соҳасида мунтазам ривожланиб келаётган корпоратив муносабатларни тартибга сола олмайди.</a:t>
            </a:r>
          </a:p>
          <a:p>
            <a:pPr indent="180340" algn="just">
              <a:lnSpc>
                <a:spcPct val="90000"/>
              </a:lnSpc>
            </a:pPr>
            <a:r>
              <a:rPr lang="uz-Cyrl-UZ" sz="1400" spc="-40" dirty="0">
                <a:solidFill>
                  <a:schemeClr val="tx1"/>
                </a:solidFill>
                <a:latin typeface="Arial" panose="020B0604020202020204" pitchFamily="34" charset="0"/>
                <a:cs typeface="Times New Roman" panose="02020603050405020304" pitchFamily="18" charset="0"/>
              </a:rPr>
              <a:t>Қонунда қишлоқ </a:t>
            </a:r>
            <a:r>
              <a:rPr lang="uz-Cyrl-UZ" sz="1400" spc="-40" dirty="0">
                <a:solidFill>
                  <a:schemeClr val="tx1"/>
                </a:solidFill>
                <a:latin typeface="Arial" panose="020B0604020202020204" pitchFamily="34" charset="0"/>
                <a:ea typeface="Calibri" panose="020F0502020204030204" pitchFamily="34" charset="0"/>
                <a:cs typeface="Times New Roman" panose="02020603050405020304" pitchFamily="18" charset="0"/>
              </a:rPr>
              <a:t>хўжалиги кооперациялари фаолиятини ташкил этиш ва йўлга қўйиш билан боғлиқ </a:t>
            </a:r>
            <a:r>
              <a:rPr lang="uz-Cyrl-UZ" sz="1400" b="1" spc="-40" dirty="0" smtClean="0">
                <a:solidFill>
                  <a:schemeClr val="tx1"/>
                </a:solidFill>
                <a:latin typeface="Arial" panose="020B0604020202020204" pitchFamily="34" charset="0"/>
                <a:ea typeface="Calibri" panose="020F0502020204030204" pitchFamily="34" charset="0"/>
                <a:cs typeface="Times New Roman" panose="02020603050405020304" pitchFamily="18" charset="0"/>
              </a:rPr>
              <a:t>бир қатор масалалар очиқ бўлмоқда ва </a:t>
            </a:r>
            <a:r>
              <a:rPr lang="uz-Cyrl-UZ" sz="1400" b="1" spc="-40" dirty="0">
                <a:solidFill>
                  <a:schemeClr val="tx1"/>
                </a:solidFill>
                <a:latin typeface="Arial" panose="020B0604020202020204" pitchFamily="34" charset="0"/>
                <a:ea typeface="Calibri" panose="020F0502020204030204" pitchFamily="34" charset="0"/>
                <a:cs typeface="Times New Roman" panose="02020603050405020304" pitchFamily="18" charset="0"/>
              </a:rPr>
              <a:t>ҳуқуқий бўшлиқ бўлиб турибди.</a:t>
            </a:r>
          </a:p>
          <a:p>
            <a:pPr indent="180340" algn="just">
              <a:lnSpc>
                <a:spcPct val="90000"/>
              </a:lnSpc>
            </a:pPr>
            <a:r>
              <a:rPr lang="uz-Cyrl-UZ" sz="1400" spc="-40" dirty="0">
                <a:solidFill>
                  <a:schemeClr val="tx1"/>
                </a:solidFill>
                <a:latin typeface="Arial" panose="020B0604020202020204" pitchFamily="34" charset="0"/>
                <a:cs typeface="Times New Roman" panose="02020603050405020304" pitchFamily="18" charset="0"/>
              </a:rPr>
              <a:t>Жумладан, 2019 йил 14 мартдаги </a:t>
            </a:r>
            <a:br>
              <a:rPr lang="uz-Cyrl-UZ" sz="1400" spc="-40" dirty="0">
                <a:solidFill>
                  <a:schemeClr val="tx1"/>
                </a:solidFill>
                <a:latin typeface="Arial" panose="020B0604020202020204" pitchFamily="34" charset="0"/>
                <a:cs typeface="Times New Roman" panose="02020603050405020304" pitchFamily="18" charset="0"/>
              </a:rPr>
            </a:br>
            <a:r>
              <a:rPr lang="uz-Cyrl-UZ" sz="1400" spc="-40" dirty="0">
                <a:solidFill>
                  <a:schemeClr val="tx1"/>
                </a:solidFill>
                <a:latin typeface="Arial" panose="020B0604020202020204" pitchFamily="34" charset="0"/>
                <a:cs typeface="Times New Roman" panose="02020603050405020304" pitchFamily="18" charset="0"/>
              </a:rPr>
              <a:t>ПҚ-4239-сон қарорга асосан ҳудудларда мева-сабзавотчилик йўналишида </a:t>
            </a:r>
            <a:r>
              <a:rPr lang="uz-Cyrl-UZ" sz="1400" b="1" spc="-40" dirty="0">
                <a:solidFill>
                  <a:schemeClr val="accent2">
                    <a:lumMod val="50000"/>
                  </a:schemeClr>
                </a:solidFill>
                <a:latin typeface="Arial" panose="020B0604020202020204" pitchFamily="34" charset="0"/>
                <a:cs typeface="Times New Roman" panose="02020603050405020304" pitchFamily="18" charset="0"/>
              </a:rPr>
              <a:t>94 та</a:t>
            </a:r>
            <a:r>
              <a:rPr lang="uz-Cyrl-UZ" sz="1400" spc="-40" dirty="0">
                <a:solidFill>
                  <a:schemeClr val="tx1"/>
                </a:solidFill>
                <a:latin typeface="Arial" panose="020B0604020202020204" pitchFamily="34" charset="0"/>
                <a:cs typeface="Times New Roman" panose="02020603050405020304" pitchFamily="18" charset="0"/>
              </a:rPr>
              <a:t>, Ҳукуматнинг 2020 йил 22 июндаги 398-сон қарори асосида пахтачилик йўналишида </a:t>
            </a:r>
            <a:r>
              <a:rPr lang="uz-Cyrl-UZ" sz="1400" b="1" spc="-40" dirty="0">
                <a:solidFill>
                  <a:schemeClr val="accent2">
                    <a:lumMod val="50000"/>
                  </a:schemeClr>
                </a:solidFill>
                <a:latin typeface="Arial" panose="020B0604020202020204" pitchFamily="34" charset="0"/>
                <a:cs typeface="Times New Roman" panose="02020603050405020304" pitchFamily="18" charset="0"/>
              </a:rPr>
              <a:t>11 та </a:t>
            </a:r>
            <a:r>
              <a:rPr lang="uz-Cyrl-UZ" sz="1400" spc="-40" dirty="0">
                <a:solidFill>
                  <a:schemeClr val="tx1"/>
                </a:solidFill>
                <a:latin typeface="Arial" panose="020B0604020202020204" pitchFamily="34" charset="0"/>
                <a:cs typeface="Times New Roman" panose="02020603050405020304" pitchFamily="18" charset="0"/>
              </a:rPr>
              <a:t>кооперация ташкил этилган. </a:t>
            </a:r>
          </a:p>
          <a:p>
            <a:pPr indent="180340" algn="just">
              <a:lnSpc>
                <a:spcPct val="90000"/>
              </a:lnSpc>
            </a:pPr>
            <a:r>
              <a:rPr lang="uz-Cyrl-UZ" sz="1400" spc="-40" dirty="0" smtClean="0">
                <a:solidFill>
                  <a:schemeClr val="tx1"/>
                </a:solidFill>
                <a:latin typeface="Arial" panose="020B0604020202020204" pitchFamily="34" charset="0"/>
                <a:cs typeface="Times New Roman" panose="02020603050405020304" pitchFamily="18" charset="0"/>
              </a:rPr>
              <a:t>Аммо, </a:t>
            </a:r>
            <a:r>
              <a:rPr lang="uz-Cyrl-UZ" sz="1400" spc="-40" dirty="0">
                <a:solidFill>
                  <a:schemeClr val="tx1"/>
                </a:solidFill>
                <a:latin typeface="Arial" panose="020B0604020202020204" pitchFamily="34" charset="0"/>
                <a:cs typeface="Times New Roman" panose="02020603050405020304" pitchFamily="18" charset="0"/>
              </a:rPr>
              <a:t>фаолиятни йўлга қўйишдаги муаммолар ва аъзолар ўртасидаги муносабатларнинг тўғри ташкил этилмаганлиги сабабли, бугунги кунда ушбу </a:t>
            </a:r>
            <a:r>
              <a:rPr lang="uz-Cyrl-UZ" sz="1400" b="1" spc="-40" dirty="0">
                <a:solidFill>
                  <a:schemeClr val="accent2">
                    <a:lumMod val="50000"/>
                  </a:schemeClr>
                </a:solidFill>
                <a:latin typeface="Arial" panose="020B0604020202020204" pitchFamily="34" charset="0"/>
                <a:cs typeface="Times New Roman" panose="02020603050405020304" pitchFamily="18" charset="0"/>
              </a:rPr>
              <a:t>105 та </a:t>
            </a:r>
            <a:r>
              <a:rPr lang="uz-Cyrl-UZ" sz="1400" spc="-40" dirty="0">
                <a:solidFill>
                  <a:schemeClr val="tx1"/>
                </a:solidFill>
                <a:latin typeface="Arial" panose="020B0604020202020204" pitchFamily="34" charset="0"/>
                <a:cs typeface="Times New Roman" panose="02020603050405020304" pitchFamily="18" charset="0"/>
              </a:rPr>
              <a:t>кооперациядан </a:t>
            </a:r>
            <a:r>
              <a:rPr lang="uz-Cyrl-UZ" sz="1400" b="1" spc="-40" dirty="0">
                <a:solidFill>
                  <a:schemeClr val="accent2">
                    <a:lumMod val="50000"/>
                  </a:schemeClr>
                </a:solidFill>
                <a:latin typeface="Arial" panose="020B0604020202020204" pitchFamily="34" charset="0"/>
                <a:cs typeface="Times New Roman" panose="02020603050405020304" pitchFamily="18" charset="0"/>
              </a:rPr>
              <a:t>63 таси (60%), </a:t>
            </a:r>
            <a:r>
              <a:rPr lang="uz-Cyrl-UZ" sz="1400" spc="-40" dirty="0">
                <a:solidFill>
                  <a:schemeClr val="tx1"/>
                </a:solidFill>
                <a:latin typeface="Arial" panose="020B0604020202020204" pitchFamily="34" charset="0"/>
                <a:cs typeface="Times New Roman" panose="02020603050405020304" pitchFamily="18" charset="0"/>
              </a:rPr>
              <a:t>хусусан, мева-сабзавотчиликда </a:t>
            </a:r>
            <a:br>
              <a:rPr lang="uz-Cyrl-UZ" sz="1400" spc="-40" dirty="0">
                <a:solidFill>
                  <a:schemeClr val="tx1"/>
                </a:solidFill>
                <a:latin typeface="Arial" panose="020B0604020202020204" pitchFamily="34" charset="0"/>
                <a:cs typeface="Times New Roman" panose="02020603050405020304" pitchFamily="18" charset="0"/>
              </a:rPr>
            </a:br>
            <a:r>
              <a:rPr lang="uz-Cyrl-UZ" sz="1400" b="1" spc="-40" dirty="0">
                <a:solidFill>
                  <a:schemeClr val="tx1"/>
                </a:solidFill>
                <a:latin typeface="Arial" panose="020B0604020202020204" pitchFamily="34" charset="0"/>
                <a:cs typeface="Times New Roman" panose="02020603050405020304" pitchFamily="18" charset="0"/>
              </a:rPr>
              <a:t>54 та (57,5%)</a:t>
            </a:r>
            <a:r>
              <a:rPr lang="uz-Cyrl-UZ" sz="1400" spc="-40" dirty="0">
                <a:solidFill>
                  <a:schemeClr val="tx1"/>
                </a:solidFill>
                <a:latin typeface="Arial" panose="020B0604020202020204" pitchFamily="34" charset="0"/>
                <a:cs typeface="Times New Roman" panose="02020603050405020304" pitchFamily="18" charset="0"/>
              </a:rPr>
              <a:t>, пахтачиликда </a:t>
            </a:r>
            <a:r>
              <a:rPr lang="uz-Cyrl-UZ" sz="1400" b="1" spc="-40" dirty="0">
                <a:solidFill>
                  <a:schemeClr val="tx1"/>
                </a:solidFill>
                <a:latin typeface="Arial" panose="020B0604020202020204" pitchFamily="34" charset="0"/>
                <a:cs typeface="Times New Roman" panose="02020603050405020304" pitchFamily="18" charset="0"/>
              </a:rPr>
              <a:t>9 та (82%) кооперация фаолиятини тўхтатган.</a:t>
            </a:r>
            <a:endParaRPr lang="ru-RU" sz="1200" b="1" spc="-40" dirty="0">
              <a:solidFill>
                <a:srgbClr val="002060"/>
              </a:solidFill>
              <a:latin typeface="Arial" panose="020B0604020202020204" pitchFamily="34" charset="0"/>
              <a:ea typeface="Calibri" panose="020F0502020204030204" pitchFamily="34" charset="0"/>
              <a:cs typeface="Times New Roman" panose="02020603050405020304" pitchFamily="18" charset="0"/>
            </a:endParaRPr>
          </a:p>
        </p:txBody>
      </p:sp>
      <p:sp>
        <p:nvSpPr>
          <p:cNvPr id="9" name="Скругленный прямоугольник 8"/>
          <p:cNvSpPr>
            <a:spLocks noChangeArrowheads="1"/>
          </p:cNvSpPr>
          <p:nvPr/>
        </p:nvSpPr>
        <p:spPr bwMode="auto">
          <a:xfrm>
            <a:off x="3976115" y="1680680"/>
            <a:ext cx="4358259" cy="4969677"/>
          </a:xfrm>
          <a:prstGeom prst="roundRect">
            <a:avLst>
              <a:gd name="adj" fmla="val 16667"/>
            </a:avLst>
          </a:prstGeom>
          <a:noFill/>
          <a:ln w="38100">
            <a:solidFill>
              <a:schemeClr val="accent6"/>
            </a:solidFill>
            <a:headEnd/>
            <a:tailEnd/>
          </a:ln>
        </p:spPr>
        <p:style>
          <a:lnRef idx="2">
            <a:schemeClr val="accent3"/>
          </a:lnRef>
          <a:fillRef idx="1">
            <a:schemeClr val="lt1"/>
          </a:fillRef>
          <a:effectRef idx="0">
            <a:schemeClr val="accent3"/>
          </a:effectRef>
          <a:fontRef idx="minor">
            <a:schemeClr val="dk1"/>
          </a:fontRef>
        </p:style>
        <p:txBody>
          <a:bodyPr rot="0" vert="horz" wrap="square" lIns="18000" tIns="10800" rIns="18000" bIns="10800" anchor="t" anchorCtr="0" upright="1">
            <a:noAutofit/>
          </a:bodyPr>
          <a:lstStyle/>
          <a:p>
            <a:pPr indent="180340" algn="just">
              <a:lnSpc>
                <a:spcPct val="90000"/>
              </a:lnSpc>
              <a:spcBef>
                <a:spcPts val="400"/>
              </a:spcBef>
              <a:spcAft>
                <a:spcPts val="0"/>
              </a:spcAft>
            </a:pPr>
            <a:r>
              <a:rPr lang="uz-Cyrl-UZ" sz="1400" spc="-20" dirty="0">
                <a:latin typeface="Arial" panose="020B0604020202020204" pitchFamily="34" charset="0"/>
                <a:ea typeface="Times New Roman" panose="02020603050405020304" pitchFamily="18" charset="0"/>
                <a:cs typeface="Times New Roman" panose="02020603050405020304" pitchFamily="18" charset="0"/>
              </a:rPr>
              <a:t>Қонун лойиҳаси 9 та боб </a:t>
            </a:r>
            <a:r>
              <a:rPr lang="uz-Cyrl-UZ" sz="1400" b="1" spc="-20" dirty="0">
                <a:latin typeface="Arial" panose="020B0604020202020204" pitchFamily="34" charset="0"/>
                <a:ea typeface="Times New Roman" panose="02020603050405020304" pitchFamily="18" charset="0"/>
                <a:cs typeface="Times New Roman" panose="02020603050405020304" pitchFamily="18" charset="0"/>
              </a:rPr>
              <a:t>48 та </a:t>
            </a:r>
            <a:r>
              <a:rPr lang="uz-Cyrl-UZ" sz="1400" spc="-20" dirty="0">
                <a:latin typeface="Arial" panose="020B0604020202020204" pitchFamily="34" charset="0"/>
                <a:ea typeface="Times New Roman" panose="02020603050405020304" pitchFamily="18" charset="0"/>
                <a:cs typeface="Times New Roman" panose="02020603050405020304" pitchFamily="18" charset="0"/>
              </a:rPr>
              <a:t>моддадан иборат </a:t>
            </a:r>
            <a:r>
              <a:rPr lang="uz-Cyrl-UZ" sz="1400" i="1" spc="-20" dirty="0">
                <a:latin typeface="Arial" panose="020B0604020202020204" pitchFamily="34" charset="0"/>
                <a:ea typeface="Times New Roman" panose="02020603050405020304" pitchFamily="18" charset="0"/>
                <a:cs typeface="Times New Roman" panose="02020603050405020304" pitchFamily="18" charset="0"/>
              </a:rPr>
              <a:t>(амалдаги  қонун </a:t>
            </a:r>
            <a:r>
              <a:rPr lang="uz-Cyrl-UZ" sz="1400" b="1" i="1" spc="-20" dirty="0">
                <a:latin typeface="Arial" panose="020B0604020202020204" pitchFamily="34" charset="0"/>
                <a:ea typeface="Times New Roman" panose="02020603050405020304" pitchFamily="18" charset="0"/>
                <a:cs typeface="Times New Roman" panose="02020603050405020304" pitchFamily="18" charset="0"/>
              </a:rPr>
              <a:t>16 та </a:t>
            </a:r>
            <a:r>
              <a:rPr lang="uz-Cyrl-UZ" sz="1400" i="1" spc="-20" dirty="0">
                <a:latin typeface="Arial" panose="020B0604020202020204" pitchFamily="34" charset="0"/>
                <a:ea typeface="Times New Roman" panose="02020603050405020304" pitchFamily="18" charset="0"/>
                <a:cs typeface="Times New Roman" panose="02020603050405020304" pitchFamily="18" charset="0"/>
              </a:rPr>
              <a:t>моддадан иборат)</a:t>
            </a:r>
            <a:r>
              <a:rPr lang="uz-Cyrl-UZ" sz="1400" spc="-20" dirty="0">
                <a:latin typeface="Arial" panose="020B0604020202020204" pitchFamily="34" charset="0"/>
                <a:ea typeface="Times New Roman" panose="02020603050405020304" pitchFamily="18" charset="0"/>
                <a:cs typeface="Times New Roman" panose="02020603050405020304" pitchFamily="18" charset="0"/>
              </a:rPr>
              <a:t>.</a:t>
            </a:r>
          </a:p>
          <a:p>
            <a:pPr indent="180340" algn="just">
              <a:lnSpc>
                <a:spcPct val="90000"/>
              </a:lnSpc>
              <a:spcBef>
                <a:spcPts val="400"/>
              </a:spcBef>
              <a:spcAft>
                <a:spcPts val="0"/>
              </a:spcAft>
            </a:pPr>
            <a:r>
              <a:rPr lang="uz-Cyrl-UZ" sz="1400" spc="-20" dirty="0">
                <a:latin typeface="Arial" panose="020B0604020202020204" pitchFamily="34" charset="0"/>
                <a:ea typeface="Times New Roman" panose="02020603050405020304" pitchFamily="18" charset="0"/>
                <a:cs typeface="Times New Roman" panose="02020603050405020304" pitchFamily="18" charset="0"/>
              </a:rPr>
              <a:t>Лойиҳада қуйидаги норма ва механизмлар такомиллаштирилиб, комплекс тартибга солинмоқда:</a:t>
            </a:r>
          </a:p>
          <a:p>
            <a:pPr marL="285750" indent="-285750" algn="just">
              <a:lnSpc>
                <a:spcPct val="90000"/>
              </a:lnSpc>
              <a:spcBef>
                <a:spcPts val="400"/>
              </a:spcBef>
              <a:spcAft>
                <a:spcPts val="0"/>
              </a:spcAft>
              <a:buFont typeface="Wingdings" panose="05000000000000000000" pitchFamily="2" charset="2"/>
              <a:buChar char="ü"/>
            </a:pPr>
            <a:r>
              <a:rPr lang="uz-Cyrl-UZ" sz="1400" spc="-20" dirty="0">
                <a:latin typeface="Arial" panose="020B0604020202020204" pitchFamily="34" charset="0"/>
                <a:ea typeface="Times New Roman" panose="02020603050405020304" pitchFamily="18" charset="0"/>
                <a:cs typeface="Times New Roman" panose="02020603050405020304" pitchFamily="18" charset="0"/>
              </a:rPr>
              <a:t>кооперативни ташкил этиш ва фаолият юритишининг асосий </a:t>
            </a:r>
            <a:r>
              <a:rPr lang="uz-Cyrl-UZ" sz="1400" spc="-40" dirty="0">
                <a:latin typeface="Arial" panose="020B0604020202020204" pitchFamily="34" charset="0"/>
                <a:ea typeface="Times New Roman" panose="02020603050405020304" pitchFamily="18" charset="0"/>
                <a:cs typeface="Times New Roman" panose="02020603050405020304" pitchFamily="18" charset="0"/>
              </a:rPr>
              <a:t>принциплари – 6 та принцип </a:t>
            </a:r>
            <a:r>
              <a:rPr lang="uz-Cyrl-UZ" sz="1400" i="1" u="sng" spc="-40" dirty="0">
                <a:latin typeface="Arial" panose="020B0604020202020204" pitchFamily="34" charset="0"/>
                <a:ea typeface="Times New Roman" panose="02020603050405020304" pitchFamily="18" charset="0"/>
                <a:cs typeface="Times New Roman" panose="02020603050405020304" pitchFamily="18" charset="0"/>
              </a:rPr>
              <a:t>(4-модда)</a:t>
            </a:r>
            <a:r>
              <a:rPr lang="uz-Cyrl-UZ" sz="1400" spc="-40" dirty="0">
                <a:latin typeface="Arial" panose="020B0604020202020204" pitchFamily="34" charset="0"/>
                <a:ea typeface="Times New Roman" panose="02020603050405020304" pitchFamily="18" charset="0"/>
                <a:cs typeface="Times New Roman" panose="02020603050405020304" pitchFamily="18" charset="0"/>
              </a:rPr>
              <a:t>;</a:t>
            </a:r>
          </a:p>
          <a:p>
            <a:pPr marL="285750" indent="-285750" algn="just">
              <a:lnSpc>
                <a:spcPct val="90000"/>
              </a:lnSpc>
              <a:spcBef>
                <a:spcPts val="400"/>
              </a:spcBef>
              <a:spcAft>
                <a:spcPts val="0"/>
              </a:spcAft>
              <a:buFont typeface="Wingdings" panose="05000000000000000000" pitchFamily="2" charset="2"/>
              <a:buChar char="ü"/>
            </a:pPr>
            <a:r>
              <a:rPr lang="uz-Cyrl-UZ" sz="1400" spc="-20" dirty="0">
                <a:latin typeface="Arial" panose="020B0604020202020204" pitchFamily="34" charset="0"/>
                <a:ea typeface="Times New Roman" panose="02020603050405020304" pitchFamily="18" charset="0"/>
                <a:cs typeface="Times New Roman" panose="02020603050405020304" pitchFamily="18" charset="0"/>
              </a:rPr>
              <a:t>кооперативни ташкил этиш тартиби </a:t>
            </a:r>
            <a:br>
              <a:rPr lang="uz-Cyrl-UZ" sz="1400" spc="-20" dirty="0">
                <a:latin typeface="Arial" panose="020B0604020202020204" pitchFamily="34" charset="0"/>
                <a:ea typeface="Times New Roman" panose="02020603050405020304" pitchFamily="18" charset="0"/>
                <a:cs typeface="Times New Roman" panose="02020603050405020304" pitchFamily="18" charset="0"/>
              </a:rPr>
            </a:br>
            <a:r>
              <a:rPr lang="uz-Cyrl-UZ" sz="1400" spc="-20" dirty="0">
                <a:latin typeface="Arial" panose="020B0604020202020204" pitchFamily="34" charset="0"/>
                <a:ea typeface="Times New Roman" panose="02020603050405020304" pitchFamily="18" charset="0"/>
                <a:cs typeface="Times New Roman" panose="02020603050405020304" pitchFamily="18" charset="0"/>
              </a:rPr>
              <a:t>ва шартлари </a:t>
            </a:r>
            <a:r>
              <a:rPr lang="uz-Cyrl-UZ" sz="1400" i="1" u="sng" spc="-20" dirty="0">
                <a:latin typeface="Arial" panose="020B0604020202020204" pitchFamily="34" charset="0"/>
                <a:ea typeface="Times New Roman" panose="02020603050405020304" pitchFamily="18" charset="0"/>
                <a:cs typeface="Times New Roman" panose="02020603050405020304" pitchFamily="18" charset="0"/>
              </a:rPr>
              <a:t>(9-11-моддалар)</a:t>
            </a:r>
            <a:r>
              <a:rPr lang="uz-Cyrl-UZ" sz="1400" spc="-20" dirty="0">
                <a:latin typeface="Arial" panose="020B0604020202020204" pitchFamily="34" charset="0"/>
                <a:ea typeface="Times New Roman" panose="02020603050405020304" pitchFamily="18" charset="0"/>
                <a:cs typeface="Times New Roman" panose="02020603050405020304" pitchFamily="18" charset="0"/>
              </a:rPr>
              <a:t>;</a:t>
            </a:r>
          </a:p>
          <a:p>
            <a:pPr marL="285750" indent="-285750" algn="just">
              <a:lnSpc>
                <a:spcPct val="90000"/>
              </a:lnSpc>
              <a:spcBef>
                <a:spcPts val="400"/>
              </a:spcBef>
              <a:spcAft>
                <a:spcPts val="0"/>
              </a:spcAft>
              <a:buFont typeface="Wingdings" panose="05000000000000000000" pitchFamily="2" charset="2"/>
              <a:buChar char="ü"/>
            </a:pPr>
            <a:r>
              <a:rPr lang="uz-Cyrl-UZ" sz="1400" spc="-20" dirty="0">
                <a:latin typeface="Arial" panose="020B0604020202020204" pitchFamily="34" charset="0"/>
                <a:ea typeface="Times New Roman" panose="02020603050405020304" pitchFamily="18" charset="0"/>
                <a:cs typeface="Times New Roman" panose="02020603050405020304" pitchFamily="18" charset="0"/>
              </a:rPr>
              <a:t>кооператив аъзолигига қабул қилиш, ундан чиқариш, аъзоликнинг тугатилиши ва аъзога пайни қайтариш </a:t>
            </a:r>
            <a:r>
              <a:rPr lang="uz-Cyrl-UZ" sz="1400" i="1" u="sng" spc="-20" dirty="0">
                <a:latin typeface="Arial" panose="020B0604020202020204" pitchFamily="34" charset="0"/>
                <a:ea typeface="Times New Roman" panose="02020603050405020304" pitchFamily="18" charset="0"/>
                <a:cs typeface="Times New Roman" panose="02020603050405020304" pitchFamily="18" charset="0"/>
              </a:rPr>
              <a:t>(13-18-моддалар)</a:t>
            </a:r>
            <a:r>
              <a:rPr lang="uz-Cyrl-UZ" sz="1400" spc="-20" dirty="0">
                <a:latin typeface="Arial" panose="020B0604020202020204" pitchFamily="34" charset="0"/>
                <a:ea typeface="Times New Roman" panose="02020603050405020304" pitchFamily="18" charset="0"/>
                <a:cs typeface="Times New Roman" panose="02020603050405020304" pitchFamily="18" charset="0"/>
              </a:rPr>
              <a:t>;</a:t>
            </a:r>
          </a:p>
          <a:p>
            <a:pPr marL="285750" indent="-285750" algn="just">
              <a:lnSpc>
                <a:spcPct val="90000"/>
              </a:lnSpc>
              <a:spcBef>
                <a:spcPts val="400"/>
              </a:spcBef>
              <a:spcAft>
                <a:spcPts val="0"/>
              </a:spcAft>
              <a:buFont typeface="Wingdings" panose="05000000000000000000" pitchFamily="2" charset="2"/>
              <a:buChar char="ü"/>
            </a:pPr>
            <a:r>
              <a:rPr lang="uz-Cyrl-UZ" sz="1400" spc="-20" dirty="0">
                <a:latin typeface="Arial" panose="020B0604020202020204" pitchFamily="34" charset="0"/>
                <a:ea typeface="Times New Roman" panose="02020603050405020304" pitchFamily="18" charset="0"/>
                <a:cs typeface="Times New Roman" panose="02020603050405020304" pitchFamily="18" charset="0"/>
              </a:rPr>
              <a:t>кооперативнинг бошқарув органлари </a:t>
            </a:r>
            <a:br>
              <a:rPr lang="uz-Cyrl-UZ" sz="1400" spc="-20" dirty="0">
                <a:latin typeface="Arial" panose="020B0604020202020204" pitchFamily="34" charset="0"/>
                <a:ea typeface="Times New Roman" panose="02020603050405020304" pitchFamily="18" charset="0"/>
                <a:cs typeface="Times New Roman" panose="02020603050405020304" pitchFamily="18" charset="0"/>
              </a:rPr>
            </a:br>
            <a:r>
              <a:rPr lang="uz-Cyrl-UZ" sz="1400" i="1" u="sng" spc="-20" dirty="0">
                <a:latin typeface="Arial" panose="020B0604020202020204" pitchFamily="34" charset="0"/>
                <a:ea typeface="Times New Roman" panose="02020603050405020304" pitchFamily="18" charset="0"/>
                <a:cs typeface="Times New Roman" panose="02020603050405020304" pitchFamily="18" charset="0"/>
              </a:rPr>
              <a:t>(19-29-моддалар)</a:t>
            </a:r>
            <a:r>
              <a:rPr lang="uz-Cyrl-UZ" sz="1400" spc="-20" dirty="0">
                <a:latin typeface="Arial" panose="020B0604020202020204" pitchFamily="34" charset="0"/>
                <a:ea typeface="Times New Roman" panose="02020603050405020304" pitchFamily="18" charset="0"/>
                <a:cs typeface="Times New Roman" panose="02020603050405020304" pitchFamily="18" charset="0"/>
              </a:rPr>
              <a:t>;</a:t>
            </a:r>
          </a:p>
          <a:p>
            <a:pPr marL="285750" indent="-285750" algn="just">
              <a:lnSpc>
                <a:spcPct val="90000"/>
              </a:lnSpc>
              <a:spcBef>
                <a:spcPts val="400"/>
              </a:spcBef>
              <a:spcAft>
                <a:spcPts val="0"/>
              </a:spcAft>
              <a:buFont typeface="Wingdings" panose="05000000000000000000" pitchFamily="2" charset="2"/>
              <a:buChar char="ü"/>
            </a:pPr>
            <a:r>
              <a:rPr lang="uz-Cyrl-UZ" sz="1400" spc="-20" dirty="0">
                <a:latin typeface="Arial" panose="020B0604020202020204" pitchFamily="34" charset="0"/>
                <a:ea typeface="Times New Roman" panose="02020603050405020304" pitchFamily="18" charset="0"/>
                <a:cs typeface="Times New Roman" panose="02020603050405020304" pitchFamily="18" charset="0"/>
              </a:rPr>
              <a:t>кооперативнинг мулки ва кооператив фаолиятининг асослари </a:t>
            </a:r>
            <a:r>
              <a:rPr lang="uz-Cyrl-UZ" sz="1400" i="1" u="sng" spc="-20" dirty="0">
                <a:latin typeface="Arial" panose="020B0604020202020204" pitchFamily="34" charset="0"/>
                <a:ea typeface="Times New Roman" panose="02020603050405020304" pitchFamily="18" charset="0"/>
                <a:cs typeface="Times New Roman" panose="02020603050405020304" pitchFamily="18" charset="0"/>
              </a:rPr>
              <a:t>(30-37-моддалар)</a:t>
            </a:r>
            <a:r>
              <a:rPr lang="uz-Cyrl-UZ" sz="1400" spc="-20" dirty="0">
                <a:latin typeface="Arial" panose="020B0604020202020204" pitchFamily="34" charset="0"/>
                <a:ea typeface="Times New Roman" panose="02020603050405020304" pitchFamily="18" charset="0"/>
                <a:cs typeface="Times New Roman" panose="02020603050405020304" pitchFamily="18" charset="0"/>
              </a:rPr>
              <a:t>;</a:t>
            </a:r>
          </a:p>
          <a:p>
            <a:pPr marL="285750" indent="-285750" algn="just">
              <a:lnSpc>
                <a:spcPct val="90000"/>
              </a:lnSpc>
              <a:spcBef>
                <a:spcPts val="400"/>
              </a:spcBef>
              <a:spcAft>
                <a:spcPts val="0"/>
              </a:spcAft>
              <a:buFont typeface="Wingdings" panose="05000000000000000000" pitchFamily="2" charset="2"/>
              <a:buChar char="ü"/>
            </a:pPr>
            <a:r>
              <a:rPr lang="uz-Cyrl-UZ" sz="1400" spc="-20" dirty="0">
                <a:latin typeface="Arial" panose="020B0604020202020204" pitchFamily="34" charset="0"/>
                <a:ea typeface="Times New Roman" panose="02020603050405020304" pitchFamily="18" charset="0"/>
                <a:cs typeface="Times New Roman" panose="02020603050405020304" pitchFamily="18" charset="0"/>
              </a:rPr>
              <a:t>кооперативнинг фаолияти устидан назорат қилиш </a:t>
            </a:r>
            <a:r>
              <a:rPr lang="uz-Cyrl-UZ" sz="1400" i="1" u="sng" spc="-20" dirty="0">
                <a:latin typeface="Arial" panose="020B0604020202020204" pitchFamily="34" charset="0"/>
                <a:ea typeface="Times New Roman" panose="02020603050405020304" pitchFamily="18" charset="0"/>
                <a:cs typeface="Times New Roman" panose="02020603050405020304" pitchFamily="18" charset="0"/>
              </a:rPr>
              <a:t>(38-39-моддалар)</a:t>
            </a:r>
            <a:r>
              <a:rPr lang="uz-Cyrl-UZ" sz="1400" spc="-20" dirty="0">
                <a:latin typeface="Arial" panose="020B0604020202020204" pitchFamily="34" charset="0"/>
                <a:ea typeface="Times New Roman" panose="02020603050405020304" pitchFamily="18" charset="0"/>
                <a:cs typeface="Times New Roman" panose="02020603050405020304" pitchFamily="18" charset="0"/>
              </a:rPr>
              <a:t>;</a:t>
            </a:r>
          </a:p>
          <a:p>
            <a:pPr marL="285750" indent="-285750" algn="just">
              <a:lnSpc>
                <a:spcPct val="90000"/>
              </a:lnSpc>
              <a:spcBef>
                <a:spcPts val="400"/>
              </a:spcBef>
              <a:spcAft>
                <a:spcPts val="0"/>
              </a:spcAft>
              <a:buFont typeface="Wingdings" panose="05000000000000000000" pitchFamily="2" charset="2"/>
              <a:buChar char="ü"/>
            </a:pPr>
            <a:r>
              <a:rPr lang="uz-Cyrl-UZ" sz="1400" spc="-20" dirty="0">
                <a:latin typeface="Arial" panose="020B0604020202020204" pitchFamily="34" charset="0"/>
                <a:ea typeface="Times New Roman" panose="02020603050405020304" pitchFamily="18" charset="0"/>
                <a:cs typeface="Times New Roman" panose="02020603050405020304" pitchFamily="18" charset="0"/>
              </a:rPr>
              <a:t>кооперативни қайта ташкил этиш, тугатиш асослари ва тартиби </a:t>
            </a:r>
            <a:r>
              <a:rPr lang="uz-Cyrl-UZ" sz="1400" i="1" u="sng" spc="-20" dirty="0">
                <a:latin typeface="Arial" panose="020B0604020202020204" pitchFamily="34" charset="0"/>
                <a:ea typeface="Times New Roman" panose="02020603050405020304" pitchFamily="18" charset="0"/>
                <a:cs typeface="Times New Roman" panose="02020603050405020304" pitchFamily="18" charset="0"/>
              </a:rPr>
              <a:t>(40-42-моддалар)</a:t>
            </a:r>
            <a:r>
              <a:rPr lang="uz-Cyrl-UZ" sz="1400" spc="-20" dirty="0">
                <a:latin typeface="Arial" panose="020B0604020202020204" pitchFamily="34" charset="0"/>
                <a:ea typeface="Times New Roman" panose="02020603050405020304" pitchFamily="18" charset="0"/>
                <a:cs typeface="Times New Roman" panose="02020603050405020304" pitchFamily="18" charset="0"/>
              </a:rPr>
              <a:t>.</a:t>
            </a:r>
            <a:endParaRPr lang="ru-RU" sz="1600" spc="-20" dirty="0">
              <a:latin typeface="Arial" panose="020B0604020202020204" pitchFamily="34" charset="0"/>
              <a:ea typeface="Calibri" panose="020F0502020204030204" pitchFamily="34" charset="0"/>
              <a:cs typeface="Times New Roman" panose="02020603050405020304" pitchFamily="18" charset="0"/>
            </a:endParaRPr>
          </a:p>
        </p:txBody>
      </p:sp>
      <p:sp>
        <p:nvSpPr>
          <p:cNvPr id="10" name="Скругленный прямоугольник 9"/>
          <p:cNvSpPr>
            <a:spLocks noChangeArrowheads="1"/>
          </p:cNvSpPr>
          <p:nvPr/>
        </p:nvSpPr>
        <p:spPr bwMode="auto">
          <a:xfrm>
            <a:off x="8452865" y="1673353"/>
            <a:ext cx="3584449" cy="4948052"/>
          </a:xfrm>
          <a:prstGeom prst="roundRect">
            <a:avLst>
              <a:gd name="adj" fmla="val 16667"/>
            </a:avLst>
          </a:prstGeom>
          <a:ln w="38100">
            <a:headEnd/>
            <a:tailEnd/>
          </a:ln>
        </p:spPr>
        <p:style>
          <a:lnRef idx="2">
            <a:schemeClr val="accent1"/>
          </a:lnRef>
          <a:fillRef idx="1">
            <a:schemeClr val="lt1"/>
          </a:fillRef>
          <a:effectRef idx="0">
            <a:schemeClr val="accent1"/>
          </a:effectRef>
          <a:fontRef idx="minor">
            <a:schemeClr val="dk1"/>
          </a:fontRef>
        </p:style>
        <p:txBody>
          <a:bodyPr rot="0" vert="horz" wrap="square" lIns="18000" tIns="10800" rIns="18000" bIns="10800" anchor="t" anchorCtr="0" upright="1">
            <a:noAutofit/>
          </a:bodyPr>
          <a:lstStyle/>
          <a:p>
            <a:pPr indent="180340" algn="just"/>
            <a:r>
              <a:rPr lang="uz-Cyrl-UZ" sz="1200" b="1" i="1" dirty="0">
                <a:solidFill>
                  <a:srgbClr val="0070C0"/>
                </a:solidFill>
                <a:latin typeface="Arial" panose="020B0604020202020204" pitchFamily="34" charset="0"/>
                <a:ea typeface="Calibri" panose="020F0502020204030204" pitchFamily="34" charset="0"/>
                <a:cs typeface="Arial" panose="020B0604020202020204" pitchFamily="34" charset="0"/>
              </a:rPr>
              <a:t>Натижа: </a:t>
            </a:r>
            <a:endParaRPr lang="ru-RU" sz="1200" dirty="0">
              <a:effectLst/>
              <a:latin typeface="Arial" panose="020B0604020202020204" pitchFamily="34" charset="0"/>
              <a:ea typeface="Calibri" panose="020F0502020204030204" pitchFamily="34" charset="0"/>
              <a:cs typeface="Arial" panose="020B0604020202020204" pitchFamily="34" charset="0"/>
            </a:endParaRPr>
          </a:p>
          <a:p>
            <a:pPr marL="285750" lvl="0" indent="-285750" algn="just" eaLnBrk="0" fontAlgn="base" hangingPunct="0">
              <a:buFont typeface="Wingdings" panose="05000000000000000000" pitchFamily="2" charset="2"/>
              <a:buChar char="ü"/>
            </a:pPr>
            <a:r>
              <a:rPr lang="uz-Cyrl-UZ" sz="1200" dirty="0">
                <a:latin typeface="Arial" panose="020B0604020202020204" pitchFamily="34" charset="0"/>
                <a:ea typeface="Times New Roman" panose="02020603050405020304" pitchFamily="18" charset="0"/>
                <a:cs typeface="Arial" panose="020B0604020202020204" pitchFamily="34" charset="0"/>
              </a:rPr>
              <a:t>қишлоқ хўжалиги соҳасида кооперация муносабатлари </a:t>
            </a:r>
            <a:r>
              <a:rPr lang="uz-Cyrl-UZ" sz="1200" dirty="0">
                <a:solidFill>
                  <a:schemeClr val="tx1"/>
                </a:solidFill>
                <a:latin typeface="Arial" panose="020B0604020202020204" pitchFamily="34" charset="0"/>
                <a:ea typeface="Times New Roman" panose="02020603050405020304" pitchFamily="18" charset="0"/>
                <a:cs typeface="Arial" panose="020B0604020202020204" pitchFamily="34" charset="0"/>
              </a:rPr>
              <a:t>ягона қонун ҳужжатига бирлаштирилади ва ҳужжатлар</a:t>
            </a:r>
            <a:r>
              <a:rPr lang="uz-Cyrl-UZ" sz="1200" dirty="0">
                <a:solidFill>
                  <a:srgbClr val="0070C0"/>
                </a:solidFill>
                <a:latin typeface="Arial" panose="020B0604020202020204" pitchFamily="34" charset="0"/>
                <a:ea typeface="Times New Roman" panose="02020603050405020304" pitchFamily="18" charset="0"/>
                <a:cs typeface="Arial" panose="020B0604020202020204" pitchFamily="34" charset="0"/>
              </a:rPr>
              <a:t> унификациялаштирилади, </a:t>
            </a:r>
            <a:r>
              <a:rPr lang="uz-Cyrl-UZ" sz="1200" dirty="0">
                <a:solidFill>
                  <a:schemeClr val="tx1"/>
                </a:solidFill>
                <a:latin typeface="Arial" panose="020B0604020202020204" pitchFamily="34" charset="0"/>
                <a:ea typeface="Times New Roman" panose="02020603050405020304" pitchFamily="18" charset="0"/>
                <a:cs typeface="Arial" panose="020B0604020202020204" pitchFamily="34" charset="0"/>
              </a:rPr>
              <a:t>ҳуқуқий </a:t>
            </a:r>
            <a:r>
              <a:rPr lang="uz-Cyrl-UZ" sz="1200" spc="-20" dirty="0">
                <a:solidFill>
                  <a:schemeClr val="tx1"/>
                </a:solidFill>
                <a:latin typeface="Arial" panose="020B0604020202020204" pitchFamily="34" charset="0"/>
                <a:ea typeface="Times New Roman" panose="02020603050405020304" pitchFamily="18" charset="0"/>
                <a:cs typeface="Arial" panose="020B0604020202020204" pitchFamily="34" charset="0"/>
              </a:rPr>
              <a:t>асослар такомиллаштирилади ҳамда қонунчиликдаги</a:t>
            </a:r>
            <a:r>
              <a:rPr lang="uz-Cyrl-UZ" sz="1200" spc="-20" dirty="0">
                <a:solidFill>
                  <a:srgbClr val="0070C0"/>
                </a:solidFill>
                <a:latin typeface="Arial" panose="020B0604020202020204" pitchFamily="34" charset="0"/>
                <a:ea typeface="Times New Roman" panose="02020603050405020304" pitchFamily="18" charset="0"/>
                <a:cs typeface="Arial" panose="020B0604020202020204" pitchFamily="34" charset="0"/>
              </a:rPr>
              <a:t> </a:t>
            </a:r>
            <a:r>
              <a:rPr lang="uz-Cyrl-UZ" sz="1200" dirty="0">
                <a:solidFill>
                  <a:srgbClr val="0070C0"/>
                </a:solidFill>
                <a:latin typeface="Arial" panose="020B0604020202020204" pitchFamily="34" charset="0"/>
                <a:ea typeface="Times New Roman" panose="02020603050405020304" pitchFamily="18" charset="0"/>
                <a:cs typeface="Arial" panose="020B0604020202020204" pitchFamily="34" charset="0"/>
              </a:rPr>
              <a:t>бўшлиқлар бартараф этилади.</a:t>
            </a:r>
          </a:p>
          <a:p>
            <a:pPr marL="285750" lvl="0" indent="-285750" algn="just" eaLnBrk="0" fontAlgn="base" hangingPunct="0">
              <a:buFont typeface="Wingdings" panose="05000000000000000000" pitchFamily="2" charset="2"/>
              <a:buChar char="ü"/>
            </a:pPr>
            <a:r>
              <a:rPr lang="uz-Cyrl-UZ" sz="1200" spc="-30" dirty="0">
                <a:latin typeface="Arial" panose="020B0604020202020204" pitchFamily="34" charset="0"/>
                <a:ea typeface="Times New Roman" panose="02020603050405020304" pitchFamily="18" charset="0"/>
                <a:cs typeface="Arial" panose="020B0604020202020204" pitchFamily="34" charset="0"/>
              </a:rPr>
              <a:t>фермерлар, деҳқон хўжаликлари, томорқа ер эгалари ва бошқа субъектларнинг кооперация муносбатларида иштироки </a:t>
            </a:r>
            <a:r>
              <a:rPr lang="uz-Cyrl-UZ" sz="1200" spc="-30" dirty="0">
                <a:solidFill>
                  <a:srgbClr val="0070C0"/>
                </a:solidFill>
                <a:latin typeface="Arial" panose="020B0604020202020204" pitchFamily="34" charset="0"/>
                <a:ea typeface="Times New Roman" panose="02020603050405020304" pitchFamily="18" charset="0"/>
                <a:cs typeface="Arial" panose="020B0604020202020204" pitchFamily="34" charset="0"/>
              </a:rPr>
              <a:t>фаоллашади</a:t>
            </a:r>
            <a:r>
              <a:rPr lang="uz-Cyrl-UZ" sz="1200" spc="-30" dirty="0">
                <a:latin typeface="Arial" panose="020B0604020202020204" pitchFamily="34" charset="0"/>
                <a:ea typeface="Times New Roman" panose="02020603050405020304" pitchFamily="18" charset="0"/>
                <a:cs typeface="Arial" panose="020B0604020202020204" pitchFamily="34" charset="0"/>
              </a:rPr>
              <a:t>;</a:t>
            </a:r>
          </a:p>
          <a:p>
            <a:pPr marL="285750" lvl="0" indent="-285750" algn="just" eaLnBrk="0" fontAlgn="base" hangingPunct="0">
              <a:buFont typeface="Wingdings" panose="05000000000000000000" pitchFamily="2" charset="2"/>
              <a:buChar char="ü"/>
            </a:pPr>
            <a:r>
              <a:rPr lang="uz-Cyrl-UZ" sz="1200" dirty="0">
                <a:latin typeface="Arial" panose="020B0604020202020204" pitchFamily="34" charset="0"/>
                <a:ea typeface="Times New Roman" panose="02020603050405020304" pitchFamily="18" charset="0"/>
                <a:cs typeface="Arial" panose="020B0604020202020204" pitchFamily="34" charset="0"/>
              </a:rPr>
              <a:t>ўзаро мувофиқлашган фаолият туфайли товарларни сотиш ва сақлаш </a:t>
            </a:r>
            <a:r>
              <a:rPr lang="uz-Cyrl-UZ" sz="1200" dirty="0">
                <a:solidFill>
                  <a:srgbClr val="0070C0"/>
                </a:solidFill>
                <a:latin typeface="Arial" panose="020B0604020202020204" pitchFamily="34" charset="0"/>
                <a:ea typeface="Times New Roman" panose="02020603050405020304" pitchFamily="18" charset="0"/>
                <a:cs typeface="Arial" panose="020B0604020202020204" pitchFamily="34" charset="0"/>
              </a:rPr>
              <a:t>харажатлари қисқаради</a:t>
            </a:r>
            <a:r>
              <a:rPr lang="uz-Cyrl-UZ" sz="1200" dirty="0">
                <a:latin typeface="Arial" panose="020B0604020202020204" pitchFamily="34" charset="0"/>
                <a:ea typeface="Times New Roman" panose="02020603050405020304" pitchFamily="18" charset="0"/>
                <a:cs typeface="Arial" panose="020B0604020202020204" pitchFamily="34" charset="0"/>
              </a:rPr>
              <a:t>;</a:t>
            </a:r>
          </a:p>
          <a:p>
            <a:pPr marL="285750" lvl="0" indent="-285750" algn="just" eaLnBrk="0" fontAlgn="base" hangingPunct="0">
              <a:buFont typeface="Wingdings" panose="05000000000000000000" pitchFamily="2" charset="2"/>
              <a:buChar char="ü"/>
            </a:pPr>
            <a:r>
              <a:rPr lang="uz-Cyrl-UZ" sz="1200" dirty="0">
                <a:latin typeface="Arial" panose="020B0604020202020204" pitchFamily="34" charset="0"/>
                <a:ea typeface="Times New Roman" panose="02020603050405020304" pitchFamily="18" charset="0"/>
                <a:cs typeface="Arial" panose="020B0604020202020204" pitchFamily="34" charset="0"/>
              </a:rPr>
              <a:t>ташиш, сақлаш, қадоқлаш, товар сифатини назорат қилиш бўйича </a:t>
            </a:r>
            <a:r>
              <a:rPr lang="uz-Cyrl-UZ" sz="1200" dirty="0">
                <a:solidFill>
                  <a:srgbClr val="0070C0"/>
                </a:solidFill>
                <a:latin typeface="Arial" panose="020B0604020202020204" pitchFamily="34" charset="0"/>
                <a:ea typeface="Times New Roman" panose="02020603050405020304" pitchFamily="18" charset="0"/>
                <a:cs typeface="Arial" panose="020B0604020202020204" pitchFamily="34" charset="0"/>
              </a:rPr>
              <a:t>хизматлар ривожланади </a:t>
            </a:r>
            <a:r>
              <a:rPr lang="uz-Cyrl-UZ" sz="1200" dirty="0">
                <a:latin typeface="Arial" panose="020B0604020202020204" pitchFamily="34" charset="0"/>
                <a:ea typeface="Times New Roman" panose="02020603050405020304" pitchFamily="18" charset="0"/>
                <a:cs typeface="Arial" panose="020B0604020202020204" pitchFamily="34" charset="0"/>
              </a:rPr>
              <a:t>ва улардан фойдаланиш имконияти кенгаяди;</a:t>
            </a:r>
          </a:p>
          <a:p>
            <a:pPr marL="285750" lvl="0" indent="-285750" algn="just" eaLnBrk="0" fontAlgn="base" hangingPunct="0">
              <a:buFont typeface="Wingdings" panose="05000000000000000000" pitchFamily="2" charset="2"/>
              <a:buChar char="ü"/>
            </a:pPr>
            <a:r>
              <a:rPr lang="uz-Cyrl-UZ" sz="1200" dirty="0">
                <a:solidFill>
                  <a:srgbClr val="0070C0"/>
                </a:solidFill>
                <a:latin typeface="Arial" panose="020B0604020202020204" pitchFamily="34" charset="0"/>
                <a:ea typeface="Times New Roman" panose="02020603050405020304" pitchFamily="18" charset="0"/>
                <a:cs typeface="Arial" panose="020B0604020202020204" pitchFamily="34" charset="0"/>
              </a:rPr>
              <a:t>маркетинг ва логистикани </a:t>
            </a:r>
            <a:r>
              <a:rPr lang="uz-Cyrl-UZ" sz="1200" dirty="0">
                <a:latin typeface="Arial" panose="020B0604020202020204" pitchFamily="34" charset="0"/>
                <a:ea typeface="Times New Roman" panose="02020603050405020304" pitchFamily="18" charset="0"/>
                <a:cs typeface="Arial" panose="020B0604020202020204" pitchFamily="34" charset="0"/>
              </a:rPr>
              <a:t>самарли тизими ва товарни сотишнинг </a:t>
            </a:r>
            <a:r>
              <a:rPr lang="uz-Cyrl-UZ" sz="1200" dirty="0">
                <a:solidFill>
                  <a:srgbClr val="0070C0"/>
                </a:solidFill>
                <a:latin typeface="Arial" panose="020B0604020202020204" pitchFamily="34" charset="0"/>
                <a:ea typeface="Times New Roman" panose="02020603050405020304" pitchFamily="18" charset="0"/>
                <a:cs typeface="Arial" panose="020B0604020202020204" pitchFamily="34" charset="0"/>
              </a:rPr>
              <a:t>янги каналари яратилади</a:t>
            </a:r>
            <a:r>
              <a:rPr lang="uz-Cyrl-UZ" sz="1200" dirty="0">
                <a:latin typeface="Arial" panose="020B0604020202020204" pitchFamily="34" charset="0"/>
                <a:ea typeface="Times New Roman" panose="02020603050405020304" pitchFamily="18" charset="0"/>
                <a:cs typeface="Arial" panose="020B0604020202020204" pitchFamily="34" charset="0"/>
              </a:rPr>
              <a:t>;</a:t>
            </a:r>
          </a:p>
          <a:p>
            <a:pPr marL="285750" lvl="0" indent="-285750" algn="just" eaLnBrk="0" fontAlgn="base" hangingPunct="0">
              <a:buFont typeface="Wingdings" panose="05000000000000000000" pitchFamily="2" charset="2"/>
              <a:buChar char="ü"/>
            </a:pPr>
            <a:r>
              <a:rPr lang="uz-Cyrl-UZ" sz="1200" dirty="0">
                <a:latin typeface="Arial" panose="020B0604020202020204" pitchFamily="34" charset="0"/>
                <a:ea typeface="Times New Roman" panose="02020603050405020304" pitchFamily="18" charset="0"/>
                <a:cs typeface="Arial" panose="020B0604020202020204" pitchFamily="34" charset="0"/>
              </a:rPr>
              <a:t>муаммоларни ечишда самарали ечимини топишда </a:t>
            </a:r>
            <a:r>
              <a:rPr lang="uz-Cyrl-UZ" sz="1200" dirty="0">
                <a:solidFill>
                  <a:srgbClr val="0070C0"/>
                </a:solidFill>
                <a:latin typeface="Arial" panose="020B0604020202020204" pitchFamily="34" charset="0"/>
                <a:ea typeface="Times New Roman" panose="02020603050405020304" pitchFamily="18" charset="0"/>
                <a:cs typeface="Arial" panose="020B0604020202020204" pitchFamily="34" charset="0"/>
              </a:rPr>
              <a:t>фермерлар билан ўзаро ҳамкорлик кенгаяди.</a:t>
            </a:r>
          </a:p>
          <a:p>
            <a:pPr marL="285750" lvl="0" indent="-285750" algn="just" eaLnBrk="0" fontAlgn="base" hangingPunct="0">
              <a:buFont typeface="Wingdings" panose="05000000000000000000" pitchFamily="2" charset="2"/>
              <a:buChar char="ü"/>
            </a:pPr>
            <a:endParaRPr lang="ru-RU" sz="1200" dirty="0">
              <a:solidFill>
                <a:srgbClr val="0070C0"/>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42121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кругленный прямоугольник 4"/>
          <p:cNvSpPr>
            <a:spLocks/>
          </p:cNvSpPr>
          <p:nvPr/>
        </p:nvSpPr>
        <p:spPr>
          <a:xfrm>
            <a:off x="108966" y="76578"/>
            <a:ext cx="4855464" cy="466347"/>
          </a:xfrm>
          <a:prstGeom prst="roundRect">
            <a:avLst/>
          </a:prstGeom>
          <a:solidFill>
            <a:schemeClr val="accent5">
              <a:lumMod val="40000"/>
              <a:lumOff val="60000"/>
            </a:schemeClr>
          </a:soli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uz-Cyrl-UZ"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Амалдаги қонунда мавжуд бўлган ва </a:t>
            </a:r>
            <a:br>
              <a:rPr lang="uz-Cyrl-UZ"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br>
            <a:r>
              <a:rPr lang="uz-Cyrl-UZ"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ТАКОМИЛЛАШТИРИЛГАН НОРМАЛАР</a:t>
            </a:r>
            <a:endParaRPr lang="ru-RU" sz="1100" dirty="0">
              <a:effectLst/>
              <a:ea typeface="Calibri" panose="020F0502020204030204" pitchFamily="34" charset="0"/>
              <a:cs typeface="Times New Roman" panose="02020603050405020304" pitchFamily="18" charset="0"/>
            </a:endParaRPr>
          </a:p>
        </p:txBody>
      </p:sp>
      <p:sp>
        <p:nvSpPr>
          <p:cNvPr id="6" name="Скругленный прямоугольник 5"/>
          <p:cNvSpPr>
            <a:spLocks/>
          </p:cNvSpPr>
          <p:nvPr/>
        </p:nvSpPr>
        <p:spPr>
          <a:xfrm>
            <a:off x="5153025" y="76578"/>
            <a:ext cx="6944324" cy="466347"/>
          </a:xfrm>
          <a:prstGeom prst="roundRect">
            <a:avLst/>
          </a:prstGeom>
          <a:solidFill>
            <a:schemeClr val="accent6">
              <a:lumMod val="60000"/>
              <a:lumOff val="40000"/>
            </a:schemeClr>
          </a:solidFill>
          <a:ln>
            <a:solidFill>
              <a:schemeClr val="accent6">
                <a:lumMod val="60000"/>
                <a:lumOff val="40000"/>
              </a:schemeClr>
            </a:solidFill>
          </a:ln>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4000"/>
              </a:lnSpc>
              <a:spcAft>
                <a:spcPts val="0"/>
              </a:spcAft>
            </a:pPr>
            <a:r>
              <a:rPr lang="uz-Cyrl-UZ" sz="1400" b="1" dirty="0">
                <a:solidFill>
                  <a:srgbClr val="000000"/>
                </a:solidFill>
                <a:latin typeface="Arial" panose="020B0604020202020204" pitchFamily="34" charset="0"/>
                <a:cs typeface="Times New Roman" panose="02020603050405020304" pitchFamily="18" charset="0"/>
              </a:rPr>
              <a:t>Амалдаги қонунда мавжуд бўлмаган ва</a:t>
            </a:r>
          </a:p>
          <a:p>
            <a:pPr algn="ctr">
              <a:lnSpc>
                <a:spcPct val="114000"/>
              </a:lnSpc>
              <a:spcAft>
                <a:spcPts val="0"/>
              </a:spcAft>
            </a:pPr>
            <a:r>
              <a:rPr lang="uz-Cyrl-UZ" sz="1400" b="1" dirty="0">
                <a:solidFill>
                  <a:srgbClr val="000000"/>
                </a:solidFill>
                <a:latin typeface="Arial" panose="020B0604020202020204" pitchFamily="34" charset="0"/>
                <a:cs typeface="Times New Roman" panose="02020603050405020304" pitchFamily="18" charset="0"/>
              </a:rPr>
              <a:t>ЯНГИ КИРИТИЛГАН НОРМАЛАР</a:t>
            </a:r>
            <a:endParaRPr lang="ru-RU" sz="1400" b="1" dirty="0">
              <a:solidFill>
                <a:srgbClr val="000000"/>
              </a:solidFill>
              <a:latin typeface="Arial" panose="020B0604020202020204" pitchFamily="34" charset="0"/>
              <a:cs typeface="Times New Roman" panose="02020603050405020304" pitchFamily="18" charset="0"/>
            </a:endParaRPr>
          </a:p>
        </p:txBody>
      </p:sp>
      <p:sp>
        <p:nvSpPr>
          <p:cNvPr id="9" name="Скругленный прямоугольник 8"/>
          <p:cNvSpPr>
            <a:spLocks noChangeArrowheads="1"/>
          </p:cNvSpPr>
          <p:nvPr/>
        </p:nvSpPr>
        <p:spPr bwMode="auto">
          <a:xfrm>
            <a:off x="154686" y="609601"/>
            <a:ext cx="4855464" cy="6115050"/>
          </a:xfrm>
          <a:prstGeom prst="roundRect">
            <a:avLst>
              <a:gd name="adj" fmla="val 16667"/>
            </a:avLst>
          </a:prstGeom>
          <a:noFill/>
          <a:ln w="38100">
            <a:solidFill>
              <a:schemeClr val="accent1"/>
            </a:solidFill>
            <a:headEnd/>
            <a:tailEnd/>
          </a:ln>
        </p:spPr>
        <p:style>
          <a:lnRef idx="2">
            <a:schemeClr val="accent3"/>
          </a:lnRef>
          <a:fillRef idx="1">
            <a:schemeClr val="lt1"/>
          </a:fillRef>
          <a:effectRef idx="0">
            <a:schemeClr val="accent3"/>
          </a:effectRef>
          <a:fontRef idx="minor">
            <a:schemeClr val="dk1"/>
          </a:fontRef>
        </p:style>
        <p:txBody>
          <a:bodyPr rot="0" vert="horz" wrap="square" lIns="0" tIns="0" rIns="0" bIns="0" anchor="t" anchorCtr="0" upright="1">
            <a:noAutofit/>
          </a:bodyPr>
          <a:lstStyle/>
          <a:p>
            <a:pPr algn="ctr">
              <a:lnSpc>
                <a:spcPct val="90000"/>
              </a:lnSpc>
              <a:spcAft>
                <a:spcPts val="0"/>
              </a:spcAft>
            </a:pPr>
            <a:r>
              <a:rPr lang="en-US" sz="1400" b="1" spc="-2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I. </a:t>
            </a:r>
            <a:r>
              <a:rPr lang="uz-Cyrl-UZ" sz="1400" b="1" spc="-2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Умумий қоидалар</a:t>
            </a:r>
          </a:p>
          <a:p>
            <a:pPr marL="180975" indent="-180975" algn="just">
              <a:lnSpc>
                <a:spcPct val="90000"/>
              </a:lnSpc>
              <a:spcAft>
                <a:spcPts val="0"/>
              </a:spcAft>
              <a:buFont typeface="Wingdings" panose="05000000000000000000" pitchFamily="2" charset="2"/>
              <a:buChar char="ü"/>
            </a:pPr>
            <a:r>
              <a:rPr lang="uz-Cyrl-UZ" sz="1400" spc="-20" dirty="0">
                <a:latin typeface="Arial" panose="020B0604020202020204" pitchFamily="34" charset="0"/>
                <a:ea typeface="Times New Roman" panose="02020603050405020304" pitchFamily="18" charset="0"/>
                <a:cs typeface="Times New Roman" panose="02020603050405020304" pitchFamily="18" charset="0"/>
              </a:rPr>
              <a:t>1-модда. Ушбу Қонуннинг мақсади</a:t>
            </a:r>
          </a:p>
          <a:p>
            <a:pPr marL="180975" indent="-180975" algn="just">
              <a:lnSpc>
                <a:spcPct val="90000"/>
              </a:lnSpc>
              <a:spcAft>
                <a:spcPts val="0"/>
              </a:spcAft>
              <a:buFont typeface="Wingdings" panose="05000000000000000000" pitchFamily="2" charset="2"/>
              <a:buChar char="ü"/>
            </a:pPr>
            <a:r>
              <a:rPr lang="uz-Cyrl-UZ" sz="1400" spc="-40" dirty="0">
                <a:latin typeface="Arial" panose="020B0604020202020204" pitchFamily="34" charset="0"/>
                <a:ea typeface="Times New Roman" panose="02020603050405020304" pitchFamily="18" charset="0"/>
                <a:cs typeface="Times New Roman" panose="02020603050405020304" pitchFamily="18" charset="0"/>
              </a:rPr>
              <a:t>2-модда. Қишлоқ хўжалиги кооперацияси тўғрисидаги қонун ҳужжатлари</a:t>
            </a:r>
          </a:p>
          <a:p>
            <a:pPr marL="180975" indent="-180975" algn="just">
              <a:lnSpc>
                <a:spcPct val="90000"/>
              </a:lnSpc>
              <a:spcAft>
                <a:spcPts val="0"/>
              </a:spcAft>
              <a:buFont typeface="Wingdings" panose="05000000000000000000" pitchFamily="2" charset="2"/>
              <a:buChar char="ü"/>
            </a:pPr>
            <a:r>
              <a:rPr lang="uz-Cyrl-UZ" sz="1400" spc="-40" dirty="0">
                <a:latin typeface="Arial" panose="020B0604020202020204" pitchFamily="34" charset="0"/>
                <a:ea typeface="Times New Roman" panose="02020603050405020304" pitchFamily="18" charset="0"/>
                <a:cs typeface="Times New Roman" panose="02020603050405020304" pitchFamily="18" charset="0"/>
              </a:rPr>
              <a:t>5-модда. Ишлаб чиқариш кооперативи</a:t>
            </a:r>
          </a:p>
          <a:p>
            <a:pPr marL="180975" indent="-180975" algn="just">
              <a:lnSpc>
                <a:spcPct val="90000"/>
              </a:lnSpc>
              <a:spcAft>
                <a:spcPts val="0"/>
              </a:spcAft>
              <a:buFont typeface="Wingdings" panose="05000000000000000000" pitchFamily="2" charset="2"/>
              <a:buChar char="ü"/>
            </a:pPr>
            <a:r>
              <a:rPr lang="uz-Cyrl-UZ" sz="1400" spc="-40" dirty="0">
                <a:latin typeface="Arial" panose="020B0604020202020204" pitchFamily="34" charset="0"/>
                <a:ea typeface="Times New Roman" panose="02020603050405020304" pitchFamily="18" charset="0"/>
                <a:cs typeface="Times New Roman" panose="02020603050405020304" pitchFamily="18" charset="0"/>
              </a:rPr>
              <a:t>7-модда. Кооператив ҳуқуқлари</a:t>
            </a:r>
            <a:endParaRPr lang="en-US" sz="1400" spc="-40" dirty="0">
              <a:latin typeface="Arial" panose="020B0604020202020204" pitchFamily="34" charset="0"/>
              <a:ea typeface="Times New Roman" panose="02020603050405020304" pitchFamily="18" charset="0"/>
              <a:cs typeface="Times New Roman" panose="02020603050405020304" pitchFamily="18" charset="0"/>
            </a:endParaRPr>
          </a:p>
          <a:p>
            <a:pPr algn="ctr">
              <a:lnSpc>
                <a:spcPct val="90000"/>
              </a:lnSpc>
              <a:spcAft>
                <a:spcPts val="0"/>
              </a:spcAft>
            </a:pPr>
            <a:r>
              <a:rPr lang="en-US" sz="14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II. </a:t>
            </a:r>
            <a:r>
              <a:rPr lang="uz-Cyrl-UZ" sz="14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Кооперативни ташкил этиш</a:t>
            </a:r>
          </a:p>
          <a:p>
            <a:pPr marL="180975" indent="-180975" algn="just">
              <a:lnSpc>
                <a:spcPct val="90000"/>
              </a:lnSpc>
              <a:spcAft>
                <a:spcPts val="0"/>
              </a:spcAft>
              <a:buFont typeface="Wingdings" panose="05000000000000000000" pitchFamily="2" charset="2"/>
              <a:buChar char="ü"/>
            </a:pPr>
            <a:r>
              <a:rPr lang="ru-RU" sz="1400" spc="-40" dirty="0">
                <a:latin typeface="Arial" panose="020B0604020202020204" pitchFamily="34" charset="0"/>
                <a:ea typeface="Times New Roman" panose="02020603050405020304" pitchFamily="18" charset="0"/>
                <a:cs typeface="Times New Roman" panose="02020603050405020304" pitchFamily="18" charset="0"/>
              </a:rPr>
              <a:t>9-модда. </a:t>
            </a:r>
            <a:r>
              <a:rPr lang="ru-RU" sz="1400" spc="-40" dirty="0" err="1">
                <a:latin typeface="Arial" panose="020B0604020202020204" pitchFamily="34" charset="0"/>
                <a:ea typeface="Times New Roman" panose="02020603050405020304" pitchFamily="18" charset="0"/>
                <a:cs typeface="Times New Roman" panose="02020603050405020304" pitchFamily="18" charset="0"/>
              </a:rPr>
              <a:t>Кооперативни</a:t>
            </a:r>
            <a:r>
              <a:rPr lang="ru-RU" sz="1400" spc="-40" dirty="0">
                <a:latin typeface="Arial" panose="020B0604020202020204" pitchFamily="34" charset="0"/>
                <a:ea typeface="Times New Roman" panose="02020603050405020304" pitchFamily="18" charset="0"/>
                <a:cs typeface="Times New Roman" panose="02020603050405020304" pitchFamily="18" charset="0"/>
              </a:rPr>
              <a:t> </a:t>
            </a:r>
            <a:r>
              <a:rPr lang="ru-RU" sz="1400" spc="-40" dirty="0" err="1">
                <a:latin typeface="Arial" panose="020B0604020202020204" pitchFamily="34" charset="0"/>
                <a:ea typeface="Times New Roman" panose="02020603050405020304" pitchFamily="18" charset="0"/>
                <a:cs typeface="Times New Roman" panose="02020603050405020304" pitchFamily="18" charset="0"/>
              </a:rPr>
              <a:t>ташкил</a:t>
            </a:r>
            <a:r>
              <a:rPr lang="ru-RU" sz="1400" spc="-40" dirty="0">
                <a:latin typeface="Arial" panose="020B0604020202020204" pitchFamily="34" charset="0"/>
                <a:ea typeface="Times New Roman" panose="02020603050405020304" pitchFamily="18" charset="0"/>
                <a:cs typeface="Times New Roman" panose="02020603050405020304" pitchFamily="18" charset="0"/>
              </a:rPr>
              <a:t> </a:t>
            </a:r>
            <a:r>
              <a:rPr lang="ru-RU" sz="1400" spc="-40" dirty="0" err="1">
                <a:latin typeface="Arial" panose="020B0604020202020204" pitchFamily="34" charset="0"/>
                <a:ea typeface="Times New Roman" panose="02020603050405020304" pitchFamily="18" charset="0"/>
                <a:cs typeface="Times New Roman" panose="02020603050405020304" pitchFamily="18" charset="0"/>
              </a:rPr>
              <a:t>этиш</a:t>
            </a:r>
            <a:r>
              <a:rPr lang="ru-RU" sz="1400" spc="-40" dirty="0">
                <a:latin typeface="Arial" panose="020B0604020202020204" pitchFamily="34" charset="0"/>
                <a:ea typeface="Times New Roman" panose="02020603050405020304" pitchFamily="18" charset="0"/>
                <a:cs typeface="Times New Roman" panose="02020603050405020304" pitchFamily="18" charset="0"/>
              </a:rPr>
              <a:t> </a:t>
            </a:r>
            <a:r>
              <a:rPr lang="ru-RU" sz="1400" spc="-40" dirty="0" err="1">
                <a:latin typeface="Arial" panose="020B0604020202020204" pitchFamily="34" charset="0"/>
                <a:ea typeface="Times New Roman" panose="02020603050405020304" pitchFamily="18" charset="0"/>
                <a:cs typeface="Times New Roman" panose="02020603050405020304" pitchFamily="18" charset="0"/>
              </a:rPr>
              <a:t>тартиби</a:t>
            </a:r>
            <a:endParaRPr lang="ru-RU" sz="1400" spc="-40" dirty="0">
              <a:latin typeface="Arial" panose="020B0604020202020204" pitchFamily="34" charset="0"/>
              <a:ea typeface="Times New Roman" panose="02020603050405020304" pitchFamily="18" charset="0"/>
              <a:cs typeface="Times New Roman" panose="02020603050405020304" pitchFamily="18" charset="0"/>
            </a:endParaRPr>
          </a:p>
          <a:p>
            <a:pPr marL="180975" indent="-180975" algn="just">
              <a:lnSpc>
                <a:spcPct val="90000"/>
              </a:lnSpc>
              <a:spcAft>
                <a:spcPts val="0"/>
              </a:spcAft>
              <a:buFont typeface="Wingdings" panose="05000000000000000000" pitchFamily="2" charset="2"/>
              <a:buChar char="ü"/>
            </a:pPr>
            <a:r>
              <a:rPr lang="ru-RU" sz="1400" spc="-40" dirty="0">
                <a:latin typeface="Arial" panose="020B0604020202020204" pitchFamily="34" charset="0"/>
                <a:ea typeface="Times New Roman" panose="02020603050405020304" pitchFamily="18" charset="0"/>
                <a:cs typeface="Times New Roman" panose="02020603050405020304" pitchFamily="18" charset="0"/>
              </a:rPr>
              <a:t>10-модда. </a:t>
            </a:r>
            <a:r>
              <a:rPr lang="ru-RU" sz="1400" spc="-40" dirty="0" err="1">
                <a:latin typeface="Arial" panose="020B0604020202020204" pitchFamily="34" charset="0"/>
                <a:ea typeface="Times New Roman" panose="02020603050405020304" pitchFamily="18" charset="0"/>
                <a:cs typeface="Times New Roman" panose="02020603050405020304" pitchFamily="18" charset="0"/>
              </a:rPr>
              <a:t>Кооперативни</a:t>
            </a:r>
            <a:r>
              <a:rPr lang="ru-RU" sz="1400" spc="-40" dirty="0">
                <a:latin typeface="Arial" panose="020B0604020202020204" pitchFamily="34" charset="0"/>
                <a:ea typeface="Times New Roman" panose="02020603050405020304" pitchFamily="18" charset="0"/>
                <a:cs typeface="Times New Roman" panose="02020603050405020304" pitchFamily="18" charset="0"/>
              </a:rPr>
              <a:t> </a:t>
            </a:r>
            <a:r>
              <a:rPr lang="ru-RU" sz="1400" spc="-40" dirty="0" err="1">
                <a:latin typeface="Arial" panose="020B0604020202020204" pitchFamily="34" charset="0"/>
                <a:ea typeface="Times New Roman" panose="02020603050405020304" pitchFamily="18" charset="0"/>
                <a:cs typeface="Times New Roman" panose="02020603050405020304" pitchFamily="18" charset="0"/>
              </a:rPr>
              <a:t>давлат</a:t>
            </a:r>
            <a:r>
              <a:rPr lang="ru-RU" sz="1400" spc="-40" dirty="0">
                <a:latin typeface="Arial" panose="020B0604020202020204" pitchFamily="34" charset="0"/>
                <a:ea typeface="Times New Roman" panose="02020603050405020304" pitchFamily="18" charset="0"/>
                <a:cs typeface="Times New Roman" panose="02020603050405020304" pitchFamily="18" charset="0"/>
              </a:rPr>
              <a:t> </a:t>
            </a:r>
            <a:r>
              <a:rPr lang="ru-RU" sz="1400" spc="-40" dirty="0" err="1">
                <a:latin typeface="Arial" panose="020B0604020202020204" pitchFamily="34" charset="0"/>
                <a:ea typeface="Times New Roman" panose="02020603050405020304" pitchFamily="18" charset="0"/>
                <a:cs typeface="Times New Roman" panose="02020603050405020304" pitchFamily="18" charset="0"/>
              </a:rPr>
              <a:t>рўйхатидан</a:t>
            </a:r>
            <a:r>
              <a:rPr lang="ru-RU" sz="1400" spc="-40" dirty="0">
                <a:latin typeface="Arial" panose="020B0604020202020204" pitchFamily="34" charset="0"/>
                <a:ea typeface="Times New Roman" panose="02020603050405020304" pitchFamily="18" charset="0"/>
                <a:cs typeface="Times New Roman" panose="02020603050405020304" pitchFamily="18" charset="0"/>
              </a:rPr>
              <a:t> </a:t>
            </a:r>
            <a:r>
              <a:rPr lang="ru-RU" sz="1400" spc="-40" dirty="0" err="1">
                <a:latin typeface="Arial" panose="020B0604020202020204" pitchFamily="34" charset="0"/>
                <a:ea typeface="Times New Roman" panose="02020603050405020304" pitchFamily="18" charset="0"/>
                <a:cs typeface="Times New Roman" panose="02020603050405020304" pitchFamily="18" charset="0"/>
              </a:rPr>
              <a:t>ўтказиш</a:t>
            </a:r>
            <a:endParaRPr lang="ru-RU" sz="1400" spc="-40" dirty="0">
              <a:latin typeface="Arial" panose="020B0604020202020204" pitchFamily="34" charset="0"/>
              <a:ea typeface="Times New Roman" panose="02020603050405020304" pitchFamily="18" charset="0"/>
              <a:cs typeface="Times New Roman" panose="02020603050405020304" pitchFamily="18" charset="0"/>
            </a:endParaRPr>
          </a:p>
          <a:p>
            <a:pPr marL="180975" indent="-180975" algn="just">
              <a:lnSpc>
                <a:spcPct val="90000"/>
              </a:lnSpc>
              <a:spcAft>
                <a:spcPts val="0"/>
              </a:spcAft>
              <a:buFont typeface="Wingdings" panose="05000000000000000000" pitchFamily="2" charset="2"/>
              <a:buChar char="ü"/>
            </a:pPr>
            <a:r>
              <a:rPr lang="uz-Cyrl-UZ" sz="1400" spc="-40" dirty="0">
                <a:latin typeface="Arial" panose="020B0604020202020204" pitchFamily="34" charset="0"/>
                <a:ea typeface="Times New Roman" panose="02020603050405020304" pitchFamily="18" charset="0"/>
                <a:cs typeface="Times New Roman" panose="02020603050405020304" pitchFamily="18" charset="0"/>
              </a:rPr>
              <a:t>11-модда. Кооператив устави </a:t>
            </a:r>
            <a:endParaRPr lang="en-US" sz="1400" spc="-40" dirty="0">
              <a:latin typeface="Arial" panose="020B0604020202020204" pitchFamily="34" charset="0"/>
              <a:ea typeface="Times New Roman" panose="02020603050405020304" pitchFamily="18" charset="0"/>
              <a:cs typeface="Times New Roman" panose="02020603050405020304" pitchFamily="18" charset="0"/>
            </a:endParaRPr>
          </a:p>
          <a:p>
            <a:pPr algn="ctr">
              <a:lnSpc>
                <a:spcPct val="90000"/>
              </a:lnSpc>
              <a:spcAft>
                <a:spcPts val="0"/>
              </a:spcAft>
            </a:pPr>
            <a:r>
              <a:rPr lang="en-US" sz="14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III</a:t>
            </a:r>
            <a:r>
              <a:rPr lang="ru-RU" sz="14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 Кооператив </a:t>
            </a:r>
            <a:r>
              <a:rPr lang="ru-RU" sz="1400" b="1" spc="-40" dirty="0" err="1">
                <a:solidFill>
                  <a:srgbClr val="0070C0"/>
                </a:solidFill>
                <a:latin typeface="Arial" panose="020B0604020202020204" pitchFamily="34" charset="0"/>
                <a:ea typeface="Times New Roman" panose="02020603050405020304" pitchFamily="18" charset="0"/>
                <a:cs typeface="Times New Roman" panose="02020603050405020304" pitchFamily="18" charset="0"/>
              </a:rPr>
              <a:t>аъзолари</a:t>
            </a:r>
            <a:endParaRPr lang="en-US" sz="14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endParaRPr>
          </a:p>
          <a:p>
            <a:pPr marL="180975" indent="-180975" algn="just">
              <a:lnSpc>
                <a:spcPct val="90000"/>
              </a:lnSpc>
              <a:spcAft>
                <a:spcPts val="0"/>
              </a:spcAft>
              <a:buFont typeface="Wingdings" panose="05000000000000000000" pitchFamily="2" charset="2"/>
              <a:buChar char="ü"/>
            </a:pPr>
            <a:r>
              <a:rPr lang="uz-Cyrl-UZ" sz="1400" spc="-40" dirty="0">
                <a:latin typeface="Arial" panose="020B0604020202020204" pitchFamily="34" charset="0"/>
                <a:ea typeface="Times New Roman" panose="02020603050405020304" pitchFamily="18" charset="0"/>
                <a:cs typeface="Times New Roman" panose="02020603050405020304" pitchFamily="18" charset="0"/>
              </a:rPr>
              <a:t>13-модда. Кооператив аъзолари</a:t>
            </a:r>
            <a:endParaRPr lang="en-US" sz="1400" spc="-40" dirty="0">
              <a:latin typeface="Arial" panose="020B0604020202020204" pitchFamily="34" charset="0"/>
              <a:ea typeface="Times New Roman" panose="02020603050405020304" pitchFamily="18" charset="0"/>
              <a:cs typeface="Times New Roman" panose="02020603050405020304" pitchFamily="18" charset="0"/>
            </a:endParaRPr>
          </a:p>
          <a:p>
            <a:pPr marL="180975" indent="-180975" algn="just">
              <a:lnSpc>
                <a:spcPct val="90000"/>
              </a:lnSpc>
              <a:spcAft>
                <a:spcPts val="0"/>
              </a:spcAft>
              <a:buFont typeface="Wingdings" panose="05000000000000000000" pitchFamily="2" charset="2"/>
              <a:buChar char="ü"/>
            </a:pPr>
            <a:r>
              <a:rPr lang="uz-Cyrl-UZ" sz="1400" spc="-40" dirty="0">
                <a:latin typeface="Arial" panose="020B0604020202020204" pitchFamily="34" charset="0"/>
                <a:ea typeface="Times New Roman" panose="02020603050405020304" pitchFamily="18" charset="0"/>
                <a:cs typeface="Times New Roman" panose="02020603050405020304" pitchFamily="18" charset="0"/>
              </a:rPr>
              <a:t>17-модда. Кооператив аъзолигидан чиқариш</a:t>
            </a:r>
            <a:endParaRPr lang="en-US" sz="1400" spc="-40" dirty="0">
              <a:latin typeface="Arial" panose="020B0604020202020204" pitchFamily="34" charset="0"/>
              <a:ea typeface="Times New Roman" panose="02020603050405020304" pitchFamily="18" charset="0"/>
              <a:cs typeface="Times New Roman" panose="02020603050405020304" pitchFamily="18" charset="0"/>
            </a:endParaRPr>
          </a:p>
          <a:p>
            <a:pPr algn="ctr">
              <a:lnSpc>
                <a:spcPct val="90000"/>
              </a:lnSpc>
              <a:spcAft>
                <a:spcPts val="0"/>
              </a:spcAft>
            </a:pPr>
            <a:r>
              <a:rPr lang="en-US" sz="1400" b="1" spc="-40" dirty="0" smtClean="0">
                <a:solidFill>
                  <a:srgbClr val="0070C0"/>
                </a:solidFill>
                <a:latin typeface="Arial" panose="020B0604020202020204" pitchFamily="34" charset="0"/>
                <a:ea typeface="Times New Roman" panose="02020603050405020304" pitchFamily="18" charset="0"/>
                <a:cs typeface="Times New Roman" panose="02020603050405020304" pitchFamily="18" charset="0"/>
              </a:rPr>
              <a:t>IV</a:t>
            </a:r>
            <a:r>
              <a:rPr lang="uz-Cyrl-UZ" sz="14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 Кооперативнинг бошқарув органлари</a:t>
            </a:r>
            <a:endParaRPr lang="en-US" sz="1400"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endParaRPr>
          </a:p>
          <a:p>
            <a:pPr marL="180975" indent="-180975" algn="just">
              <a:lnSpc>
                <a:spcPct val="90000"/>
              </a:lnSpc>
              <a:spcAft>
                <a:spcPts val="0"/>
              </a:spcAft>
              <a:buFont typeface="Wingdings" panose="05000000000000000000" pitchFamily="2" charset="2"/>
              <a:buChar char="ü"/>
            </a:pPr>
            <a:r>
              <a:rPr lang="ru-RU" sz="1400" spc="-40" dirty="0">
                <a:latin typeface="Arial" panose="020B0604020202020204" pitchFamily="34" charset="0"/>
                <a:ea typeface="Times New Roman" panose="02020603050405020304" pitchFamily="18" charset="0"/>
                <a:cs typeface="Times New Roman" panose="02020603050405020304" pitchFamily="18" charset="0"/>
              </a:rPr>
              <a:t>19-модда. </a:t>
            </a:r>
            <a:r>
              <a:rPr lang="ru-RU" sz="1400" spc="-40" dirty="0" err="1">
                <a:latin typeface="Arial" panose="020B0604020202020204" pitchFamily="34" charset="0"/>
                <a:ea typeface="Times New Roman" panose="02020603050405020304" pitchFamily="18" charset="0"/>
                <a:cs typeface="Times New Roman" panose="02020603050405020304" pitchFamily="18" charset="0"/>
              </a:rPr>
              <a:t>Кооперативнинг</a:t>
            </a:r>
            <a:r>
              <a:rPr lang="ru-RU" sz="1400" spc="-40" dirty="0">
                <a:latin typeface="Arial" panose="020B0604020202020204" pitchFamily="34" charset="0"/>
                <a:ea typeface="Times New Roman" panose="02020603050405020304" pitchFamily="18" charset="0"/>
                <a:cs typeface="Times New Roman" panose="02020603050405020304" pitchFamily="18" charset="0"/>
              </a:rPr>
              <a:t> </a:t>
            </a:r>
            <a:r>
              <a:rPr lang="ru-RU" sz="1400" spc="-40" dirty="0" err="1">
                <a:latin typeface="Arial" panose="020B0604020202020204" pitchFamily="34" charset="0"/>
                <a:ea typeface="Times New Roman" panose="02020603050405020304" pitchFamily="18" charset="0"/>
                <a:cs typeface="Times New Roman" panose="02020603050405020304" pitchFamily="18" charset="0"/>
              </a:rPr>
              <a:t>бошқарув</a:t>
            </a:r>
            <a:r>
              <a:rPr lang="ru-RU" sz="1400" spc="-40" dirty="0">
                <a:latin typeface="Arial" panose="020B0604020202020204" pitchFamily="34" charset="0"/>
                <a:ea typeface="Times New Roman" panose="02020603050405020304" pitchFamily="18" charset="0"/>
                <a:cs typeface="Times New Roman" panose="02020603050405020304" pitchFamily="18" charset="0"/>
              </a:rPr>
              <a:t> </a:t>
            </a:r>
            <a:r>
              <a:rPr lang="ru-RU" sz="1400" spc="-40" dirty="0" err="1">
                <a:latin typeface="Arial" panose="020B0604020202020204" pitchFamily="34" charset="0"/>
                <a:ea typeface="Times New Roman" panose="02020603050405020304" pitchFamily="18" charset="0"/>
                <a:cs typeface="Times New Roman" panose="02020603050405020304" pitchFamily="18" charset="0"/>
              </a:rPr>
              <a:t>органлари</a:t>
            </a:r>
            <a:r>
              <a:rPr lang="ru-RU" sz="1400" spc="-40" dirty="0">
                <a:latin typeface="Arial" panose="020B0604020202020204" pitchFamily="34" charset="0"/>
                <a:ea typeface="Times New Roman" panose="02020603050405020304" pitchFamily="18" charset="0"/>
                <a:cs typeface="Times New Roman" panose="02020603050405020304" pitchFamily="18" charset="0"/>
              </a:rPr>
              <a:t> </a:t>
            </a:r>
            <a:r>
              <a:rPr lang="ru-RU" sz="1400" spc="-40" dirty="0" err="1">
                <a:latin typeface="Arial" panose="020B0604020202020204" pitchFamily="34" charset="0"/>
                <a:ea typeface="Times New Roman" panose="02020603050405020304" pitchFamily="18" charset="0"/>
                <a:cs typeface="Times New Roman" panose="02020603050405020304" pitchFamily="18" charset="0"/>
              </a:rPr>
              <a:t>тузилмаси</a:t>
            </a:r>
            <a:endParaRPr lang="en-US" sz="1400" spc="-40" dirty="0">
              <a:latin typeface="Arial" panose="020B0604020202020204" pitchFamily="34" charset="0"/>
              <a:ea typeface="Times New Roman" panose="02020603050405020304" pitchFamily="18" charset="0"/>
              <a:cs typeface="Times New Roman" panose="02020603050405020304" pitchFamily="18" charset="0"/>
            </a:endParaRPr>
          </a:p>
          <a:p>
            <a:pPr marL="180975" indent="-180975" algn="just">
              <a:lnSpc>
                <a:spcPct val="90000"/>
              </a:lnSpc>
              <a:spcAft>
                <a:spcPts val="0"/>
              </a:spcAft>
              <a:buFont typeface="Wingdings" panose="05000000000000000000" pitchFamily="2" charset="2"/>
              <a:buChar char="ü"/>
            </a:pPr>
            <a:r>
              <a:rPr lang="ru-RU" sz="1400" spc="-40" dirty="0">
                <a:latin typeface="Arial" panose="020B0604020202020204" pitchFamily="34" charset="0"/>
                <a:ea typeface="Times New Roman" panose="02020603050405020304" pitchFamily="18" charset="0"/>
                <a:cs typeface="Times New Roman" panose="02020603050405020304" pitchFamily="18" charset="0"/>
              </a:rPr>
              <a:t>20-модда. Кооператив </a:t>
            </a:r>
            <a:r>
              <a:rPr lang="ru-RU" sz="1400" spc="-40" dirty="0" err="1">
                <a:latin typeface="Arial" panose="020B0604020202020204" pitchFamily="34" charset="0"/>
                <a:ea typeface="Times New Roman" panose="02020603050405020304" pitchFamily="18" charset="0"/>
                <a:cs typeface="Times New Roman" panose="02020603050405020304" pitchFamily="18" charset="0"/>
              </a:rPr>
              <a:t>аъзоларининг</a:t>
            </a:r>
            <a:r>
              <a:rPr lang="ru-RU" sz="1400" spc="-40" dirty="0">
                <a:latin typeface="Arial" panose="020B0604020202020204" pitchFamily="34" charset="0"/>
                <a:ea typeface="Times New Roman" panose="02020603050405020304" pitchFamily="18" charset="0"/>
                <a:cs typeface="Times New Roman" panose="02020603050405020304" pitchFamily="18" charset="0"/>
              </a:rPr>
              <a:t> </a:t>
            </a:r>
            <a:r>
              <a:rPr lang="ru-RU" sz="1400" spc="-40" dirty="0" err="1">
                <a:latin typeface="Arial" panose="020B0604020202020204" pitchFamily="34" charset="0"/>
                <a:ea typeface="Times New Roman" panose="02020603050405020304" pitchFamily="18" charset="0"/>
                <a:cs typeface="Times New Roman" panose="02020603050405020304" pitchFamily="18" charset="0"/>
              </a:rPr>
              <a:t>умумий</a:t>
            </a:r>
            <a:r>
              <a:rPr lang="ru-RU" sz="1400" spc="-40" dirty="0">
                <a:latin typeface="Arial" panose="020B0604020202020204" pitchFamily="34" charset="0"/>
                <a:ea typeface="Times New Roman" panose="02020603050405020304" pitchFamily="18" charset="0"/>
                <a:cs typeface="Times New Roman" panose="02020603050405020304" pitchFamily="18" charset="0"/>
              </a:rPr>
              <a:t> </a:t>
            </a:r>
            <a:r>
              <a:rPr lang="ru-RU" sz="1400" spc="-40" dirty="0" err="1">
                <a:latin typeface="Arial" panose="020B0604020202020204" pitchFamily="34" charset="0"/>
                <a:ea typeface="Times New Roman" panose="02020603050405020304" pitchFamily="18" charset="0"/>
                <a:cs typeface="Times New Roman" panose="02020603050405020304" pitchFamily="18" charset="0"/>
              </a:rPr>
              <a:t>йиғилиши</a:t>
            </a:r>
            <a:r>
              <a:rPr lang="ru-RU" sz="1400" spc="-40" dirty="0">
                <a:latin typeface="Arial" panose="020B0604020202020204" pitchFamily="34" charset="0"/>
                <a:ea typeface="Times New Roman" panose="02020603050405020304" pitchFamily="18" charset="0"/>
                <a:cs typeface="Times New Roman" panose="02020603050405020304" pitchFamily="18" charset="0"/>
              </a:rPr>
              <a:t> </a:t>
            </a:r>
            <a:r>
              <a:rPr lang="ru-RU" sz="1400" spc="-40" dirty="0" err="1">
                <a:latin typeface="Arial" panose="020B0604020202020204" pitchFamily="34" charset="0"/>
                <a:ea typeface="Times New Roman" panose="02020603050405020304" pitchFamily="18" charset="0"/>
                <a:cs typeface="Times New Roman" panose="02020603050405020304" pitchFamily="18" charset="0"/>
              </a:rPr>
              <a:t>ваколатлари</a:t>
            </a:r>
            <a:endParaRPr lang="en-US" sz="1400" spc="-40" dirty="0">
              <a:latin typeface="Arial" panose="020B0604020202020204" pitchFamily="34" charset="0"/>
              <a:ea typeface="Times New Roman" panose="02020603050405020304" pitchFamily="18" charset="0"/>
              <a:cs typeface="Times New Roman" panose="02020603050405020304" pitchFamily="18" charset="0"/>
            </a:endParaRPr>
          </a:p>
          <a:p>
            <a:pPr algn="ctr">
              <a:lnSpc>
                <a:spcPct val="90000"/>
              </a:lnSpc>
              <a:spcAft>
                <a:spcPts val="0"/>
              </a:spcAft>
            </a:pPr>
            <a:r>
              <a:rPr lang="en-US" sz="1400" b="1" spc="-40" dirty="0" smtClean="0">
                <a:solidFill>
                  <a:srgbClr val="0070C0"/>
                </a:solidFill>
                <a:latin typeface="Arial" panose="020B0604020202020204" pitchFamily="34" charset="0"/>
                <a:ea typeface="Times New Roman" panose="02020603050405020304" pitchFamily="18" charset="0"/>
                <a:cs typeface="Times New Roman" panose="02020603050405020304" pitchFamily="18" charset="0"/>
              </a:rPr>
              <a:t>V</a:t>
            </a:r>
            <a:r>
              <a:rPr lang="en-US" sz="14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 </a:t>
            </a:r>
            <a:r>
              <a:rPr lang="ru-RU" sz="1400" b="1" spc="-40" dirty="0" err="1">
                <a:solidFill>
                  <a:srgbClr val="0070C0"/>
                </a:solidFill>
                <a:latin typeface="Arial" panose="020B0604020202020204" pitchFamily="34" charset="0"/>
                <a:ea typeface="Times New Roman" panose="02020603050405020304" pitchFamily="18" charset="0"/>
                <a:cs typeface="Times New Roman" panose="02020603050405020304" pitchFamily="18" charset="0"/>
              </a:rPr>
              <a:t>Кооперативнинг</a:t>
            </a:r>
            <a:r>
              <a:rPr lang="ru-RU" sz="14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 </a:t>
            </a:r>
            <a:r>
              <a:rPr lang="ru-RU" sz="1400" b="1" spc="-40" dirty="0" err="1">
                <a:solidFill>
                  <a:srgbClr val="0070C0"/>
                </a:solidFill>
                <a:latin typeface="Arial" panose="020B0604020202020204" pitchFamily="34" charset="0"/>
                <a:ea typeface="Times New Roman" panose="02020603050405020304" pitchFamily="18" charset="0"/>
                <a:cs typeface="Times New Roman" panose="02020603050405020304" pitchFamily="18" charset="0"/>
              </a:rPr>
              <a:t>мулки</a:t>
            </a:r>
            <a:r>
              <a:rPr lang="en-US" sz="14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 </a:t>
            </a:r>
            <a:r>
              <a:rPr lang="uz-Cyrl-UZ" sz="14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ва</a:t>
            </a:r>
            <a:r>
              <a:rPr lang="en-US" sz="14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 </a:t>
            </a:r>
            <a:r>
              <a:rPr lang="ru-RU" sz="1400" b="1" spc="-40" dirty="0" err="1">
                <a:solidFill>
                  <a:srgbClr val="0070C0"/>
                </a:solidFill>
                <a:latin typeface="Arial" panose="020B0604020202020204" pitchFamily="34" charset="0"/>
                <a:ea typeface="Times New Roman" panose="02020603050405020304" pitchFamily="18" charset="0"/>
                <a:cs typeface="Times New Roman" panose="02020603050405020304" pitchFamily="18" charset="0"/>
              </a:rPr>
              <a:t>фаолиятининг</a:t>
            </a:r>
            <a:r>
              <a:rPr lang="ru-RU" sz="14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 </a:t>
            </a:r>
            <a:r>
              <a:rPr lang="ru-RU" sz="1400" b="1" spc="-40" dirty="0" err="1">
                <a:solidFill>
                  <a:srgbClr val="0070C0"/>
                </a:solidFill>
                <a:latin typeface="Arial" panose="020B0604020202020204" pitchFamily="34" charset="0"/>
                <a:ea typeface="Times New Roman" panose="02020603050405020304" pitchFamily="18" charset="0"/>
                <a:cs typeface="Times New Roman" panose="02020603050405020304" pitchFamily="18" charset="0"/>
              </a:rPr>
              <a:t>асослари</a:t>
            </a:r>
            <a:endParaRPr lang="en-US" sz="1400"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endParaRPr>
          </a:p>
          <a:p>
            <a:pPr marL="180975" indent="-180975" algn="just">
              <a:lnSpc>
                <a:spcPct val="90000"/>
              </a:lnSpc>
              <a:spcAft>
                <a:spcPts val="0"/>
              </a:spcAft>
              <a:buFont typeface="Wingdings" panose="05000000000000000000" pitchFamily="2" charset="2"/>
              <a:buChar char="ü"/>
            </a:pPr>
            <a:r>
              <a:rPr lang="ru-RU" sz="1400" spc="-40" dirty="0">
                <a:latin typeface="Arial" panose="020B0604020202020204" pitchFamily="34" charset="0"/>
                <a:ea typeface="Times New Roman" panose="02020603050405020304" pitchFamily="18" charset="0"/>
                <a:cs typeface="Times New Roman" panose="02020603050405020304" pitchFamily="18" charset="0"/>
              </a:rPr>
              <a:t>30-модда. </a:t>
            </a:r>
            <a:r>
              <a:rPr lang="ru-RU" sz="1400" spc="-40" dirty="0" err="1">
                <a:latin typeface="Arial" panose="020B0604020202020204" pitchFamily="34" charset="0"/>
                <a:ea typeface="Times New Roman" panose="02020603050405020304" pitchFamily="18" charset="0"/>
                <a:cs typeface="Times New Roman" panose="02020603050405020304" pitchFamily="18" charset="0"/>
              </a:rPr>
              <a:t>Кооперативнинг</a:t>
            </a:r>
            <a:r>
              <a:rPr lang="ru-RU" sz="1400" spc="-40" dirty="0">
                <a:latin typeface="Arial" panose="020B0604020202020204" pitchFamily="34" charset="0"/>
                <a:ea typeface="Times New Roman" panose="02020603050405020304" pitchFamily="18" charset="0"/>
                <a:cs typeface="Times New Roman" panose="02020603050405020304" pitchFamily="18" charset="0"/>
              </a:rPr>
              <a:t> </a:t>
            </a:r>
            <a:r>
              <a:rPr lang="ru-RU" sz="1400" spc="-40" dirty="0" err="1">
                <a:latin typeface="Arial" panose="020B0604020202020204" pitchFamily="34" charset="0"/>
                <a:ea typeface="Times New Roman" panose="02020603050405020304" pitchFamily="18" charset="0"/>
                <a:cs typeface="Times New Roman" panose="02020603050405020304" pitchFamily="18" charset="0"/>
              </a:rPr>
              <a:t>мулкини</a:t>
            </a:r>
            <a:r>
              <a:rPr lang="ru-RU" sz="1400" spc="-40" dirty="0">
                <a:latin typeface="Arial" panose="020B0604020202020204" pitchFamily="34" charset="0"/>
                <a:ea typeface="Times New Roman" panose="02020603050405020304" pitchFamily="18" charset="0"/>
                <a:cs typeface="Times New Roman" panose="02020603050405020304" pitchFamily="18" charset="0"/>
              </a:rPr>
              <a:t> </a:t>
            </a:r>
            <a:r>
              <a:rPr lang="ru-RU" sz="1400" spc="-40" dirty="0" err="1">
                <a:latin typeface="Arial" panose="020B0604020202020204" pitchFamily="34" charset="0"/>
                <a:ea typeface="Times New Roman" panose="02020603050405020304" pitchFamily="18" charset="0"/>
                <a:cs typeface="Times New Roman" panose="02020603050405020304" pitchFamily="18" charset="0"/>
              </a:rPr>
              <a:t>шакллантириш</a:t>
            </a:r>
            <a:r>
              <a:rPr lang="ru-RU" sz="1400" spc="-40" dirty="0">
                <a:latin typeface="Arial" panose="020B0604020202020204" pitchFamily="34" charset="0"/>
                <a:ea typeface="Times New Roman" panose="02020603050405020304" pitchFamily="18" charset="0"/>
                <a:cs typeface="Times New Roman" panose="02020603050405020304" pitchFamily="18" charset="0"/>
              </a:rPr>
              <a:t> </a:t>
            </a:r>
            <a:r>
              <a:rPr lang="ru-RU" sz="1400" spc="-40" dirty="0" err="1">
                <a:latin typeface="Arial" panose="020B0604020202020204" pitchFamily="34" charset="0"/>
                <a:ea typeface="Times New Roman" panose="02020603050405020304" pitchFamily="18" charset="0"/>
                <a:cs typeface="Times New Roman" panose="02020603050405020304" pitchFamily="18" charset="0"/>
              </a:rPr>
              <a:t>манбалари</a:t>
            </a:r>
            <a:endParaRPr lang="ru-RU" sz="1400" spc="-40" dirty="0">
              <a:latin typeface="Arial" panose="020B0604020202020204" pitchFamily="34" charset="0"/>
              <a:ea typeface="Times New Roman" panose="02020603050405020304" pitchFamily="18" charset="0"/>
              <a:cs typeface="Times New Roman" panose="02020603050405020304" pitchFamily="18" charset="0"/>
            </a:endParaRPr>
          </a:p>
          <a:p>
            <a:pPr marL="180975" indent="-180975" algn="just">
              <a:lnSpc>
                <a:spcPct val="90000"/>
              </a:lnSpc>
              <a:spcAft>
                <a:spcPts val="0"/>
              </a:spcAft>
              <a:buFont typeface="Wingdings" panose="05000000000000000000" pitchFamily="2" charset="2"/>
              <a:buChar char="ü"/>
            </a:pPr>
            <a:r>
              <a:rPr lang="ru-RU" sz="1400" spc="-40" dirty="0">
                <a:latin typeface="Arial" panose="020B0604020202020204" pitchFamily="34" charset="0"/>
                <a:ea typeface="Times New Roman" panose="02020603050405020304" pitchFamily="18" charset="0"/>
                <a:cs typeface="Times New Roman" panose="02020603050405020304" pitchFamily="18" charset="0"/>
              </a:rPr>
              <a:t>32-модда. </a:t>
            </a:r>
            <a:r>
              <a:rPr lang="ru-RU" sz="1400" spc="-40" dirty="0" err="1">
                <a:latin typeface="Arial" panose="020B0604020202020204" pitchFamily="34" charset="0"/>
                <a:ea typeface="Times New Roman" panose="02020603050405020304" pitchFamily="18" charset="0"/>
                <a:cs typeface="Times New Roman" panose="02020603050405020304" pitchFamily="18" charset="0"/>
              </a:rPr>
              <a:t>Кооперативнинг</a:t>
            </a:r>
            <a:r>
              <a:rPr lang="ru-RU" sz="1400" spc="-40" dirty="0">
                <a:latin typeface="Arial" panose="020B0604020202020204" pitchFamily="34" charset="0"/>
                <a:ea typeface="Times New Roman" panose="02020603050405020304" pitchFamily="18" charset="0"/>
                <a:cs typeface="Times New Roman" panose="02020603050405020304" pitchFamily="18" charset="0"/>
              </a:rPr>
              <a:t> </a:t>
            </a:r>
            <a:r>
              <a:rPr lang="ru-RU" sz="1400" spc="-40" dirty="0" err="1">
                <a:latin typeface="Arial" panose="020B0604020202020204" pitchFamily="34" charset="0"/>
                <a:ea typeface="Times New Roman" panose="02020603050405020304" pitchFamily="18" charset="0"/>
                <a:cs typeface="Times New Roman" panose="02020603050405020304" pitchFamily="18" charset="0"/>
              </a:rPr>
              <a:t>фойда</a:t>
            </a:r>
            <a:r>
              <a:rPr lang="ru-RU" sz="1400" spc="-40" dirty="0">
                <a:latin typeface="Arial" panose="020B0604020202020204" pitchFamily="34" charset="0"/>
                <a:ea typeface="Times New Roman" panose="02020603050405020304" pitchFamily="18" charset="0"/>
                <a:cs typeface="Times New Roman" panose="02020603050405020304" pitchFamily="18" charset="0"/>
              </a:rPr>
              <a:t> </a:t>
            </a:r>
            <a:r>
              <a:rPr lang="ru-RU" sz="1400" spc="-40" dirty="0" err="1">
                <a:latin typeface="Arial" panose="020B0604020202020204" pitchFamily="34" charset="0"/>
                <a:ea typeface="Times New Roman" panose="02020603050405020304" pitchFamily="18" charset="0"/>
                <a:cs typeface="Times New Roman" panose="02020603050405020304" pitchFamily="18" charset="0"/>
              </a:rPr>
              <a:t>ва</a:t>
            </a:r>
            <a:r>
              <a:rPr lang="ru-RU" sz="1400" spc="-40" dirty="0">
                <a:latin typeface="Arial" panose="020B0604020202020204" pitchFamily="34" charset="0"/>
                <a:ea typeface="Times New Roman" panose="02020603050405020304" pitchFamily="18" charset="0"/>
                <a:cs typeface="Times New Roman" panose="02020603050405020304" pitchFamily="18" charset="0"/>
              </a:rPr>
              <a:t> </a:t>
            </a:r>
            <a:r>
              <a:rPr lang="ru-RU" sz="1400" spc="-40" dirty="0" err="1">
                <a:latin typeface="Arial" panose="020B0604020202020204" pitchFamily="34" charset="0"/>
                <a:ea typeface="Times New Roman" panose="02020603050405020304" pitchFamily="18" charset="0"/>
                <a:cs typeface="Times New Roman" panose="02020603050405020304" pitchFamily="18" charset="0"/>
              </a:rPr>
              <a:t>зарарини</a:t>
            </a:r>
            <a:r>
              <a:rPr lang="ru-RU" sz="1400" spc="-40" dirty="0">
                <a:latin typeface="Arial" panose="020B0604020202020204" pitchFamily="34" charset="0"/>
                <a:ea typeface="Times New Roman" panose="02020603050405020304" pitchFamily="18" charset="0"/>
                <a:cs typeface="Times New Roman" panose="02020603050405020304" pitchFamily="18" charset="0"/>
              </a:rPr>
              <a:t> </a:t>
            </a:r>
            <a:r>
              <a:rPr lang="ru-RU" sz="1400" spc="-40" dirty="0" err="1">
                <a:latin typeface="Arial" panose="020B0604020202020204" pitchFamily="34" charset="0"/>
                <a:ea typeface="Times New Roman" panose="02020603050405020304" pitchFamily="18" charset="0"/>
                <a:cs typeface="Times New Roman" panose="02020603050405020304" pitchFamily="18" charset="0"/>
              </a:rPr>
              <a:t>тақсимлаш</a:t>
            </a:r>
            <a:r>
              <a:rPr lang="ru-RU" sz="1400" spc="-40" dirty="0">
                <a:latin typeface="Arial" panose="020B0604020202020204" pitchFamily="34" charset="0"/>
                <a:ea typeface="Times New Roman" panose="02020603050405020304" pitchFamily="18" charset="0"/>
                <a:cs typeface="Times New Roman" panose="02020603050405020304" pitchFamily="18" charset="0"/>
              </a:rPr>
              <a:t> </a:t>
            </a:r>
          </a:p>
          <a:p>
            <a:pPr marL="180975" indent="-180975" algn="just">
              <a:lnSpc>
                <a:spcPct val="90000"/>
              </a:lnSpc>
              <a:spcAft>
                <a:spcPts val="0"/>
              </a:spcAft>
              <a:buFont typeface="Wingdings" panose="05000000000000000000" pitchFamily="2" charset="2"/>
              <a:buChar char="ü"/>
            </a:pPr>
            <a:r>
              <a:rPr lang="ru-RU" sz="1400" spc="-40" dirty="0">
                <a:latin typeface="Arial" panose="020B0604020202020204" pitchFamily="34" charset="0"/>
                <a:ea typeface="Times New Roman" panose="02020603050405020304" pitchFamily="18" charset="0"/>
                <a:cs typeface="Times New Roman" panose="02020603050405020304" pitchFamily="18" charset="0"/>
              </a:rPr>
              <a:t>37-модда. </a:t>
            </a:r>
            <a:r>
              <a:rPr lang="ru-RU" sz="1400" spc="-40" dirty="0" err="1">
                <a:latin typeface="Arial" panose="020B0604020202020204" pitchFamily="34" charset="0"/>
                <a:ea typeface="Times New Roman" panose="02020603050405020304" pitchFamily="18" charset="0"/>
                <a:cs typeface="Times New Roman" panose="02020603050405020304" pitchFamily="18" charset="0"/>
              </a:rPr>
              <a:t>Кооперативда</a:t>
            </a:r>
            <a:r>
              <a:rPr lang="ru-RU" sz="1400" spc="-40" dirty="0">
                <a:latin typeface="Arial" panose="020B0604020202020204" pitchFamily="34" charset="0"/>
                <a:ea typeface="Times New Roman" panose="02020603050405020304" pitchFamily="18" charset="0"/>
                <a:cs typeface="Times New Roman" panose="02020603050405020304" pitchFamily="18" charset="0"/>
              </a:rPr>
              <a:t> </a:t>
            </a:r>
            <a:r>
              <a:rPr lang="ru-RU" sz="1400" spc="-40" dirty="0" err="1">
                <a:latin typeface="Arial" panose="020B0604020202020204" pitchFamily="34" charset="0"/>
                <a:ea typeface="Times New Roman" panose="02020603050405020304" pitchFamily="18" charset="0"/>
                <a:cs typeface="Times New Roman" panose="02020603050405020304" pitchFamily="18" charset="0"/>
              </a:rPr>
              <a:t>меҳнат</a:t>
            </a:r>
            <a:endParaRPr lang="en-US" sz="1400" spc="-40" dirty="0">
              <a:latin typeface="Arial" panose="020B0604020202020204" pitchFamily="34" charset="0"/>
              <a:ea typeface="Times New Roman" panose="02020603050405020304" pitchFamily="18" charset="0"/>
              <a:cs typeface="Times New Roman" panose="02020603050405020304" pitchFamily="18" charset="0"/>
            </a:endParaRPr>
          </a:p>
          <a:p>
            <a:pPr algn="ctr">
              <a:lnSpc>
                <a:spcPct val="90000"/>
              </a:lnSpc>
              <a:spcAft>
                <a:spcPts val="0"/>
              </a:spcAft>
            </a:pPr>
            <a:r>
              <a:rPr lang="en-US" sz="1400" b="1" spc="-40" dirty="0" smtClean="0">
                <a:solidFill>
                  <a:srgbClr val="0070C0"/>
                </a:solidFill>
                <a:latin typeface="Arial" panose="020B0604020202020204" pitchFamily="34" charset="0"/>
                <a:ea typeface="Times New Roman" panose="02020603050405020304" pitchFamily="18" charset="0"/>
                <a:cs typeface="Times New Roman" panose="02020603050405020304" pitchFamily="18" charset="0"/>
              </a:rPr>
              <a:t>VIII</a:t>
            </a:r>
            <a:r>
              <a:rPr lang="en-US" sz="14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a:t>
            </a:r>
            <a:r>
              <a:rPr lang="ru-RU" sz="14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 </a:t>
            </a:r>
            <a:r>
              <a:rPr lang="ru-RU" sz="1400" b="1" spc="-40" dirty="0" err="1">
                <a:solidFill>
                  <a:srgbClr val="0070C0"/>
                </a:solidFill>
                <a:latin typeface="Arial" panose="020B0604020202020204" pitchFamily="34" charset="0"/>
                <a:ea typeface="Times New Roman" panose="02020603050405020304" pitchFamily="18" charset="0"/>
                <a:cs typeface="Times New Roman" panose="02020603050405020304" pitchFamily="18" charset="0"/>
              </a:rPr>
              <a:t>Кооперативни</a:t>
            </a:r>
            <a:r>
              <a:rPr lang="ru-RU" sz="14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 </a:t>
            </a:r>
            <a:r>
              <a:rPr lang="ru-RU" sz="1400" b="1" spc="-40" dirty="0" err="1">
                <a:solidFill>
                  <a:srgbClr val="0070C0"/>
                </a:solidFill>
                <a:latin typeface="Arial" panose="020B0604020202020204" pitchFamily="34" charset="0"/>
                <a:ea typeface="Times New Roman" panose="02020603050405020304" pitchFamily="18" charset="0"/>
                <a:cs typeface="Times New Roman" panose="02020603050405020304" pitchFamily="18" charset="0"/>
              </a:rPr>
              <a:t>қайта</a:t>
            </a:r>
            <a:r>
              <a:rPr lang="ru-RU" sz="14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 </a:t>
            </a:r>
            <a:r>
              <a:rPr lang="ru-RU" sz="1400" b="1" spc="-40" dirty="0" err="1">
                <a:solidFill>
                  <a:srgbClr val="0070C0"/>
                </a:solidFill>
                <a:latin typeface="Arial" panose="020B0604020202020204" pitchFamily="34" charset="0"/>
                <a:ea typeface="Times New Roman" panose="02020603050405020304" pitchFamily="18" charset="0"/>
                <a:cs typeface="Times New Roman" panose="02020603050405020304" pitchFamily="18" charset="0"/>
              </a:rPr>
              <a:t>ташкил</a:t>
            </a:r>
            <a:r>
              <a:rPr lang="ru-RU" sz="14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 </a:t>
            </a:r>
            <a:r>
              <a:rPr lang="ru-RU" sz="1400" b="1" spc="-40" dirty="0" err="1">
                <a:solidFill>
                  <a:srgbClr val="0070C0"/>
                </a:solidFill>
                <a:latin typeface="Arial" panose="020B0604020202020204" pitchFamily="34" charset="0"/>
                <a:ea typeface="Times New Roman" panose="02020603050405020304" pitchFamily="18" charset="0"/>
                <a:cs typeface="Times New Roman" panose="02020603050405020304" pitchFamily="18" charset="0"/>
              </a:rPr>
              <a:t>этиш</a:t>
            </a:r>
            <a:r>
              <a:rPr lang="ru-RU" sz="14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 </a:t>
            </a:r>
            <a:r>
              <a:rPr lang="ru-RU" sz="1400" b="1" spc="-40" dirty="0" err="1">
                <a:solidFill>
                  <a:srgbClr val="0070C0"/>
                </a:solidFill>
                <a:latin typeface="Arial" panose="020B0604020202020204" pitchFamily="34" charset="0"/>
                <a:ea typeface="Times New Roman" panose="02020603050405020304" pitchFamily="18" charset="0"/>
                <a:cs typeface="Times New Roman" panose="02020603050405020304" pitchFamily="18" charset="0"/>
              </a:rPr>
              <a:t>ва</a:t>
            </a:r>
            <a:r>
              <a:rPr lang="ru-RU" sz="14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 </a:t>
            </a:r>
            <a:r>
              <a:rPr lang="ru-RU" sz="1400" b="1" spc="-40" dirty="0" err="1">
                <a:solidFill>
                  <a:srgbClr val="0070C0"/>
                </a:solidFill>
                <a:latin typeface="Arial" panose="020B0604020202020204" pitchFamily="34" charset="0"/>
                <a:ea typeface="Times New Roman" panose="02020603050405020304" pitchFamily="18" charset="0"/>
                <a:cs typeface="Times New Roman" panose="02020603050405020304" pitchFamily="18" charset="0"/>
              </a:rPr>
              <a:t>тугатиш</a:t>
            </a:r>
            <a:endParaRPr lang="en-US" sz="1400"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endParaRPr>
          </a:p>
          <a:p>
            <a:pPr marL="180975" indent="-180975" algn="just">
              <a:lnSpc>
                <a:spcPct val="90000"/>
              </a:lnSpc>
              <a:spcAft>
                <a:spcPts val="0"/>
              </a:spcAft>
              <a:buFont typeface="Wingdings" panose="05000000000000000000" pitchFamily="2" charset="2"/>
              <a:buChar char="ü"/>
            </a:pPr>
            <a:r>
              <a:rPr lang="ru-RU" sz="1400" spc="-40" dirty="0">
                <a:latin typeface="Arial" panose="020B0604020202020204" pitchFamily="34" charset="0"/>
                <a:ea typeface="Times New Roman" panose="02020603050405020304" pitchFamily="18" charset="0"/>
                <a:cs typeface="Times New Roman" panose="02020603050405020304" pitchFamily="18" charset="0"/>
              </a:rPr>
              <a:t>40-модда. </a:t>
            </a:r>
            <a:r>
              <a:rPr lang="ru-RU" sz="1400" spc="-40" dirty="0" err="1">
                <a:latin typeface="Arial" panose="020B0604020202020204" pitchFamily="34" charset="0"/>
                <a:ea typeface="Times New Roman" panose="02020603050405020304" pitchFamily="18" charset="0"/>
                <a:cs typeface="Times New Roman" panose="02020603050405020304" pitchFamily="18" charset="0"/>
              </a:rPr>
              <a:t>Кооперативни</a:t>
            </a:r>
            <a:r>
              <a:rPr lang="ru-RU" sz="1400" spc="-40" dirty="0">
                <a:latin typeface="Arial" panose="020B0604020202020204" pitchFamily="34" charset="0"/>
                <a:ea typeface="Times New Roman" panose="02020603050405020304" pitchFamily="18" charset="0"/>
                <a:cs typeface="Times New Roman" panose="02020603050405020304" pitchFamily="18" charset="0"/>
              </a:rPr>
              <a:t> </a:t>
            </a:r>
            <a:r>
              <a:rPr lang="ru-RU" sz="1400" spc="-40" dirty="0" err="1">
                <a:latin typeface="Arial" panose="020B0604020202020204" pitchFamily="34" charset="0"/>
                <a:ea typeface="Times New Roman" panose="02020603050405020304" pitchFamily="18" charset="0"/>
                <a:cs typeface="Times New Roman" panose="02020603050405020304" pitchFamily="18" charset="0"/>
              </a:rPr>
              <a:t>қайта</a:t>
            </a:r>
            <a:r>
              <a:rPr lang="ru-RU" sz="1400" spc="-40" dirty="0">
                <a:latin typeface="Arial" panose="020B0604020202020204" pitchFamily="34" charset="0"/>
                <a:ea typeface="Times New Roman" panose="02020603050405020304" pitchFamily="18" charset="0"/>
                <a:cs typeface="Times New Roman" panose="02020603050405020304" pitchFamily="18" charset="0"/>
              </a:rPr>
              <a:t> </a:t>
            </a:r>
            <a:r>
              <a:rPr lang="ru-RU" sz="1400" spc="-40" dirty="0" err="1">
                <a:latin typeface="Arial" panose="020B0604020202020204" pitchFamily="34" charset="0"/>
                <a:ea typeface="Times New Roman" panose="02020603050405020304" pitchFamily="18" charset="0"/>
                <a:cs typeface="Times New Roman" panose="02020603050405020304" pitchFamily="18" charset="0"/>
              </a:rPr>
              <a:t>ташкил</a:t>
            </a:r>
            <a:r>
              <a:rPr lang="ru-RU" sz="1400" spc="-40" dirty="0">
                <a:latin typeface="Arial" panose="020B0604020202020204" pitchFamily="34" charset="0"/>
                <a:ea typeface="Times New Roman" panose="02020603050405020304" pitchFamily="18" charset="0"/>
                <a:cs typeface="Times New Roman" panose="02020603050405020304" pitchFamily="18" charset="0"/>
              </a:rPr>
              <a:t> </a:t>
            </a:r>
            <a:r>
              <a:rPr lang="ru-RU" sz="1400" spc="-40" dirty="0" err="1">
                <a:latin typeface="Arial" panose="020B0604020202020204" pitchFamily="34" charset="0"/>
                <a:ea typeface="Times New Roman" panose="02020603050405020304" pitchFamily="18" charset="0"/>
                <a:cs typeface="Times New Roman" panose="02020603050405020304" pitchFamily="18" charset="0"/>
              </a:rPr>
              <a:t>этиш</a:t>
            </a:r>
            <a:r>
              <a:rPr lang="ru-RU" sz="1400" spc="-40" dirty="0">
                <a:latin typeface="Arial" panose="020B0604020202020204" pitchFamily="34" charset="0"/>
                <a:ea typeface="Times New Roman" panose="02020603050405020304" pitchFamily="18" charset="0"/>
                <a:cs typeface="Times New Roman" panose="02020603050405020304" pitchFamily="18" charset="0"/>
              </a:rPr>
              <a:t> </a:t>
            </a:r>
          </a:p>
          <a:p>
            <a:pPr marL="180975" indent="-180975" algn="just">
              <a:lnSpc>
                <a:spcPct val="90000"/>
              </a:lnSpc>
              <a:spcAft>
                <a:spcPts val="0"/>
              </a:spcAft>
              <a:buFont typeface="Wingdings" panose="05000000000000000000" pitchFamily="2" charset="2"/>
              <a:buChar char="ü"/>
            </a:pPr>
            <a:r>
              <a:rPr lang="ru-RU" sz="1400" spc="-40" dirty="0">
                <a:latin typeface="Arial" panose="020B0604020202020204" pitchFamily="34" charset="0"/>
                <a:ea typeface="Times New Roman" panose="02020603050405020304" pitchFamily="18" charset="0"/>
                <a:cs typeface="Times New Roman" panose="02020603050405020304" pitchFamily="18" charset="0"/>
              </a:rPr>
              <a:t>41-модда. </a:t>
            </a:r>
            <a:r>
              <a:rPr lang="ru-RU" sz="1400" spc="-40" dirty="0" err="1">
                <a:latin typeface="Arial" panose="020B0604020202020204" pitchFamily="34" charset="0"/>
                <a:ea typeface="Times New Roman" panose="02020603050405020304" pitchFamily="18" charset="0"/>
                <a:cs typeface="Times New Roman" panose="02020603050405020304" pitchFamily="18" charset="0"/>
              </a:rPr>
              <a:t>Кооперативни</a:t>
            </a:r>
            <a:r>
              <a:rPr lang="ru-RU" sz="1400" spc="-40" dirty="0">
                <a:latin typeface="Arial" panose="020B0604020202020204" pitchFamily="34" charset="0"/>
                <a:ea typeface="Times New Roman" panose="02020603050405020304" pitchFamily="18" charset="0"/>
                <a:cs typeface="Times New Roman" panose="02020603050405020304" pitchFamily="18" charset="0"/>
              </a:rPr>
              <a:t> </a:t>
            </a:r>
            <a:r>
              <a:rPr lang="ru-RU" sz="1400" spc="-40" dirty="0" err="1">
                <a:latin typeface="Arial" panose="020B0604020202020204" pitchFamily="34" charset="0"/>
                <a:ea typeface="Times New Roman" panose="02020603050405020304" pitchFamily="18" charset="0"/>
                <a:cs typeface="Times New Roman" panose="02020603050405020304" pitchFamily="18" charset="0"/>
              </a:rPr>
              <a:t>тугатиш</a:t>
            </a:r>
            <a:endParaRPr lang="en-US" sz="1400" spc="-40" dirty="0">
              <a:latin typeface="Arial" panose="020B0604020202020204" pitchFamily="34" charset="0"/>
              <a:ea typeface="Times New Roman" panose="02020603050405020304" pitchFamily="18" charset="0"/>
              <a:cs typeface="Times New Roman" panose="02020603050405020304" pitchFamily="18" charset="0"/>
            </a:endParaRPr>
          </a:p>
          <a:p>
            <a:pPr algn="ctr">
              <a:lnSpc>
                <a:spcPct val="90000"/>
              </a:lnSpc>
              <a:spcAft>
                <a:spcPts val="0"/>
              </a:spcAft>
            </a:pPr>
            <a:r>
              <a:rPr lang="en-US" sz="14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IX</a:t>
            </a:r>
            <a:r>
              <a:rPr lang="uz-Cyrl-UZ" sz="14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 Якунловчи қоидалар</a:t>
            </a:r>
          </a:p>
          <a:p>
            <a:pPr marL="180975" indent="-180975" algn="just">
              <a:lnSpc>
                <a:spcPct val="90000"/>
              </a:lnSpc>
              <a:spcAft>
                <a:spcPts val="0"/>
              </a:spcAft>
              <a:buFont typeface="Wingdings" panose="05000000000000000000" pitchFamily="2" charset="2"/>
              <a:buChar char="ü"/>
            </a:pPr>
            <a:r>
              <a:rPr lang="uz-Cyrl-UZ" sz="1400" spc="-40" dirty="0">
                <a:latin typeface="Arial" panose="020B0604020202020204" pitchFamily="34" charset="0"/>
                <a:ea typeface="Times New Roman" panose="02020603050405020304" pitchFamily="18" charset="0"/>
                <a:cs typeface="Times New Roman" panose="02020603050405020304" pitchFamily="18" charset="0"/>
              </a:rPr>
              <a:t>43-модда. Низоларни ҳал этиш</a:t>
            </a:r>
          </a:p>
        </p:txBody>
      </p:sp>
      <p:sp>
        <p:nvSpPr>
          <p:cNvPr id="10" name="Скругленный прямоугольник 9"/>
          <p:cNvSpPr>
            <a:spLocks noChangeArrowheads="1"/>
          </p:cNvSpPr>
          <p:nvPr/>
        </p:nvSpPr>
        <p:spPr bwMode="auto">
          <a:xfrm>
            <a:off x="5147310" y="614363"/>
            <a:ext cx="6944324" cy="6243638"/>
          </a:xfrm>
          <a:prstGeom prst="roundRect">
            <a:avLst>
              <a:gd name="adj" fmla="val 16667"/>
            </a:avLst>
          </a:prstGeom>
          <a:ln w="38100">
            <a:solidFill>
              <a:schemeClr val="accent6">
                <a:lumMod val="75000"/>
              </a:schemeClr>
            </a:solidFill>
            <a:headEnd/>
            <a:tailEnd/>
          </a:ln>
        </p:spPr>
        <p:style>
          <a:lnRef idx="2">
            <a:schemeClr val="accent1"/>
          </a:lnRef>
          <a:fillRef idx="1">
            <a:schemeClr val="lt1"/>
          </a:fillRef>
          <a:effectRef idx="0">
            <a:schemeClr val="accent1"/>
          </a:effectRef>
          <a:fontRef idx="minor">
            <a:schemeClr val="dk1"/>
          </a:fontRef>
        </p:style>
        <p:txBody>
          <a:bodyPr rot="0" vert="horz" wrap="square" lIns="0" tIns="0" rIns="0" bIns="0" anchor="t" anchorCtr="0" upright="1">
            <a:noAutofit/>
          </a:bodyPr>
          <a:lstStyle/>
          <a:p>
            <a:pPr algn="ctr">
              <a:lnSpc>
                <a:spcPct val="90000"/>
              </a:lnSpc>
            </a:pPr>
            <a:r>
              <a:rPr lang="en-US" sz="1000" b="1" spc="-2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I. </a:t>
            </a:r>
            <a:r>
              <a:rPr lang="uz-Cyrl-UZ" sz="1000" b="1" spc="-2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Умумий қоидалар</a:t>
            </a:r>
          </a:p>
          <a:p>
            <a:pPr marL="180975" indent="-180975" algn="just">
              <a:lnSpc>
                <a:spcPct val="90000"/>
              </a:lnSpc>
              <a:spcAft>
                <a:spcPts val="0"/>
              </a:spcAft>
              <a:buFont typeface="Wingdings" panose="05000000000000000000" pitchFamily="2" charset="2"/>
              <a:buChar char="ü"/>
            </a:pPr>
            <a:r>
              <a:rPr lang="uz-Cyrl-UZ" sz="1000" spc="-20" dirty="0">
                <a:latin typeface="Arial" panose="020B0604020202020204" pitchFamily="34" charset="0"/>
                <a:ea typeface="Times New Roman" panose="02020603050405020304" pitchFamily="18" charset="0"/>
                <a:cs typeface="Times New Roman" panose="02020603050405020304" pitchFamily="18" charset="0"/>
              </a:rPr>
              <a:t>3-модда. Умумий тушунчалар</a:t>
            </a:r>
          </a:p>
          <a:p>
            <a:pPr marL="180975" indent="-180975" algn="just">
              <a:lnSpc>
                <a:spcPct val="90000"/>
              </a:lnSpc>
              <a:spcAft>
                <a:spcPts val="0"/>
              </a:spcAft>
              <a:buFont typeface="Wingdings" panose="05000000000000000000" pitchFamily="2" charset="2"/>
              <a:buChar char="ü"/>
            </a:pPr>
            <a:r>
              <a:rPr lang="uz-Cyrl-UZ" sz="1000" spc="-40" dirty="0">
                <a:latin typeface="Arial" panose="020B0604020202020204" pitchFamily="34" charset="0"/>
                <a:ea typeface="Times New Roman" panose="02020603050405020304" pitchFamily="18" charset="0"/>
                <a:cs typeface="Times New Roman" panose="02020603050405020304" pitchFamily="18" charset="0"/>
              </a:rPr>
              <a:t>4-модда. Кооперативни ташкил этиш ва фаолият юритишининг асосий принциплари</a:t>
            </a:r>
          </a:p>
          <a:p>
            <a:pPr marL="180975" indent="-180975" algn="just">
              <a:lnSpc>
                <a:spcPct val="90000"/>
              </a:lnSpc>
              <a:spcAft>
                <a:spcPts val="0"/>
              </a:spcAft>
              <a:buFont typeface="Wingdings" panose="05000000000000000000" pitchFamily="2" charset="2"/>
              <a:buChar char="ü"/>
            </a:pPr>
            <a:r>
              <a:rPr lang="uz-Cyrl-UZ" sz="1000" spc="-40" dirty="0">
                <a:latin typeface="Arial" panose="020B0604020202020204" pitchFamily="34" charset="0"/>
                <a:ea typeface="Times New Roman" panose="02020603050405020304" pitchFamily="18" charset="0"/>
                <a:cs typeface="Times New Roman" panose="02020603050405020304" pitchFamily="18" charset="0"/>
              </a:rPr>
              <a:t>6-модда. Кооперативлар бирлашмалари</a:t>
            </a:r>
          </a:p>
          <a:p>
            <a:pPr marL="180975" indent="-180975" algn="just">
              <a:lnSpc>
                <a:spcPct val="90000"/>
              </a:lnSpc>
              <a:spcAft>
                <a:spcPts val="0"/>
              </a:spcAft>
              <a:buFont typeface="Wingdings" panose="05000000000000000000" pitchFamily="2" charset="2"/>
              <a:buChar char="ü"/>
            </a:pPr>
            <a:r>
              <a:rPr lang="uz-Cyrl-UZ" sz="1000" spc="-40" dirty="0">
                <a:latin typeface="Arial" panose="020B0604020202020204" pitchFamily="34" charset="0"/>
                <a:ea typeface="Times New Roman" panose="02020603050405020304" pitchFamily="18" charset="0"/>
                <a:cs typeface="Times New Roman" panose="02020603050405020304" pitchFamily="18" charset="0"/>
              </a:rPr>
              <a:t>8-модда. Давлат ва кооператив</a:t>
            </a:r>
          </a:p>
          <a:p>
            <a:pPr algn="ctr">
              <a:lnSpc>
                <a:spcPct val="90000"/>
              </a:lnSpc>
              <a:spcAft>
                <a:spcPts val="0"/>
              </a:spcAft>
            </a:pPr>
            <a:r>
              <a:rPr lang="en-US" sz="10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II. </a:t>
            </a:r>
            <a:r>
              <a:rPr lang="uz-Cyrl-UZ" sz="10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Кооперативни ташкил этиш</a:t>
            </a:r>
            <a:endParaRPr lang="uz-Cyrl-UZ" sz="1000"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endParaRPr>
          </a:p>
          <a:p>
            <a:pPr marL="180975" indent="-180975" algn="just">
              <a:lnSpc>
                <a:spcPct val="90000"/>
              </a:lnSpc>
              <a:spcAft>
                <a:spcPts val="0"/>
              </a:spcAft>
              <a:buFont typeface="Wingdings" panose="05000000000000000000" pitchFamily="2" charset="2"/>
              <a:buChar char="ü"/>
            </a:pPr>
            <a:r>
              <a:rPr lang="ru-RU" sz="1000" spc="-40" dirty="0">
                <a:latin typeface="Arial" panose="020B0604020202020204" pitchFamily="34" charset="0"/>
                <a:ea typeface="Times New Roman" panose="02020603050405020304" pitchFamily="18" charset="0"/>
                <a:cs typeface="Times New Roman" panose="02020603050405020304" pitchFamily="18" charset="0"/>
              </a:rPr>
              <a:t>12-модда. Кооператив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фаолияти</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учун</a:t>
            </a:r>
            <a:r>
              <a:rPr lang="ru-RU" sz="1000" spc="-40" dirty="0">
                <a:latin typeface="Arial" panose="020B0604020202020204" pitchFamily="34" charset="0"/>
                <a:ea typeface="Times New Roman" panose="02020603050405020304" pitchFamily="18" charset="0"/>
                <a:cs typeface="Times New Roman" panose="02020603050405020304" pitchFamily="18" charset="0"/>
              </a:rPr>
              <a:t> ер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участкаларини</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ажратиш</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ва</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ундан</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фойдаланиш</a:t>
            </a:r>
            <a:endParaRPr lang="en-US" sz="1000" spc="-40" dirty="0">
              <a:latin typeface="Arial" panose="020B0604020202020204" pitchFamily="34" charset="0"/>
              <a:ea typeface="Times New Roman" panose="02020603050405020304" pitchFamily="18" charset="0"/>
              <a:cs typeface="Times New Roman" panose="02020603050405020304" pitchFamily="18" charset="0"/>
            </a:endParaRPr>
          </a:p>
          <a:p>
            <a:pPr algn="ctr">
              <a:lnSpc>
                <a:spcPct val="90000"/>
              </a:lnSpc>
            </a:pPr>
            <a:endParaRPr lang="en-US" sz="1000" b="1" spc="-40" dirty="0">
              <a:latin typeface="Arial" panose="020B0604020202020204" pitchFamily="34" charset="0"/>
              <a:ea typeface="Times New Roman" panose="02020603050405020304" pitchFamily="18" charset="0"/>
              <a:cs typeface="Times New Roman" panose="02020603050405020304" pitchFamily="18" charset="0"/>
            </a:endParaRPr>
          </a:p>
          <a:p>
            <a:pPr algn="ctr">
              <a:lnSpc>
                <a:spcPct val="90000"/>
              </a:lnSpc>
            </a:pPr>
            <a:r>
              <a:rPr lang="en-US" sz="10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III</a:t>
            </a:r>
            <a:r>
              <a:rPr lang="ru-RU" sz="10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 Кооператив </a:t>
            </a:r>
            <a:r>
              <a:rPr lang="ru-RU" sz="1000" b="1" spc="-40" dirty="0" err="1">
                <a:solidFill>
                  <a:srgbClr val="0070C0"/>
                </a:solidFill>
                <a:latin typeface="Arial" panose="020B0604020202020204" pitchFamily="34" charset="0"/>
                <a:ea typeface="Times New Roman" panose="02020603050405020304" pitchFamily="18" charset="0"/>
                <a:cs typeface="Times New Roman" panose="02020603050405020304" pitchFamily="18" charset="0"/>
              </a:rPr>
              <a:t>аъзолари</a:t>
            </a:r>
            <a:endParaRPr lang="en-US" sz="10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endParaRPr>
          </a:p>
          <a:p>
            <a:pPr marL="180975" indent="-180975" algn="just">
              <a:lnSpc>
                <a:spcPct val="90000"/>
              </a:lnSpc>
              <a:spcAft>
                <a:spcPts val="0"/>
              </a:spcAft>
              <a:buFont typeface="Wingdings" panose="05000000000000000000" pitchFamily="2" charset="2"/>
              <a:buChar char="ü"/>
            </a:pPr>
            <a:r>
              <a:rPr lang="ru-RU" sz="1000" spc="-40" dirty="0">
                <a:latin typeface="Arial" panose="020B0604020202020204" pitchFamily="34" charset="0"/>
                <a:ea typeface="Times New Roman" panose="02020603050405020304" pitchFamily="18" charset="0"/>
                <a:cs typeface="Times New Roman" panose="02020603050405020304" pitchFamily="18" charset="0"/>
              </a:rPr>
              <a:t>14-модда.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Кооперативга</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уюшган</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аъзолик</a:t>
            </a:r>
            <a:endParaRPr lang="ru-RU" sz="1000" spc="-40" dirty="0">
              <a:latin typeface="Arial" panose="020B0604020202020204" pitchFamily="34" charset="0"/>
              <a:ea typeface="Times New Roman" panose="02020603050405020304" pitchFamily="18" charset="0"/>
              <a:cs typeface="Times New Roman" panose="02020603050405020304" pitchFamily="18" charset="0"/>
            </a:endParaRPr>
          </a:p>
          <a:p>
            <a:pPr marL="180975" indent="-180975" algn="just">
              <a:lnSpc>
                <a:spcPct val="90000"/>
              </a:lnSpc>
              <a:spcAft>
                <a:spcPts val="0"/>
              </a:spcAft>
              <a:buFont typeface="Wingdings" panose="05000000000000000000" pitchFamily="2" charset="2"/>
              <a:buChar char="ü"/>
            </a:pPr>
            <a:r>
              <a:rPr lang="ru-RU" sz="1000" spc="-40" dirty="0">
                <a:latin typeface="Arial" panose="020B0604020202020204" pitchFamily="34" charset="0"/>
                <a:ea typeface="Times New Roman" panose="02020603050405020304" pitchFamily="18" charset="0"/>
                <a:cs typeface="Times New Roman" panose="02020603050405020304" pitchFamily="18" charset="0"/>
              </a:rPr>
              <a:t>15-модда. Кооператив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аъзолигига</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қабул</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қилиш</a:t>
            </a:r>
            <a:endParaRPr lang="en-US" sz="1000" spc="-40" dirty="0">
              <a:latin typeface="Arial" panose="020B0604020202020204" pitchFamily="34" charset="0"/>
              <a:ea typeface="Times New Roman" panose="02020603050405020304" pitchFamily="18" charset="0"/>
              <a:cs typeface="Times New Roman" panose="02020603050405020304" pitchFamily="18" charset="0"/>
            </a:endParaRPr>
          </a:p>
          <a:p>
            <a:pPr marL="180975" indent="-180975" algn="just">
              <a:lnSpc>
                <a:spcPct val="90000"/>
              </a:lnSpc>
              <a:spcAft>
                <a:spcPts val="0"/>
              </a:spcAft>
              <a:buFont typeface="Wingdings" panose="05000000000000000000" pitchFamily="2" charset="2"/>
              <a:buChar char="ü"/>
            </a:pPr>
            <a:r>
              <a:rPr lang="uz-Cyrl-UZ" sz="1000" spc="-40" dirty="0">
                <a:latin typeface="Arial" panose="020B0604020202020204" pitchFamily="34" charset="0"/>
                <a:ea typeface="Times New Roman" panose="02020603050405020304" pitchFamily="18" charset="0"/>
                <a:cs typeface="Times New Roman" panose="02020603050405020304" pitchFamily="18" charset="0"/>
              </a:rPr>
              <a:t>16-модда. Кооперативга аъзоликнинг тугатилиши</a:t>
            </a:r>
          </a:p>
          <a:p>
            <a:pPr marL="180975" indent="-180975" algn="just">
              <a:lnSpc>
                <a:spcPct val="90000"/>
              </a:lnSpc>
              <a:spcAft>
                <a:spcPts val="0"/>
              </a:spcAft>
              <a:buFont typeface="Wingdings" panose="05000000000000000000" pitchFamily="2" charset="2"/>
              <a:buChar char="ü"/>
            </a:pPr>
            <a:r>
              <a:rPr lang="uz-Cyrl-UZ" sz="1000" spc="-40" dirty="0">
                <a:latin typeface="Arial" panose="020B0604020202020204" pitchFamily="34" charset="0"/>
                <a:ea typeface="Times New Roman" panose="02020603050405020304" pitchFamily="18" charset="0"/>
                <a:cs typeface="Times New Roman" panose="02020603050405020304" pitchFamily="18" charset="0"/>
              </a:rPr>
              <a:t>18-модда. Кооперативдан чиқаётган аъзога пайни қайтариш</a:t>
            </a:r>
          </a:p>
          <a:p>
            <a:pPr algn="ctr">
              <a:lnSpc>
                <a:spcPct val="90000"/>
              </a:lnSpc>
              <a:spcAft>
                <a:spcPts val="0"/>
              </a:spcAft>
            </a:pPr>
            <a:r>
              <a:rPr lang="en-US" sz="10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IV</a:t>
            </a:r>
            <a:r>
              <a:rPr lang="uz-Cyrl-UZ" sz="10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 Кооперативнинг бошқарув органлари</a:t>
            </a:r>
          </a:p>
          <a:p>
            <a:pPr marL="180975" indent="-180975" algn="just">
              <a:lnSpc>
                <a:spcPct val="90000"/>
              </a:lnSpc>
              <a:spcAft>
                <a:spcPts val="0"/>
              </a:spcAft>
              <a:buFont typeface="Wingdings" panose="05000000000000000000" pitchFamily="2" charset="2"/>
              <a:buChar char="ü"/>
            </a:pPr>
            <a:r>
              <a:rPr lang="ru-RU" sz="1000" spc="-40" dirty="0">
                <a:latin typeface="Arial" panose="020B0604020202020204" pitchFamily="34" charset="0"/>
                <a:ea typeface="Times New Roman" panose="02020603050405020304" pitchFamily="18" charset="0"/>
                <a:cs typeface="Times New Roman" panose="02020603050405020304" pitchFamily="18" charset="0"/>
              </a:rPr>
              <a:t>21-модда. Кооператив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аъзоларининг</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умумий</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йиғилишини</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чақириш</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endParaRPr lang="en-US" sz="1000" spc="-40" dirty="0">
              <a:latin typeface="Arial" panose="020B0604020202020204" pitchFamily="34" charset="0"/>
              <a:ea typeface="Times New Roman" panose="02020603050405020304" pitchFamily="18" charset="0"/>
              <a:cs typeface="Times New Roman" panose="02020603050405020304" pitchFamily="18" charset="0"/>
            </a:endParaRPr>
          </a:p>
          <a:p>
            <a:pPr marL="180975" indent="-180975" algn="just">
              <a:lnSpc>
                <a:spcPct val="90000"/>
              </a:lnSpc>
              <a:spcAft>
                <a:spcPts val="0"/>
              </a:spcAft>
              <a:buFont typeface="Wingdings" panose="05000000000000000000" pitchFamily="2" charset="2"/>
              <a:buChar char="ü"/>
            </a:pPr>
            <a:r>
              <a:rPr lang="uz-Cyrl-UZ" sz="1000" spc="-40" dirty="0">
                <a:latin typeface="Arial" panose="020B0604020202020204" pitchFamily="34" charset="0"/>
                <a:ea typeface="Times New Roman" panose="02020603050405020304" pitchFamily="18" charset="0"/>
                <a:cs typeface="Times New Roman" panose="02020603050405020304" pitchFamily="18" charset="0"/>
              </a:rPr>
              <a:t>22-модда. Кооператив аъзоларининг умумий йиғилишини чақириш тартиби</a:t>
            </a:r>
            <a:endParaRPr lang="en-US" sz="1000" spc="-40" dirty="0">
              <a:latin typeface="Arial" panose="020B0604020202020204" pitchFamily="34" charset="0"/>
              <a:ea typeface="Times New Roman" panose="02020603050405020304" pitchFamily="18" charset="0"/>
              <a:cs typeface="Times New Roman" panose="02020603050405020304" pitchFamily="18" charset="0"/>
            </a:endParaRPr>
          </a:p>
          <a:p>
            <a:pPr marL="180975" indent="-180975" algn="just">
              <a:lnSpc>
                <a:spcPct val="90000"/>
              </a:lnSpc>
              <a:spcAft>
                <a:spcPts val="0"/>
              </a:spcAft>
              <a:buFont typeface="Wingdings" panose="05000000000000000000" pitchFamily="2" charset="2"/>
              <a:buChar char="ü"/>
            </a:pPr>
            <a:r>
              <a:rPr lang="ru-RU" sz="1000" spc="-40" dirty="0">
                <a:latin typeface="Arial" panose="020B0604020202020204" pitchFamily="34" charset="0"/>
                <a:ea typeface="Times New Roman" panose="02020603050405020304" pitchFamily="18" charset="0"/>
                <a:cs typeface="Times New Roman" panose="02020603050405020304" pitchFamily="18" charset="0"/>
              </a:rPr>
              <a:t>23-модда.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Вакиллар</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йиғилиши</a:t>
            </a:r>
            <a:endParaRPr lang="en-US" sz="1000" spc="-40" dirty="0">
              <a:latin typeface="Arial" panose="020B0604020202020204" pitchFamily="34" charset="0"/>
              <a:ea typeface="Times New Roman" panose="02020603050405020304" pitchFamily="18" charset="0"/>
              <a:cs typeface="Times New Roman" panose="02020603050405020304" pitchFamily="18" charset="0"/>
            </a:endParaRPr>
          </a:p>
          <a:p>
            <a:pPr marL="180975" indent="-180975" algn="just">
              <a:lnSpc>
                <a:spcPct val="90000"/>
              </a:lnSpc>
              <a:spcAft>
                <a:spcPts val="0"/>
              </a:spcAft>
              <a:buFont typeface="Wingdings" panose="05000000000000000000" pitchFamily="2" charset="2"/>
              <a:buChar char="ü"/>
            </a:pPr>
            <a:r>
              <a:rPr lang="ru-RU" sz="1000" spc="-40" dirty="0">
                <a:latin typeface="Arial" panose="020B0604020202020204" pitchFamily="34" charset="0"/>
                <a:ea typeface="Times New Roman" panose="02020603050405020304" pitchFamily="18" charset="0"/>
                <a:cs typeface="Times New Roman" panose="02020603050405020304" pitchFamily="18" charset="0"/>
              </a:rPr>
              <a:t>24-модда. Кооператив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аъзоларининг</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умумий</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йиғилиши</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вакиллар</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йиғилиши</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қарорларини</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қабул</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қилиш</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тартиби</a:t>
            </a:r>
            <a:endParaRPr lang="en-US" sz="1000" spc="-40" dirty="0">
              <a:latin typeface="Arial" panose="020B0604020202020204" pitchFamily="34" charset="0"/>
              <a:ea typeface="Times New Roman" panose="02020603050405020304" pitchFamily="18" charset="0"/>
              <a:cs typeface="Times New Roman" panose="02020603050405020304" pitchFamily="18" charset="0"/>
            </a:endParaRPr>
          </a:p>
          <a:p>
            <a:pPr marL="180975" indent="-180975" algn="just">
              <a:lnSpc>
                <a:spcPct val="90000"/>
              </a:lnSpc>
              <a:spcAft>
                <a:spcPts val="0"/>
              </a:spcAft>
              <a:buFont typeface="Wingdings" panose="05000000000000000000" pitchFamily="2" charset="2"/>
              <a:buChar char="ü"/>
            </a:pPr>
            <a:r>
              <a:rPr lang="ru-RU" sz="1000" spc="-40" dirty="0">
                <a:latin typeface="Arial" panose="020B0604020202020204" pitchFamily="34" charset="0"/>
                <a:ea typeface="Times New Roman" panose="02020603050405020304" pitchFamily="18" charset="0"/>
                <a:cs typeface="Times New Roman" panose="02020603050405020304" pitchFamily="18" charset="0"/>
              </a:rPr>
              <a:t>25-модда.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Кооперативнинг</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ижро</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органлари</a:t>
            </a:r>
            <a:endParaRPr lang="en-US" sz="1000" spc="-40" dirty="0">
              <a:latin typeface="Arial" panose="020B0604020202020204" pitchFamily="34" charset="0"/>
              <a:ea typeface="Times New Roman" panose="02020603050405020304" pitchFamily="18" charset="0"/>
              <a:cs typeface="Times New Roman" panose="02020603050405020304" pitchFamily="18" charset="0"/>
            </a:endParaRPr>
          </a:p>
          <a:p>
            <a:pPr marL="180975" indent="-180975" algn="just">
              <a:lnSpc>
                <a:spcPct val="90000"/>
              </a:lnSpc>
              <a:spcAft>
                <a:spcPts val="0"/>
              </a:spcAft>
              <a:buFont typeface="Wingdings" panose="05000000000000000000" pitchFamily="2" charset="2"/>
              <a:buChar char="ü"/>
            </a:pPr>
            <a:r>
              <a:rPr lang="uz-Cyrl-UZ"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a:latin typeface="Arial" panose="020B0604020202020204" pitchFamily="34" charset="0"/>
                <a:ea typeface="Times New Roman" panose="02020603050405020304" pitchFamily="18" charset="0"/>
                <a:cs typeface="Times New Roman" panose="02020603050405020304" pitchFamily="18" charset="0"/>
              </a:rPr>
              <a:t>26-модда. Кооператив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менежери</a:t>
            </a:r>
            <a:r>
              <a:rPr lang="ru-RU" sz="1000" spc="-40" dirty="0">
                <a:latin typeface="Arial" panose="020B0604020202020204" pitchFamily="34" charset="0"/>
                <a:ea typeface="Times New Roman" panose="02020603050405020304" pitchFamily="18" charset="0"/>
                <a:cs typeface="Times New Roman" panose="02020603050405020304" pitchFamily="18" charset="0"/>
              </a:rPr>
              <a:t>, кооператив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бошқарувининг</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мажбуриятлари</a:t>
            </a:r>
            <a:endParaRPr lang="en-US" sz="1000" spc="-40" dirty="0">
              <a:latin typeface="Arial" panose="020B0604020202020204" pitchFamily="34" charset="0"/>
              <a:ea typeface="Times New Roman" panose="02020603050405020304" pitchFamily="18" charset="0"/>
              <a:cs typeface="Times New Roman" panose="02020603050405020304" pitchFamily="18" charset="0"/>
            </a:endParaRPr>
          </a:p>
          <a:p>
            <a:pPr marL="180975" indent="-180975" algn="just">
              <a:lnSpc>
                <a:spcPct val="90000"/>
              </a:lnSpc>
              <a:spcAft>
                <a:spcPts val="0"/>
              </a:spcAft>
              <a:buFont typeface="Wingdings" panose="05000000000000000000" pitchFamily="2" charset="2"/>
              <a:buChar char="ü"/>
            </a:pPr>
            <a:r>
              <a:rPr lang="ru-RU" sz="1000" spc="-40" dirty="0">
                <a:latin typeface="Arial" panose="020B0604020202020204" pitchFamily="34" charset="0"/>
                <a:ea typeface="Times New Roman" panose="02020603050405020304" pitchFamily="18" charset="0"/>
                <a:cs typeface="Times New Roman" panose="02020603050405020304" pitchFamily="18" charset="0"/>
              </a:rPr>
              <a:t>27-модда. Кооператив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кузатув</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кенгаши</a:t>
            </a:r>
            <a:endParaRPr lang="en-US" sz="1000" spc="-40" dirty="0">
              <a:latin typeface="Arial" panose="020B0604020202020204" pitchFamily="34" charset="0"/>
              <a:ea typeface="Times New Roman" panose="02020603050405020304" pitchFamily="18" charset="0"/>
              <a:cs typeface="Times New Roman" panose="02020603050405020304" pitchFamily="18" charset="0"/>
            </a:endParaRPr>
          </a:p>
          <a:p>
            <a:pPr marL="180975" indent="-180975" algn="just">
              <a:lnSpc>
                <a:spcPct val="90000"/>
              </a:lnSpc>
              <a:spcAft>
                <a:spcPts val="0"/>
              </a:spcAft>
              <a:buFont typeface="Wingdings" panose="05000000000000000000" pitchFamily="2" charset="2"/>
              <a:buChar char="ü"/>
            </a:pPr>
            <a:r>
              <a:rPr lang="ru-RU" sz="1000" spc="-40" dirty="0">
                <a:latin typeface="Arial" panose="020B0604020202020204" pitchFamily="34" charset="0"/>
                <a:ea typeface="Times New Roman" panose="02020603050405020304" pitchFamily="18" charset="0"/>
                <a:cs typeface="Times New Roman" panose="02020603050405020304" pitchFamily="18" charset="0"/>
              </a:rPr>
              <a:t>28-модда. Кооператив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кузатув</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кенгашининг</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ваколатлари</a:t>
            </a:r>
            <a:endParaRPr lang="en-US" sz="1000" spc="-40" dirty="0">
              <a:latin typeface="Arial" panose="020B0604020202020204" pitchFamily="34" charset="0"/>
              <a:ea typeface="Times New Roman" panose="02020603050405020304" pitchFamily="18" charset="0"/>
              <a:cs typeface="Times New Roman" panose="02020603050405020304" pitchFamily="18" charset="0"/>
            </a:endParaRPr>
          </a:p>
          <a:p>
            <a:pPr marL="180975" indent="-180975" algn="just">
              <a:lnSpc>
                <a:spcPct val="90000"/>
              </a:lnSpc>
              <a:spcAft>
                <a:spcPts val="0"/>
              </a:spcAft>
              <a:buFont typeface="Wingdings" panose="05000000000000000000" pitchFamily="2" charset="2"/>
              <a:buChar char="ü"/>
            </a:pPr>
            <a:r>
              <a:rPr lang="ru-RU" sz="1000" spc="-40" dirty="0">
                <a:latin typeface="Arial" panose="020B0604020202020204" pitchFamily="34" charset="0"/>
                <a:ea typeface="Times New Roman" panose="02020603050405020304" pitchFamily="18" charset="0"/>
                <a:cs typeface="Times New Roman" panose="02020603050405020304" pitchFamily="18" charset="0"/>
              </a:rPr>
              <a:t>29-модда. Кооператив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бошқарув</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органлари</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қарорлари</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устидан</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шикоят</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қилиш</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endParaRPr lang="en-US" sz="1000" spc="-40" dirty="0">
              <a:latin typeface="Arial" panose="020B0604020202020204" pitchFamily="34" charset="0"/>
              <a:ea typeface="Times New Roman" panose="02020603050405020304" pitchFamily="18" charset="0"/>
              <a:cs typeface="Times New Roman" panose="02020603050405020304" pitchFamily="18" charset="0"/>
            </a:endParaRPr>
          </a:p>
          <a:p>
            <a:pPr algn="ctr">
              <a:lnSpc>
                <a:spcPct val="90000"/>
              </a:lnSpc>
              <a:spcAft>
                <a:spcPts val="0"/>
              </a:spcAft>
            </a:pPr>
            <a:r>
              <a:rPr lang="en-US" sz="10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V. </a:t>
            </a:r>
            <a:r>
              <a:rPr lang="ru-RU" sz="1000" b="1" spc="-40" dirty="0" err="1">
                <a:solidFill>
                  <a:srgbClr val="0070C0"/>
                </a:solidFill>
                <a:latin typeface="Arial" panose="020B0604020202020204" pitchFamily="34" charset="0"/>
                <a:ea typeface="Times New Roman" panose="02020603050405020304" pitchFamily="18" charset="0"/>
                <a:cs typeface="Times New Roman" panose="02020603050405020304" pitchFamily="18" charset="0"/>
              </a:rPr>
              <a:t>Кооперативнинг</a:t>
            </a:r>
            <a:r>
              <a:rPr lang="ru-RU" sz="10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 </a:t>
            </a:r>
            <a:r>
              <a:rPr lang="ru-RU" sz="1000" b="1" spc="-40" dirty="0" err="1">
                <a:solidFill>
                  <a:srgbClr val="0070C0"/>
                </a:solidFill>
                <a:latin typeface="Arial" panose="020B0604020202020204" pitchFamily="34" charset="0"/>
                <a:ea typeface="Times New Roman" panose="02020603050405020304" pitchFamily="18" charset="0"/>
                <a:cs typeface="Times New Roman" panose="02020603050405020304" pitchFamily="18" charset="0"/>
              </a:rPr>
              <a:t>мулки</a:t>
            </a:r>
            <a:endParaRPr lang="en-US" sz="10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endParaRPr>
          </a:p>
          <a:p>
            <a:pPr marL="180975" indent="-180975" algn="just">
              <a:lnSpc>
                <a:spcPct val="90000"/>
              </a:lnSpc>
              <a:spcAft>
                <a:spcPts val="0"/>
              </a:spcAft>
              <a:buFont typeface="Wingdings" panose="05000000000000000000" pitchFamily="2" charset="2"/>
              <a:buChar char="ü"/>
            </a:pPr>
            <a:r>
              <a:rPr lang="ru-RU" sz="1000" spc="-40" dirty="0">
                <a:latin typeface="Arial" panose="020B0604020202020204" pitchFamily="34" charset="0"/>
                <a:ea typeface="Times New Roman" panose="02020603050405020304" pitchFamily="18" charset="0"/>
                <a:cs typeface="Times New Roman" panose="02020603050405020304" pitchFamily="18" charset="0"/>
              </a:rPr>
              <a:t>31-модда.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Кооперативнинг</a:t>
            </a:r>
            <a:r>
              <a:rPr lang="ru-RU" sz="1000" spc="-40" dirty="0">
                <a:latin typeface="Arial" panose="020B0604020202020204" pitchFamily="34" charset="0"/>
                <a:ea typeface="Times New Roman" panose="02020603050405020304" pitchFamily="18" charset="0"/>
                <a:cs typeface="Times New Roman" panose="02020603050405020304" pitchFamily="18" charset="0"/>
              </a:rPr>
              <a:t> пай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бадаллари</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ва</a:t>
            </a:r>
            <a:r>
              <a:rPr lang="ru-RU" sz="1000" spc="-40" dirty="0">
                <a:latin typeface="Arial" panose="020B0604020202020204" pitchFamily="34" charset="0"/>
                <a:ea typeface="Times New Roman" panose="02020603050405020304" pitchFamily="18" charset="0"/>
                <a:cs typeface="Times New Roman" panose="02020603050405020304" pitchFamily="18" charset="0"/>
              </a:rPr>
              <a:t> пай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фонди</a:t>
            </a:r>
            <a:endParaRPr lang="ru-RU" sz="1000" spc="-40" dirty="0">
              <a:latin typeface="Arial" panose="020B0604020202020204" pitchFamily="34" charset="0"/>
              <a:ea typeface="Times New Roman" panose="02020603050405020304" pitchFamily="18" charset="0"/>
              <a:cs typeface="Times New Roman" panose="02020603050405020304" pitchFamily="18" charset="0"/>
            </a:endParaRPr>
          </a:p>
          <a:p>
            <a:pPr marL="180975" indent="-180975" algn="just">
              <a:lnSpc>
                <a:spcPct val="90000"/>
              </a:lnSpc>
              <a:spcAft>
                <a:spcPts val="0"/>
              </a:spcAft>
              <a:buFont typeface="Wingdings" panose="05000000000000000000" pitchFamily="2" charset="2"/>
              <a:buChar char="ü"/>
            </a:pPr>
            <a:r>
              <a:rPr lang="ru-RU" sz="1000" spc="-40" dirty="0">
                <a:latin typeface="Arial" panose="020B0604020202020204" pitchFamily="34" charset="0"/>
                <a:ea typeface="Times New Roman" panose="02020603050405020304" pitchFamily="18" charset="0"/>
                <a:cs typeface="Times New Roman" panose="02020603050405020304" pitchFamily="18" charset="0"/>
              </a:rPr>
              <a:t>33-модда. Кооператив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ҳамда</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унинг</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аъзоларининг</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мулкий</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жавобгарликлари</a:t>
            </a:r>
            <a:endParaRPr lang="ru-RU" sz="1000" spc="-40" dirty="0">
              <a:latin typeface="Arial" panose="020B0604020202020204" pitchFamily="34" charset="0"/>
              <a:ea typeface="Times New Roman" panose="02020603050405020304" pitchFamily="18" charset="0"/>
              <a:cs typeface="Times New Roman" panose="02020603050405020304" pitchFamily="18" charset="0"/>
            </a:endParaRPr>
          </a:p>
          <a:p>
            <a:pPr algn="ctr">
              <a:lnSpc>
                <a:spcPct val="90000"/>
              </a:lnSpc>
              <a:spcAft>
                <a:spcPts val="0"/>
              </a:spcAft>
            </a:pPr>
            <a:r>
              <a:rPr lang="en-US" sz="10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VI. </a:t>
            </a:r>
            <a:r>
              <a:rPr lang="ru-RU" sz="10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Кооператив </a:t>
            </a:r>
            <a:r>
              <a:rPr lang="ru-RU" sz="1000" b="1" spc="-40" dirty="0" err="1">
                <a:solidFill>
                  <a:srgbClr val="0070C0"/>
                </a:solidFill>
                <a:latin typeface="Arial" panose="020B0604020202020204" pitchFamily="34" charset="0"/>
                <a:ea typeface="Times New Roman" panose="02020603050405020304" pitchFamily="18" charset="0"/>
                <a:cs typeface="Times New Roman" panose="02020603050405020304" pitchFamily="18" charset="0"/>
              </a:rPr>
              <a:t>фаолиятининг</a:t>
            </a:r>
            <a:r>
              <a:rPr lang="ru-RU" sz="10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 </a:t>
            </a:r>
            <a:r>
              <a:rPr lang="ru-RU" sz="1000" b="1" spc="-40" dirty="0" err="1">
                <a:solidFill>
                  <a:srgbClr val="0070C0"/>
                </a:solidFill>
                <a:latin typeface="Arial" panose="020B0604020202020204" pitchFamily="34" charset="0"/>
                <a:ea typeface="Times New Roman" panose="02020603050405020304" pitchFamily="18" charset="0"/>
                <a:cs typeface="Times New Roman" panose="02020603050405020304" pitchFamily="18" charset="0"/>
              </a:rPr>
              <a:t>асослари</a:t>
            </a:r>
            <a:endParaRPr lang="en-US" sz="10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endParaRPr>
          </a:p>
          <a:p>
            <a:pPr marL="180975" indent="-180975" algn="just">
              <a:lnSpc>
                <a:spcPct val="90000"/>
              </a:lnSpc>
              <a:spcAft>
                <a:spcPts val="0"/>
              </a:spcAft>
              <a:buFont typeface="Wingdings" panose="05000000000000000000" pitchFamily="2" charset="2"/>
              <a:buChar char="ü"/>
            </a:pPr>
            <a:r>
              <a:rPr lang="ru-RU" sz="1000" spc="-40" dirty="0">
                <a:latin typeface="Arial" panose="020B0604020202020204" pitchFamily="34" charset="0"/>
                <a:ea typeface="Times New Roman" panose="02020603050405020304" pitchFamily="18" charset="0"/>
                <a:cs typeface="Times New Roman" panose="02020603050405020304" pitchFamily="18" charset="0"/>
              </a:rPr>
              <a:t>34-модда. Кооператив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битимлари</a:t>
            </a:r>
            <a:endParaRPr lang="en-US" sz="1000" spc="-40" dirty="0">
              <a:latin typeface="Arial" panose="020B0604020202020204" pitchFamily="34" charset="0"/>
              <a:ea typeface="Times New Roman" panose="02020603050405020304" pitchFamily="18" charset="0"/>
              <a:cs typeface="Times New Roman" panose="02020603050405020304" pitchFamily="18" charset="0"/>
            </a:endParaRPr>
          </a:p>
          <a:p>
            <a:pPr marL="180975" indent="-180975" algn="just">
              <a:lnSpc>
                <a:spcPct val="90000"/>
              </a:lnSpc>
              <a:spcAft>
                <a:spcPts val="0"/>
              </a:spcAft>
              <a:buFont typeface="Wingdings" panose="05000000000000000000" pitchFamily="2" charset="2"/>
              <a:buChar char="ü"/>
            </a:pPr>
            <a:r>
              <a:rPr lang="ru-RU" sz="1000" spc="-40" dirty="0">
                <a:latin typeface="Arial" panose="020B0604020202020204" pitchFamily="34" charset="0"/>
                <a:ea typeface="Times New Roman" panose="02020603050405020304" pitchFamily="18" charset="0"/>
                <a:cs typeface="Times New Roman" panose="02020603050405020304" pitchFamily="18" charset="0"/>
              </a:rPr>
              <a:t>35-модда.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Йирик</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битимлар</a:t>
            </a:r>
            <a:endParaRPr lang="en-US" sz="1000" spc="-40" dirty="0">
              <a:latin typeface="Arial" panose="020B0604020202020204" pitchFamily="34" charset="0"/>
              <a:ea typeface="Times New Roman" panose="02020603050405020304" pitchFamily="18" charset="0"/>
              <a:cs typeface="Times New Roman" panose="02020603050405020304" pitchFamily="18" charset="0"/>
            </a:endParaRPr>
          </a:p>
          <a:p>
            <a:pPr marL="180975" indent="-180975" algn="just">
              <a:lnSpc>
                <a:spcPct val="90000"/>
              </a:lnSpc>
              <a:spcAft>
                <a:spcPts val="0"/>
              </a:spcAft>
              <a:buFont typeface="Wingdings" panose="05000000000000000000" pitchFamily="2" charset="2"/>
              <a:buChar char="ü"/>
            </a:pPr>
            <a:r>
              <a:rPr lang="ru-RU" sz="1000" spc="-40" dirty="0">
                <a:latin typeface="Arial" panose="020B0604020202020204" pitchFamily="34" charset="0"/>
                <a:ea typeface="Times New Roman" panose="02020603050405020304" pitchFamily="18" charset="0"/>
                <a:cs typeface="Times New Roman" panose="02020603050405020304" pitchFamily="18" charset="0"/>
              </a:rPr>
              <a:t>36-модда.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Кооперативда</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ҳужжатлар</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ва</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ҳисоботларни</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юритиш</a:t>
            </a:r>
            <a:r>
              <a:rPr lang="ru-RU" sz="1000" spc="-40" dirty="0">
                <a:latin typeface="Arial" panose="020B0604020202020204" pitchFamily="34" charset="0"/>
                <a:ea typeface="Times New Roman" panose="02020603050405020304" pitchFamily="18" charset="0"/>
                <a:cs typeface="Times New Roman" panose="02020603050405020304" pitchFamily="18" charset="0"/>
              </a:rPr>
              <a:t>. Кооператив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томонидан</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ҳужжатларни</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тақдим</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этиш</a:t>
            </a:r>
            <a:endParaRPr lang="en-US" sz="1000" spc="-40" dirty="0">
              <a:latin typeface="Arial" panose="020B0604020202020204" pitchFamily="34" charset="0"/>
              <a:ea typeface="Times New Roman" panose="02020603050405020304" pitchFamily="18" charset="0"/>
              <a:cs typeface="Times New Roman" panose="02020603050405020304" pitchFamily="18" charset="0"/>
            </a:endParaRPr>
          </a:p>
          <a:p>
            <a:pPr algn="ctr">
              <a:lnSpc>
                <a:spcPct val="90000"/>
              </a:lnSpc>
              <a:spcAft>
                <a:spcPts val="0"/>
              </a:spcAft>
            </a:pPr>
            <a:r>
              <a:rPr lang="en-US" sz="10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VII. </a:t>
            </a:r>
            <a:r>
              <a:rPr lang="ru-RU" sz="1000" b="1" spc="-40" dirty="0" err="1">
                <a:solidFill>
                  <a:srgbClr val="0070C0"/>
                </a:solidFill>
                <a:latin typeface="Arial" panose="020B0604020202020204" pitchFamily="34" charset="0"/>
                <a:ea typeface="Times New Roman" panose="02020603050405020304" pitchFamily="18" charset="0"/>
                <a:cs typeface="Times New Roman" panose="02020603050405020304" pitchFamily="18" charset="0"/>
              </a:rPr>
              <a:t>Кооперативнинг</a:t>
            </a:r>
            <a:r>
              <a:rPr lang="ru-RU" sz="10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 </a:t>
            </a:r>
            <a:r>
              <a:rPr lang="ru-RU" sz="1000" b="1" spc="-40" dirty="0" err="1">
                <a:solidFill>
                  <a:srgbClr val="0070C0"/>
                </a:solidFill>
                <a:latin typeface="Arial" panose="020B0604020202020204" pitchFamily="34" charset="0"/>
                <a:ea typeface="Times New Roman" panose="02020603050405020304" pitchFamily="18" charset="0"/>
                <a:cs typeface="Times New Roman" panose="02020603050405020304" pitchFamily="18" charset="0"/>
              </a:rPr>
              <a:t>фаолияти</a:t>
            </a:r>
            <a:r>
              <a:rPr lang="ru-RU" sz="10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 </a:t>
            </a:r>
            <a:r>
              <a:rPr lang="ru-RU" sz="1000" b="1" spc="-40" dirty="0" err="1">
                <a:solidFill>
                  <a:srgbClr val="0070C0"/>
                </a:solidFill>
                <a:latin typeface="Arial" panose="020B0604020202020204" pitchFamily="34" charset="0"/>
                <a:ea typeface="Times New Roman" panose="02020603050405020304" pitchFamily="18" charset="0"/>
                <a:cs typeface="Times New Roman" panose="02020603050405020304" pitchFamily="18" charset="0"/>
              </a:rPr>
              <a:t>устидан</a:t>
            </a:r>
            <a:r>
              <a:rPr lang="ru-RU" sz="10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 </a:t>
            </a:r>
            <a:r>
              <a:rPr lang="ru-RU" sz="1000" b="1" spc="-40" dirty="0" err="1">
                <a:solidFill>
                  <a:srgbClr val="0070C0"/>
                </a:solidFill>
                <a:latin typeface="Arial" panose="020B0604020202020204" pitchFamily="34" charset="0"/>
                <a:ea typeface="Times New Roman" panose="02020603050405020304" pitchFamily="18" charset="0"/>
                <a:cs typeface="Times New Roman" panose="02020603050405020304" pitchFamily="18" charset="0"/>
              </a:rPr>
              <a:t>назорат</a:t>
            </a:r>
            <a:r>
              <a:rPr lang="ru-RU" sz="10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 </a:t>
            </a:r>
            <a:r>
              <a:rPr lang="ru-RU" sz="1000" b="1" spc="-40" dirty="0" err="1">
                <a:solidFill>
                  <a:srgbClr val="0070C0"/>
                </a:solidFill>
                <a:latin typeface="Arial" panose="020B0604020202020204" pitchFamily="34" charset="0"/>
                <a:ea typeface="Times New Roman" panose="02020603050405020304" pitchFamily="18" charset="0"/>
                <a:cs typeface="Times New Roman" panose="02020603050405020304" pitchFamily="18" charset="0"/>
              </a:rPr>
              <a:t>қилиш</a:t>
            </a:r>
            <a:endParaRPr lang="en-US" sz="10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endParaRPr>
          </a:p>
          <a:p>
            <a:pPr marL="180975" indent="-180975" algn="just">
              <a:lnSpc>
                <a:spcPct val="90000"/>
              </a:lnSpc>
              <a:spcAft>
                <a:spcPts val="0"/>
              </a:spcAft>
              <a:buFont typeface="Wingdings" panose="05000000000000000000" pitchFamily="2" charset="2"/>
              <a:buChar char="ü"/>
            </a:pPr>
            <a:r>
              <a:rPr lang="ru-RU" sz="1000" spc="-40" dirty="0">
                <a:latin typeface="Arial" panose="020B0604020202020204" pitchFamily="34" charset="0"/>
                <a:ea typeface="Times New Roman" panose="02020603050405020304" pitchFamily="18" charset="0"/>
                <a:cs typeface="Times New Roman" panose="02020603050405020304" pitchFamily="18" charset="0"/>
              </a:rPr>
              <a:t>38-модда.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Кооперативнинг</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тафтиш</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комиссияси</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тафтишчиси</a:t>
            </a:r>
            <a:r>
              <a:rPr lang="ru-RU" sz="1000" spc="-40" dirty="0">
                <a:latin typeface="Arial" panose="020B0604020202020204" pitchFamily="34" charset="0"/>
                <a:ea typeface="Times New Roman" panose="02020603050405020304" pitchFamily="18" charset="0"/>
                <a:cs typeface="Times New Roman" panose="02020603050405020304" pitchFamily="18" charset="0"/>
              </a:rPr>
              <a:t>)</a:t>
            </a:r>
          </a:p>
          <a:p>
            <a:pPr marL="180975" indent="-180975" algn="just">
              <a:lnSpc>
                <a:spcPct val="90000"/>
              </a:lnSpc>
              <a:spcAft>
                <a:spcPts val="0"/>
              </a:spcAft>
              <a:buFont typeface="Wingdings" panose="05000000000000000000" pitchFamily="2" charset="2"/>
              <a:buChar char="ü"/>
            </a:pPr>
            <a:r>
              <a:rPr lang="ru-RU" sz="1000" spc="-40" dirty="0">
                <a:latin typeface="Arial" panose="020B0604020202020204" pitchFamily="34" charset="0"/>
                <a:ea typeface="Times New Roman" panose="02020603050405020304" pitchFamily="18" charset="0"/>
                <a:cs typeface="Times New Roman" panose="02020603050405020304" pitchFamily="18" charset="0"/>
              </a:rPr>
              <a:t>39-модда.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Кооперативнинг</a:t>
            </a:r>
            <a:r>
              <a:rPr lang="ru-RU" sz="1000" spc="-40" dirty="0">
                <a:latin typeface="Arial" panose="020B0604020202020204" pitchFamily="34" charset="0"/>
                <a:ea typeface="Times New Roman" panose="02020603050405020304" pitchFamily="18" charset="0"/>
                <a:cs typeface="Times New Roman" panose="02020603050405020304" pitchFamily="18" charset="0"/>
              </a:rPr>
              <a:t> корпоратив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маслаҳатчиси</a:t>
            </a:r>
            <a:endParaRPr lang="ru-RU" sz="1000" spc="-40" dirty="0">
              <a:latin typeface="Arial" panose="020B0604020202020204" pitchFamily="34" charset="0"/>
              <a:ea typeface="Times New Roman" panose="02020603050405020304" pitchFamily="18" charset="0"/>
              <a:cs typeface="Times New Roman" panose="02020603050405020304" pitchFamily="18" charset="0"/>
            </a:endParaRPr>
          </a:p>
          <a:p>
            <a:pPr algn="ctr">
              <a:lnSpc>
                <a:spcPct val="90000"/>
              </a:lnSpc>
              <a:spcAft>
                <a:spcPts val="0"/>
              </a:spcAft>
            </a:pPr>
            <a:r>
              <a:rPr lang="en-US" sz="10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VIII.</a:t>
            </a:r>
            <a:r>
              <a:rPr lang="ru-RU" sz="10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 </a:t>
            </a:r>
            <a:r>
              <a:rPr lang="ru-RU" sz="1000" b="1" spc="-40" dirty="0" err="1">
                <a:solidFill>
                  <a:srgbClr val="0070C0"/>
                </a:solidFill>
                <a:latin typeface="Arial" panose="020B0604020202020204" pitchFamily="34" charset="0"/>
                <a:ea typeface="Times New Roman" panose="02020603050405020304" pitchFamily="18" charset="0"/>
                <a:cs typeface="Times New Roman" panose="02020603050405020304" pitchFamily="18" charset="0"/>
              </a:rPr>
              <a:t>Кооперативни</a:t>
            </a:r>
            <a:r>
              <a:rPr lang="ru-RU" sz="10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 </a:t>
            </a:r>
            <a:r>
              <a:rPr lang="ru-RU" sz="1000" b="1" spc="-40" dirty="0" err="1">
                <a:solidFill>
                  <a:srgbClr val="0070C0"/>
                </a:solidFill>
                <a:latin typeface="Arial" panose="020B0604020202020204" pitchFamily="34" charset="0"/>
                <a:ea typeface="Times New Roman" panose="02020603050405020304" pitchFamily="18" charset="0"/>
                <a:cs typeface="Times New Roman" panose="02020603050405020304" pitchFamily="18" charset="0"/>
              </a:rPr>
              <a:t>қайта</a:t>
            </a:r>
            <a:r>
              <a:rPr lang="ru-RU" sz="10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 </a:t>
            </a:r>
            <a:r>
              <a:rPr lang="ru-RU" sz="1000" b="1" spc="-40" dirty="0" err="1">
                <a:solidFill>
                  <a:srgbClr val="0070C0"/>
                </a:solidFill>
                <a:latin typeface="Arial" panose="020B0604020202020204" pitchFamily="34" charset="0"/>
                <a:ea typeface="Times New Roman" panose="02020603050405020304" pitchFamily="18" charset="0"/>
                <a:cs typeface="Times New Roman" panose="02020603050405020304" pitchFamily="18" charset="0"/>
              </a:rPr>
              <a:t>ташкил</a:t>
            </a:r>
            <a:r>
              <a:rPr lang="ru-RU" sz="10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 </a:t>
            </a:r>
            <a:r>
              <a:rPr lang="ru-RU" sz="1000" b="1" spc="-40" dirty="0" err="1">
                <a:solidFill>
                  <a:srgbClr val="0070C0"/>
                </a:solidFill>
                <a:latin typeface="Arial" panose="020B0604020202020204" pitchFamily="34" charset="0"/>
                <a:ea typeface="Times New Roman" panose="02020603050405020304" pitchFamily="18" charset="0"/>
                <a:cs typeface="Times New Roman" panose="02020603050405020304" pitchFamily="18" charset="0"/>
              </a:rPr>
              <a:t>этиш</a:t>
            </a:r>
            <a:r>
              <a:rPr lang="ru-RU" sz="10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 </a:t>
            </a:r>
            <a:r>
              <a:rPr lang="ru-RU" sz="1000" b="1" spc="-40" dirty="0" err="1">
                <a:solidFill>
                  <a:srgbClr val="0070C0"/>
                </a:solidFill>
                <a:latin typeface="Arial" panose="020B0604020202020204" pitchFamily="34" charset="0"/>
                <a:ea typeface="Times New Roman" panose="02020603050405020304" pitchFamily="18" charset="0"/>
                <a:cs typeface="Times New Roman" panose="02020603050405020304" pitchFamily="18" charset="0"/>
              </a:rPr>
              <a:t>ва</a:t>
            </a:r>
            <a:r>
              <a:rPr lang="ru-RU" sz="10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 </a:t>
            </a:r>
            <a:r>
              <a:rPr lang="ru-RU" sz="1000" b="1" spc="-40" dirty="0" err="1">
                <a:solidFill>
                  <a:srgbClr val="0070C0"/>
                </a:solidFill>
                <a:latin typeface="Arial" panose="020B0604020202020204" pitchFamily="34" charset="0"/>
                <a:ea typeface="Times New Roman" panose="02020603050405020304" pitchFamily="18" charset="0"/>
                <a:cs typeface="Times New Roman" panose="02020603050405020304" pitchFamily="18" charset="0"/>
              </a:rPr>
              <a:t>тугатиш</a:t>
            </a:r>
            <a:endParaRPr lang="ru-RU" sz="10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endParaRPr>
          </a:p>
          <a:p>
            <a:pPr marL="180975" indent="-180975" algn="just">
              <a:lnSpc>
                <a:spcPct val="90000"/>
              </a:lnSpc>
              <a:spcAft>
                <a:spcPts val="0"/>
              </a:spcAft>
              <a:buFont typeface="Wingdings" panose="05000000000000000000" pitchFamily="2" charset="2"/>
              <a:buChar char="ü"/>
            </a:pPr>
            <a:r>
              <a:rPr lang="ru-RU" sz="1000" spc="-40" dirty="0">
                <a:latin typeface="Arial" panose="020B0604020202020204" pitchFamily="34" charset="0"/>
                <a:ea typeface="Times New Roman" panose="02020603050405020304" pitchFamily="18" charset="0"/>
                <a:cs typeface="Times New Roman" panose="02020603050405020304" pitchFamily="18" charset="0"/>
              </a:rPr>
              <a:t>42-модда.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Кооперативни</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тугатиш</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тартиби</a:t>
            </a:r>
            <a:endParaRPr lang="en-US" sz="1000" spc="-40" dirty="0">
              <a:latin typeface="Arial" panose="020B0604020202020204" pitchFamily="34" charset="0"/>
              <a:ea typeface="Times New Roman" panose="02020603050405020304" pitchFamily="18" charset="0"/>
              <a:cs typeface="Times New Roman" panose="02020603050405020304" pitchFamily="18" charset="0"/>
            </a:endParaRPr>
          </a:p>
          <a:p>
            <a:pPr algn="ctr">
              <a:lnSpc>
                <a:spcPct val="90000"/>
              </a:lnSpc>
              <a:spcAft>
                <a:spcPts val="0"/>
              </a:spcAft>
            </a:pPr>
            <a:r>
              <a:rPr lang="en-US" sz="10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IX</a:t>
            </a:r>
            <a:r>
              <a:rPr lang="uz-Cyrl-UZ" sz="1000" b="1"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 Якунловчи қоидалар</a:t>
            </a:r>
            <a:endParaRPr lang="uz-Cyrl-UZ" sz="1000" spc="-40" dirty="0">
              <a:solidFill>
                <a:srgbClr val="0070C0"/>
              </a:solidFill>
              <a:latin typeface="Arial" panose="020B0604020202020204" pitchFamily="34" charset="0"/>
              <a:ea typeface="Times New Roman" panose="02020603050405020304" pitchFamily="18" charset="0"/>
              <a:cs typeface="Times New Roman" panose="02020603050405020304" pitchFamily="18" charset="0"/>
            </a:endParaRPr>
          </a:p>
          <a:p>
            <a:pPr marL="180975" indent="-180975" algn="just">
              <a:lnSpc>
                <a:spcPct val="90000"/>
              </a:lnSpc>
              <a:spcAft>
                <a:spcPts val="0"/>
              </a:spcAft>
              <a:buFont typeface="Wingdings" panose="05000000000000000000" pitchFamily="2" charset="2"/>
              <a:buChar char="ü"/>
            </a:pPr>
            <a:r>
              <a:rPr lang="uz-Cyrl-UZ" sz="1000" spc="-40" dirty="0">
                <a:latin typeface="Arial" panose="020B0604020202020204" pitchFamily="34" charset="0"/>
                <a:ea typeface="Times New Roman" panose="02020603050405020304" pitchFamily="18" charset="0"/>
                <a:cs typeface="Times New Roman" panose="02020603050405020304" pitchFamily="18" charset="0"/>
              </a:rPr>
              <a:t>44-модда. Қишлоқ хўжалиги кооперацияси тўғрисидаги қонун ҳужжатларини бузганлик учун жавобгарлик </a:t>
            </a:r>
          </a:p>
          <a:p>
            <a:pPr marL="180975" indent="-180975" algn="just">
              <a:lnSpc>
                <a:spcPct val="90000"/>
              </a:lnSpc>
              <a:spcAft>
                <a:spcPts val="0"/>
              </a:spcAft>
              <a:buFont typeface="Wingdings" panose="05000000000000000000" pitchFamily="2" charset="2"/>
              <a:buChar char="ü"/>
            </a:pPr>
            <a:r>
              <a:rPr lang="uz-Cyrl-UZ" sz="1000" spc="-40" dirty="0">
                <a:latin typeface="Arial" panose="020B0604020202020204" pitchFamily="34" charset="0"/>
                <a:ea typeface="Times New Roman" panose="02020603050405020304" pitchFamily="18" charset="0"/>
                <a:cs typeface="Times New Roman" panose="02020603050405020304" pitchFamily="18" charset="0"/>
              </a:rPr>
              <a:t>45-модда. Ўзбекистон Республикасининг айрим қонун ҳужжатларини ўз кучини йўқотган деб ҳисоблаш</a:t>
            </a:r>
          </a:p>
          <a:p>
            <a:pPr marL="180975" indent="-180975" algn="just">
              <a:lnSpc>
                <a:spcPct val="90000"/>
              </a:lnSpc>
              <a:spcAft>
                <a:spcPts val="0"/>
              </a:spcAft>
              <a:buFont typeface="Wingdings" panose="05000000000000000000" pitchFamily="2" charset="2"/>
              <a:buChar char="ü"/>
            </a:pPr>
            <a:r>
              <a:rPr lang="uz-Cyrl-UZ" sz="1000" spc="-40" dirty="0">
                <a:latin typeface="Arial" panose="020B0604020202020204" pitchFamily="34" charset="0"/>
                <a:ea typeface="Times New Roman" panose="02020603050405020304" pitchFamily="18" charset="0"/>
                <a:cs typeface="Times New Roman" panose="02020603050405020304" pitchFamily="18" charset="0"/>
              </a:rPr>
              <a:t>46-модда. Ушбу Қонуннинг ижросини, ижрочиларга етказилишини, моҳияти тушунтирилишини таъминлаш</a:t>
            </a:r>
          </a:p>
          <a:p>
            <a:pPr marL="180975" indent="-180975" algn="just">
              <a:lnSpc>
                <a:spcPct val="90000"/>
              </a:lnSpc>
              <a:spcAft>
                <a:spcPts val="0"/>
              </a:spcAft>
              <a:buFont typeface="Wingdings" panose="05000000000000000000" pitchFamily="2" charset="2"/>
              <a:buChar char="ü"/>
            </a:pPr>
            <a:r>
              <a:rPr lang="uz-Cyrl-UZ" sz="1000" spc="-40" dirty="0">
                <a:latin typeface="Arial" panose="020B0604020202020204" pitchFamily="34" charset="0"/>
                <a:ea typeface="Times New Roman" panose="02020603050405020304" pitchFamily="18" charset="0"/>
                <a:cs typeface="Times New Roman" panose="02020603050405020304" pitchFamily="18" charset="0"/>
              </a:rPr>
              <a:t>47-модда. Қонун ҳужжатларини ушбу Қонунга мувофиқлаштириш </a:t>
            </a:r>
          </a:p>
          <a:p>
            <a:pPr marL="180975" indent="-180975" algn="just">
              <a:lnSpc>
                <a:spcPct val="90000"/>
              </a:lnSpc>
              <a:spcAft>
                <a:spcPts val="0"/>
              </a:spcAft>
              <a:buFont typeface="Wingdings" panose="05000000000000000000" pitchFamily="2" charset="2"/>
              <a:buChar char="ü"/>
            </a:pPr>
            <a:r>
              <a:rPr lang="ru-RU" sz="1000" spc="-40" dirty="0">
                <a:latin typeface="Arial" panose="020B0604020202020204" pitchFamily="34" charset="0"/>
                <a:ea typeface="Times New Roman" panose="02020603050405020304" pitchFamily="18" charset="0"/>
                <a:cs typeface="Times New Roman" panose="02020603050405020304" pitchFamily="18" charset="0"/>
              </a:rPr>
              <a:t>48-модда. Ушбу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Қонуннинг</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кучга</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r>
              <a:rPr lang="ru-RU" sz="1000" spc="-40" dirty="0" err="1">
                <a:latin typeface="Arial" panose="020B0604020202020204" pitchFamily="34" charset="0"/>
                <a:ea typeface="Times New Roman" panose="02020603050405020304" pitchFamily="18" charset="0"/>
                <a:cs typeface="Times New Roman" panose="02020603050405020304" pitchFamily="18" charset="0"/>
              </a:rPr>
              <a:t>кириши</a:t>
            </a:r>
            <a:r>
              <a:rPr lang="ru-RU" sz="1000" spc="-40" dirty="0">
                <a:latin typeface="Arial" panose="020B0604020202020204" pitchFamily="34" charset="0"/>
                <a:ea typeface="Times New Roman" panose="02020603050405020304" pitchFamily="18" charset="0"/>
                <a:cs typeface="Times New Roman" panose="02020603050405020304" pitchFamily="18" charset="0"/>
              </a:rPr>
              <a:t> </a:t>
            </a:r>
            <a:endParaRPr lang="uz-Cyrl-UZ" sz="1000" spc="-40" dirty="0">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0998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54481"/>
            <a:ext cx="12192000" cy="637344"/>
          </a:xfrm>
        </p:spPr>
        <p:txBody>
          <a:bodyPr>
            <a:normAutofit fontScale="90000"/>
          </a:bodyPr>
          <a:lstStyle/>
          <a:p>
            <a:pPr algn="ctr"/>
            <a:r>
              <a:rPr lang="uz-Cyrl-UZ" sz="2200" b="1" dirty="0">
                <a:solidFill>
                  <a:srgbClr val="0070C0"/>
                </a:solidFill>
                <a:latin typeface="Arial" panose="020B0604020202020204" pitchFamily="34" charset="0"/>
                <a:cs typeface="Times New Roman" panose="02020603050405020304" pitchFamily="18" charset="0"/>
              </a:rPr>
              <a:t>“ҚИШЛОҚ </a:t>
            </a:r>
            <a:r>
              <a:rPr lang="uz-Cyrl-UZ" sz="2200" b="1"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ХЎЖАЛИГИ КООПЕРАЦИЯСИ ТЎҒРИСИДА”ГИ </a:t>
            </a:r>
            <a:br>
              <a:rPr lang="uz-Cyrl-UZ" sz="2200" b="1"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br>
            <a:r>
              <a:rPr lang="uz-Cyrl-UZ" sz="2200" b="1"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Ўзбекистон Республикасининг Қонуни лойиҳаси</a:t>
            </a:r>
            <a:endParaRPr lang="ru-RU" sz="2000" dirty="0">
              <a:solidFill>
                <a:srgbClr val="0070C0"/>
              </a:solidFill>
            </a:endParaRPr>
          </a:p>
        </p:txBody>
      </p:sp>
      <p:sp>
        <p:nvSpPr>
          <p:cNvPr id="4" name="Скругленный прямоугольник 3"/>
          <p:cNvSpPr>
            <a:spLocks/>
          </p:cNvSpPr>
          <p:nvPr/>
        </p:nvSpPr>
        <p:spPr>
          <a:xfrm>
            <a:off x="215622" y="685870"/>
            <a:ext cx="3245682" cy="522184"/>
          </a:xfrm>
          <a:prstGeom prst="round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uz-Cyrl-UZ"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Амалдаги ҳолат ва мавжуд муаммолар</a:t>
            </a:r>
            <a:endParaRPr lang="ru-RU" sz="1100" dirty="0">
              <a:effectLst/>
              <a:ea typeface="Calibri" panose="020F0502020204030204" pitchFamily="34" charset="0"/>
              <a:cs typeface="Times New Roman" panose="02020603050405020304" pitchFamily="18" charset="0"/>
            </a:endParaRPr>
          </a:p>
        </p:txBody>
      </p:sp>
      <p:sp>
        <p:nvSpPr>
          <p:cNvPr id="5" name="Скругленный прямоугольник 4"/>
          <p:cNvSpPr>
            <a:spLocks/>
          </p:cNvSpPr>
          <p:nvPr/>
        </p:nvSpPr>
        <p:spPr>
          <a:xfrm>
            <a:off x="3695261" y="697021"/>
            <a:ext cx="4239064" cy="522184"/>
          </a:xfrm>
          <a:prstGeom prst="roundRect">
            <a:avLst/>
          </a:prstGeom>
          <a:solidFill>
            <a:schemeClr val="accent6">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uz-Cyrl-UZ"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Таклиф этилаётган нормалар</a:t>
            </a:r>
            <a:endParaRPr lang="ru-RU" sz="1100" dirty="0">
              <a:effectLst/>
              <a:ea typeface="Calibri" panose="020F0502020204030204" pitchFamily="34" charset="0"/>
              <a:cs typeface="Times New Roman" panose="02020603050405020304" pitchFamily="18" charset="0"/>
            </a:endParaRPr>
          </a:p>
        </p:txBody>
      </p:sp>
      <p:sp>
        <p:nvSpPr>
          <p:cNvPr id="6" name="Скругленный прямоугольник 5"/>
          <p:cNvSpPr>
            <a:spLocks/>
          </p:cNvSpPr>
          <p:nvPr/>
        </p:nvSpPr>
        <p:spPr>
          <a:xfrm>
            <a:off x="8181974" y="697016"/>
            <a:ext cx="3808096" cy="522184"/>
          </a:xfrm>
          <a:prstGeom prst="round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80000"/>
              </a:lnSpc>
              <a:spcAft>
                <a:spcPts val="0"/>
              </a:spcAft>
            </a:pPr>
            <a:r>
              <a:rPr lang="ru-RU"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uz-Cyrl-UZ" sz="1200" b="1" dirty="0">
                <a:latin typeface="Arial" panose="020B0604020202020204" pitchFamily="34" charset="0"/>
                <a:ea typeface="Calibri" panose="020F0502020204030204" pitchFamily="34" charset="0"/>
                <a:cs typeface="Times New Roman" panose="02020603050405020304" pitchFamily="18" charset="0"/>
              </a:rPr>
              <a:t>КУТИЛАЁТГАН НАТИЖА </a:t>
            </a:r>
            <a:r>
              <a:rPr lang="uz-Cyrl-UZ"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ru-RU" sz="1100" dirty="0">
              <a:effectLst/>
              <a:ea typeface="Calibri" panose="020F0502020204030204" pitchFamily="34" charset="0"/>
              <a:cs typeface="Times New Roman" panose="02020603050405020304" pitchFamily="18" charset="0"/>
            </a:endParaRPr>
          </a:p>
        </p:txBody>
      </p:sp>
      <p:sp>
        <p:nvSpPr>
          <p:cNvPr id="8" name="Скругленный прямоугольник 7"/>
          <p:cNvSpPr>
            <a:spLocks noChangeArrowheads="1"/>
          </p:cNvSpPr>
          <p:nvPr/>
        </p:nvSpPr>
        <p:spPr bwMode="auto">
          <a:xfrm>
            <a:off x="201930" y="1305664"/>
            <a:ext cx="3245682" cy="5405143"/>
          </a:xfrm>
          <a:prstGeom prst="roundRect">
            <a:avLst>
              <a:gd name="adj" fmla="val 16667"/>
            </a:avLst>
          </a:prstGeom>
          <a:noFill/>
          <a:ln w="38100">
            <a:solidFill>
              <a:schemeClr val="accent2">
                <a:lumMod val="75000"/>
              </a:schemeClr>
            </a:solidFill>
            <a:headEnd/>
            <a:tailEnd/>
          </a:ln>
        </p:spPr>
        <p:style>
          <a:lnRef idx="2">
            <a:schemeClr val="accent3"/>
          </a:lnRef>
          <a:fillRef idx="1">
            <a:schemeClr val="lt1"/>
          </a:fillRef>
          <a:effectRef idx="0">
            <a:schemeClr val="accent3"/>
          </a:effectRef>
          <a:fontRef idx="minor">
            <a:schemeClr val="dk1"/>
          </a:fontRef>
        </p:style>
        <p:txBody>
          <a:bodyPr rot="0" vert="horz" wrap="square" lIns="18000" tIns="10800" rIns="18000" bIns="10800" anchor="t" anchorCtr="0" upright="1">
            <a:noAutofit/>
          </a:bodyPr>
          <a:lstStyle/>
          <a:p>
            <a:pPr indent="180340" algn="just">
              <a:lnSpc>
                <a:spcPct val="95000"/>
              </a:lnSpc>
            </a:pPr>
            <a:r>
              <a:rPr lang="uz-Cyrl-UZ" sz="1400" dirty="0">
                <a:solidFill>
                  <a:schemeClr val="tx1"/>
                </a:solidFill>
                <a:latin typeface="Arial" panose="020B0604020202020204" pitchFamily="34" charset="0"/>
                <a:cs typeface="Times New Roman" panose="02020603050405020304" pitchFamily="18" charset="0"/>
              </a:rPr>
              <a:t>Кооперацияни ташкил этиш, унга аъзолик, пай киритиш ва дивиденд олиш механизмлари қонунчиликда </a:t>
            </a:r>
            <a:r>
              <a:rPr lang="uz-Cyrl-UZ" sz="1400" b="1" dirty="0">
                <a:solidFill>
                  <a:schemeClr val="tx1"/>
                </a:solidFill>
                <a:latin typeface="Arial" panose="020B0604020202020204" pitchFamily="34" charset="0"/>
                <a:cs typeface="Times New Roman" panose="02020603050405020304" pitchFamily="18" charset="0"/>
              </a:rPr>
              <a:t>тўлиқ тартибга солинмаган.</a:t>
            </a:r>
          </a:p>
          <a:p>
            <a:pPr indent="180340" algn="just">
              <a:lnSpc>
                <a:spcPct val="95000"/>
              </a:lnSpc>
            </a:pPr>
            <a:r>
              <a:rPr lang="ru-RU" sz="1400" dirty="0">
                <a:solidFill>
                  <a:schemeClr val="tx1"/>
                </a:solidFill>
                <a:latin typeface="Arial" panose="020B0604020202020204" pitchFamily="34" charset="0"/>
                <a:cs typeface="Times New Roman" panose="02020603050405020304" pitchFamily="18" charset="0"/>
              </a:rPr>
              <a:t>Кооперация </a:t>
            </a:r>
            <a:r>
              <a:rPr lang="uz-Cyrl-UZ" sz="1400" dirty="0">
                <a:solidFill>
                  <a:schemeClr val="tx1"/>
                </a:solidFill>
                <a:latin typeface="Arial" panose="020B0604020202020204" pitchFamily="34" charset="0"/>
                <a:cs typeface="Times New Roman" panose="02020603050405020304" pitchFamily="18" charset="0"/>
              </a:rPr>
              <a:t>аъзолари</a:t>
            </a:r>
            <a:r>
              <a:rPr lang="ru-RU" sz="1400" dirty="0">
                <a:solidFill>
                  <a:schemeClr val="tx1"/>
                </a:solidFill>
                <a:latin typeface="Arial" panose="020B0604020202020204" pitchFamily="34" charset="0"/>
                <a:cs typeface="Times New Roman" panose="02020603050405020304" pitchFamily="18" charset="0"/>
              </a:rPr>
              <a:t> сони </a:t>
            </a:r>
            <a:br>
              <a:rPr lang="ru-RU" sz="1400" dirty="0">
                <a:solidFill>
                  <a:schemeClr val="tx1"/>
                </a:solidFill>
                <a:latin typeface="Arial" panose="020B0604020202020204" pitchFamily="34" charset="0"/>
                <a:cs typeface="Times New Roman" panose="02020603050405020304" pitchFamily="18" charset="0"/>
              </a:rPr>
            </a:br>
            <a:r>
              <a:rPr lang="ru-RU" sz="1400" dirty="0">
                <a:solidFill>
                  <a:schemeClr val="tx1"/>
                </a:solidFill>
                <a:latin typeface="Arial" panose="020B0604020202020204" pitchFamily="34" charset="0"/>
                <a:cs typeface="Times New Roman" panose="02020603050405020304" pitchFamily="18" charset="0"/>
              </a:rPr>
              <a:t>2020 </a:t>
            </a:r>
            <a:r>
              <a:rPr lang="uz-Cyrl-UZ" sz="1400" dirty="0">
                <a:solidFill>
                  <a:schemeClr val="tx1"/>
                </a:solidFill>
                <a:latin typeface="Arial" panose="020B0604020202020204" pitchFamily="34" charset="0"/>
                <a:cs typeface="Times New Roman" panose="02020603050405020304" pitchFamily="18" charset="0"/>
              </a:rPr>
              <a:t>йил</a:t>
            </a:r>
            <a:r>
              <a:rPr lang="ru-RU" sz="1400" dirty="0">
                <a:solidFill>
                  <a:schemeClr val="tx1"/>
                </a:solidFill>
                <a:latin typeface="Arial" panose="020B0604020202020204" pitchFamily="34" charset="0"/>
                <a:cs typeface="Times New Roman" panose="02020603050405020304" pitchFamily="18" charset="0"/>
              </a:rPr>
              <a:t> </a:t>
            </a:r>
            <a:r>
              <a:rPr lang="uz-Cyrl-UZ" sz="1400" dirty="0">
                <a:solidFill>
                  <a:schemeClr val="tx1"/>
                </a:solidFill>
                <a:latin typeface="Arial" panose="020B0604020202020204" pitchFamily="34" charset="0"/>
                <a:cs typeface="Times New Roman" panose="02020603050405020304" pitchFamily="18" charset="0"/>
              </a:rPr>
              <a:t>бошида</a:t>
            </a:r>
            <a:r>
              <a:rPr lang="ru-RU" sz="1400" dirty="0">
                <a:solidFill>
                  <a:schemeClr val="tx1"/>
                </a:solidFill>
                <a:latin typeface="Arial" panose="020B0604020202020204" pitchFamily="34" charset="0"/>
                <a:cs typeface="Times New Roman" panose="02020603050405020304" pitchFamily="18" charset="0"/>
              </a:rPr>
              <a:t> </a:t>
            </a:r>
            <a:r>
              <a:rPr lang="ru-RU" sz="1400" b="1" dirty="0">
                <a:solidFill>
                  <a:schemeClr val="accent2">
                    <a:lumMod val="50000"/>
                  </a:schemeClr>
                </a:solidFill>
                <a:latin typeface="Arial" panose="020B0604020202020204" pitchFamily="34" charset="0"/>
                <a:cs typeface="Times New Roman" panose="02020603050405020304" pitchFamily="18" charset="0"/>
              </a:rPr>
              <a:t>2464 </a:t>
            </a:r>
            <a:r>
              <a:rPr lang="uz-Cyrl-UZ" sz="1400" b="1" dirty="0">
                <a:solidFill>
                  <a:schemeClr val="accent2">
                    <a:lumMod val="50000"/>
                  </a:schemeClr>
                </a:solidFill>
                <a:latin typeface="Arial" panose="020B0604020202020204" pitchFamily="34" charset="0"/>
                <a:cs typeface="Times New Roman" panose="02020603050405020304" pitchFamily="18" charset="0"/>
              </a:rPr>
              <a:t>тани</a:t>
            </a:r>
            <a:r>
              <a:rPr lang="ru-RU" sz="1400" b="1" dirty="0">
                <a:solidFill>
                  <a:schemeClr val="accent2">
                    <a:lumMod val="50000"/>
                  </a:schemeClr>
                </a:solidFill>
                <a:latin typeface="Arial" panose="020B0604020202020204" pitchFamily="34" charset="0"/>
                <a:cs typeface="Times New Roman" panose="02020603050405020304" pitchFamily="18" charset="0"/>
              </a:rPr>
              <a:t> </a:t>
            </a:r>
            <a:r>
              <a:rPr lang="uz-Cyrl-UZ" sz="1400" dirty="0">
                <a:solidFill>
                  <a:schemeClr val="tx1"/>
                </a:solidFill>
                <a:latin typeface="Arial" panose="020B0604020202020204" pitchFamily="34" charset="0"/>
                <a:cs typeface="Times New Roman" panose="02020603050405020304" pitchFamily="18" charset="0"/>
              </a:rPr>
              <a:t>ташкил</a:t>
            </a:r>
            <a:r>
              <a:rPr lang="ru-RU" sz="1400" dirty="0">
                <a:solidFill>
                  <a:schemeClr val="tx1"/>
                </a:solidFill>
                <a:latin typeface="Arial" panose="020B0604020202020204" pitchFamily="34" charset="0"/>
                <a:cs typeface="Times New Roman" panose="02020603050405020304" pitchFamily="18" charset="0"/>
              </a:rPr>
              <a:t> </a:t>
            </a:r>
            <a:r>
              <a:rPr lang="uz-Cyrl-UZ" sz="1400" dirty="0">
                <a:solidFill>
                  <a:schemeClr val="tx1"/>
                </a:solidFill>
                <a:latin typeface="Arial" panose="020B0604020202020204" pitchFamily="34" charset="0"/>
                <a:cs typeface="Times New Roman" panose="02020603050405020304" pitchFamily="18" charset="0"/>
              </a:rPr>
              <a:t>этган</a:t>
            </a:r>
            <a:r>
              <a:rPr lang="ru-RU" sz="1400" dirty="0">
                <a:solidFill>
                  <a:schemeClr val="tx1"/>
                </a:solidFill>
                <a:latin typeface="Arial" panose="020B0604020202020204" pitchFamily="34" charset="0"/>
                <a:cs typeface="Times New Roman" panose="02020603050405020304" pitchFamily="18" charset="0"/>
              </a:rPr>
              <a:t> </a:t>
            </a:r>
            <a:r>
              <a:rPr lang="uz-Cyrl-UZ" sz="1400" dirty="0">
                <a:solidFill>
                  <a:schemeClr val="tx1"/>
                </a:solidFill>
                <a:latin typeface="Arial" panose="020B0604020202020204" pitchFamily="34" charset="0"/>
                <a:cs typeface="Times New Roman" panose="02020603050405020304" pitchFamily="18" charset="0"/>
              </a:rPr>
              <a:t>бўлса</a:t>
            </a:r>
            <a:r>
              <a:rPr lang="ru-RU" sz="1400" dirty="0">
                <a:solidFill>
                  <a:schemeClr val="tx1"/>
                </a:solidFill>
                <a:latin typeface="Arial" panose="020B0604020202020204" pitchFamily="34" charset="0"/>
                <a:cs typeface="Times New Roman" panose="02020603050405020304" pitchFamily="18" charset="0"/>
              </a:rPr>
              <a:t>, </a:t>
            </a:r>
            <a:r>
              <a:rPr lang="uz-Cyrl-UZ" sz="1400" dirty="0">
                <a:solidFill>
                  <a:schemeClr val="tx1"/>
                </a:solidFill>
                <a:latin typeface="Arial" panose="020B0604020202020204" pitchFamily="34" charset="0"/>
                <a:cs typeface="Times New Roman" panose="02020603050405020304" pitchFamily="18" charset="0"/>
              </a:rPr>
              <a:t>ҳозирда</a:t>
            </a:r>
            <a:r>
              <a:rPr lang="ru-RU" sz="1400" dirty="0">
                <a:solidFill>
                  <a:schemeClr val="tx1"/>
                </a:solidFill>
                <a:latin typeface="Arial" panose="020B0604020202020204" pitchFamily="34" charset="0"/>
                <a:cs typeface="Times New Roman" panose="02020603050405020304" pitchFamily="18" charset="0"/>
              </a:rPr>
              <a:t> </a:t>
            </a:r>
            <a:br>
              <a:rPr lang="ru-RU" sz="1400" dirty="0">
                <a:solidFill>
                  <a:schemeClr val="tx1"/>
                </a:solidFill>
                <a:latin typeface="Arial" panose="020B0604020202020204" pitchFamily="34" charset="0"/>
                <a:cs typeface="Times New Roman" panose="02020603050405020304" pitchFamily="18" charset="0"/>
              </a:rPr>
            </a:br>
            <a:r>
              <a:rPr lang="ru-RU" sz="1400" b="1" dirty="0">
                <a:solidFill>
                  <a:schemeClr val="accent2">
                    <a:lumMod val="50000"/>
                  </a:schemeClr>
                </a:solidFill>
                <a:latin typeface="Arial" panose="020B0604020202020204" pitchFamily="34" charset="0"/>
                <a:cs typeface="Times New Roman" panose="02020603050405020304" pitchFamily="18" charset="0"/>
              </a:rPr>
              <a:t>1212 та </a:t>
            </a:r>
            <a:r>
              <a:rPr lang="uz-Cyrl-UZ" sz="1400" dirty="0">
                <a:solidFill>
                  <a:schemeClr val="tx1"/>
                </a:solidFill>
                <a:latin typeface="Arial" panose="020B0604020202020204" pitchFamily="34" charset="0"/>
                <a:cs typeface="Times New Roman" panose="02020603050405020304" pitchFamily="18" charset="0"/>
              </a:rPr>
              <a:t>ташкил</a:t>
            </a:r>
            <a:r>
              <a:rPr lang="ru-RU" sz="1400" dirty="0">
                <a:solidFill>
                  <a:schemeClr val="tx1"/>
                </a:solidFill>
                <a:latin typeface="Arial" panose="020B0604020202020204" pitchFamily="34" charset="0"/>
                <a:cs typeface="Times New Roman" panose="02020603050405020304" pitchFamily="18" charset="0"/>
              </a:rPr>
              <a:t> </a:t>
            </a:r>
            <a:r>
              <a:rPr lang="uz-Cyrl-UZ" sz="1400" dirty="0">
                <a:solidFill>
                  <a:schemeClr val="tx1"/>
                </a:solidFill>
                <a:latin typeface="Arial" panose="020B0604020202020204" pitchFamily="34" charset="0"/>
                <a:cs typeface="Times New Roman" panose="02020603050405020304" pitchFamily="18" charset="0"/>
              </a:rPr>
              <a:t>этади</a:t>
            </a:r>
            <a:r>
              <a:rPr lang="ru-RU" sz="1400" dirty="0">
                <a:solidFill>
                  <a:schemeClr val="tx1"/>
                </a:solidFill>
                <a:latin typeface="Arial" panose="020B0604020202020204" pitchFamily="34" charset="0"/>
                <a:cs typeface="Times New Roman" panose="02020603050405020304" pitchFamily="18" charset="0"/>
              </a:rPr>
              <a:t>.</a:t>
            </a:r>
          </a:p>
          <a:p>
            <a:pPr indent="180340" algn="just">
              <a:lnSpc>
                <a:spcPct val="95000"/>
              </a:lnSpc>
            </a:pPr>
            <a:r>
              <a:rPr lang="uz-Cyrl-UZ" sz="1400" dirty="0">
                <a:solidFill>
                  <a:schemeClr val="tx1"/>
                </a:solidFill>
                <a:latin typeface="Arial" panose="020B0604020202020204" pitchFamily="34" charset="0"/>
                <a:cs typeface="Times New Roman" panose="02020603050405020304" pitchFamily="18" charset="0"/>
              </a:rPr>
              <a:t>Натижада кооперацияларда </a:t>
            </a:r>
            <a:br>
              <a:rPr lang="uz-Cyrl-UZ" sz="1400" dirty="0">
                <a:solidFill>
                  <a:schemeClr val="tx1"/>
                </a:solidFill>
                <a:latin typeface="Arial" panose="020B0604020202020204" pitchFamily="34" charset="0"/>
                <a:cs typeface="Times New Roman" panose="02020603050405020304" pitchFamily="18" charset="0"/>
              </a:rPr>
            </a:br>
            <a:r>
              <a:rPr lang="uz-Cyrl-UZ" sz="1400" dirty="0">
                <a:solidFill>
                  <a:schemeClr val="tx1"/>
                </a:solidFill>
                <a:latin typeface="Arial" panose="020B0604020202020204" pitchFamily="34" charset="0"/>
                <a:cs typeface="Times New Roman" panose="02020603050405020304" pitchFamily="18" charset="0"/>
              </a:rPr>
              <a:t>2020 йилнинг бошида </a:t>
            </a:r>
            <a:r>
              <a:rPr lang="uz-Cyrl-UZ" sz="1400" b="1" dirty="0">
                <a:solidFill>
                  <a:schemeClr val="accent2">
                    <a:lumMod val="50000"/>
                  </a:schemeClr>
                </a:solidFill>
                <a:latin typeface="Arial" panose="020B0604020202020204" pitchFamily="34" charset="0"/>
                <a:cs typeface="Times New Roman" panose="02020603050405020304" pitchFamily="18" charset="0"/>
              </a:rPr>
              <a:t>1980 та </a:t>
            </a:r>
            <a:r>
              <a:rPr lang="uz-Cyrl-UZ" sz="1400" dirty="0">
                <a:solidFill>
                  <a:schemeClr val="tx1"/>
                </a:solidFill>
                <a:latin typeface="Arial" panose="020B0604020202020204" pitchFamily="34" charset="0"/>
                <a:cs typeface="Times New Roman" panose="02020603050405020304" pitchFamily="18" charset="0"/>
              </a:rPr>
              <a:t>ишчи ўрни мавжуд бўлган бўлса, ҳозирда </a:t>
            </a:r>
            <a:r>
              <a:rPr lang="uz-Cyrl-UZ" sz="1400" b="1" dirty="0">
                <a:solidFill>
                  <a:schemeClr val="accent2">
                    <a:lumMod val="50000"/>
                  </a:schemeClr>
                </a:solidFill>
                <a:latin typeface="Arial" panose="020B0604020202020204" pitchFamily="34" charset="0"/>
                <a:cs typeface="Times New Roman" panose="02020603050405020304" pitchFamily="18" charset="0"/>
              </a:rPr>
              <a:t>782 та </a:t>
            </a:r>
            <a:r>
              <a:rPr lang="uz-Cyrl-UZ" sz="1400" b="1" dirty="0" smtClean="0">
                <a:solidFill>
                  <a:schemeClr val="accent2">
                    <a:lumMod val="50000"/>
                  </a:schemeClr>
                </a:solidFill>
                <a:latin typeface="Arial" panose="020B0604020202020204" pitchFamily="34" charset="0"/>
                <a:cs typeface="Times New Roman" panose="02020603050405020304" pitchFamily="18" charset="0"/>
              </a:rPr>
              <a:t>(39%) </a:t>
            </a:r>
            <a:r>
              <a:rPr lang="uz-Cyrl-UZ" sz="1400" dirty="0" smtClean="0">
                <a:solidFill>
                  <a:schemeClr val="tx1"/>
                </a:solidFill>
                <a:latin typeface="Arial" panose="020B0604020202020204" pitchFamily="34" charset="0"/>
                <a:cs typeface="Times New Roman" panose="02020603050405020304" pitchFamily="18" charset="0"/>
              </a:rPr>
              <a:t>иш </a:t>
            </a:r>
            <a:r>
              <a:rPr lang="uz-Cyrl-UZ" sz="1400" dirty="0">
                <a:solidFill>
                  <a:schemeClr val="tx1"/>
                </a:solidFill>
                <a:latin typeface="Arial" panose="020B0604020202020204" pitchFamily="34" charset="0"/>
                <a:cs typeface="Times New Roman" panose="02020603050405020304" pitchFamily="18" charset="0"/>
              </a:rPr>
              <a:t>ўрни сақланиб қолган.</a:t>
            </a:r>
          </a:p>
          <a:p>
            <a:pPr indent="180340" algn="just">
              <a:lnSpc>
                <a:spcPct val="95000"/>
              </a:lnSpc>
            </a:pPr>
            <a:r>
              <a:rPr lang="uz-Cyrl-UZ" sz="1400" dirty="0">
                <a:solidFill>
                  <a:schemeClr val="tx1"/>
                </a:solidFill>
                <a:latin typeface="Arial" panose="020B0604020202020204" pitchFamily="34" charset="0"/>
                <a:cs typeface="Times New Roman" panose="02020603050405020304" pitchFamily="18" charset="0"/>
              </a:rPr>
              <a:t>2020 йил бошида </a:t>
            </a:r>
            <a:r>
              <a:rPr lang="uz-Cyrl-UZ" sz="1400" b="1" dirty="0">
                <a:solidFill>
                  <a:schemeClr val="accent2">
                    <a:lumMod val="50000"/>
                  </a:schemeClr>
                </a:solidFill>
                <a:latin typeface="Arial" panose="020B0604020202020204" pitchFamily="34" charset="0"/>
                <a:cs typeface="Times New Roman" panose="02020603050405020304" pitchFamily="18" charset="0"/>
              </a:rPr>
              <a:t>123 минг </a:t>
            </a:r>
            <a:r>
              <a:rPr lang="uz-Cyrl-UZ" sz="1400" dirty="0">
                <a:solidFill>
                  <a:schemeClr val="tx1"/>
                </a:solidFill>
                <a:latin typeface="Arial" panose="020B0604020202020204" pitchFamily="34" charset="0"/>
                <a:cs typeface="Times New Roman" panose="02020603050405020304" pitchFamily="18" charset="0"/>
              </a:rPr>
              <a:t>тонна маҳсулот ишлаб чиқариш режалаштирилган бўлса, кооперациялар фаолиятини тўхтатганлиги сабабли, </a:t>
            </a:r>
            <a:r>
              <a:rPr lang="uz-Cyrl-UZ" sz="1400" b="1" dirty="0">
                <a:solidFill>
                  <a:schemeClr val="accent2">
                    <a:lumMod val="50000"/>
                  </a:schemeClr>
                </a:solidFill>
                <a:latin typeface="Arial" panose="020B0604020202020204" pitchFamily="34" charset="0"/>
                <a:cs typeface="Times New Roman" panose="02020603050405020304" pitchFamily="18" charset="0"/>
              </a:rPr>
              <a:t>78 </a:t>
            </a:r>
            <a:r>
              <a:rPr lang="uz-Cyrl-UZ" sz="1400" b="1" dirty="0" smtClean="0">
                <a:solidFill>
                  <a:schemeClr val="accent2">
                    <a:lumMod val="50000"/>
                  </a:schemeClr>
                </a:solidFill>
                <a:latin typeface="Arial" panose="020B0604020202020204" pitchFamily="34" charset="0"/>
                <a:cs typeface="Times New Roman" panose="02020603050405020304" pitchFamily="18" charset="0"/>
              </a:rPr>
              <a:t>минг (63%) </a:t>
            </a:r>
            <a:r>
              <a:rPr lang="uz-Cyrl-UZ" sz="1400" dirty="0" smtClean="0">
                <a:solidFill>
                  <a:schemeClr val="tx1"/>
                </a:solidFill>
                <a:latin typeface="Arial" panose="020B0604020202020204" pitchFamily="34" charset="0"/>
                <a:cs typeface="Times New Roman" panose="02020603050405020304" pitchFamily="18" charset="0"/>
              </a:rPr>
              <a:t>тонна </a:t>
            </a:r>
            <a:r>
              <a:rPr lang="uz-Cyrl-UZ" sz="1400" dirty="0">
                <a:solidFill>
                  <a:schemeClr val="tx1"/>
                </a:solidFill>
                <a:latin typeface="Arial" panose="020B0604020202020204" pitchFamily="34" charset="0"/>
                <a:cs typeface="Times New Roman" panose="02020603050405020304" pitchFamily="18" charset="0"/>
              </a:rPr>
              <a:t>маҳсулот етиштирилган.</a:t>
            </a:r>
          </a:p>
        </p:txBody>
      </p:sp>
      <p:sp>
        <p:nvSpPr>
          <p:cNvPr id="9" name="Скругленный прямоугольник 8"/>
          <p:cNvSpPr>
            <a:spLocks noChangeArrowheads="1"/>
          </p:cNvSpPr>
          <p:nvPr/>
        </p:nvSpPr>
        <p:spPr bwMode="auto">
          <a:xfrm>
            <a:off x="3686175" y="1351227"/>
            <a:ext cx="4257236" cy="5381625"/>
          </a:xfrm>
          <a:prstGeom prst="roundRect">
            <a:avLst>
              <a:gd name="adj" fmla="val 16667"/>
            </a:avLst>
          </a:prstGeom>
          <a:noFill/>
          <a:ln w="38100">
            <a:solidFill>
              <a:schemeClr val="accent6"/>
            </a:solidFill>
            <a:headEnd/>
            <a:tailEnd/>
          </a:ln>
        </p:spPr>
        <p:style>
          <a:lnRef idx="2">
            <a:schemeClr val="accent3"/>
          </a:lnRef>
          <a:fillRef idx="1">
            <a:schemeClr val="lt1"/>
          </a:fillRef>
          <a:effectRef idx="0">
            <a:schemeClr val="accent3"/>
          </a:effectRef>
          <a:fontRef idx="minor">
            <a:schemeClr val="dk1"/>
          </a:fontRef>
        </p:style>
        <p:txBody>
          <a:bodyPr rot="0" vert="horz" wrap="square" lIns="18000" tIns="10800" rIns="18000" bIns="10800" anchor="t" anchorCtr="0" upright="1">
            <a:noAutofit/>
          </a:bodyPr>
          <a:lstStyle/>
          <a:p>
            <a:pPr indent="180340" algn="just">
              <a:spcBef>
                <a:spcPts val="400"/>
              </a:spcBef>
              <a:spcAft>
                <a:spcPts val="600"/>
              </a:spcAft>
            </a:pPr>
            <a:r>
              <a:rPr lang="uz-Cyrl-UZ" sz="1400" spc="-20" dirty="0">
                <a:latin typeface="Arial" panose="020B0604020202020204" pitchFamily="34" charset="0"/>
                <a:ea typeface="Times New Roman" panose="02020603050405020304" pitchFamily="18" charset="0"/>
                <a:cs typeface="Times New Roman" panose="02020603050405020304" pitchFamily="18" charset="0"/>
              </a:rPr>
              <a:t>Қонун лойиҳасида “кооперативни ташкил тартиби”, “кооперативни</a:t>
            </a:r>
            <a:r>
              <a:rPr lang="ru-RU" sz="1400" spc="-20" dirty="0">
                <a:latin typeface="Arial" panose="020B0604020202020204" pitchFamily="34" charset="0"/>
                <a:ea typeface="Times New Roman" panose="02020603050405020304" pitchFamily="18" charset="0"/>
                <a:cs typeface="Times New Roman" panose="02020603050405020304" pitchFamily="18" charset="0"/>
              </a:rPr>
              <a:t> </a:t>
            </a:r>
            <a:r>
              <a:rPr lang="uz-Cyrl-UZ" sz="1400" spc="-20" dirty="0">
                <a:latin typeface="Arial" panose="020B0604020202020204" pitchFamily="34" charset="0"/>
                <a:ea typeface="Times New Roman" panose="02020603050405020304" pitchFamily="18" charset="0"/>
                <a:cs typeface="Times New Roman" panose="02020603050405020304" pitchFamily="18" charset="0"/>
              </a:rPr>
              <a:t>давлат</a:t>
            </a:r>
            <a:r>
              <a:rPr lang="ru-RU" sz="1400" spc="-20" dirty="0">
                <a:latin typeface="Arial" panose="020B0604020202020204" pitchFamily="34" charset="0"/>
                <a:ea typeface="Times New Roman" panose="02020603050405020304" pitchFamily="18" charset="0"/>
                <a:cs typeface="Times New Roman" panose="02020603050405020304" pitchFamily="18" charset="0"/>
              </a:rPr>
              <a:t> </a:t>
            </a:r>
            <a:r>
              <a:rPr lang="uz-Cyrl-UZ" sz="1400" spc="-20" dirty="0">
                <a:latin typeface="Arial" panose="020B0604020202020204" pitchFamily="34" charset="0"/>
                <a:ea typeface="Times New Roman" panose="02020603050405020304" pitchFamily="18" charset="0"/>
                <a:cs typeface="Times New Roman" panose="02020603050405020304" pitchFamily="18" charset="0"/>
              </a:rPr>
              <a:t>рўйхатидан</a:t>
            </a:r>
            <a:r>
              <a:rPr lang="ru-RU" sz="1400" spc="-20" dirty="0">
                <a:latin typeface="Arial" panose="020B0604020202020204" pitchFamily="34" charset="0"/>
                <a:ea typeface="Times New Roman" panose="02020603050405020304" pitchFamily="18" charset="0"/>
                <a:cs typeface="Times New Roman" panose="02020603050405020304" pitchFamily="18" charset="0"/>
              </a:rPr>
              <a:t> </a:t>
            </a:r>
            <a:r>
              <a:rPr lang="uz-Cyrl-UZ" sz="1400" spc="-20" dirty="0">
                <a:latin typeface="Arial" panose="020B0604020202020204" pitchFamily="34" charset="0"/>
                <a:ea typeface="Times New Roman" panose="02020603050405020304" pitchFamily="18" charset="0"/>
                <a:cs typeface="Times New Roman" panose="02020603050405020304" pitchFamily="18" charset="0"/>
              </a:rPr>
              <a:t>ўтказиш”, “кооператив</a:t>
            </a:r>
            <a:r>
              <a:rPr lang="ru-RU" sz="1400" spc="-20" dirty="0">
                <a:latin typeface="Arial" panose="020B0604020202020204" pitchFamily="34" charset="0"/>
                <a:ea typeface="Times New Roman" panose="02020603050405020304" pitchFamily="18" charset="0"/>
                <a:cs typeface="Times New Roman" panose="02020603050405020304" pitchFamily="18" charset="0"/>
              </a:rPr>
              <a:t> </a:t>
            </a:r>
            <a:r>
              <a:rPr lang="uz-Cyrl-UZ" sz="1400" spc="-20" dirty="0">
                <a:latin typeface="Arial" panose="020B0604020202020204" pitchFamily="34" charset="0"/>
                <a:ea typeface="Times New Roman" panose="02020603050405020304" pitchFamily="18" charset="0"/>
                <a:cs typeface="Times New Roman" panose="02020603050405020304" pitchFamily="18" charset="0"/>
              </a:rPr>
              <a:t>устави</a:t>
            </a:r>
            <a:r>
              <a:rPr lang="ru-RU" sz="1400" spc="-20" dirty="0">
                <a:latin typeface="Arial" panose="020B0604020202020204" pitchFamily="34" charset="0"/>
                <a:ea typeface="Times New Roman" panose="02020603050405020304" pitchFamily="18" charset="0"/>
                <a:cs typeface="Times New Roman" panose="02020603050405020304" pitchFamily="18" charset="0"/>
              </a:rPr>
              <a:t>, </a:t>
            </a:r>
            <a:r>
              <a:rPr lang="uz-Cyrl-UZ" sz="1400" spc="-20" dirty="0">
                <a:latin typeface="Arial" panose="020B0604020202020204" pitchFamily="34" charset="0"/>
                <a:ea typeface="Times New Roman" panose="02020603050405020304" pitchFamily="18" charset="0"/>
                <a:cs typeface="Times New Roman" panose="02020603050405020304" pitchFamily="18" charset="0"/>
              </a:rPr>
              <a:t>“кооператив аъзолигига қабул қилиш”, “аъзоликнинг тугатилиши”, “аъзоликдан чиқариш”, “кооперативдан чиқаётган аъзога пайни қайтариш”, “кооперативда меҳнат”, “кооператив ҳамда унинг аъзоларининг мулкий жавобгарлиги” каби масалалардаги </a:t>
            </a:r>
            <a:r>
              <a:rPr lang="uz-Cyrl-UZ" sz="1400" b="1" spc="-20" dirty="0">
                <a:latin typeface="Arial" panose="020B0604020202020204" pitchFamily="34" charset="0"/>
                <a:ea typeface="Times New Roman" panose="02020603050405020304" pitchFamily="18" charset="0"/>
                <a:cs typeface="Times New Roman" panose="02020603050405020304" pitchFamily="18" charset="0"/>
              </a:rPr>
              <a:t>бўшлиқлар бартараф </a:t>
            </a:r>
            <a:r>
              <a:rPr lang="uz-Cyrl-UZ" sz="1400" b="1" spc="-20" dirty="0" smtClean="0">
                <a:latin typeface="Arial" panose="020B0604020202020204" pitchFamily="34" charset="0"/>
                <a:ea typeface="Times New Roman" panose="02020603050405020304" pitchFamily="18" charset="0"/>
                <a:cs typeface="Times New Roman" panose="02020603050405020304" pitchFamily="18" charset="0"/>
              </a:rPr>
              <a:t>этилмоқда</a:t>
            </a:r>
            <a:r>
              <a:rPr lang="uz-Cyrl-UZ" sz="1400" spc="-20" dirty="0" smtClean="0">
                <a:latin typeface="Arial" panose="020B0604020202020204" pitchFamily="34" charset="0"/>
                <a:ea typeface="Times New Roman" panose="02020603050405020304" pitchFamily="18" charset="0"/>
                <a:cs typeface="Times New Roman" panose="02020603050405020304" pitchFamily="18" charset="0"/>
              </a:rPr>
              <a:t> </a:t>
            </a:r>
            <a:r>
              <a:rPr lang="uz-Cyrl-UZ" sz="1400" i="1" u="sng" spc="-20" dirty="0">
                <a:latin typeface="Arial" panose="020B0604020202020204" pitchFamily="34" charset="0"/>
                <a:ea typeface="Times New Roman" panose="02020603050405020304" pitchFamily="18" charset="0"/>
                <a:cs typeface="Times New Roman" panose="02020603050405020304" pitchFamily="18" charset="0"/>
              </a:rPr>
              <a:t>(9-18-моддалар)</a:t>
            </a:r>
            <a:r>
              <a:rPr lang="uz-Cyrl-UZ" sz="1400" spc="-20" dirty="0">
                <a:latin typeface="Arial" panose="020B0604020202020204" pitchFamily="34" charset="0"/>
                <a:ea typeface="Times New Roman" panose="02020603050405020304" pitchFamily="18" charset="0"/>
                <a:cs typeface="Times New Roman" panose="02020603050405020304" pitchFamily="18" charset="0"/>
              </a:rPr>
              <a:t>. </a:t>
            </a:r>
          </a:p>
          <a:p>
            <a:pPr indent="180340" algn="just">
              <a:spcBef>
                <a:spcPts val="400"/>
              </a:spcBef>
              <a:spcAft>
                <a:spcPts val="600"/>
              </a:spcAft>
            </a:pPr>
            <a:r>
              <a:rPr lang="uz-Cyrl-UZ" sz="1400" spc="-40" dirty="0">
                <a:latin typeface="Arial" panose="020B0604020202020204" pitchFamily="34" charset="0"/>
                <a:ea typeface="Times New Roman" panose="02020603050405020304" pitchFamily="18" charset="0"/>
                <a:cs typeface="Times New Roman" panose="02020603050405020304" pitchFamily="18" charset="0"/>
              </a:rPr>
              <a:t>Шунингдек, қонун лойиҳасида янги институтлар, </a:t>
            </a:r>
            <a:r>
              <a:rPr lang="uz-Cyrl-UZ" sz="1400" spc="-20" dirty="0">
                <a:latin typeface="Arial" panose="020B0604020202020204" pitchFamily="34" charset="0"/>
                <a:ea typeface="Times New Roman" panose="02020603050405020304" pitchFamily="18" charset="0"/>
                <a:cs typeface="Times New Roman" panose="02020603050405020304" pitchFamily="18" charset="0"/>
              </a:rPr>
              <a:t>шу жумладан, “кооперативга уюшган аъзолик” институти </a:t>
            </a:r>
            <a:r>
              <a:rPr lang="uz-Cyrl-UZ" sz="1400" b="1" spc="-20" dirty="0">
                <a:latin typeface="Arial" panose="020B0604020202020204" pitchFamily="34" charset="0"/>
                <a:ea typeface="Times New Roman" panose="02020603050405020304" pitchFamily="18" charset="0"/>
                <a:cs typeface="Times New Roman" panose="02020603050405020304" pitchFamily="18" charset="0"/>
              </a:rPr>
              <a:t>жорий </a:t>
            </a:r>
            <a:r>
              <a:rPr lang="uz-Cyrl-UZ" sz="1400" b="1" spc="-20" dirty="0" smtClean="0">
                <a:latin typeface="Arial" panose="020B0604020202020204" pitchFamily="34" charset="0"/>
                <a:ea typeface="Times New Roman" panose="02020603050405020304" pitchFamily="18" charset="0"/>
                <a:cs typeface="Times New Roman" panose="02020603050405020304" pitchFamily="18" charset="0"/>
              </a:rPr>
              <a:t>этилади.</a:t>
            </a:r>
            <a:r>
              <a:rPr lang="uz-Cyrl-UZ" sz="1400" spc="-20" dirty="0" smtClean="0">
                <a:latin typeface="Arial" panose="020B0604020202020204" pitchFamily="34" charset="0"/>
                <a:ea typeface="Times New Roman" panose="02020603050405020304" pitchFamily="18" charset="0"/>
                <a:cs typeface="Times New Roman" panose="02020603050405020304" pitchFamily="18" charset="0"/>
              </a:rPr>
              <a:t> </a:t>
            </a:r>
            <a:r>
              <a:rPr lang="uz-Cyrl-UZ" sz="1400" spc="-20" dirty="0">
                <a:latin typeface="Arial" panose="020B0604020202020204" pitchFamily="34" charset="0"/>
                <a:ea typeface="Times New Roman" panose="02020603050405020304" pitchFamily="18" charset="0"/>
                <a:cs typeface="Times New Roman" panose="02020603050405020304" pitchFamily="18" charset="0"/>
              </a:rPr>
              <a:t/>
            </a:r>
            <a:br>
              <a:rPr lang="uz-Cyrl-UZ" sz="1400" spc="-20" dirty="0">
                <a:latin typeface="Arial" panose="020B0604020202020204" pitchFamily="34" charset="0"/>
                <a:ea typeface="Times New Roman" panose="02020603050405020304" pitchFamily="18" charset="0"/>
                <a:cs typeface="Times New Roman" panose="02020603050405020304" pitchFamily="18" charset="0"/>
              </a:rPr>
            </a:br>
            <a:r>
              <a:rPr lang="uz-Cyrl-UZ" sz="1400" i="1" u="sng" spc="-20" dirty="0">
                <a:latin typeface="Arial" panose="020B0604020202020204" pitchFamily="34" charset="0"/>
                <a:ea typeface="Times New Roman" panose="02020603050405020304" pitchFamily="18" charset="0"/>
                <a:cs typeface="Times New Roman" panose="02020603050405020304" pitchFamily="18" charset="0"/>
              </a:rPr>
              <a:t>(3, 14-моддалар)</a:t>
            </a:r>
            <a:r>
              <a:rPr lang="uz-Cyrl-UZ" sz="1400" spc="-20" dirty="0">
                <a:latin typeface="Arial" panose="020B0604020202020204" pitchFamily="34" charset="0"/>
                <a:ea typeface="Times New Roman" panose="02020603050405020304" pitchFamily="18" charset="0"/>
                <a:cs typeface="Times New Roman" panose="02020603050405020304" pitchFamily="18" charset="0"/>
              </a:rPr>
              <a:t>.</a:t>
            </a:r>
            <a:endParaRPr lang="uz-Cyrl-UZ" sz="1400" i="1" spc="-2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10" name="Скругленный прямоугольник 9"/>
          <p:cNvSpPr>
            <a:spLocks noChangeArrowheads="1"/>
          </p:cNvSpPr>
          <p:nvPr/>
        </p:nvSpPr>
        <p:spPr bwMode="auto">
          <a:xfrm>
            <a:off x="8181974" y="1343025"/>
            <a:ext cx="3808095" cy="5381625"/>
          </a:xfrm>
          <a:prstGeom prst="roundRect">
            <a:avLst>
              <a:gd name="adj" fmla="val 16667"/>
            </a:avLst>
          </a:prstGeom>
          <a:ln w="38100">
            <a:headEnd/>
            <a:tailEnd/>
          </a:ln>
        </p:spPr>
        <p:style>
          <a:lnRef idx="2">
            <a:schemeClr val="accent1"/>
          </a:lnRef>
          <a:fillRef idx="1">
            <a:schemeClr val="lt1"/>
          </a:fillRef>
          <a:effectRef idx="0">
            <a:schemeClr val="accent1"/>
          </a:effectRef>
          <a:fontRef idx="minor">
            <a:schemeClr val="dk1"/>
          </a:fontRef>
        </p:style>
        <p:txBody>
          <a:bodyPr rot="0" vert="horz" wrap="square" lIns="18000" tIns="10800" rIns="18000" bIns="10800" anchor="t" anchorCtr="0" upright="1">
            <a:noAutofit/>
          </a:bodyPr>
          <a:lstStyle/>
          <a:p>
            <a:pPr indent="180340" algn="just">
              <a:spcAft>
                <a:spcPts val="600"/>
              </a:spcAft>
            </a:pPr>
            <a:r>
              <a:rPr lang="uz-Cyrl-UZ" sz="1400" dirty="0">
                <a:solidFill>
                  <a:schemeClr val="tx1"/>
                </a:solidFill>
                <a:latin typeface="Arial" panose="020B0604020202020204" pitchFamily="34" charset="0"/>
                <a:cs typeface="Times New Roman" panose="02020603050405020304" pitchFamily="18" charset="0"/>
              </a:rPr>
              <a:t>Кооперативни ташкил этиш ва унинг аъзолари ўртасидаги муносабатлар замонавий ва самарали механизмлар асосида адолатли тартибга солинади.</a:t>
            </a:r>
          </a:p>
          <a:p>
            <a:pPr indent="180340" algn="just">
              <a:spcAft>
                <a:spcPts val="600"/>
              </a:spcAft>
            </a:pPr>
            <a:r>
              <a:rPr lang="uz-Cyrl-UZ" sz="1400" dirty="0">
                <a:solidFill>
                  <a:schemeClr val="tx1"/>
                </a:solidFill>
                <a:latin typeface="Arial" panose="020B0604020202020204" pitchFamily="34" charset="0"/>
                <a:cs typeface="Times New Roman" panose="02020603050405020304" pitchFamily="18" charset="0"/>
              </a:rPr>
              <a:t>Жумладан, кооперацияга аъзолик, пай киритиш ва дивиденд олиш, аъзоликдан чиқиш билан боғлиқ самарали механизмлар орқали ушбу тармоқ комплекс тартибга солинади.</a:t>
            </a:r>
          </a:p>
          <a:p>
            <a:pPr indent="180340" algn="just">
              <a:spcAft>
                <a:spcPts val="600"/>
              </a:spcAft>
            </a:pPr>
            <a:r>
              <a:rPr lang="uz-Cyrl-UZ" sz="1400" b="1" i="1" dirty="0">
                <a:solidFill>
                  <a:srgbClr val="0070C0"/>
                </a:solidFill>
                <a:latin typeface="Arial" panose="020B0604020202020204" pitchFamily="34" charset="0"/>
                <a:ea typeface="Calibri" panose="020F0502020204030204" pitchFamily="34" charset="0"/>
                <a:cs typeface="Arial" panose="020B0604020202020204" pitchFamily="34" charset="0"/>
              </a:rPr>
              <a:t>Натижа: </a:t>
            </a:r>
            <a:endParaRPr lang="ru-RU" sz="1400" dirty="0">
              <a:effectLst/>
              <a:latin typeface="Arial" panose="020B0604020202020204" pitchFamily="34" charset="0"/>
              <a:ea typeface="Calibri" panose="020F0502020204030204" pitchFamily="34" charset="0"/>
              <a:cs typeface="Arial" panose="020B0604020202020204" pitchFamily="34" charset="0"/>
            </a:endParaRPr>
          </a:p>
          <a:p>
            <a:pPr marL="285750" lvl="0" indent="-285750" algn="just" eaLnBrk="0" fontAlgn="base" hangingPunct="0">
              <a:spcAft>
                <a:spcPts val="600"/>
              </a:spcAft>
              <a:buFont typeface="Wingdings" panose="05000000000000000000" pitchFamily="2" charset="2"/>
              <a:buChar char="ü"/>
            </a:pPr>
            <a:r>
              <a:rPr lang="uz-Cyrl-UZ" sz="1400" spc="-20" dirty="0">
                <a:latin typeface="Arial" panose="020B0604020202020204" pitchFamily="34" charset="0"/>
                <a:ea typeface="Times New Roman" panose="02020603050405020304" pitchFamily="18" charset="0"/>
                <a:cs typeface="Arial" panose="020B0604020202020204" pitchFamily="34" charset="0"/>
              </a:rPr>
              <a:t>маҳсулотларни кооперация шаклида етиштириш орқали хўжаликларнинг иқтисодий манфаатдорлиги ошади, жумладан, маҳсулотни </a:t>
            </a:r>
            <a:r>
              <a:rPr lang="uz-Cyrl-UZ" sz="1400" b="1" spc="-20" dirty="0">
                <a:latin typeface="Arial" panose="020B0604020202020204" pitchFamily="34" charset="0"/>
                <a:ea typeface="Times New Roman" panose="02020603050405020304" pitchFamily="18" charset="0"/>
                <a:cs typeface="Arial" panose="020B0604020202020204" pitchFamily="34" charset="0"/>
              </a:rPr>
              <a:t>бир хил тур, нав ва сифатда катта партияда етиштириш имконияти юзага келади.</a:t>
            </a:r>
            <a:r>
              <a:rPr lang="uz-Cyrl-UZ" sz="1400" spc="-20" dirty="0">
                <a:latin typeface="Arial" panose="020B0604020202020204" pitchFamily="34" charset="0"/>
                <a:ea typeface="Times New Roman" panose="02020603050405020304" pitchFamily="18" charset="0"/>
                <a:cs typeface="Arial" panose="020B0604020202020204" pitchFamily="34" charset="0"/>
              </a:rPr>
              <a:t> </a:t>
            </a:r>
          </a:p>
          <a:p>
            <a:pPr marL="285750" lvl="0" indent="-285750" algn="just" eaLnBrk="0" fontAlgn="base" hangingPunct="0">
              <a:buFont typeface="Wingdings" panose="05000000000000000000" pitchFamily="2" charset="2"/>
              <a:buChar char="ü"/>
            </a:pPr>
            <a:endParaRPr lang="uz-Cyrl-UZ" sz="1400"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597070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25931"/>
            <a:ext cx="12192000" cy="637344"/>
          </a:xfrm>
        </p:spPr>
        <p:txBody>
          <a:bodyPr>
            <a:normAutofit fontScale="90000"/>
          </a:bodyPr>
          <a:lstStyle/>
          <a:p>
            <a:pPr algn="ctr"/>
            <a:r>
              <a:rPr lang="uz-Cyrl-UZ" sz="2200" b="1" dirty="0">
                <a:solidFill>
                  <a:srgbClr val="0070C0"/>
                </a:solidFill>
                <a:latin typeface="Arial" panose="020B0604020202020204" pitchFamily="34" charset="0"/>
                <a:cs typeface="Times New Roman" panose="02020603050405020304" pitchFamily="18" charset="0"/>
              </a:rPr>
              <a:t>“ҚИШЛОҚ </a:t>
            </a:r>
            <a:r>
              <a:rPr lang="uz-Cyrl-UZ" sz="2200" b="1"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ХЎЖАЛИГИ КООПЕРАЦИЯСИ ТЎҒРИСИДА”ГИ </a:t>
            </a:r>
            <a:br>
              <a:rPr lang="uz-Cyrl-UZ" sz="2200" b="1"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br>
            <a:r>
              <a:rPr lang="uz-Cyrl-UZ" sz="2200" b="1"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Ўзбекистон Республикасининг Қонуни лойиҳаси</a:t>
            </a:r>
            <a:endParaRPr lang="ru-RU" sz="2000" dirty="0">
              <a:solidFill>
                <a:srgbClr val="0070C0"/>
              </a:solidFill>
            </a:endParaRPr>
          </a:p>
        </p:txBody>
      </p:sp>
      <p:sp>
        <p:nvSpPr>
          <p:cNvPr id="4" name="Скругленный прямоугольник 3"/>
          <p:cNvSpPr>
            <a:spLocks/>
          </p:cNvSpPr>
          <p:nvPr/>
        </p:nvSpPr>
        <p:spPr>
          <a:xfrm>
            <a:off x="215621" y="971620"/>
            <a:ext cx="3471507" cy="630382"/>
          </a:xfrm>
          <a:prstGeom prst="round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uz-Cyrl-UZ"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Амалдаги ҳолат ва мавжуд муаммолар</a:t>
            </a:r>
            <a:endParaRPr lang="ru-RU" sz="1100" dirty="0">
              <a:effectLst/>
              <a:ea typeface="Calibri" panose="020F0502020204030204" pitchFamily="34" charset="0"/>
              <a:cs typeface="Times New Roman" panose="02020603050405020304" pitchFamily="18" charset="0"/>
            </a:endParaRPr>
          </a:p>
        </p:txBody>
      </p:sp>
      <p:sp>
        <p:nvSpPr>
          <p:cNvPr id="5" name="Скругленный прямоугольник 4"/>
          <p:cNvSpPr>
            <a:spLocks/>
          </p:cNvSpPr>
          <p:nvPr/>
        </p:nvSpPr>
        <p:spPr>
          <a:xfrm>
            <a:off x="3928872" y="982771"/>
            <a:ext cx="3795505" cy="630382"/>
          </a:xfrm>
          <a:prstGeom prst="roundRect">
            <a:avLst/>
          </a:prstGeom>
          <a:solidFill>
            <a:schemeClr val="accent6">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uz-Cyrl-UZ"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Таклиф этилаётган нормалар</a:t>
            </a:r>
            <a:endParaRPr lang="ru-RU" sz="1100" dirty="0">
              <a:effectLst/>
              <a:ea typeface="Calibri" panose="020F0502020204030204" pitchFamily="34" charset="0"/>
              <a:cs typeface="Times New Roman" panose="02020603050405020304" pitchFamily="18" charset="0"/>
            </a:endParaRPr>
          </a:p>
        </p:txBody>
      </p:sp>
      <p:sp>
        <p:nvSpPr>
          <p:cNvPr id="6" name="Скругленный прямоугольник 5"/>
          <p:cNvSpPr>
            <a:spLocks/>
          </p:cNvSpPr>
          <p:nvPr/>
        </p:nvSpPr>
        <p:spPr>
          <a:xfrm>
            <a:off x="7970520" y="982766"/>
            <a:ext cx="4019550" cy="630382"/>
          </a:xfrm>
          <a:prstGeom prst="round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80000"/>
              </a:lnSpc>
              <a:spcAft>
                <a:spcPts val="0"/>
              </a:spcAft>
            </a:pPr>
            <a:r>
              <a:rPr lang="ru-RU"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uz-Cyrl-UZ" sz="1200" b="1" dirty="0">
                <a:latin typeface="Arial" panose="020B0604020202020204" pitchFamily="34" charset="0"/>
                <a:ea typeface="Calibri" panose="020F0502020204030204" pitchFamily="34" charset="0"/>
                <a:cs typeface="Times New Roman" panose="02020603050405020304" pitchFamily="18" charset="0"/>
              </a:rPr>
              <a:t>КУТИЛАЁТГАН НАТИЖА </a:t>
            </a:r>
            <a:r>
              <a:rPr lang="uz-Cyrl-UZ"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ru-RU" sz="1100" dirty="0">
              <a:effectLst/>
              <a:ea typeface="Calibri" panose="020F0502020204030204" pitchFamily="34" charset="0"/>
              <a:cs typeface="Times New Roman" panose="02020603050405020304" pitchFamily="18" charset="0"/>
            </a:endParaRPr>
          </a:p>
        </p:txBody>
      </p:sp>
      <p:sp>
        <p:nvSpPr>
          <p:cNvPr id="8" name="Скругленный прямоугольник 7"/>
          <p:cNvSpPr>
            <a:spLocks noChangeArrowheads="1"/>
          </p:cNvSpPr>
          <p:nvPr/>
        </p:nvSpPr>
        <p:spPr bwMode="auto">
          <a:xfrm>
            <a:off x="215620" y="1760005"/>
            <a:ext cx="3452589" cy="5031320"/>
          </a:xfrm>
          <a:prstGeom prst="roundRect">
            <a:avLst>
              <a:gd name="adj" fmla="val 16667"/>
            </a:avLst>
          </a:prstGeom>
          <a:noFill/>
          <a:ln w="38100">
            <a:solidFill>
              <a:schemeClr val="accent2">
                <a:lumMod val="75000"/>
              </a:schemeClr>
            </a:solidFill>
            <a:headEnd/>
            <a:tailEnd/>
          </a:ln>
        </p:spPr>
        <p:style>
          <a:lnRef idx="2">
            <a:schemeClr val="accent3"/>
          </a:lnRef>
          <a:fillRef idx="1">
            <a:schemeClr val="lt1"/>
          </a:fillRef>
          <a:effectRef idx="0">
            <a:schemeClr val="accent3"/>
          </a:effectRef>
          <a:fontRef idx="minor">
            <a:schemeClr val="dk1"/>
          </a:fontRef>
        </p:style>
        <p:txBody>
          <a:bodyPr rot="0" vert="horz" wrap="square" lIns="18000" tIns="10800" rIns="18000" bIns="10800" anchor="t" anchorCtr="0" upright="1">
            <a:noAutofit/>
          </a:bodyPr>
          <a:lstStyle/>
          <a:p>
            <a:pPr indent="180340" algn="just"/>
            <a:r>
              <a:rPr lang="uz-Cyrl-UZ" sz="1400" dirty="0">
                <a:solidFill>
                  <a:schemeClr val="tx1"/>
                </a:solidFill>
                <a:latin typeface="Arial" panose="020B0604020202020204" pitchFamily="34" charset="0"/>
                <a:cs typeface="Times New Roman" panose="02020603050405020304" pitchFamily="18" charset="0"/>
              </a:rPr>
              <a:t>Қишлоқ хўжалиги маҳсулотлари ишлаб чиқарувчилар тарқоқ ҳолатда маҳсулот етиштириши, маҳсулотларни сақлаш, қайта ишлаш ва сотишда харажатларнинг ортиб кетиши, тарқоқ ҳолатда ишлаши натижасида қайта ишлаш ва </a:t>
            </a:r>
            <a:r>
              <a:rPr lang="uz-Cyrl-UZ" sz="1400" b="1" dirty="0">
                <a:solidFill>
                  <a:schemeClr val="tx1"/>
                </a:solidFill>
                <a:latin typeface="Arial" panose="020B0604020202020204" pitchFamily="34" charset="0"/>
                <a:cs typeface="Times New Roman" panose="02020603050405020304" pitchFamily="18" charset="0"/>
              </a:rPr>
              <a:t>экспорт қилишда муаммолар сақланиб қолмоқда.</a:t>
            </a:r>
          </a:p>
          <a:p>
            <a:pPr indent="180340" algn="just"/>
            <a:r>
              <a:rPr lang="uz-Cyrl-UZ" sz="1400" dirty="0">
                <a:solidFill>
                  <a:schemeClr val="tx1"/>
                </a:solidFill>
                <a:latin typeface="Arial" panose="020B0604020202020204" pitchFamily="34" charset="0"/>
                <a:cs typeface="Times New Roman" panose="02020603050405020304" pitchFamily="18" charset="0"/>
              </a:rPr>
              <a:t>Ҳозирги кунда кооперацияларда </a:t>
            </a:r>
            <a:r>
              <a:rPr lang="uz-Cyrl-UZ" sz="1400" b="1" dirty="0">
                <a:solidFill>
                  <a:schemeClr val="tx1"/>
                </a:solidFill>
                <a:latin typeface="Arial" panose="020B0604020202020204" pitchFamily="34" charset="0"/>
                <a:cs typeface="Times New Roman" panose="02020603050405020304" pitchFamily="18" charset="0"/>
              </a:rPr>
              <a:t>қайта ишлаш қуввати мавжуд эмас</a:t>
            </a:r>
            <a:r>
              <a:rPr lang="uz-Cyrl-UZ" sz="1400" dirty="0">
                <a:solidFill>
                  <a:schemeClr val="tx1"/>
                </a:solidFill>
                <a:latin typeface="Arial" panose="020B0604020202020204" pitchFamily="34" charset="0"/>
                <a:cs typeface="Times New Roman" panose="02020603050405020304" pitchFamily="18" charset="0"/>
              </a:rPr>
              <a:t>.</a:t>
            </a:r>
          </a:p>
          <a:p>
            <a:pPr indent="180340" algn="just"/>
            <a:r>
              <a:rPr lang="uz-Cyrl-UZ" sz="1400" dirty="0">
                <a:solidFill>
                  <a:schemeClr val="tx1"/>
                </a:solidFill>
                <a:latin typeface="Arial" panose="020B0604020202020204" pitchFamily="34" charset="0"/>
                <a:cs typeface="Times New Roman" panose="02020603050405020304" pitchFamily="18" charset="0"/>
              </a:rPr>
              <a:t>Фермер ва деҳқон хўжаликлари кичик ҳажмда етиштирган маҳсулотларини қайта</a:t>
            </a:r>
            <a:r>
              <a:rPr lang="ru-RU" sz="1400" dirty="0">
                <a:solidFill>
                  <a:schemeClr val="tx1"/>
                </a:solidFill>
                <a:latin typeface="Arial" panose="020B0604020202020204" pitchFamily="34" charset="0"/>
                <a:cs typeface="Times New Roman" panose="02020603050405020304" pitchFamily="18" charset="0"/>
              </a:rPr>
              <a:t> </a:t>
            </a:r>
            <a:r>
              <a:rPr lang="uz-Cyrl-UZ" sz="1400" dirty="0">
                <a:solidFill>
                  <a:schemeClr val="tx1"/>
                </a:solidFill>
                <a:latin typeface="Arial" panose="020B0604020202020204" pitchFamily="34" charset="0"/>
                <a:cs typeface="Times New Roman" panose="02020603050405020304" pitchFamily="18" charset="0"/>
              </a:rPr>
              <a:t>ишлаш</a:t>
            </a:r>
            <a:r>
              <a:rPr lang="ru-RU" sz="1400" dirty="0">
                <a:solidFill>
                  <a:schemeClr val="tx1"/>
                </a:solidFill>
                <a:latin typeface="Arial" panose="020B0604020202020204" pitchFamily="34" charset="0"/>
                <a:cs typeface="Times New Roman" panose="02020603050405020304" pitchFamily="18" charset="0"/>
              </a:rPr>
              <a:t>, </a:t>
            </a:r>
            <a:r>
              <a:rPr lang="uz-Cyrl-UZ" sz="1400" dirty="0">
                <a:solidFill>
                  <a:schemeClr val="tx1"/>
                </a:solidFill>
                <a:latin typeface="Arial" panose="020B0604020202020204" pitchFamily="34" charset="0"/>
                <a:cs typeface="Times New Roman" panose="02020603050405020304" pitchFamily="18" charset="0"/>
              </a:rPr>
              <a:t>сақлаш</a:t>
            </a:r>
            <a:r>
              <a:rPr lang="ru-RU" sz="1400" dirty="0">
                <a:solidFill>
                  <a:schemeClr val="tx1"/>
                </a:solidFill>
                <a:latin typeface="Arial" panose="020B0604020202020204" pitchFamily="34" charset="0"/>
                <a:cs typeface="Times New Roman" panose="02020603050405020304" pitchFamily="18" charset="0"/>
              </a:rPr>
              <a:t> </a:t>
            </a:r>
            <a:r>
              <a:rPr lang="uz-Cyrl-UZ" sz="1400" dirty="0">
                <a:solidFill>
                  <a:schemeClr val="tx1"/>
                </a:solidFill>
                <a:latin typeface="Arial" panose="020B0604020202020204" pitchFamily="34" charset="0"/>
                <a:cs typeface="Times New Roman" panose="02020603050405020304" pitchFamily="18" charset="0"/>
              </a:rPr>
              <a:t>ва</a:t>
            </a:r>
            <a:r>
              <a:rPr lang="ru-RU" sz="1400" dirty="0">
                <a:solidFill>
                  <a:schemeClr val="tx1"/>
                </a:solidFill>
                <a:latin typeface="Arial" panose="020B0604020202020204" pitchFamily="34" charset="0"/>
                <a:cs typeface="Times New Roman" panose="02020603050405020304" pitchFamily="18" charset="0"/>
              </a:rPr>
              <a:t> </a:t>
            </a:r>
            <a:r>
              <a:rPr lang="uz-Cyrl-UZ" sz="1400" dirty="0">
                <a:solidFill>
                  <a:schemeClr val="tx1"/>
                </a:solidFill>
                <a:latin typeface="Arial" panose="020B0604020202020204" pitchFamily="34" charset="0"/>
                <a:cs typeface="Times New Roman" panose="02020603050405020304" pitchFamily="18" charset="0"/>
              </a:rPr>
              <a:t>даромадини</a:t>
            </a:r>
            <a:r>
              <a:rPr lang="ru-RU" sz="1400" dirty="0">
                <a:solidFill>
                  <a:schemeClr val="tx1"/>
                </a:solidFill>
                <a:latin typeface="Arial" panose="020B0604020202020204" pitchFamily="34" charset="0"/>
                <a:cs typeface="Times New Roman" panose="02020603050405020304" pitchFamily="18" charset="0"/>
              </a:rPr>
              <a:t> </a:t>
            </a:r>
            <a:r>
              <a:rPr lang="uz-Cyrl-UZ" sz="1400" dirty="0">
                <a:solidFill>
                  <a:schemeClr val="tx1"/>
                </a:solidFill>
                <a:latin typeface="Arial" panose="020B0604020202020204" pitchFamily="34" charset="0"/>
                <a:cs typeface="Times New Roman" panose="02020603050405020304" pitchFamily="18" charset="0"/>
              </a:rPr>
              <a:t>оширишда</a:t>
            </a:r>
            <a:r>
              <a:rPr lang="ru-RU" sz="1400" dirty="0">
                <a:solidFill>
                  <a:schemeClr val="tx1"/>
                </a:solidFill>
                <a:latin typeface="Arial" panose="020B0604020202020204" pitchFamily="34" charset="0"/>
                <a:cs typeface="Times New Roman" panose="02020603050405020304" pitchFamily="18" charset="0"/>
              </a:rPr>
              <a:t> </a:t>
            </a:r>
            <a:r>
              <a:rPr lang="uz-Cyrl-UZ" sz="1400" dirty="0">
                <a:solidFill>
                  <a:schemeClr val="tx1"/>
                </a:solidFill>
                <a:latin typeface="Arial" panose="020B0604020202020204" pitchFamily="34" charset="0"/>
                <a:cs typeface="Times New Roman" panose="02020603050405020304" pitchFamily="18" charset="0"/>
              </a:rPr>
              <a:t>имкониятлари</a:t>
            </a:r>
            <a:r>
              <a:rPr lang="ru-RU" sz="1400" dirty="0">
                <a:solidFill>
                  <a:schemeClr val="tx1"/>
                </a:solidFill>
                <a:latin typeface="Arial" panose="020B0604020202020204" pitchFamily="34" charset="0"/>
                <a:cs typeface="Times New Roman" panose="02020603050405020304" pitchFamily="18" charset="0"/>
              </a:rPr>
              <a:t> </a:t>
            </a:r>
            <a:r>
              <a:rPr lang="uz-Cyrl-UZ" sz="1400" dirty="0">
                <a:solidFill>
                  <a:schemeClr val="tx1"/>
                </a:solidFill>
                <a:latin typeface="Arial" panose="020B0604020202020204" pitchFamily="34" charset="0"/>
                <a:cs typeface="Times New Roman" panose="02020603050405020304" pitchFamily="18" charset="0"/>
              </a:rPr>
              <a:t>чекланган</a:t>
            </a:r>
            <a:r>
              <a:rPr lang="ru-RU" sz="1400" dirty="0">
                <a:solidFill>
                  <a:schemeClr val="tx1"/>
                </a:solidFill>
                <a:latin typeface="Arial" panose="020B0604020202020204" pitchFamily="34" charset="0"/>
                <a:cs typeface="Times New Roman" panose="02020603050405020304" pitchFamily="18" charset="0"/>
              </a:rPr>
              <a:t> </a:t>
            </a:r>
            <a:r>
              <a:rPr lang="uz-Cyrl-UZ" sz="1400" dirty="0">
                <a:solidFill>
                  <a:schemeClr val="tx1"/>
                </a:solidFill>
                <a:latin typeface="Arial" panose="020B0604020202020204" pitchFamily="34" charset="0"/>
                <a:cs typeface="Times New Roman" panose="02020603050405020304" pitchFamily="18" charset="0"/>
              </a:rPr>
              <a:t>ҳамда</a:t>
            </a:r>
            <a:r>
              <a:rPr lang="ru-RU" sz="1400" dirty="0">
                <a:solidFill>
                  <a:schemeClr val="tx1"/>
                </a:solidFill>
                <a:latin typeface="Arial" panose="020B0604020202020204" pitchFamily="34" charset="0"/>
                <a:cs typeface="Times New Roman" panose="02020603050405020304" pitchFamily="18" charset="0"/>
              </a:rPr>
              <a:t> </a:t>
            </a:r>
            <a:r>
              <a:rPr lang="uz-Cyrl-UZ" sz="1400" dirty="0">
                <a:solidFill>
                  <a:schemeClr val="tx1"/>
                </a:solidFill>
                <a:latin typeface="Arial" panose="020B0604020202020204" pitchFamily="34" charset="0"/>
                <a:cs typeface="Times New Roman" panose="02020603050405020304" pitchFamily="18" charset="0"/>
              </a:rPr>
              <a:t>жаҳон</a:t>
            </a:r>
            <a:r>
              <a:rPr lang="ru-RU" sz="1400" dirty="0">
                <a:solidFill>
                  <a:schemeClr val="tx1"/>
                </a:solidFill>
                <a:latin typeface="Arial" panose="020B0604020202020204" pitchFamily="34" charset="0"/>
                <a:cs typeface="Times New Roman" panose="02020603050405020304" pitchFamily="18" charset="0"/>
              </a:rPr>
              <a:t> </a:t>
            </a:r>
            <a:r>
              <a:rPr lang="uz-Cyrl-UZ" sz="1400" dirty="0">
                <a:solidFill>
                  <a:schemeClr val="tx1"/>
                </a:solidFill>
                <a:latin typeface="Arial" panose="020B0604020202020204" pitchFamily="34" charset="0"/>
                <a:cs typeface="Times New Roman" panose="02020603050405020304" pitchFamily="18" charset="0"/>
              </a:rPr>
              <a:t>ва</a:t>
            </a:r>
            <a:r>
              <a:rPr lang="ru-RU" sz="1400" dirty="0">
                <a:solidFill>
                  <a:schemeClr val="tx1"/>
                </a:solidFill>
                <a:latin typeface="Arial" panose="020B0604020202020204" pitchFamily="34" charset="0"/>
                <a:cs typeface="Times New Roman" panose="02020603050405020304" pitchFamily="18" charset="0"/>
              </a:rPr>
              <a:t> </a:t>
            </a:r>
            <a:r>
              <a:rPr lang="uz-Cyrl-UZ" sz="1400" dirty="0">
                <a:solidFill>
                  <a:schemeClr val="tx1"/>
                </a:solidFill>
                <a:latin typeface="Arial" panose="020B0604020202020204" pitchFamily="34" charset="0"/>
                <a:cs typeface="Times New Roman" panose="02020603050405020304" pitchFamily="18" charset="0"/>
              </a:rPr>
              <a:t>Европа</a:t>
            </a:r>
            <a:r>
              <a:rPr lang="ru-RU" sz="1400" dirty="0">
                <a:solidFill>
                  <a:schemeClr val="tx1"/>
                </a:solidFill>
                <a:latin typeface="Arial" panose="020B0604020202020204" pitchFamily="34" charset="0"/>
                <a:cs typeface="Times New Roman" panose="02020603050405020304" pitchFamily="18" charset="0"/>
              </a:rPr>
              <a:t> </a:t>
            </a:r>
            <a:r>
              <a:rPr lang="uz-Cyrl-UZ" sz="1400" dirty="0">
                <a:solidFill>
                  <a:schemeClr val="tx1"/>
                </a:solidFill>
                <a:latin typeface="Arial" panose="020B0604020202020204" pitchFamily="34" charset="0"/>
                <a:cs typeface="Times New Roman" panose="02020603050405020304" pitchFamily="18" charset="0"/>
              </a:rPr>
              <a:t>бозорларига</a:t>
            </a:r>
            <a:r>
              <a:rPr lang="ru-RU" sz="1400" dirty="0">
                <a:solidFill>
                  <a:schemeClr val="tx1"/>
                </a:solidFill>
                <a:latin typeface="Arial" panose="020B0604020202020204" pitchFamily="34" charset="0"/>
                <a:cs typeface="Times New Roman" panose="02020603050405020304" pitchFamily="18" charset="0"/>
              </a:rPr>
              <a:t> </a:t>
            </a:r>
            <a:r>
              <a:rPr lang="uz-Cyrl-UZ" sz="1400" dirty="0">
                <a:solidFill>
                  <a:schemeClr val="tx1"/>
                </a:solidFill>
                <a:latin typeface="Arial" panose="020B0604020202020204" pitchFamily="34" charset="0"/>
                <a:cs typeface="Times New Roman" panose="02020603050405020304" pitchFamily="18" charset="0"/>
              </a:rPr>
              <a:t>чиқиш</a:t>
            </a:r>
            <a:r>
              <a:rPr lang="ru-RU" sz="1400" dirty="0">
                <a:solidFill>
                  <a:schemeClr val="tx1"/>
                </a:solidFill>
                <a:latin typeface="Arial" panose="020B0604020202020204" pitchFamily="34" charset="0"/>
                <a:cs typeface="Times New Roman" panose="02020603050405020304" pitchFamily="18" charset="0"/>
              </a:rPr>
              <a:t> </a:t>
            </a:r>
            <a:r>
              <a:rPr lang="uz-Cyrl-UZ" sz="1400" dirty="0">
                <a:solidFill>
                  <a:schemeClr val="tx1"/>
                </a:solidFill>
                <a:latin typeface="Arial" panose="020B0604020202020204" pitchFamily="34" charset="0"/>
                <a:cs typeface="Times New Roman" panose="02020603050405020304" pitchFamily="18" charset="0"/>
              </a:rPr>
              <a:t>учун</a:t>
            </a:r>
            <a:r>
              <a:rPr lang="ru-RU" sz="1400" dirty="0">
                <a:solidFill>
                  <a:schemeClr val="tx1"/>
                </a:solidFill>
                <a:latin typeface="Arial" panose="020B0604020202020204" pitchFamily="34" charset="0"/>
                <a:cs typeface="Times New Roman" panose="02020603050405020304" pitchFamily="18" charset="0"/>
              </a:rPr>
              <a:t> </a:t>
            </a:r>
            <a:r>
              <a:rPr lang="uz-Cyrl-UZ" sz="1400" dirty="0">
                <a:solidFill>
                  <a:schemeClr val="tx1"/>
                </a:solidFill>
                <a:latin typeface="Arial" panose="020B0604020202020204" pitchFamily="34" charset="0"/>
                <a:cs typeface="Times New Roman" panose="02020603050405020304" pitchFamily="18" charset="0"/>
              </a:rPr>
              <a:t>олинадиган</a:t>
            </a:r>
            <a:r>
              <a:rPr lang="ru-RU" sz="1400" dirty="0">
                <a:solidFill>
                  <a:schemeClr val="tx1"/>
                </a:solidFill>
                <a:latin typeface="Arial" panose="020B0604020202020204" pitchFamily="34" charset="0"/>
                <a:cs typeface="Times New Roman" panose="02020603050405020304" pitchFamily="18" charset="0"/>
              </a:rPr>
              <a:t> </a:t>
            </a:r>
            <a:r>
              <a:rPr lang="uz-Cyrl-UZ" sz="1400" dirty="0">
                <a:solidFill>
                  <a:schemeClr val="tx1"/>
                </a:solidFill>
                <a:latin typeface="Arial" panose="020B0604020202020204" pitchFamily="34" charset="0"/>
                <a:cs typeface="Times New Roman" panose="02020603050405020304" pitchFamily="18" charset="0"/>
              </a:rPr>
              <a:t>халқаро</a:t>
            </a:r>
            <a:r>
              <a:rPr lang="ru-RU" sz="1400" dirty="0">
                <a:solidFill>
                  <a:schemeClr val="tx1"/>
                </a:solidFill>
                <a:latin typeface="Arial" panose="020B0604020202020204" pitchFamily="34" charset="0"/>
                <a:cs typeface="Times New Roman" panose="02020603050405020304" pitchFamily="18" charset="0"/>
              </a:rPr>
              <a:t> </a:t>
            </a:r>
            <a:r>
              <a:rPr lang="uz-Cyrl-UZ" sz="1400" dirty="0">
                <a:solidFill>
                  <a:schemeClr val="tx1"/>
                </a:solidFill>
                <a:latin typeface="Arial" panose="020B0604020202020204" pitchFamily="34" charset="0"/>
                <a:cs typeface="Times New Roman" panose="02020603050405020304" pitchFamily="18" charset="0"/>
              </a:rPr>
              <a:t>сертификатлар</a:t>
            </a:r>
            <a:r>
              <a:rPr lang="ru-RU" sz="1400" dirty="0">
                <a:solidFill>
                  <a:schemeClr val="tx1"/>
                </a:solidFill>
                <a:latin typeface="Arial" panose="020B0604020202020204" pitchFamily="34" charset="0"/>
                <a:cs typeface="Times New Roman" panose="02020603050405020304" pitchFamily="18" charset="0"/>
              </a:rPr>
              <a:t> (</a:t>
            </a:r>
            <a:r>
              <a:rPr lang="uz-Latn-UZ" sz="1400" dirty="0">
                <a:solidFill>
                  <a:schemeClr val="tx1"/>
                </a:solidFill>
                <a:latin typeface="Arial" panose="020B0604020202020204" pitchFamily="34" charset="0"/>
                <a:cs typeface="Times New Roman" panose="02020603050405020304" pitchFamily="18" charset="0"/>
              </a:rPr>
              <a:t>GLOBAL G.A.P, Organic </a:t>
            </a:r>
            <a:r>
              <a:rPr lang="ru-RU" sz="1400" dirty="0" err="1">
                <a:solidFill>
                  <a:schemeClr val="tx1"/>
                </a:solidFill>
                <a:latin typeface="Arial" panose="020B0604020202020204" pitchFamily="34" charset="0"/>
                <a:cs typeface="Times New Roman" panose="02020603050405020304" pitchFamily="18" charset="0"/>
              </a:rPr>
              <a:t>ва</a:t>
            </a:r>
            <a:r>
              <a:rPr lang="ru-RU" sz="1400" dirty="0">
                <a:solidFill>
                  <a:schemeClr val="tx1"/>
                </a:solidFill>
                <a:latin typeface="Arial" panose="020B0604020202020204" pitchFamily="34" charset="0"/>
                <a:cs typeface="Times New Roman" panose="02020603050405020304" pitchFamily="18" charset="0"/>
              </a:rPr>
              <a:t> </a:t>
            </a:r>
            <a:r>
              <a:rPr lang="ru-RU" sz="1400" dirty="0" err="1">
                <a:solidFill>
                  <a:schemeClr val="tx1"/>
                </a:solidFill>
                <a:latin typeface="Arial" panose="020B0604020202020204" pitchFamily="34" charset="0"/>
                <a:cs typeface="Times New Roman" panose="02020603050405020304" pitchFamily="18" charset="0"/>
              </a:rPr>
              <a:t>ҳ.к</a:t>
            </a:r>
            <a:r>
              <a:rPr lang="ru-RU" sz="1400" dirty="0">
                <a:solidFill>
                  <a:schemeClr val="tx1"/>
                </a:solidFill>
                <a:latin typeface="Arial" panose="020B0604020202020204" pitchFamily="34" charset="0"/>
                <a:cs typeface="Times New Roman" panose="02020603050405020304" pitchFamily="18" charset="0"/>
              </a:rPr>
              <a:t>.) </a:t>
            </a:r>
            <a:r>
              <a:rPr lang="uz-Cyrl-UZ" sz="1400" b="1" dirty="0">
                <a:solidFill>
                  <a:schemeClr val="tx1"/>
                </a:solidFill>
                <a:latin typeface="Arial" panose="020B0604020202020204" pitchFamily="34" charset="0"/>
                <a:cs typeface="Times New Roman" panose="02020603050405020304" pitchFamily="18" charset="0"/>
              </a:rPr>
              <a:t>олишдаги</a:t>
            </a:r>
            <a:r>
              <a:rPr lang="ru-RU" sz="1400" b="1" dirty="0">
                <a:solidFill>
                  <a:schemeClr val="tx1"/>
                </a:solidFill>
                <a:latin typeface="Arial" panose="020B0604020202020204" pitchFamily="34" charset="0"/>
                <a:cs typeface="Times New Roman" panose="02020603050405020304" pitchFamily="18" charset="0"/>
              </a:rPr>
              <a:t> </a:t>
            </a:r>
            <a:r>
              <a:rPr lang="uz-Cyrl-UZ" sz="1400" b="1" dirty="0" smtClean="0">
                <a:solidFill>
                  <a:schemeClr val="tx1"/>
                </a:solidFill>
                <a:latin typeface="Arial" panose="020B0604020202020204" pitchFamily="34" charset="0"/>
                <a:cs typeface="Times New Roman" panose="02020603050405020304" pitchFamily="18" charset="0"/>
              </a:rPr>
              <a:t>талабларни</a:t>
            </a:r>
            <a:r>
              <a:rPr lang="ru-RU" sz="1400" b="1" dirty="0" smtClean="0">
                <a:solidFill>
                  <a:schemeClr val="tx1"/>
                </a:solidFill>
                <a:latin typeface="Arial" panose="020B0604020202020204" pitchFamily="34" charset="0"/>
                <a:cs typeface="Times New Roman" panose="02020603050405020304" pitchFamily="18" charset="0"/>
              </a:rPr>
              <a:t> </a:t>
            </a:r>
            <a:r>
              <a:rPr lang="uz-Cyrl-UZ" sz="1400" b="1" dirty="0">
                <a:solidFill>
                  <a:schemeClr val="tx1"/>
                </a:solidFill>
                <a:latin typeface="Arial" panose="020B0604020202020204" pitchFamily="34" charset="0"/>
                <a:cs typeface="Times New Roman" panose="02020603050405020304" pitchFamily="18" charset="0"/>
              </a:rPr>
              <a:t>бажара</a:t>
            </a:r>
            <a:r>
              <a:rPr lang="ru-RU" sz="1400" b="1" dirty="0">
                <a:solidFill>
                  <a:schemeClr val="tx1"/>
                </a:solidFill>
                <a:latin typeface="Arial" panose="020B0604020202020204" pitchFamily="34" charset="0"/>
                <a:cs typeface="Times New Roman" panose="02020603050405020304" pitchFamily="18" charset="0"/>
              </a:rPr>
              <a:t> </a:t>
            </a:r>
            <a:r>
              <a:rPr lang="uz-Cyrl-UZ" sz="1400" b="1" dirty="0">
                <a:solidFill>
                  <a:schemeClr val="tx1"/>
                </a:solidFill>
                <a:latin typeface="Arial" panose="020B0604020202020204" pitchFamily="34" charset="0"/>
                <a:cs typeface="Times New Roman" panose="02020603050405020304" pitchFamily="18" charset="0"/>
              </a:rPr>
              <a:t>олмайди.</a:t>
            </a:r>
          </a:p>
          <a:p>
            <a:pPr indent="180340" algn="just"/>
            <a:endParaRPr lang="uz-Cyrl-UZ" sz="1400" dirty="0">
              <a:solidFill>
                <a:schemeClr val="tx1"/>
              </a:solidFill>
              <a:latin typeface="Arial" panose="020B0604020202020204" pitchFamily="34" charset="0"/>
              <a:cs typeface="Times New Roman" panose="02020603050405020304" pitchFamily="18" charset="0"/>
            </a:endParaRPr>
          </a:p>
          <a:p>
            <a:pPr indent="180340" algn="just"/>
            <a:endParaRPr lang="uz-Cyrl-UZ" sz="1400" dirty="0">
              <a:solidFill>
                <a:schemeClr val="tx1"/>
              </a:solidFill>
              <a:latin typeface="Arial" panose="020B0604020202020204" pitchFamily="34" charset="0"/>
              <a:cs typeface="Times New Roman" panose="02020603050405020304" pitchFamily="18" charset="0"/>
            </a:endParaRPr>
          </a:p>
          <a:p>
            <a:pPr indent="180340" algn="just"/>
            <a:endParaRPr lang="uz-Cyrl-UZ" sz="1400" dirty="0">
              <a:solidFill>
                <a:schemeClr val="tx1"/>
              </a:solidFill>
              <a:latin typeface="Arial" panose="020B0604020202020204" pitchFamily="34" charset="0"/>
              <a:cs typeface="Times New Roman" panose="02020603050405020304" pitchFamily="18" charset="0"/>
            </a:endParaRPr>
          </a:p>
          <a:p>
            <a:pPr indent="180340" algn="just"/>
            <a:endParaRPr lang="uz-Cyrl-UZ" sz="1400" dirty="0">
              <a:solidFill>
                <a:schemeClr val="tx1"/>
              </a:solidFill>
              <a:latin typeface="Arial" panose="020B0604020202020204" pitchFamily="34" charset="0"/>
              <a:cs typeface="Times New Roman" panose="02020603050405020304" pitchFamily="18" charset="0"/>
            </a:endParaRPr>
          </a:p>
        </p:txBody>
      </p:sp>
      <p:sp>
        <p:nvSpPr>
          <p:cNvPr id="9" name="Скругленный прямоугольник 8"/>
          <p:cNvSpPr>
            <a:spLocks noChangeArrowheads="1"/>
          </p:cNvSpPr>
          <p:nvPr/>
        </p:nvSpPr>
        <p:spPr bwMode="auto">
          <a:xfrm>
            <a:off x="3952435" y="1805567"/>
            <a:ext cx="3724716" cy="4901057"/>
          </a:xfrm>
          <a:prstGeom prst="roundRect">
            <a:avLst>
              <a:gd name="adj" fmla="val 16667"/>
            </a:avLst>
          </a:prstGeom>
          <a:noFill/>
          <a:ln w="38100">
            <a:solidFill>
              <a:schemeClr val="accent6"/>
            </a:solidFill>
            <a:headEnd/>
            <a:tailEnd/>
          </a:ln>
        </p:spPr>
        <p:style>
          <a:lnRef idx="2">
            <a:schemeClr val="accent3"/>
          </a:lnRef>
          <a:fillRef idx="1">
            <a:schemeClr val="lt1"/>
          </a:fillRef>
          <a:effectRef idx="0">
            <a:schemeClr val="accent3"/>
          </a:effectRef>
          <a:fontRef idx="minor">
            <a:schemeClr val="dk1"/>
          </a:fontRef>
        </p:style>
        <p:txBody>
          <a:bodyPr rot="0" vert="horz" wrap="square" lIns="18000" tIns="10800" rIns="18000" bIns="10800" anchor="t" anchorCtr="0" upright="1">
            <a:noAutofit/>
          </a:bodyPr>
          <a:lstStyle/>
          <a:p>
            <a:pPr indent="180340" algn="just">
              <a:lnSpc>
                <a:spcPct val="90000"/>
              </a:lnSpc>
              <a:spcBef>
                <a:spcPts val="400"/>
              </a:spcBef>
              <a:spcAft>
                <a:spcPts val="0"/>
              </a:spcAft>
            </a:pPr>
            <a:r>
              <a:rPr lang="uz-Cyrl-UZ" sz="1400" spc="-20" dirty="0">
                <a:latin typeface="Arial" panose="020B0604020202020204" pitchFamily="34" charset="0"/>
                <a:ea typeface="Times New Roman" panose="02020603050405020304" pitchFamily="18" charset="0"/>
                <a:cs typeface="Times New Roman" panose="02020603050405020304" pitchFamily="18" charset="0"/>
              </a:rPr>
              <a:t>Қишлоқ хўжалиги кооперацияси – қишлоқ хўжалиги маҳсулотлари ишлаб чиқаришда юқори самарадорликка эришишни мақсад қилган ташкилотларнинг ўзаро бирлашуви, шунингдек, қишлоқ хўжалиги кооперативлари бирлашмалари </a:t>
            </a:r>
            <a:r>
              <a:rPr lang="uz-Cyrl-UZ" sz="1400" b="1" spc="-20" dirty="0">
                <a:latin typeface="Arial" panose="020B0604020202020204" pitchFamily="34" charset="0"/>
                <a:ea typeface="Times New Roman" panose="02020603050405020304" pitchFamily="18" charset="0"/>
                <a:cs typeface="Times New Roman" panose="02020603050405020304" pitchFamily="18" charset="0"/>
              </a:rPr>
              <a:t>тизими эканлиги белгиланмоқда</a:t>
            </a:r>
            <a:r>
              <a:rPr lang="uz-Cyrl-UZ" sz="1400" spc="-20" dirty="0">
                <a:latin typeface="Arial" panose="020B0604020202020204" pitchFamily="34" charset="0"/>
                <a:ea typeface="Times New Roman" panose="02020603050405020304" pitchFamily="18" charset="0"/>
                <a:cs typeface="Times New Roman" panose="02020603050405020304" pitchFamily="18" charset="0"/>
              </a:rPr>
              <a:t> </a:t>
            </a:r>
            <a:r>
              <a:rPr lang="uz-Cyrl-UZ" sz="1400" i="1" u="sng" spc="-20" dirty="0">
                <a:latin typeface="Arial" panose="020B0604020202020204" pitchFamily="34" charset="0"/>
                <a:ea typeface="Times New Roman" panose="02020603050405020304" pitchFamily="18" charset="0"/>
                <a:cs typeface="Times New Roman" panose="02020603050405020304" pitchFamily="18" charset="0"/>
              </a:rPr>
              <a:t>(3-модда)</a:t>
            </a:r>
            <a:r>
              <a:rPr lang="uz-Cyrl-UZ" sz="1400" spc="-20" dirty="0">
                <a:latin typeface="Arial" panose="020B0604020202020204" pitchFamily="34" charset="0"/>
                <a:ea typeface="Times New Roman" panose="02020603050405020304" pitchFamily="18" charset="0"/>
                <a:cs typeface="Times New Roman" panose="02020603050405020304" pitchFamily="18" charset="0"/>
              </a:rPr>
              <a:t>. </a:t>
            </a:r>
          </a:p>
          <a:p>
            <a:pPr indent="180340" algn="just">
              <a:lnSpc>
                <a:spcPct val="90000"/>
              </a:lnSpc>
              <a:spcBef>
                <a:spcPts val="400"/>
              </a:spcBef>
              <a:spcAft>
                <a:spcPts val="0"/>
              </a:spcAft>
            </a:pPr>
            <a:r>
              <a:rPr lang="uz-Cyrl-UZ" sz="1400" spc="-20" dirty="0">
                <a:latin typeface="Arial" panose="020B0604020202020204" pitchFamily="34" charset="0"/>
                <a:ea typeface="Times New Roman" panose="02020603050405020304" pitchFamily="18" charset="0"/>
                <a:cs typeface="Times New Roman" panose="02020603050405020304" pitchFamily="18" charset="0"/>
              </a:rPr>
              <a:t>Кооперация ташкил этиш хоҳиши бўлган барча </a:t>
            </a:r>
            <a:r>
              <a:rPr lang="uz-Cyrl-UZ" sz="1400" u="sng" spc="-20" dirty="0">
                <a:latin typeface="Arial" panose="020B0604020202020204" pitchFamily="34" charset="0"/>
                <a:ea typeface="Times New Roman" panose="02020603050405020304" pitchFamily="18" charset="0"/>
                <a:cs typeface="Times New Roman" panose="02020603050405020304" pitchFamily="18" charset="0"/>
              </a:rPr>
              <a:t>юридик ва жисмоний шахслар</a:t>
            </a:r>
            <a:r>
              <a:rPr lang="uz-Cyrl-UZ" sz="1400" spc="-20" dirty="0">
                <a:latin typeface="Arial" panose="020B0604020202020204" pitchFamily="34" charset="0"/>
                <a:ea typeface="Times New Roman" panose="02020603050405020304" pitchFamily="18" charset="0"/>
                <a:cs typeface="Times New Roman" panose="02020603050405020304" pitchFamily="18" charset="0"/>
              </a:rPr>
              <a:t>, шу жумладан, қишлоқ хўжалиги маҳсулотлари </a:t>
            </a:r>
            <a:r>
              <a:rPr lang="uz-Cyrl-UZ" sz="1400" u="sng" spc="-20" dirty="0">
                <a:latin typeface="Arial" panose="020B0604020202020204" pitchFamily="34" charset="0"/>
                <a:ea typeface="Times New Roman" panose="02020603050405020304" pitchFamily="18" charset="0"/>
                <a:cs typeface="Times New Roman" panose="02020603050405020304" pitchFamily="18" charset="0"/>
              </a:rPr>
              <a:t>етиштирувчилар</a:t>
            </a:r>
            <a:r>
              <a:rPr lang="uz-Cyrl-UZ" sz="1400" spc="-20" dirty="0">
                <a:latin typeface="Arial" panose="020B0604020202020204" pitchFamily="34" charset="0"/>
                <a:ea typeface="Times New Roman" panose="02020603050405020304" pitchFamily="18" charset="0"/>
                <a:cs typeface="Times New Roman" panose="02020603050405020304" pitchFamily="18" charset="0"/>
              </a:rPr>
              <a:t>, </a:t>
            </a:r>
            <a:r>
              <a:rPr lang="uz-Cyrl-UZ" sz="1400" u="sng" spc="-20" dirty="0">
                <a:latin typeface="Arial" panose="020B0604020202020204" pitchFamily="34" charset="0"/>
                <a:ea typeface="Times New Roman" panose="02020603050405020304" pitchFamily="18" charset="0"/>
                <a:cs typeface="Times New Roman" panose="02020603050405020304" pitchFamily="18" charset="0"/>
              </a:rPr>
              <a:t>қайта ишловчилар</a:t>
            </a:r>
            <a:r>
              <a:rPr lang="uz-Cyrl-UZ" sz="1400" spc="-20" dirty="0">
                <a:latin typeface="Arial" panose="020B0604020202020204" pitchFamily="34" charset="0"/>
                <a:ea typeface="Times New Roman" panose="02020603050405020304" pitchFamily="18" charset="0"/>
                <a:cs typeface="Times New Roman" panose="02020603050405020304" pitchFamily="18" charset="0"/>
              </a:rPr>
              <a:t>, </a:t>
            </a:r>
            <a:r>
              <a:rPr lang="uz-Cyrl-UZ" sz="1400" u="sng" spc="-20" dirty="0">
                <a:latin typeface="Arial" panose="020B0604020202020204" pitchFamily="34" charset="0"/>
                <a:ea typeface="Times New Roman" panose="02020603050405020304" pitchFamily="18" charset="0"/>
                <a:cs typeface="Times New Roman" panose="02020603050405020304" pitchFamily="18" charset="0"/>
              </a:rPr>
              <a:t>реализация қилувчи</a:t>
            </a:r>
            <a:r>
              <a:rPr lang="uz-Cyrl-UZ" sz="1400" spc="-20" dirty="0">
                <a:latin typeface="Arial" panose="020B0604020202020204" pitchFamily="34" charset="0"/>
                <a:ea typeface="Times New Roman" panose="02020603050405020304" pitchFamily="18" charset="0"/>
                <a:cs typeface="Times New Roman" panose="02020603050405020304" pitchFamily="18" charset="0"/>
              </a:rPr>
              <a:t> ва </a:t>
            </a:r>
            <a:r>
              <a:rPr lang="uz-Cyrl-UZ" sz="1400" u="sng" spc="-20" dirty="0">
                <a:latin typeface="Arial" panose="020B0604020202020204" pitchFamily="34" charset="0"/>
                <a:ea typeface="Times New Roman" panose="02020603050405020304" pitchFamily="18" charset="0"/>
                <a:cs typeface="Times New Roman" panose="02020603050405020304" pitchFamily="18" charset="0"/>
              </a:rPr>
              <a:t>хизмат кўрсатувчилар</a:t>
            </a:r>
            <a:r>
              <a:rPr lang="uz-Cyrl-UZ" sz="1400" spc="-20" dirty="0">
                <a:latin typeface="Arial" panose="020B0604020202020204" pitchFamily="34" charset="0"/>
                <a:ea typeface="Times New Roman" panose="02020603050405020304" pitchFamily="18" charset="0"/>
                <a:cs typeface="Times New Roman" panose="02020603050405020304" pitchFamily="18" charset="0"/>
              </a:rPr>
              <a:t> кооперацияга аъзо бўлиши мумкинлиги </a:t>
            </a:r>
            <a:r>
              <a:rPr lang="uz-Cyrl-UZ" sz="1400" b="1" spc="-20" dirty="0">
                <a:latin typeface="Arial" panose="020B0604020202020204" pitchFamily="34" charset="0"/>
                <a:ea typeface="Times New Roman" panose="02020603050405020304" pitchFamily="18" charset="0"/>
                <a:cs typeface="Times New Roman" panose="02020603050405020304" pitchFamily="18" charset="0"/>
              </a:rPr>
              <a:t>белгиланмоқда</a:t>
            </a:r>
            <a:r>
              <a:rPr lang="uz-Cyrl-UZ" sz="1400" spc="-20" dirty="0">
                <a:latin typeface="Arial" panose="020B0604020202020204" pitchFamily="34" charset="0"/>
                <a:ea typeface="Times New Roman" panose="02020603050405020304" pitchFamily="18" charset="0"/>
                <a:cs typeface="Times New Roman" panose="02020603050405020304" pitchFamily="18" charset="0"/>
              </a:rPr>
              <a:t> </a:t>
            </a:r>
            <a:br>
              <a:rPr lang="uz-Cyrl-UZ" sz="1400" spc="-20" dirty="0">
                <a:latin typeface="Arial" panose="020B0604020202020204" pitchFamily="34" charset="0"/>
                <a:ea typeface="Times New Roman" panose="02020603050405020304" pitchFamily="18" charset="0"/>
                <a:cs typeface="Times New Roman" panose="02020603050405020304" pitchFamily="18" charset="0"/>
              </a:rPr>
            </a:br>
            <a:r>
              <a:rPr lang="uz-Cyrl-UZ" sz="1400" i="1" u="sng" spc="-20" dirty="0">
                <a:latin typeface="Arial" panose="020B0604020202020204" pitchFamily="34" charset="0"/>
                <a:ea typeface="Times New Roman" panose="02020603050405020304" pitchFamily="18" charset="0"/>
                <a:cs typeface="Times New Roman" panose="02020603050405020304" pitchFamily="18" charset="0"/>
              </a:rPr>
              <a:t>(9-модда)</a:t>
            </a:r>
            <a:r>
              <a:rPr lang="uz-Cyrl-UZ" sz="1400" spc="-20" dirty="0">
                <a:latin typeface="Arial" panose="020B0604020202020204" pitchFamily="34" charset="0"/>
                <a:ea typeface="Times New Roman" panose="02020603050405020304" pitchFamily="18" charset="0"/>
                <a:cs typeface="Times New Roman" panose="02020603050405020304" pitchFamily="18" charset="0"/>
              </a:rPr>
              <a:t>.</a:t>
            </a:r>
          </a:p>
          <a:p>
            <a:pPr indent="180340" algn="just">
              <a:spcBef>
                <a:spcPts val="400"/>
              </a:spcBef>
              <a:spcAft>
                <a:spcPts val="0"/>
              </a:spcAft>
            </a:pPr>
            <a:endParaRPr lang="uz-Cyrl-UZ" sz="1400" spc="-20" dirty="0">
              <a:latin typeface="Arial" panose="020B0604020202020204" pitchFamily="34" charset="0"/>
              <a:ea typeface="Times New Roman" panose="02020603050405020304" pitchFamily="18" charset="0"/>
              <a:cs typeface="Times New Roman" panose="02020603050405020304" pitchFamily="18" charset="0"/>
            </a:endParaRPr>
          </a:p>
          <a:p>
            <a:pPr indent="180340" algn="just">
              <a:spcBef>
                <a:spcPts val="400"/>
              </a:spcBef>
              <a:spcAft>
                <a:spcPts val="0"/>
              </a:spcAft>
            </a:pPr>
            <a:endParaRPr lang="uz-Cyrl-UZ" sz="1400" i="1" spc="-2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10" name="Скругленный прямоугольник 9"/>
          <p:cNvSpPr>
            <a:spLocks noChangeArrowheads="1"/>
          </p:cNvSpPr>
          <p:nvPr/>
        </p:nvSpPr>
        <p:spPr bwMode="auto">
          <a:xfrm>
            <a:off x="7970520" y="1795389"/>
            <a:ext cx="4019550" cy="4879731"/>
          </a:xfrm>
          <a:prstGeom prst="roundRect">
            <a:avLst>
              <a:gd name="adj" fmla="val 16667"/>
            </a:avLst>
          </a:prstGeom>
          <a:ln w="38100">
            <a:headEnd/>
            <a:tailEnd/>
          </a:ln>
        </p:spPr>
        <p:style>
          <a:lnRef idx="2">
            <a:schemeClr val="accent1"/>
          </a:lnRef>
          <a:fillRef idx="1">
            <a:schemeClr val="lt1"/>
          </a:fillRef>
          <a:effectRef idx="0">
            <a:schemeClr val="accent1"/>
          </a:effectRef>
          <a:fontRef idx="minor">
            <a:schemeClr val="dk1"/>
          </a:fontRef>
        </p:style>
        <p:txBody>
          <a:bodyPr rot="0" vert="horz" wrap="square" lIns="18000" tIns="10800" rIns="18000" bIns="10800" anchor="t" anchorCtr="0" upright="1">
            <a:noAutofit/>
          </a:bodyPr>
          <a:lstStyle/>
          <a:p>
            <a:pPr indent="180340" algn="just">
              <a:spcBef>
                <a:spcPts val="600"/>
              </a:spcBef>
              <a:spcAft>
                <a:spcPts val="600"/>
              </a:spcAft>
            </a:pPr>
            <a:r>
              <a:rPr lang="uz-Cyrl-UZ" sz="1400" dirty="0">
                <a:solidFill>
                  <a:schemeClr val="tx1"/>
                </a:solidFill>
                <a:latin typeface="Arial" panose="020B0604020202020204" pitchFamily="34" charset="0"/>
                <a:cs typeface="Times New Roman" panose="02020603050405020304" pitchFamily="18" charset="0"/>
              </a:rPr>
              <a:t>Кооперация жараёнига ихтиёрий равишда барча юридик ва жисмоний шахслар, шу жумладан, қишлоқ хўжалиги маҳсулотлари етиштирувчилар, қайта ишловчилар, реализация қилувчи ва хизмат кўрсатувчи субъектларнинг бирлишиши таъминланади.</a:t>
            </a:r>
          </a:p>
          <a:p>
            <a:pPr indent="180340" algn="just">
              <a:spcBef>
                <a:spcPts val="600"/>
              </a:spcBef>
              <a:spcAft>
                <a:spcPts val="600"/>
              </a:spcAft>
            </a:pPr>
            <a:r>
              <a:rPr lang="uz-Cyrl-UZ" sz="1400" b="1" i="1" dirty="0">
                <a:solidFill>
                  <a:srgbClr val="0070C0"/>
                </a:solidFill>
                <a:latin typeface="Arial" panose="020B0604020202020204" pitchFamily="34" charset="0"/>
                <a:ea typeface="Calibri" panose="020F0502020204030204" pitchFamily="34" charset="0"/>
                <a:cs typeface="Arial" panose="020B0604020202020204" pitchFamily="34" charset="0"/>
              </a:rPr>
              <a:t>Натижа: </a:t>
            </a:r>
            <a:endParaRPr lang="ru-RU" sz="1400" dirty="0">
              <a:latin typeface="Arial" panose="020B0604020202020204" pitchFamily="34" charset="0"/>
              <a:ea typeface="Calibri" panose="020F0502020204030204" pitchFamily="34" charset="0"/>
              <a:cs typeface="Arial" panose="020B0604020202020204" pitchFamily="34" charset="0"/>
            </a:endParaRPr>
          </a:p>
          <a:p>
            <a:pPr marL="285750" indent="-285750" algn="just">
              <a:spcBef>
                <a:spcPts val="600"/>
              </a:spcBef>
              <a:spcAft>
                <a:spcPts val="600"/>
              </a:spcAft>
              <a:buFont typeface="Wingdings" panose="05000000000000000000" pitchFamily="2" charset="2"/>
              <a:buChar char="ü"/>
            </a:pPr>
            <a:r>
              <a:rPr lang="uz-Cyrl-UZ" sz="1400" dirty="0">
                <a:latin typeface="Arial" panose="020B0604020202020204" pitchFamily="34" charset="0"/>
                <a:cs typeface="Arial" panose="020B0604020202020204" pitchFamily="34" charset="0"/>
              </a:rPr>
              <a:t>ўзаро мувофиқлашган фаолият туфайли жаҳон бозорига чиқиш имкониятлари кенгаяди, сифат сертификатлари талабларига жавоб берадиган маҳсулотларни етиштириш, уларни қайта ишлаш ва реализация қилиш имконияти юзага келади.</a:t>
            </a:r>
          </a:p>
          <a:p>
            <a:pPr indent="180340" algn="just">
              <a:spcBef>
                <a:spcPts val="600"/>
              </a:spcBef>
              <a:spcAft>
                <a:spcPts val="600"/>
              </a:spcAft>
            </a:pPr>
            <a:endParaRPr lang="uz-Cyrl-UZ" sz="1400"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182750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6475"/>
            <a:ext cx="12192000" cy="637344"/>
          </a:xfrm>
        </p:spPr>
        <p:txBody>
          <a:bodyPr>
            <a:normAutofit fontScale="90000"/>
          </a:bodyPr>
          <a:lstStyle/>
          <a:p>
            <a:pPr algn="ctr"/>
            <a:r>
              <a:rPr lang="uz-Cyrl-UZ" sz="2200" b="1" dirty="0">
                <a:solidFill>
                  <a:srgbClr val="0070C0"/>
                </a:solidFill>
                <a:latin typeface="Arial" panose="020B0604020202020204" pitchFamily="34" charset="0"/>
                <a:cs typeface="Times New Roman" panose="02020603050405020304" pitchFamily="18" charset="0"/>
              </a:rPr>
              <a:t>“ҚИШЛОҚ </a:t>
            </a:r>
            <a:r>
              <a:rPr lang="uz-Cyrl-UZ" sz="2200" b="1"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ХЎЖАЛИГИ КООПЕРАЦИЯСИ ТЎҒРИСИДА”ГИ </a:t>
            </a:r>
            <a:br>
              <a:rPr lang="uz-Cyrl-UZ" sz="2200" b="1"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br>
            <a:r>
              <a:rPr lang="uz-Cyrl-UZ" sz="2200" b="1"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Ўзбекистон Республикасининг Қонуни лойиҳаси</a:t>
            </a:r>
            <a:endParaRPr lang="ru-RU" sz="2000" dirty="0">
              <a:solidFill>
                <a:srgbClr val="0070C0"/>
              </a:solidFill>
            </a:endParaRPr>
          </a:p>
        </p:txBody>
      </p:sp>
      <p:sp>
        <p:nvSpPr>
          <p:cNvPr id="4" name="Скругленный прямоугольник 3"/>
          <p:cNvSpPr>
            <a:spLocks/>
          </p:cNvSpPr>
          <p:nvPr/>
        </p:nvSpPr>
        <p:spPr>
          <a:xfrm>
            <a:off x="215621" y="651580"/>
            <a:ext cx="3471507" cy="630382"/>
          </a:xfrm>
          <a:prstGeom prst="round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uz-Cyrl-UZ"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Амалдаги ҳолат ва мавжуд муаммолар</a:t>
            </a:r>
            <a:endParaRPr lang="ru-RU" sz="1100" dirty="0">
              <a:effectLst/>
              <a:ea typeface="Calibri" panose="020F0502020204030204" pitchFamily="34" charset="0"/>
              <a:cs typeface="Times New Roman" panose="02020603050405020304" pitchFamily="18" charset="0"/>
            </a:endParaRPr>
          </a:p>
        </p:txBody>
      </p:sp>
      <p:sp>
        <p:nvSpPr>
          <p:cNvPr id="5" name="Скругленный прямоугольник 4"/>
          <p:cNvSpPr>
            <a:spLocks/>
          </p:cNvSpPr>
          <p:nvPr/>
        </p:nvSpPr>
        <p:spPr>
          <a:xfrm>
            <a:off x="3928872" y="662731"/>
            <a:ext cx="3795505" cy="630382"/>
          </a:xfrm>
          <a:prstGeom prst="roundRect">
            <a:avLst/>
          </a:prstGeom>
          <a:solidFill>
            <a:schemeClr val="accent6">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uz-Cyrl-UZ"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Таклиф этилаётган нормалар</a:t>
            </a:r>
            <a:endParaRPr lang="ru-RU" sz="1100" dirty="0">
              <a:effectLst/>
              <a:ea typeface="Calibri" panose="020F0502020204030204" pitchFamily="34" charset="0"/>
              <a:cs typeface="Times New Roman" panose="02020603050405020304" pitchFamily="18" charset="0"/>
            </a:endParaRPr>
          </a:p>
        </p:txBody>
      </p:sp>
      <p:sp>
        <p:nvSpPr>
          <p:cNvPr id="6" name="Скругленный прямоугольник 5"/>
          <p:cNvSpPr>
            <a:spLocks/>
          </p:cNvSpPr>
          <p:nvPr/>
        </p:nvSpPr>
        <p:spPr>
          <a:xfrm>
            <a:off x="7970520" y="662726"/>
            <a:ext cx="4019550" cy="630382"/>
          </a:xfrm>
          <a:prstGeom prst="round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80000"/>
              </a:lnSpc>
              <a:spcAft>
                <a:spcPts val="0"/>
              </a:spcAft>
            </a:pPr>
            <a:r>
              <a:rPr lang="uz-Cyrl-UZ" sz="1200" b="1" dirty="0">
                <a:latin typeface="Arial" panose="020B0604020202020204" pitchFamily="34" charset="0"/>
                <a:ea typeface="Calibri" panose="020F0502020204030204" pitchFamily="34" charset="0"/>
                <a:cs typeface="Times New Roman" panose="02020603050405020304" pitchFamily="18" charset="0"/>
              </a:rPr>
              <a:t>КУТИЛАЁТГАН НАТИЖА </a:t>
            </a:r>
            <a:r>
              <a:rPr lang="uz-Cyrl-UZ"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ru-RU" sz="1100" dirty="0">
              <a:effectLst/>
              <a:ea typeface="Calibri" panose="020F0502020204030204" pitchFamily="34" charset="0"/>
              <a:cs typeface="Times New Roman" panose="02020603050405020304" pitchFamily="18" charset="0"/>
            </a:endParaRPr>
          </a:p>
        </p:txBody>
      </p:sp>
      <p:sp>
        <p:nvSpPr>
          <p:cNvPr id="8" name="Скругленный прямоугольник 7"/>
          <p:cNvSpPr>
            <a:spLocks noChangeArrowheads="1"/>
          </p:cNvSpPr>
          <p:nvPr/>
        </p:nvSpPr>
        <p:spPr bwMode="auto">
          <a:xfrm>
            <a:off x="215620" y="1398612"/>
            <a:ext cx="3452589" cy="5271593"/>
          </a:xfrm>
          <a:prstGeom prst="roundRect">
            <a:avLst>
              <a:gd name="adj" fmla="val 16667"/>
            </a:avLst>
          </a:prstGeom>
          <a:noFill/>
          <a:ln w="38100">
            <a:solidFill>
              <a:schemeClr val="accent2">
                <a:lumMod val="75000"/>
              </a:schemeClr>
            </a:solidFill>
            <a:headEnd/>
            <a:tailEnd/>
          </a:ln>
        </p:spPr>
        <p:style>
          <a:lnRef idx="2">
            <a:schemeClr val="accent3"/>
          </a:lnRef>
          <a:fillRef idx="1">
            <a:schemeClr val="lt1"/>
          </a:fillRef>
          <a:effectRef idx="0">
            <a:schemeClr val="accent3"/>
          </a:effectRef>
          <a:fontRef idx="minor">
            <a:schemeClr val="dk1"/>
          </a:fontRef>
        </p:style>
        <p:txBody>
          <a:bodyPr rot="0" vert="horz" wrap="square" lIns="18000" tIns="10800" rIns="18000" bIns="10800" anchor="t" anchorCtr="0" upright="1">
            <a:noAutofit/>
          </a:bodyPr>
          <a:lstStyle/>
          <a:p>
            <a:pPr indent="180340" algn="just">
              <a:lnSpc>
                <a:spcPct val="93000"/>
              </a:lnSpc>
            </a:pPr>
            <a:r>
              <a:rPr lang="uz-Cyrl-UZ" sz="1400" dirty="0">
                <a:solidFill>
                  <a:schemeClr val="tx1"/>
                </a:solidFill>
                <a:latin typeface="Arial" panose="020B0604020202020204" pitchFamily="34" charset="0"/>
                <a:cs typeface="Times New Roman" panose="02020603050405020304" pitchFamily="18" charset="0"/>
              </a:rPr>
              <a:t>“Кооперация тўғрисида”ги Қонуннинг 9-моддасида </a:t>
            </a:r>
            <a:r>
              <a:rPr lang="uz-Cyrl-UZ" sz="1400" b="1" dirty="0">
                <a:solidFill>
                  <a:schemeClr val="tx1"/>
                </a:solidFill>
                <a:latin typeface="Arial" panose="020B0604020202020204" pitchFamily="34" charset="0"/>
                <a:cs typeface="Times New Roman" panose="02020603050405020304" pitchFamily="18" charset="0"/>
              </a:rPr>
              <a:t>умумий йиғилиш, конференция, съезд, кооператив раиси (бошқаруви), тафтиш комиссияси (тафтишчи) </a:t>
            </a:r>
            <a:r>
              <a:rPr lang="uz-Cyrl-UZ" sz="1400" dirty="0">
                <a:solidFill>
                  <a:schemeClr val="tx1"/>
                </a:solidFill>
                <a:latin typeface="Arial" panose="020B0604020202020204" pitchFamily="34" charset="0"/>
                <a:cs typeface="Times New Roman" panose="02020603050405020304" pitchFamily="18" charset="0"/>
              </a:rPr>
              <a:t>кооперативнинг бошқарув органлари сифатида белгиланган. Қонунда умумий йиғилишнинг ваколатлари белгиланган бўлсада, бошқа </a:t>
            </a:r>
            <a:r>
              <a:rPr lang="uz-Cyrl-UZ" sz="1400" u="sng" dirty="0">
                <a:solidFill>
                  <a:schemeClr val="tx1"/>
                </a:solidFill>
                <a:latin typeface="Arial" panose="020B0604020202020204" pitchFamily="34" charset="0"/>
                <a:cs typeface="Times New Roman" panose="02020603050405020304" pitchFamily="18" charset="0"/>
              </a:rPr>
              <a:t>бошқарув органларининг ваколатлари доираси</a:t>
            </a:r>
            <a:r>
              <a:rPr lang="uz-Cyrl-UZ" sz="1400" dirty="0">
                <a:solidFill>
                  <a:schemeClr val="tx1"/>
                </a:solidFill>
                <a:latin typeface="Arial" panose="020B0604020202020204" pitchFamily="34" charset="0"/>
                <a:cs typeface="Times New Roman" panose="02020603050405020304" pitchFamily="18" charset="0"/>
              </a:rPr>
              <a:t>, ваколатларни амалга ошириш </a:t>
            </a:r>
            <a:r>
              <a:rPr lang="uz-Cyrl-UZ" sz="1400" u="sng" dirty="0">
                <a:solidFill>
                  <a:schemeClr val="tx1"/>
                </a:solidFill>
                <a:latin typeface="Arial" panose="020B0604020202020204" pitchFamily="34" charset="0"/>
                <a:cs typeface="Times New Roman" panose="02020603050405020304" pitchFamily="18" charset="0"/>
              </a:rPr>
              <a:t>механизмлари</a:t>
            </a:r>
            <a:r>
              <a:rPr lang="uz-Cyrl-UZ" sz="1400" dirty="0">
                <a:solidFill>
                  <a:schemeClr val="tx1"/>
                </a:solidFill>
                <a:latin typeface="Arial" panose="020B0604020202020204" pitchFamily="34" charset="0"/>
                <a:cs typeface="Times New Roman" panose="02020603050405020304" pitchFamily="18" charset="0"/>
              </a:rPr>
              <a:t> </a:t>
            </a:r>
            <a:br>
              <a:rPr lang="uz-Cyrl-UZ" sz="1400" dirty="0">
                <a:solidFill>
                  <a:schemeClr val="tx1"/>
                </a:solidFill>
                <a:latin typeface="Arial" panose="020B0604020202020204" pitchFamily="34" charset="0"/>
                <a:cs typeface="Times New Roman" panose="02020603050405020304" pitchFamily="18" charset="0"/>
              </a:rPr>
            </a:br>
            <a:r>
              <a:rPr lang="uz-Cyrl-UZ" sz="1400" dirty="0">
                <a:solidFill>
                  <a:schemeClr val="tx1"/>
                </a:solidFill>
                <a:latin typeface="Arial" panose="020B0604020202020204" pitchFamily="34" charset="0"/>
                <a:cs typeface="Times New Roman" panose="02020603050405020304" pitchFamily="18" charset="0"/>
              </a:rPr>
              <a:t>ва </a:t>
            </a:r>
            <a:r>
              <a:rPr lang="uz-Cyrl-UZ" sz="1400" u="sng" dirty="0">
                <a:solidFill>
                  <a:schemeClr val="tx1"/>
                </a:solidFill>
                <a:latin typeface="Arial" panose="020B0604020202020204" pitchFamily="34" charset="0"/>
                <a:cs typeface="Times New Roman" panose="02020603050405020304" pitchFamily="18" charset="0"/>
              </a:rPr>
              <a:t>бошқарув фаолияти билан боғлиқ кўплаб масалалар </a:t>
            </a:r>
            <a:r>
              <a:rPr lang="uz-Cyrl-UZ" sz="1400" b="1" u="sng" dirty="0">
                <a:solidFill>
                  <a:schemeClr val="tx1"/>
                </a:solidFill>
                <a:latin typeface="Arial" panose="020B0604020202020204" pitchFamily="34" charset="0"/>
                <a:cs typeface="Times New Roman" panose="02020603050405020304" pitchFamily="18" charset="0"/>
              </a:rPr>
              <a:t>умуман тартибга солинмаган.</a:t>
            </a:r>
            <a:r>
              <a:rPr lang="uz-Cyrl-UZ" sz="1400" b="1" dirty="0">
                <a:solidFill>
                  <a:schemeClr val="tx1"/>
                </a:solidFill>
                <a:latin typeface="Arial" panose="020B0604020202020204" pitchFamily="34" charset="0"/>
                <a:cs typeface="Times New Roman" panose="02020603050405020304" pitchFamily="18" charset="0"/>
              </a:rPr>
              <a:t> </a:t>
            </a:r>
            <a:endParaRPr lang="uz-Cyrl-UZ" sz="1400" dirty="0">
              <a:solidFill>
                <a:schemeClr val="tx1"/>
              </a:solidFill>
              <a:latin typeface="Arial" panose="020B0604020202020204" pitchFamily="34" charset="0"/>
              <a:cs typeface="Times New Roman" panose="02020603050405020304" pitchFamily="18" charset="0"/>
            </a:endParaRPr>
          </a:p>
          <a:p>
            <a:pPr indent="180340" algn="just">
              <a:lnSpc>
                <a:spcPct val="93000"/>
              </a:lnSpc>
            </a:pPr>
            <a:r>
              <a:rPr lang="uz-Cyrl-UZ" sz="1400" dirty="0">
                <a:solidFill>
                  <a:schemeClr val="tx1"/>
                </a:solidFill>
                <a:latin typeface="Arial" panose="020B0604020202020204" pitchFamily="34" charset="0"/>
                <a:cs typeface="Times New Roman" panose="02020603050405020304" pitchFamily="18" charset="0"/>
              </a:rPr>
              <a:t>Амалиётда бошқарув органлари фаолияти билан боғлиқ масалаларда </a:t>
            </a:r>
            <a:r>
              <a:rPr lang="uz-Cyrl-UZ" sz="1400" b="1" dirty="0">
                <a:solidFill>
                  <a:schemeClr val="tx1"/>
                </a:solidFill>
                <a:latin typeface="Arial" panose="020B0604020202020204" pitchFamily="34" charset="0"/>
                <a:cs typeface="Times New Roman" panose="02020603050405020304" pitchFamily="18" charset="0"/>
              </a:rPr>
              <a:t>МЧЖ, АЖлар </a:t>
            </a:r>
            <a:r>
              <a:rPr lang="uz-Cyrl-UZ" sz="1400" dirty="0">
                <a:solidFill>
                  <a:schemeClr val="tx1"/>
                </a:solidFill>
                <a:latin typeface="Arial" panose="020B0604020202020204" pitchFamily="34" charset="0"/>
                <a:cs typeface="Times New Roman" panose="02020603050405020304" pitchFamily="18" charset="0"/>
              </a:rPr>
              <a:t>фаолиятини тартибга солувчи қонун нормаларига аналогия сифатида мурожаат қилинмоқда.</a:t>
            </a:r>
          </a:p>
          <a:p>
            <a:pPr indent="180340" algn="just">
              <a:lnSpc>
                <a:spcPct val="93000"/>
              </a:lnSpc>
            </a:pPr>
            <a:r>
              <a:rPr lang="uz-Cyrl-UZ" sz="1400" dirty="0">
                <a:solidFill>
                  <a:schemeClr val="tx1"/>
                </a:solidFill>
                <a:latin typeface="Arial" panose="020B0604020202020204" pitchFamily="34" charset="0"/>
                <a:cs typeface="Times New Roman" panose="02020603050405020304" pitchFamily="18" charset="0"/>
              </a:rPr>
              <a:t>Амалдаги қонунчиликда кооператив бошқарув органлари қарорлари устидан шикоят қилиш механизмлари белгиланмаган.</a:t>
            </a:r>
          </a:p>
        </p:txBody>
      </p:sp>
      <p:sp>
        <p:nvSpPr>
          <p:cNvPr id="9" name="Скругленный прямоугольник 8"/>
          <p:cNvSpPr>
            <a:spLocks noChangeArrowheads="1"/>
          </p:cNvSpPr>
          <p:nvPr/>
        </p:nvSpPr>
        <p:spPr bwMode="auto">
          <a:xfrm>
            <a:off x="3917040" y="1435031"/>
            <a:ext cx="3795505" cy="5271594"/>
          </a:xfrm>
          <a:prstGeom prst="roundRect">
            <a:avLst>
              <a:gd name="adj" fmla="val 16667"/>
            </a:avLst>
          </a:prstGeom>
          <a:noFill/>
          <a:ln w="38100">
            <a:solidFill>
              <a:schemeClr val="accent6"/>
            </a:solidFill>
            <a:headEnd/>
            <a:tailEnd/>
          </a:ln>
        </p:spPr>
        <p:style>
          <a:lnRef idx="2">
            <a:schemeClr val="accent3"/>
          </a:lnRef>
          <a:fillRef idx="1">
            <a:schemeClr val="lt1"/>
          </a:fillRef>
          <a:effectRef idx="0">
            <a:schemeClr val="accent3"/>
          </a:effectRef>
          <a:fontRef idx="minor">
            <a:schemeClr val="dk1"/>
          </a:fontRef>
        </p:style>
        <p:txBody>
          <a:bodyPr rot="0" vert="horz" wrap="square" lIns="18000" tIns="10800" rIns="18000" bIns="10800" anchor="t" anchorCtr="0" upright="1">
            <a:noAutofit/>
          </a:bodyPr>
          <a:lstStyle/>
          <a:p>
            <a:pPr indent="180340" algn="just">
              <a:lnSpc>
                <a:spcPct val="90000"/>
              </a:lnSpc>
              <a:spcBef>
                <a:spcPts val="400"/>
              </a:spcBef>
              <a:spcAft>
                <a:spcPts val="0"/>
              </a:spcAft>
            </a:pPr>
            <a:r>
              <a:rPr lang="uz-Cyrl-UZ" sz="1400" spc="-20" dirty="0">
                <a:latin typeface="Arial" panose="020B0604020202020204" pitchFamily="34" charset="0"/>
                <a:ea typeface="Times New Roman" panose="02020603050405020304" pitchFamily="18" charset="0"/>
                <a:cs typeface="Times New Roman" panose="02020603050405020304" pitchFamily="18" charset="0"/>
              </a:rPr>
              <a:t>Лойиҳада кооператив аъзоларининг </a:t>
            </a:r>
            <a:r>
              <a:rPr lang="uz-Cyrl-UZ" sz="1400" u="sng" spc="-20" dirty="0">
                <a:latin typeface="Arial" panose="020B0604020202020204" pitchFamily="34" charset="0"/>
                <a:ea typeface="Times New Roman" panose="02020603050405020304" pitchFamily="18" charset="0"/>
                <a:cs typeface="Times New Roman" panose="02020603050405020304" pitchFamily="18" charset="0"/>
              </a:rPr>
              <a:t>умумий йиғилиши</a:t>
            </a:r>
            <a:r>
              <a:rPr lang="uz-Cyrl-UZ" sz="1400" spc="-20" dirty="0">
                <a:latin typeface="Arial" panose="020B0604020202020204" pitchFamily="34" charset="0"/>
                <a:ea typeface="Times New Roman" panose="02020603050405020304" pitchFamily="18" charset="0"/>
                <a:cs typeface="Times New Roman" panose="02020603050405020304" pitchFamily="18" charset="0"/>
              </a:rPr>
              <a:t> (</a:t>
            </a:r>
            <a:r>
              <a:rPr lang="uz-Cyrl-UZ" sz="1400" u="sng" spc="-20" dirty="0">
                <a:latin typeface="Arial" panose="020B0604020202020204" pitchFamily="34" charset="0"/>
                <a:ea typeface="Times New Roman" panose="02020603050405020304" pitchFamily="18" charset="0"/>
                <a:cs typeface="Times New Roman" panose="02020603050405020304" pitchFamily="18" charset="0"/>
              </a:rPr>
              <a:t>вакиллар йиғилиши</a:t>
            </a:r>
            <a:r>
              <a:rPr lang="uz-Cyrl-UZ" sz="1400" spc="-20" dirty="0">
                <a:latin typeface="Arial" panose="020B0604020202020204" pitchFamily="34" charset="0"/>
                <a:ea typeface="Times New Roman" panose="02020603050405020304" pitchFamily="18" charset="0"/>
                <a:cs typeface="Times New Roman" panose="02020603050405020304" pitchFamily="18" charset="0"/>
              </a:rPr>
              <a:t>), кооператив </a:t>
            </a:r>
            <a:r>
              <a:rPr lang="uz-Cyrl-UZ" sz="1400" u="sng" spc="-20" dirty="0">
                <a:latin typeface="Arial" panose="020B0604020202020204" pitchFamily="34" charset="0"/>
                <a:ea typeface="Times New Roman" panose="02020603050405020304" pitchFamily="18" charset="0"/>
                <a:cs typeface="Times New Roman" panose="02020603050405020304" pitchFamily="18" charset="0"/>
              </a:rPr>
              <a:t>кузатув кенгаши</a:t>
            </a:r>
            <a:r>
              <a:rPr lang="uz-Cyrl-UZ" sz="1400" spc="-20" dirty="0">
                <a:latin typeface="Arial" panose="020B0604020202020204" pitchFamily="34" charset="0"/>
                <a:ea typeface="Times New Roman" panose="02020603050405020304" pitchFamily="18" charset="0"/>
                <a:cs typeface="Times New Roman" panose="02020603050405020304" pitchFamily="18" charset="0"/>
              </a:rPr>
              <a:t>, тафтиш комиссияси, кооператив бошқаруви ва (ёки) </a:t>
            </a:r>
            <a:r>
              <a:rPr lang="uz-Cyrl-UZ" sz="1400" u="sng" spc="-20" dirty="0">
                <a:latin typeface="Arial" panose="020B0604020202020204" pitchFamily="34" charset="0"/>
                <a:ea typeface="Times New Roman" panose="02020603050405020304" pitchFamily="18" charset="0"/>
                <a:cs typeface="Times New Roman" panose="02020603050405020304" pitchFamily="18" charset="0"/>
              </a:rPr>
              <a:t>менежер</a:t>
            </a:r>
            <a:r>
              <a:rPr lang="uz-Cyrl-UZ" sz="1400" spc="-20" dirty="0">
                <a:latin typeface="Arial" panose="020B0604020202020204" pitchFamily="34" charset="0"/>
                <a:ea typeface="Times New Roman" panose="02020603050405020304" pitchFamily="18" charset="0"/>
                <a:cs typeface="Times New Roman" panose="02020603050405020304" pitchFamily="18" charset="0"/>
              </a:rPr>
              <a:t> кооперативнинг бошқарув </a:t>
            </a:r>
            <a:r>
              <a:rPr lang="uz-Cyrl-UZ" sz="1400" spc="-30" dirty="0">
                <a:latin typeface="Arial" panose="020B0604020202020204" pitchFamily="34" charset="0"/>
                <a:ea typeface="Times New Roman" panose="02020603050405020304" pitchFamily="18" charset="0"/>
                <a:cs typeface="Times New Roman" panose="02020603050405020304" pitchFamily="18" charset="0"/>
              </a:rPr>
              <a:t>органлари сифатида белгиланиши таклиф </a:t>
            </a:r>
            <a:r>
              <a:rPr lang="uz-Cyrl-UZ" sz="1400" spc="-20" dirty="0">
                <a:latin typeface="Arial" panose="020B0604020202020204" pitchFamily="34" charset="0"/>
                <a:ea typeface="Times New Roman" panose="02020603050405020304" pitchFamily="18" charset="0"/>
                <a:cs typeface="Times New Roman" panose="02020603050405020304" pitchFamily="18" charset="0"/>
              </a:rPr>
              <a:t>этилган. Қонун лойиҳасида “Кооперация тўғрисида”ги </a:t>
            </a:r>
            <a:r>
              <a:rPr lang="uz-Cyrl-UZ" sz="1400" b="1" spc="-20" dirty="0">
                <a:latin typeface="Arial" panose="020B0604020202020204" pitchFamily="34" charset="0"/>
                <a:ea typeface="Times New Roman" panose="02020603050405020304" pitchFamily="18" charset="0"/>
                <a:cs typeface="Times New Roman" panose="02020603050405020304" pitchFamily="18" charset="0"/>
              </a:rPr>
              <a:t>Қонунда белгиланмаган масалалар, </a:t>
            </a:r>
            <a:r>
              <a:rPr lang="uz-Cyrl-UZ" sz="1400" spc="-20" dirty="0">
                <a:latin typeface="Arial" panose="020B0604020202020204" pitchFamily="34" charset="0"/>
                <a:ea typeface="Times New Roman" panose="02020603050405020304" pitchFamily="18" charset="0"/>
                <a:cs typeface="Times New Roman" panose="02020603050405020304" pitchFamily="18" charset="0"/>
              </a:rPr>
              <a:t>шу жумладан, кооператив аъзоларининг умумий йиғилишини чақириш тартиби, умумий йиғилиши ва вакиллар йиғилиши қарорларини қабул қилиш тартиби, кооператив кузатув кенгаши, унинг ваколатлари каби масалаларнинг аниқ механизмлари </a:t>
            </a:r>
            <a:r>
              <a:rPr lang="uz-Cyrl-UZ" sz="1400" spc="-20" dirty="0" smtClean="0">
                <a:latin typeface="Arial" panose="020B0604020202020204" pitchFamily="34" charset="0"/>
                <a:ea typeface="Times New Roman" panose="02020603050405020304" pitchFamily="18" charset="0"/>
                <a:cs typeface="Times New Roman" panose="02020603050405020304" pitchFamily="18" charset="0"/>
              </a:rPr>
              <a:t>белгиланмоқда. </a:t>
            </a:r>
            <a:r>
              <a:rPr lang="uz-Cyrl-UZ" sz="1400" i="1" u="sng" spc="-20" dirty="0">
                <a:latin typeface="Arial" panose="020B0604020202020204" pitchFamily="34" charset="0"/>
                <a:ea typeface="Times New Roman" panose="02020603050405020304" pitchFamily="18" charset="0"/>
                <a:cs typeface="Times New Roman" panose="02020603050405020304" pitchFamily="18" charset="0"/>
              </a:rPr>
              <a:t>(19-28-моддалар)</a:t>
            </a:r>
            <a:r>
              <a:rPr lang="uz-Cyrl-UZ" sz="1400" spc="-20" dirty="0">
                <a:latin typeface="Arial" panose="020B0604020202020204" pitchFamily="34" charset="0"/>
                <a:ea typeface="Times New Roman" panose="02020603050405020304" pitchFamily="18" charset="0"/>
                <a:cs typeface="Times New Roman" panose="02020603050405020304" pitchFamily="18" charset="0"/>
              </a:rPr>
              <a:t>.</a:t>
            </a:r>
          </a:p>
          <a:p>
            <a:pPr indent="180340" algn="just">
              <a:lnSpc>
                <a:spcPct val="90000"/>
              </a:lnSpc>
              <a:spcBef>
                <a:spcPts val="400"/>
              </a:spcBef>
              <a:spcAft>
                <a:spcPts val="0"/>
              </a:spcAft>
            </a:pPr>
            <a:r>
              <a:rPr lang="uz-Cyrl-UZ" sz="1400" spc="-20" dirty="0">
                <a:latin typeface="Arial" panose="020B0604020202020204" pitchFamily="34" charset="0"/>
                <a:ea typeface="Times New Roman" panose="02020603050405020304" pitchFamily="18" charset="0"/>
                <a:cs typeface="Times New Roman" panose="02020603050405020304" pitchFamily="18" charset="0"/>
              </a:rPr>
              <a:t>Ижро органи кооператив фаолиятидан келиб чиқиб, замонавий фикрлайдиган, юқори малакали ва тажрибали ёлланма </a:t>
            </a:r>
            <a:r>
              <a:rPr lang="uz-Cyrl-UZ" sz="1400" b="1" u="sng" spc="-20" dirty="0">
                <a:latin typeface="Arial" panose="020B0604020202020204" pitchFamily="34" charset="0"/>
                <a:ea typeface="Times New Roman" panose="02020603050405020304" pitchFamily="18" charset="0"/>
                <a:cs typeface="Times New Roman" panose="02020603050405020304" pitchFamily="18" charset="0"/>
              </a:rPr>
              <a:t>менежер</a:t>
            </a:r>
            <a:r>
              <a:rPr lang="uz-Cyrl-UZ" sz="1400" spc="-20" dirty="0">
                <a:latin typeface="Arial" panose="020B0604020202020204" pitchFamily="34" charset="0"/>
                <a:ea typeface="Times New Roman" panose="02020603050405020304" pitchFamily="18" charset="0"/>
                <a:cs typeface="Times New Roman" panose="02020603050405020304" pitchFamily="18" charset="0"/>
              </a:rPr>
              <a:t> ҳамда профессионаллардан иборат бўлиши назарда тутилмоқда. Шунингдек, кооператив бошқарув органлари </a:t>
            </a:r>
            <a:r>
              <a:rPr lang="uz-Cyrl-UZ" sz="1400" u="sng" spc="-20" dirty="0">
                <a:latin typeface="Arial" panose="020B0604020202020204" pitchFamily="34" charset="0"/>
                <a:ea typeface="Times New Roman" panose="02020603050405020304" pitchFamily="18" charset="0"/>
                <a:cs typeface="Times New Roman" panose="02020603050405020304" pitchFamily="18" charset="0"/>
              </a:rPr>
              <a:t>қарорлари устидан шикоят қилиш механизмларига</a:t>
            </a:r>
            <a:r>
              <a:rPr lang="uz-Cyrl-UZ" sz="1400" spc="-20" dirty="0">
                <a:latin typeface="Arial" panose="020B0604020202020204" pitchFamily="34" charset="0"/>
                <a:ea typeface="Times New Roman" panose="02020603050405020304" pitchFamily="18" charset="0"/>
                <a:cs typeface="Times New Roman" panose="02020603050405020304" pitchFamily="18" charset="0"/>
              </a:rPr>
              <a:t> аниқлик киритилмоқда </a:t>
            </a:r>
            <a:r>
              <a:rPr lang="uz-Cyrl-UZ" sz="1400" i="1" u="sng" spc="-20" dirty="0">
                <a:latin typeface="Arial" panose="020B0604020202020204" pitchFamily="34" charset="0"/>
                <a:ea typeface="Times New Roman" panose="02020603050405020304" pitchFamily="18" charset="0"/>
                <a:cs typeface="Times New Roman" panose="02020603050405020304" pitchFamily="18" charset="0"/>
              </a:rPr>
              <a:t>(29-модда)</a:t>
            </a:r>
            <a:r>
              <a:rPr lang="uz-Cyrl-UZ" sz="1400" spc="-20" dirty="0">
                <a:latin typeface="Arial" panose="020B0604020202020204" pitchFamily="34" charset="0"/>
                <a:ea typeface="Times New Roman" panose="02020603050405020304" pitchFamily="18" charset="0"/>
                <a:cs typeface="Times New Roman" panose="02020603050405020304" pitchFamily="18" charset="0"/>
              </a:rPr>
              <a:t>.</a:t>
            </a:r>
          </a:p>
        </p:txBody>
      </p:sp>
      <p:sp>
        <p:nvSpPr>
          <p:cNvPr id="10" name="Скругленный прямоугольник 9"/>
          <p:cNvSpPr>
            <a:spLocks noChangeArrowheads="1"/>
          </p:cNvSpPr>
          <p:nvPr/>
        </p:nvSpPr>
        <p:spPr bwMode="auto">
          <a:xfrm>
            <a:off x="7970520" y="1426465"/>
            <a:ext cx="4019550" cy="5248656"/>
          </a:xfrm>
          <a:prstGeom prst="roundRect">
            <a:avLst>
              <a:gd name="adj" fmla="val 16667"/>
            </a:avLst>
          </a:prstGeom>
          <a:ln w="38100">
            <a:headEnd/>
            <a:tailEnd/>
          </a:ln>
        </p:spPr>
        <p:style>
          <a:lnRef idx="2">
            <a:schemeClr val="accent1"/>
          </a:lnRef>
          <a:fillRef idx="1">
            <a:schemeClr val="lt1"/>
          </a:fillRef>
          <a:effectRef idx="0">
            <a:schemeClr val="accent1"/>
          </a:effectRef>
          <a:fontRef idx="minor">
            <a:schemeClr val="dk1"/>
          </a:fontRef>
        </p:style>
        <p:txBody>
          <a:bodyPr rot="0" vert="horz" wrap="square" lIns="18000" tIns="10800" rIns="18000" bIns="10800" anchor="t" anchorCtr="0" upright="1">
            <a:noAutofit/>
          </a:bodyPr>
          <a:lstStyle/>
          <a:p>
            <a:pPr indent="180340" algn="just">
              <a:lnSpc>
                <a:spcPct val="90000"/>
              </a:lnSpc>
              <a:spcAft>
                <a:spcPts val="600"/>
              </a:spcAft>
            </a:pPr>
            <a:r>
              <a:rPr lang="uz-Cyrl-UZ" sz="1400" dirty="0">
                <a:solidFill>
                  <a:schemeClr val="tx1"/>
                </a:solidFill>
                <a:latin typeface="Arial" panose="020B0604020202020204" pitchFamily="34" charset="0"/>
                <a:cs typeface="Times New Roman" panose="02020603050405020304" pitchFamily="18" charset="0"/>
              </a:rPr>
              <a:t>Қишлоқ хўжалиги кооперациясида бошқув механизмлари замонавий корпоратив муносабатлардан келиб чиқиб, тўлиқ тартибга солинади.</a:t>
            </a:r>
          </a:p>
          <a:p>
            <a:pPr indent="180340" algn="just">
              <a:lnSpc>
                <a:spcPct val="90000"/>
              </a:lnSpc>
              <a:spcAft>
                <a:spcPts val="600"/>
              </a:spcAft>
            </a:pPr>
            <a:r>
              <a:rPr lang="uz-Cyrl-UZ" sz="1400" b="1" i="1" dirty="0">
                <a:solidFill>
                  <a:srgbClr val="0070C0"/>
                </a:solidFill>
                <a:latin typeface="Arial" panose="020B0604020202020204" pitchFamily="34" charset="0"/>
                <a:ea typeface="Calibri" panose="020F0502020204030204" pitchFamily="34" charset="0"/>
                <a:cs typeface="Arial" panose="020B0604020202020204" pitchFamily="34" charset="0"/>
              </a:rPr>
              <a:t>Натижа: </a:t>
            </a:r>
            <a:endParaRPr lang="ru-RU" sz="1400" dirty="0">
              <a:effectLst/>
              <a:latin typeface="Arial" panose="020B0604020202020204" pitchFamily="34" charset="0"/>
              <a:ea typeface="Calibri" panose="020F0502020204030204" pitchFamily="34" charset="0"/>
              <a:cs typeface="Arial" panose="020B0604020202020204" pitchFamily="34" charset="0"/>
            </a:endParaRPr>
          </a:p>
          <a:p>
            <a:pPr marL="285750" lvl="0" indent="-285750" algn="just" eaLnBrk="0" fontAlgn="base" hangingPunct="0">
              <a:lnSpc>
                <a:spcPct val="90000"/>
              </a:lnSpc>
              <a:spcAft>
                <a:spcPts val="600"/>
              </a:spcAft>
              <a:buFont typeface="Wingdings" panose="05000000000000000000" pitchFamily="2" charset="2"/>
              <a:buChar char="ü"/>
            </a:pPr>
            <a:r>
              <a:rPr lang="uz-Cyrl-UZ" sz="1400" dirty="0">
                <a:latin typeface="Arial" panose="020B0604020202020204" pitchFamily="34" charset="0"/>
                <a:ea typeface="Times New Roman" panose="02020603050405020304" pitchFamily="18" charset="0"/>
                <a:cs typeface="Arial" panose="020B0604020202020204" pitchFamily="34" charset="0"/>
              </a:rPr>
              <a:t>ҳар бир бошқарув органининг ваколатлари, уларни амалга ошириш тартиби аниқ белгиланади;</a:t>
            </a:r>
          </a:p>
          <a:p>
            <a:pPr marL="285750" lvl="0" indent="-285750" algn="just" eaLnBrk="0" fontAlgn="base" hangingPunct="0">
              <a:lnSpc>
                <a:spcPct val="90000"/>
              </a:lnSpc>
              <a:spcAft>
                <a:spcPts val="600"/>
              </a:spcAft>
              <a:buFont typeface="Wingdings" panose="05000000000000000000" pitchFamily="2" charset="2"/>
              <a:buChar char="ü"/>
            </a:pPr>
            <a:r>
              <a:rPr lang="uz-Cyrl-UZ" sz="1400" dirty="0">
                <a:latin typeface="Arial" panose="020B0604020202020204" pitchFamily="34" charset="0"/>
                <a:ea typeface="Times New Roman" panose="02020603050405020304" pitchFamily="18" charset="0"/>
                <a:cs typeface="Arial" panose="020B0604020202020204" pitchFamily="34" charset="0"/>
              </a:rPr>
              <a:t>ижро органига кооператив фаолиятидан келиб чиқиб, замонавий фикрлайдиган, юқори малакали ва тажрибали ёлланма менежер ҳамда профессионаллар жалб этилади;</a:t>
            </a:r>
          </a:p>
          <a:p>
            <a:pPr marL="285750" lvl="0" indent="-285750" algn="just" eaLnBrk="0" fontAlgn="base" hangingPunct="0">
              <a:lnSpc>
                <a:spcPct val="90000"/>
              </a:lnSpc>
              <a:spcAft>
                <a:spcPts val="600"/>
              </a:spcAft>
              <a:buFont typeface="Wingdings" panose="05000000000000000000" pitchFamily="2" charset="2"/>
              <a:buChar char="ü"/>
            </a:pPr>
            <a:r>
              <a:rPr lang="uz-Cyrl-UZ" sz="1400" dirty="0">
                <a:latin typeface="Arial" panose="020B0604020202020204" pitchFamily="34" charset="0"/>
                <a:ea typeface="Times New Roman" panose="02020603050405020304" pitchFamily="18" charset="0"/>
                <a:cs typeface="Arial" panose="020B0604020202020204" pitchFamily="34" charset="0"/>
              </a:rPr>
              <a:t>кооператив бошқарув органлари қарорлари устидан шикоят қилишнинг ҳуқуқий асослари яратилади.</a:t>
            </a:r>
          </a:p>
          <a:p>
            <a:pPr marL="285750" lvl="0" indent="-285750" algn="just" eaLnBrk="0" fontAlgn="base" hangingPunct="0">
              <a:lnSpc>
                <a:spcPct val="90000"/>
              </a:lnSpc>
              <a:spcBef>
                <a:spcPct val="0"/>
              </a:spcBef>
              <a:spcAft>
                <a:spcPct val="0"/>
              </a:spcAft>
              <a:buFont typeface="Wingdings" panose="05000000000000000000" pitchFamily="2" charset="2"/>
              <a:buChar char="ü"/>
            </a:pPr>
            <a:endParaRPr lang="uz-Cyrl-UZ" sz="1400"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470772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83056"/>
            <a:ext cx="12192000" cy="637344"/>
          </a:xfrm>
        </p:spPr>
        <p:txBody>
          <a:bodyPr>
            <a:normAutofit fontScale="90000"/>
          </a:bodyPr>
          <a:lstStyle/>
          <a:p>
            <a:pPr algn="ctr"/>
            <a:r>
              <a:rPr lang="uz-Cyrl-UZ" sz="2200" b="1" dirty="0">
                <a:solidFill>
                  <a:srgbClr val="0070C0"/>
                </a:solidFill>
                <a:latin typeface="Arial" panose="020B0604020202020204" pitchFamily="34" charset="0"/>
                <a:cs typeface="Times New Roman" panose="02020603050405020304" pitchFamily="18" charset="0"/>
              </a:rPr>
              <a:t>“ҚИШЛОҚ </a:t>
            </a:r>
            <a:r>
              <a:rPr lang="uz-Cyrl-UZ" sz="2200" b="1"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ХЎЖАЛИГИ КООПЕРАЦИЯСИ ТЎҒРИСИДА”ГИ </a:t>
            </a:r>
            <a:br>
              <a:rPr lang="uz-Cyrl-UZ" sz="2200" b="1"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br>
            <a:r>
              <a:rPr lang="uz-Cyrl-UZ" sz="2200" b="1"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Ўзбекистон Республикасининг Қонуни лойиҳаси</a:t>
            </a:r>
            <a:endParaRPr lang="ru-RU" sz="2000" dirty="0">
              <a:solidFill>
                <a:srgbClr val="0070C0"/>
              </a:solidFill>
            </a:endParaRPr>
          </a:p>
        </p:txBody>
      </p:sp>
      <p:sp>
        <p:nvSpPr>
          <p:cNvPr id="4" name="Скругленный прямоугольник 3"/>
          <p:cNvSpPr>
            <a:spLocks/>
          </p:cNvSpPr>
          <p:nvPr/>
        </p:nvSpPr>
        <p:spPr>
          <a:xfrm>
            <a:off x="224766" y="754831"/>
            <a:ext cx="3140228" cy="510373"/>
          </a:xfrm>
          <a:prstGeom prst="round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uz-Cyrl-UZ"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Амалдаги ҳолат ва мавжуд муаммолар</a:t>
            </a:r>
            <a:endParaRPr lang="ru-RU" sz="1100" dirty="0">
              <a:effectLst/>
              <a:ea typeface="Calibri" panose="020F0502020204030204" pitchFamily="34" charset="0"/>
              <a:cs typeface="Times New Roman" panose="02020603050405020304" pitchFamily="18" charset="0"/>
            </a:endParaRPr>
          </a:p>
        </p:txBody>
      </p:sp>
      <p:sp>
        <p:nvSpPr>
          <p:cNvPr id="5" name="Скругленный прямоугольник 4"/>
          <p:cNvSpPr>
            <a:spLocks/>
          </p:cNvSpPr>
          <p:nvPr/>
        </p:nvSpPr>
        <p:spPr>
          <a:xfrm>
            <a:off x="3489960" y="765982"/>
            <a:ext cx="4666488" cy="510373"/>
          </a:xfrm>
          <a:prstGeom prst="roundRect">
            <a:avLst/>
          </a:prstGeom>
          <a:solidFill>
            <a:schemeClr val="accent6">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uz-Cyrl-UZ"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Таклиф этилаётган нормалар</a:t>
            </a:r>
            <a:endParaRPr lang="ru-RU" sz="1100" dirty="0">
              <a:effectLst/>
              <a:ea typeface="Calibri" panose="020F0502020204030204" pitchFamily="34" charset="0"/>
              <a:cs typeface="Times New Roman" panose="02020603050405020304" pitchFamily="18" charset="0"/>
            </a:endParaRPr>
          </a:p>
        </p:txBody>
      </p:sp>
      <p:sp>
        <p:nvSpPr>
          <p:cNvPr id="6" name="Скругленный прямоугольник 5"/>
          <p:cNvSpPr>
            <a:spLocks/>
          </p:cNvSpPr>
          <p:nvPr/>
        </p:nvSpPr>
        <p:spPr>
          <a:xfrm>
            <a:off x="8275320" y="765977"/>
            <a:ext cx="3723894" cy="510373"/>
          </a:xfrm>
          <a:prstGeom prst="round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80000"/>
              </a:lnSpc>
              <a:spcAft>
                <a:spcPts val="0"/>
              </a:spcAft>
            </a:pPr>
            <a:r>
              <a:rPr lang="uz-Cyrl-UZ" sz="1200" b="1" dirty="0">
                <a:latin typeface="Arial" panose="020B0604020202020204" pitchFamily="34" charset="0"/>
                <a:ea typeface="Calibri" panose="020F0502020204030204" pitchFamily="34" charset="0"/>
                <a:cs typeface="Times New Roman" panose="02020603050405020304" pitchFamily="18" charset="0"/>
              </a:rPr>
              <a:t>КУТИЛАЁТГАН НАТИЖА </a:t>
            </a:r>
            <a:r>
              <a:rPr lang="uz-Cyrl-UZ"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ru-RU" sz="1100" dirty="0">
              <a:effectLst/>
              <a:ea typeface="Calibri" panose="020F0502020204030204" pitchFamily="34" charset="0"/>
              <a:cs typeface="Times New Roman" panose="02020603050405020304" pitchFamily="18" charset="0"/>
            </a:endParaRPr>
          </a:p>
        </p:txBody>
      </p:sp>
      <p:sp>
        <p:nvSpPr>
          <p:cNvPr id="8" name="Скругленный прямоугольник 7"/>
          <p:cNvSpPr>
            <a:spLocks noChangeArrowheads="1"/>
          </p:cNvSpPr>
          <p:nvPr/>
        </p:nvSpPr>
        <p:spPr bwMode="auto">
          <a:xfrm>
            <a:off x="224765" y="1461010"/>
            <a:ext cx="3140228" cy="5169784"/>
          </a:xfrm>
          <a:prstGeom prst="roundRect">
            <a:avLst>
              <a:gd name="adj" fmla="val 16667"/>
            </a:avLst>
          </a:prstGeom>
          <a:noFill/>
          <a:ln w="38100">
            <a:solidFill>
              <a:schemeClr val="accent2">
                <a:lumMod val="75000"/>
              </a:schemeClr>
            </a:solidFill>
            <a:headEnd/>
            <a:tailEnd/>
          </a:ln>
        </p:spPr>
        <p:style>
          <a:lnRef idx="2">
            <a:schemeClr val="accent3"/>
          </a:lnRef>
          <a:fillRef idx="1">
            <a:schemeClr val="lt1"/>
          </a:fillRef>
          <a:effectRef idx="0">
            <a:schemeClr val="accent3"/>
          </a:effectRef>
          <a:fontRef idx="minor">
            <a:schemeClr val="dk1"/>
          </a:fontRef>
        </p:style>
        <p:txBody>
          <a:bodyPr rot="0" vert="horz" wrap="square" lIns="18000" tIns="10800" rIns="18000" bIns="10800" anchor="t" anchorCtr="0" upright="1">
            <a:noAutofit/>
          </a:bodyPr>
          <a:lstStyle/>
          <a:p>
            <a:pPr indent="180340" algn="just">
              <a:lnSpc>
                <a:spcPct val="90000"/>
              </a:lnSpc>
            </a:pPr>
            <a:r>
              <a:rPr lang="uz-Cyrl-UZ" sz="1400" dirty="0">
                <a:solidFill>
                  <a:schemeClr val="tx1"/>
                </a:solidFill>
                <a:latin typeface="Arial" panose="020B0604020202020204" pitchFamily="34" charset="0"/>
                <a:cs typeface="Times New Roman" panose="02020603050405020304" pitchFamily="18" charset="0"/>
              </a:rPr>
              <a:t>Қишлоқ хўжалиги кооперативларининиг фаолияти асосан ердан фойдаланиш билан боғлиқ бўлса-да, қонун ҳужжатларида уларга ер участкасини ажратиш ва ер майдонларидан фойдаланиш соҳасидаги муносабатлари </a:t>
            </a:r>
            <a:r>
              <a:rPr lang="uz-Cyrl-UZ" sz="1400" b="1" dirty="0">
                <a:solidFill>
                  <a:schemeClr val="tx1"/>
                </a:solidFill>
                <a:latin typeface="Arial" panose="020B0604020202020204" pitchFamily="34" charset="0"/>
                <a:cs typeface="Times New Roman" panose="02020603050405020304" pitchFamily="18" charset="0"/>
              </a:rPr>
              <a:t>деярли тартибга солинмаган. </a:t>
            </a:r>
          </a:p>
          <a:p>
            <a:pPr indent="180340" algn="just">
              <a:lnSpc>
                <a:spcPct val="90000"/>
              </a:lnSpc>
            </a:pPr>
            <a:r>
              <a:rPr lang="uz-Cyrl-UZ" sz="1400" dirty="0">
                <a:solidFill>
                  <a:schemeClr val="tx1"/>
                </a:solidFill>
                <a:latin typeface="Arial" panose="020B0604020202020204" pitchFamily="34" charset="0"/>
                <a:cs typeface="Times New Roman" panose="02020603050405020304" pitchFamily="18" charset="0"/>
              </a:rPr>
              <a:t>Кооперация ер майдони </a:t>
            </a:r>
            <a:br>
              <a:rPr lang="uz-Cyrl-UZ" sz="1400" dirty="0">
                <a:solidFill>
                  <a:schemeClr val="tx1"/>
                </a:solidFill>
                <a:latin typeface="Arial" panose="020B0604020202020204" pitchFamily="34" charset="0"/>
                <a:cs typeface="Times New Roman" panose="02020603050405020304" pitchFamily="18" charset="0"/>
              </a:rPr>
            </a:br>
            <a:r>
              <a:rPr lang="uz-Cyrl-UZ" sz="1400" dirty="0">
                <a:solidFill>
                  <a:schemeClr val="tx1"/>
                </a:solidFill>
                <a:latin typeface="Arial" panose="020B0604020202020204" pitchFamily="34" charset="0"/>
                <a:cs typeface="Times New Roman" panose="02020603050405020304" pitchFamily="18" charset="0"/>
              </a:rPr>
              <a:t>2020 йил бошида </a:t>
            </a:r>
            <a:r>
              <a:rPr lang="uz-Cyrl-UZ" sz="1400" b="1" dirty="0">
                <a:solidFill>
                  <a:schemeClr val="accent2">
                    <a:lumMod val="50000"/>
                  </a:schemeClr>
                </a:solidFill>
                <a:latin typeface="Arial" panose="020B0604020202020204" pitchFamily="34" charset="0"/>
                <a:cs typeface="Times New Roman" panose="02020603050405020304" pitchFamily="18" charset="0"/>
              </a:rPr>
              <a:t>42,6 минг </a:t>
            </a:r>
            <a:r>
              <a:rPr lang="uz-Cyrl-UZ" sz="1400" dirty="0">
                <a:solidFill>
                  <a:schemeClr val="tx1"/>
                </a:solidFill>
                <a:latin typeface="Arial" panose="020B0604020202020204" pitchFamily="34" charset="0"/>
                <a:cs typeface="Times New Roman" panose="02020603050405020304" pitchFamily="18" charset="0"/>
              </a:rPr>
              <a:t>гектарни ташкил этган бўлса, ҳозирда </a:t>
            </a:r>
            <a:r>
              <a:rPr lang="uz-Cyrl-UZ" sz="1400" b="1" dirty="0">
                <a:solidFill>
                  <a:schemeClr val="accent2">
                    <a:lumMod val="50000"/>
                  </a:schemeClr>
                </a:solidFill>
                <a:latin typeface="Arial" panose="020B0604020202020204" pitchFamily="34" charset="0"/>
                <a:cs typeface="Times New Roman" panose="02020603050405020304" pitchFamily="18" charset="0"/>
              </a:rPr>
              <a:t>21,8 минг </a:t>
            </a:r>
            <a:r>
              <a:rPr lang="uz-Cyrl-UZ" sz="1400" dirty="0">
                <a:solidFill>
                  <a:schemeClr val="tx1"/>
                </a:solidFill>
                <a:latin typeface="Arial" panose="020B0604020202020204" pitchFamily="34" charset="0"/>
                <a:cs typeface="Times New Roman" panose="02020603050405020304" pitchFamily="18" charset="0"/>
              </a:rPr>
              <a:t>гектарни ташкил этади.</a:t>
            </a:r>
          </a:p>
          <a:p>
            <a:pPr indent="180340" algn="just">
              <a:lnSpc>
                <a:spcPct val="90000"/>
              </a:lnSpc>
            </a:pPr>
            <a:r>
              <a:rPr lang="uz-Cyrl-UZ" sz="1400" dirty="0">
                <a:solidFill>
                  <a:schemeClr val="tx1"/>
                </a:solidFill>
                <a:latin typeface="Arial" panose="020B0604020202020204" pitchFamily="34" charset="0"/>
                <a:cs typeface="Times New Roman" panose="02020603050405020304" pitchFamily="18" charset="0"/>
              </a:rPr>
              <a:t>Куп йиллик бегона ўтларга (қамиш, шура, оқбош, янтоғ ва бошқалар) қарши гербецид </a:t>
            </a:r>
            <a:br>
              <a:rPr lang="uz-Cyrl-UZ" sz="1400" dirty="0">
                <a:solidFill>
                  <a:schemeClr val="tx1"/>
                </a:solidFill>
                <a:latin typeface="Arial" panose="020B0604020202020204" pitchFamily="34" charset="0"/>
                <a:cs typeface="Times New Roman" panose="02020603050405020304" pitchFamily="18" charset="0"/>
              </a:rPr>
            </a:br>
            <a:r>
              <a:rPr lang="uz-Cyrl-UZ" sz="1400" dirty="0">
                <a:solidFill>
                  <a:schemeClr val="tx1"/>
                </a:solidFill>
                <a:latin typeface="Arial" panose="020B0604020202020204" pitchFamily="34" charset="0"/>
                <a:cs typeface="Times New Roman" panose="02020603050405020304" pitchFamily="18" charset="0"/>
              </a:rPr>
              <a:t>ва механик тадбирлар  уларнинг илдизи ер сатхидан жуда чуқур жойлашгани боис самарасиз бўлиб қолмоқда. Бунда самарали механизмлар, шу жумладан алмашлаб экиш тадбирлари </a:t>
            </a:r>
            <a:r>
              <a:rPr lang="uz-Cyrl-UZ" sz="1400" b="1" dirty="0">
                <a:solidFill>
                  <a:schemeClr val="tx1"/>
                </a:solidFill>
                <a:latin typeface="Arial" panose="020B0604020202020204" pitchFamily="34" charset="0"/>
                <a:cs typeface="Times New Roman" panose="02020603050405020304" pitchFamily="18" charset="0"/>
              </a:rPr>
              <a:t>кўзланган даражада амалга оширилмаган</a:t>
            </a:r>
            <a:r>
              <a:rPr lang="uz-Cyrl-UZ" sz="1400" dirty="0">
                <a:solidFill>
                  <a:schemeClr val="tx1"/>
                </a:solidFill>
                <a:latin typeface="Arial" panose="020B0604020202020204" pitchFamily="34" charset="0"/>
                <a:cs typeface="Times New Roman" panose="02020603050405020304" pitchFamily="18" charset="0"/>
              </a:rPr>
              <a:t>.</a:t>
            </a:r>
          </a:p>
          <a:p>
            <a:pPr indent="180340" algn="just">
              <a:lnSpc>
                <a:spcPct val="90000"/>
              </a:lnSpc>
            </a:pPr>
            <a:endParaRPr lang="uz-Cyrl-UZ" sz="1400" dirty="0">
              <a:solidFill>
                <a:schemeClr val="tx1"/>
              </a:solidFill>
              <a:latin typeface="Arial" panose="020B0604020202020204" pitchFamily="34" charset="0"/>
              <a:cs typeface="Times New Roman" panose="02020603050405020304" pitchFamily="18" charset="0"/>
            </a:endParaRPr>
          </a:p>
        </p:txBody>
      </p:sp>
      <p:sp>
        <p:nvSpPr>
          <p:cNvPr id="9" name="Скругленный прямоугольник 8"/>
          <p:cNvSpPr>
            <a:spLocks noChangeArrowheads="1"/>
          </p:cNvSpPr>
          <p:nvPr/>
        </p:nvSpPr>
        <p:spPr bwMode="auto">
          <a:xfrm>
            <a:off x="3489960" y="1511542"/>
            <a:ext cx="4666488" cy="5138816"/>
          </a:xfrm>
          <a:prstGeom prst="roundRect">
            <a:avLst>
              <a:gd name="adj" fmla="val 16667"/>
            </a:avLst>
          </a:prstGeom>
          <a:noFill/>
          <a:ln w="38100">
            <a:solidFill>
              <a:schemeClr val="accent6"/>
            </a:solidFill>
            <a:headEnd/>
            <a:tailEnd/>
          </a:ln>
        </p:spPr>
        <p:style>
          <a:lnRef idx="2">
            <a:schemeClr val="accent3"/>
          </a:lnRef>
          <a:fillRef idx="1">
            <a:schemeClr val="lt1"/>
          </a:fillRef>
          <a:effectRef idx="0">
            <a:schemeClr val="accent3"/>
          </a:effectRef>
          <a:fontRef idx="minor">
            <a:schemeClr val="dk1"/>
          </a:fontRef>
        </p:style>
        <p:txBody>
          <a:bodyPr rot="0" vert="horz" wrap="square" lIns="18000" tIns="10800" rIns="18000" bIns="10800" anchor="t" anchorCtr="0" upright="1">
            <a:noAutofit/>
          </a:bodyPr>
          <a:lstStyle/>
          <a:p>
            <a:pPr indent="180340" algn="just">
              <a:lnSpc>
                <a:spcPct val="90000"/>
              </a:lnSpc>
              <a:spcBef>
                <a:spcPts val="400"/>
              </a:spcBef>
              <a:spcAft>
                <a:spcPts val="0"/>
              </a:spcAft>
            </a:pPr>
            <a:r>
              <a:rPr lang="ru-RU" sz="1400" dirty="0">
                <a:latin typeface="Arial" panose="020B0604020202020204" pitchFamily="34" charset="0"/>
                <a:ea typeface="Times New Roman" panose="02020603050405020304" pitchFamily="18" charset="0"/>
                <a:cs typeface="Times New Roman" panose="02020603050405020304" pitchFamily="18" charset="0"/>
              </a:rPr>
              <a:t>Кооператив </a:t>
            </a:r>
            <a:r>
              <a:rPr lang="uz-Cyrl-UZ" sz="1400" dirty="0">
                <a:latin typeface="Arial" panose="020B0604020202020204" pitchFamily="34" charset="0"/>
                <a:ea typeface="Times New Roman" panose="02020603050405020304" pitchFamily="18" charset="0"/>
                <a:cs typeface="Times New Roman" panose="02020603050405020304" pitchFamily="18" charset="0"/>
              </a:rPr>
              <a:t>фаолияти учун </a:t>
            </a:r>
            <a:r>
              <a:rPr lang="ru-RU" sz="1400" dirty="0">
                <a:latin typeface="Arial" panose="020B0604020202020204" pitchFamily="34" charset="0"/>
                <a:ea typeface="Times New Roman" panose="02020603050405020304" pitchFamily="18" charset="0"/>
                <a:cs typeface="Times New Roman" panose="02020603050405020304" pitchFamily="18" charset="0"/>
              </a:rPr>
              <a:t>ер </a:t>
            </a:r>
            <a:r>
              <a:rPr lang="uz-Cyrl-UZ" sz="1400" dirty="0">
                <a:latin typeface="Arial" panose="020B0604020202020204" pitchFamily="34" charset="0"/>
                <a:ea typeface="Times New Roman" panose="02020603050405020304" pitchFamily="18" charset="0"/>
                <a:cs typeface="Times New Roman" panose="02020603050405020304" pitchFamily="18" charset="0"/>
              </a:rPr>
              <a:t>участкаларини</a:t>
            </a:r>
            <a:r>
              <a:rPr lang="ru-RU" sz="1400" dirty="0">
                <a:latin typeface="Arial" panose="020B0604020202020204" pitchFamily="34" charset="0"/>
                <a:ea typeface="Times New Roman" panose="02020603050405020304" pitchFamily="18" charset="0"/>
                <a:cs typeface="Times New Roman" panose="02020603050405020304" pitchFamily="18" charset="0"/>
              </a:rPr>
              <a:t> </a:t>
            </a:r>
            <a:r>
              <a:rPr lang="uz-Cyrl-UZ" sz="1400" dirty="0">
                <a:latin typeface="Arial" panose="020B0604020202020204" pitchFamily="34" charset="0"/>
                <a:ea typeface="Times New Roman" panose="02020603050405020304" pitchFamily="18" charset="0"/>
                <a:cs typeface="Times New Roman" panose="02020603050405020304" pitchFamily="18" charset="0"/>
              </a:rPr>
              <a:t>ажратиш</a:t>
            </a:r>
            <a:r>
              <a:rPr lang="ru-RU" sz="1400" dirty="0">
                <a:latin typeface="Arial" panose="020B0604020202020204" pitchFamily="34" charset="0"/>
                <a:ea typeface="Times New Roman" panose="02020603050405020304" pitchFamily="18" charset="0"/>
                <a:cs typeface="Times New Roman" panose="02020603050405020304" pitchFamily="18" charset="0"/>
              </a:rPr>
              <a:t> </a:t>
            </a:r>
            <a:r>
              <a:rPr lang="uz-Cyrl-UZ" sz="1400" dirty="0">
                <a:latin typeface="Arial" panose="020B0604020202020204" pitchFamily="34" charset="0"/>
                <a:ea typeface="Times New Roman" panose="02020603050405020304" pitchFamily="18" charset="0"/>
                <a:cs typeface="Times New Roman" panose="02020603050405020304" pitchFamily="18" charset="0"/>
              </a:rPr>
              <a:t>ва</a:t>
            </a:r>
            <a:r>
              <a:rPr lang="ru-RU" sz="1400" dirty="0">
                <a:latin typeface="Arial" panose="020B0604020202020204" pitchFamily="34" charset="0"/>
                <a:ea typeface="Times New Roman" panose="02020603050405020304" pitchFamily="18" charset="0"/>
                <a:cs typeface="Times New Roman" panose="02020603050405020304" pitchFamily="18" charset="0"/>
              </a:rPr>
              <a:t> </a:t>
            </a:r>
            <a:r>
              <a:rPr lang="uz-Cyrl-UZ" sz="1400" dirty="0">
                <a:latin typeface="Arial" panose="020B0604020202020204" pitchFamily="34" charset="0"/>
                <a:ea typeface="Times New Roman" panose="02020603050405020304" pitchFamily="18" charset="0"/>
                <a:cs typeface="Times New Roman" panose="02020603050405020304" pitchFamily="18" charset="0"/>
              </a:rPr>
              <a:t>ундан</a:t>
            </a:r>
            <a:r>
              <a:rPr lang="ru-RU" sz="1400" dirty="0">
                <a:latin typeface="Arial" panose="020B0604020202020204" pitchFamily="34" charset="0"/>
                <a:ea typeface="Times New Roman" panose="02020603050405020304" pitchFamily="18" charset="0"/>
                <a:cs typeface="Times New Roman" panose="02020603050405020304" pitchFamily="18" charset="0"/>
              </a:rPr>
              <a:t> </a:t>
            </a:r>
            <a:r>
              <a:rPr lang="uz-Cyrl-UZ" sz="1400" b="1" dirty="0">
                <a:latin typeface="Arial" panose="020B0604020202020204" pitchFamily="34" charset="0"/>
                <a:ea typeface="Times New Roman" panose="02020603050405020304" pitchFamily="18" charset="0"/>
                <a:cs typeface="Times New Roman" panose="02020603050405020304" pitchFamily="18" charset="0"/>
              </a:rPr>
              <a:t>фойдаланиш</a:t>
            </a:r>
            <a:r>
              <a:rPr lang="ru-RU" sz="1400" b="1" dirty="0">
                <a:latin typeface="Arial" panose="020B0604020202020204" pitchFamily="34" charset="0"/>
                <a:ea typeface="Times New Roman" panose="02020603050405020304" pitchFamily="18" charset="0"/>
                <a:cs typeface="Times New Roman" panose="02020603050405020304" pitchFamily="18" charset="0"/>
              </a:rPr>
              <a:t> </a:t>
            </a:r>
            <a:r>
              <a:rPr lang="uz-Cyrl-UZ" sz="1400" b="1" dirty="0">
                <a:latin typeface="Arial" panose="020B0604020202020204" pitchFamily="34" charset="0"/>
                <a:ea typeface="Times New Roman" panose="02020603050405020304" pitchFamily="18" charset="0"/>
                <a:cs typeface="Times New Roman" panose="02020603050405020304" pitchFamily="18" charset="0"/>
              </a:rPr>
              <a:t>тартиби</a:t>
            </a:r>
            <a:r>
              <a:rPr lang="ru-RU" sz="1400" b="1" dirty="0">
                <a:latin typeface="Arial" panose="020B0604020202020204" pitchFamily="34" charset="0"/>
                <a:ea typeface="Times New Roman" panose="02020603050405020304" pitchFamily="18" charset="0"/>
                <a:cs typeface="Times New Roman" panose="02020603050405020304" pitchFamily="18" charset="0"/>
              </a:rPr>
              <a:t> </a:t>
            </a:r>
            <a:r>
              <a:rPr lang="uz-Cyrl-UZ" sz="1400" b="1" dirty="0">
                <a:latin typeface="Arial" panose="020B0604020202020204" pitchFamily="34" charset="0"/>
                <a:ea typeface="Times New Roman" panose="02020603050405020304" pitchFamily="18" charset="0"/>
                <a:cs typeface="Times New Roman" panose="02020603050405020304" pitchFamily="18" charset="0"/>
              </a:rPr>
              <a:t>белгиланмоқда</a:t>
            </a:r>
            <a:r>
              <a:rPr lang="uz-Cyrl-UZ" sz="1400" dirty="0">
                <a:latin typeface="Arial" panose="020B0604020202020204" pitchFamily="34" charset="0"/>
                <a:ea typeface="Times New Roman" panose="02020603050405020304" pitchFamily="18" charset="0"/>
                <a:cs typeface="Times New Roman" panose="02020603050405020304" pitchFamily="18" charset="0"/>
              </a:rPr>
              <a:t> </a:t>
            </a:r>
            <a:r>
              <a:rPr lang="uz-Cyrl-UZ" sz="1400" i="1" u="sng" dirty="0">
                <a:latin typeface="Arial" panose="020B0604020202020204" pitchFamily="34" charset="0"/>
                <a:ea typeface="Times New Roman" panose="02020603050405020304" pitchFamily="18" charset="0"/>
                <a:cs typeface="Times New Roman" panose="02020603050405020304" pitchFamily="18" charset="0"/>
              </a:rPr>
              <a:t>(12-модда)</a:t>
            </a:r>
            <a:r>
              <a:rPr lang="uz-Cyrl-UZ" sz="1400" dirty="0">
                <a:latin typeface="Arial" panose="020B0604020202020204" pitchFamily="34" charset="0"/>
                <a:ea typeface="Times New Roman" panose="02020603050405020304" pitchFamily="18" charset="0"/>
                <a:cs typeface="Times New Roman" panose="02020603050405020304" pitchFamily="18" charset="0"/>
              </a:rPr>
              <a:t>: </a:t>
            </a:r>
          </a:p>
          <a:p>
            <a:pPr marL="285750" indent="-285750" algn="just">
              <a:lnSpc>
                <a:spcPct val="90000"/>
              </a:lnSpc>
              <a:spcBef>
                <a:spcPts val="400"/>
              </a:spcBef>
              <a:spcAft>
                <a:spcPts val="0"/>
              </a:spcAft>
              <a:buFont typeface="Wingdings" panose="05000000000000000000" pitchFamily="2" charset="2"/>
              <a:buChar char="q"/>
            </a:pPr>
            <a:r>
              <a:rPr lang="uz-Cyrl-UZ" sz="1400" dirty="0">
                <a:latin typeface="Arial" panose="020B0604020202020204" pitchFamily="34" charset="0"/>
                <a:ea typeface="Times New Roman" panose="02020603050405020304" pitchFamily="18" charset="0"/>
                <a:cs typeface="Times New Roman" panose="02020603050405020304" pitchFamily="18" charset="0"/>
              </a:rPr>
              <a:t>қишлоқ хўжалиги мақсадлари учун ер участкаси </a:t>
            </a:r>
            <a:r>
              <a:rPr lang="uz-Cyrl-UZ" sz="1400" u="sng" dirty="0">
                <a:latin typeface="Arial" panose="020B0604020202020204" pitchFamily="34" charset="0"/>
                <a:ea typeface="Times New Roman" panose="02020603050405020304" pitchFamily="18" charset="0"/>
                <a:cs typeface="Times New Roman" panose="02020603050405020304" pitchFamily="18" charset="0"/>
              </a:rPr>
              <a:t>фақат ижара ҳуқуқи асосида</a:t>
            </a:r>
            <a:r>
              <a:rPr lang="uz-Cyrl-UZ" sz="1400" dirty="0">
                <a:latin typeface="Arial" panose="020B0604020202020204" pitchFamily="34" charset="0"/>
                <a:ea typeface="Times New Roman" panose="02020603050405020304" pitchFamily="18" charset="0"/>
                <a:cs typeface="Times New Roman" panose="02020603050405020304" pitchFamily="18" charset="0"/>
              </a:rPr>
              <a:t> </a:t>
            </a:r>
            <a:br>
              <a:rPr lang="uz-Cyrl-UZ" sz="1400" dirty="0">
                <a:latin typeface="Arial" panose="020B0604020202020204" pitchFamily="34" charset="0"/>
                <a:ea typeface="Times New Roman" panose="02020603050405020304" pitchFamily="18" charset="0"/>
                <a:cs typeface="Times New Roman" panose="02020603050405020304" pitchFamily="18" charset="0"/>
              </a:rPr>
            </a:br>
            <a:r>
              <a:rPr lang="uz-Cyrl-UZ" sz="1400" dirty="0">
                <a:latin typeface="Arial" panose="020B0604020202020204" pitchFamily="34" charset="0"/>
                <a:ea typeface="Times New Roman" panose="02020603050405020304" pitchFamily="18" charset="0"/>
                <a:cs typeface="Times New Roman" panose="02020603050405020304" pitchFamily="18" charset="0"/>
              </a:rPr>
              <a:t>30 йилдан 50 йилгача бўлган муддатга берилади;</a:t>
            </a:r>
          </a:p>
          <a:p>
            <a:pPr marL="285750" indent="-285750" algn="just">
              <a:lnSpc>
                <a:spcPct val="90000"/>
              </a:lnSpc>
              <a:spcBef>
                <a:spcPts val="400"/>
              </a:spcBef>
              <a:spcAft>
                <a:spcPts val="0"/>
              </a:spcAft>
              <a:buFont typeface="Wingdings" panose="05000000000000000000" pitchFamily="2" charset="2"/>
              <a:buChar char="q"/>
            </a:pPr>
            <a:r>
              <a:rPr lang="uz-Cyrl-UZ" sz="1400" dirty="0">
                <a:latin typeface="Arial" panose="020B0604020202020204" pitchFamily="34" charset="0"/>
                <a:ea typeface="Times New Roman" panose="02020603050405020304" pitchFamily="18" charset="0"/>
                <a:cs typeface="Times New Roman" panose="02020603050405020304" pitchFamily="18" charset="0"/>
              </a:rPr>
              <a:t>бино ва иншоотларни қуриш учун ер участкалари қишлоқ хўжалигига мўлжалланмаган ерлардан </a:t>
            </a:r>
            <a:r>
              <a:rPr lang="uz-Cyrl-UZ" sz="1400" u="sng" dirty="0">
                <a:latin typeface="Arial" panose="020B0604020202020204" pitchFamily="34" charset="0"/>
                <a:ea typeface="Times New Roman" panose="02020603050405020304" pitchFamily="18" charset="0"/>
                <a:cs typeface="Times New Roman" panose="02020603050405020304" pitchFamily="18" charset="0"/>
              </a:rPr>
              <a:t>электрон-онлайн аукцион орқали</a:t>
            </a:r>
            <a:r>
              <a:rPr lang="uz-Cyrl-UZ" sz="1400" dirty="0">
                <a:latin typeface="Arial" panose="020B0604020202020204" pitchFamily="34" charset="0"/>
                <a:ea typeface="Times New Roman" panose="02020603050405020304" pitchFamily="18" charset="0"/>
                <a:cs typeface="Times New Roman" panose="02020603050405020304" pitchFamily="18" charset="0"/>
              </a:rPr>
              <a:t> ажратилади;</a:t>
            </a:r>
          </a:p>
          <a:p>
            <a:pPr marL="285750" indent="-285750" algn="just">
              <a:lnSpc>
                <a:spcPct val="90000"/>
              </a:lnSpc>
              <a:spcBef>
                <a:spcPts val="400"/>
              </a:spcBef>
              <a:spcAft>
                <a:spcPts val="0"/>
              </a:spcAft>
              <a:buFont typeface="Wingdings" panose="05000000000000000000" pitchFamily="2" charset="2"/>
              <a:buChar char="q"/>
            </a:pPr>
            <a:r>
              <a:rPr lang="uz-Cyrl-UZ" sz="1400" dirty="0">
                <a:latin typeface="Arial" panose="020B0604020202020204" pitchFamily="34" charset="0"/>
                <a:ea typeface="Times New Roman" panose="02020603050405020304" pitchFamily="18" charset="0"/>
                <a:cs typeface="Times New Roman" panose="02020603050405020304" pitchFamily="18" charset="0"/>
              </a:rPr>
              <a:t>ажратилган ер участкалари умумий майдонининг </a:t>
            </a:r>
            <a:r>
              <a:rPr lang="uz-Cyrl-UZ" sz="1400" u="sng" dirty="0">
                <a:latin typeface="Arial" panose="020B0604020202020204" pitchFamily="34" charset="0"/>
                <a:ea typeface="Times New Roman" panose="02020603050405020304" pitchFamily="18" charset="0"/>
                <a:cs typeface="Times New Roman" panose="02020603050405020304" pitchFamily="18" charset="0"/>
              </a:rPr>
              <a:t>80 фоизидан</a:t>
            </a:r>
            <a:r>
              <a:rPr lang="uz-Cyrl-UZ" sz="1400" dirty="0">
                <a:latin typeface="Arial" panose="020B0604020202020204" pitchFamily="34" charset="0"/>
                <a:ea typeface="Times New Roman" panose="02020603050405020304" pitchFamily="18" charset="0"/>
                <a:cs typeface="Times New Roman" panose="02020603050405020304" pitchFamily="18" charset="0"/>
              </a:rPr>
              <a:t> кам бўлмаган қисмида ихтисослик бўйича, </a:t>
            </a:r>
            <a:r>
              <a:rPr lang="uz-Cyrl-UZ" sz="1400" u="sng" dirty="0">
                <a:latin typeface="Arial" panose="020B0604020202020204" pitchFamily="34" charset="0"/>
                <a:ea typeface="Times New Roman" panose="02020603050405020304" pitchFamily="18" charset="0"/>
                <a:cs typeface="Times New Roman" panose="02020603050405020304" pitchFamily="18" charset="0"/>
              </a:rPr>
              <a:t>20 фоизидан </a:t>
            </a:r>
            <a:r>
              <a:rPr lang="uz-Cyrl-UZ" sz="1400" dirty="0">
                <a:latin typeface="Arial" panose="020B0604020202020204" pitchFamily="34" charset="0"/>
                <a:ea typeface="Times New Roman" panose="02020603050405020304" pitchFamily="18" charset="0"/>
                <a:cs typeface="Times New Roman" panose="02020603050405020304" pitchFamily="18" charset="0"/>
              </a:rPr>
              <a:t>ошмаган қисмида алмашлаб экишни жорий этиш мумкин;</a:t>
            </a:r>
          </a:p>
          <a:p>
            <a:pPr marL="285750" indent="-285750" algn="just">
              <a:lnSpc>
                <a:spcPct val="90000"/>
              </a:lnSpc>
              <a:spcBef>
                <a:spcPts val="400"/>
              </a:spcBef>
              <a:spcAft>
                <a:spcPts val="0"/>
              </a:spcAft>
              <a:buFont typeface="Wingdings" panose="05000000000000000000" pitchFamily="2" charset="2"/>
              <a:buChar char="q"/>
            </a:pPr>
            <a:r>
              <a:rPr lang="uz-Cyrl-UZ" sz="1400" dirty="0">
                <a:latin typeface="Arial" panose="020B0604020202020204" pitchFamily="34" charset="0"/>
                <a:ea typeface="Times New Roman" panose="02020603050405020304" pitchFamily="18" charset="0"/>
                <a:cs typeface="Times New Roman" panose="02020603050405020304" pitchFamily="18" charset="0"/>
              </a:rPr>
              <a:t>ер участкасига бўлган ҳуқуқ кредит олишда </a:t>
            </a:r>
            <a:r>
              <a:rPr lang="uz-Cyrl-UZ" sz="1400" u="sng" dirty="0">
                <a:latin typeface="Arial" panose="020B0604020202020204" pitchFamily="34" charset="0"/>
                <a:ea typeface="Times New Roman" panose="02020603050405020304" pitchFamily="18" charset="0"/>
                <a:cs typeface="Times New Roman" panose="02020603050405020304" pitchFamily="18" charset="0"/>
              </a:rPr>
              <a:t>гаровга</a:t>
            </a:r>
            <a:r>
              <a:rPr lang="uz-Cyrl-UZ" sz="1400" dirty="0">
                <a:latin typeface="Arial" panose="020B0604020202020204" pitchFamily="34" charset="0"/>
                <a:ea typeface="Times New Roman" panose="02020603050405020304" pitchFamily="18" charset="0"/>
                <a:cs typeface="Times New Roman" panose="02020603050405020304" pitchFamily="18" charset="0"/>
              </a:rPr>
              <a:t> қўйилиши мумкин;</a:t>
            </a:r>
          </a:p>
          <a:p>
            <a:pPr marL="285750" indent="-285750" algn="just">
              <a:lnSpc>
                <a:spcPct val="90000"/>
              </a:lnSpc>
              <a:spcBef>
                <a:spcPts val="400"/>
              </a:spcBef>
              <a:spcAft>
                <a:spcPts val="0"/>
              </a:spcAft>
              <a:buFont typeface="Wingdings" panose="05000000000000000000" pitchFamily="2" charset="2"/>
              <a:buChar char="q"/>
            </a:pPr>
            <a:r>
              <a:rPr lang="uz-Cyrl-UZ" sz="1400" dirty="0">
                <a:latin typeface="Arial" panose="020B0604020202020204" pitchFamily="34" charset="0"/>
                <a:ea typeface="Times New Roman" panose="02020603050405020304" pitchFamily="18" charset="0"/>
                <a:cs typeface="Times New Roman" panose="02020603050405020304" pitchFamily="18" charset="0"/>
              </a:rPr>
              <a:t>ер участкалари фуқароларга </a:t>
            </a:r>
            <a:r>
              <a:rPr lang="uz-Cyrl-UZ" sz="1400" u="sng" dirty="0">
                <a:latin typeface="Arial" panose="020B0604020202020204" pitchFamily="34" charset="0"/>
                <a:ea typeface="Times New Roman" panose="02020603050405020304" pitchFamily="18" charset="0"/>
                <a:cs typeface="Times New Roman" panose="02020603050405020304" pitchFamily="18" charset="0"/>
              </a:rPr>
              <a:t>иккиламчи ижарага, оила пудрати асосида</a:t>
            </a:r>
            <a:r>
              <a:rPr lang="uz-Cyrl-UZ" sz="1400" dirty="0">
                <a:latin typeface="Arial" panose="020B0604020202020204" pitchFamily="34" charset="0"/>
                <a:ea typeface="Times New Roman" panose="02020603050405020304" pitchFamily="18" charset="0"/>
                <a:cs typeface="Times New Roman" panose="02020603050405020304" pitchFamily="18" charset="0"/>
              </a:rPr>
              <a:t> 1 йилгача бўлган муддатга берилиши мумкин.</a:t>
            </a:r>
            <a:endParaRPr lang="ru-RU" sz="1600" dirty="0">
              <a:latin typeface="Arial" panose="020B0604020202020204" pitchFamily="34" charset="0"/>
              <a:ea typeface="Calibri" panose="020F0502020204030204" pitchFamily="34" charset="0"/>
              <a:cs typeface="Times New Roman" panose="02020603050405020304" pitchFamily="18" charset="0"/>
            </a:endParaRPr>
          </a:p>
        </p:txBody>
      </p:sp>
      <p:sp>
        <p:nvSpPr>
          <p:cNvPr id="10" name="Скругленный прямоугольник 9"/>
          <p:cNvSpPr>
            <a:spLocks noChangeArrowheads="1"/>
          </p:cNvSpPr>
          <p:nvPr/>
        </p:nvSpPr>
        <p:spPr bwMode="auto">
          <a:xfrm>
            <a:off x="8275320" y="1504950"/>
            <a:ext cx="3723894" cy="5116455"/>
          </a:xfrm>
          <a:prstGeom prst="roundRect">
            <a:avLst>
              <a:gd name="adj" fmla="val 16667"/>
            </a:avLst>
          </a:prstGeom>
          <a:ln w="38100">
            <a:headEnd/>
            <a:tailEnd/>
          </a:ln>
        </p:spPr>
        <p:style>
          <a:lnRef idx="2">
            <a:schemeClr val="accent1"/>
          </a:lnRef>
          <a:fillRef idx="1">
            <a:schemeClr val="lt1"/>
          </a:fillRef>
          <a:effectRef idx="0">
            <a:schemeClr val="accent1"/>
          </a:effectRef>
          <a:fontRef idx="minor">
            <a:schemeClr val="dk1"/>
          </a:fontRef>
        </p:style>
        <p:txBody>
          <a:bodyPr rot="0" vert="horz" wrap="square" lIns="18000" tIns="10800" rIns="18000" bIns="10800" anchor="t" anchorCtr="0" upright="1">
            <a:noAutofit/>
          </a:bodyPr>
          <a:lstStyle/>
          <a:p>
            <a:pPr indent="180340" algn="just">
              <a:spcBef>
                <a:spcPts val="200"/>
              </a:spcBef>
              <a:spcAft>
                <a:spcPts val="0"/>
              </a:spcAft>
            </a:pPr>
            <a:r>
              <a:rPr lang="uz-Cyrl-UZ" sz="1400" dirty="0">
                <a:latin typeface="Arial" panose="020B0604020202020204" pitchFamily="34" charset="0"/>
                <a:ea typeface="Times New Roman" panose="02020603050405020304" pitchFamily="18" charset="0"/>
                <a:cs typeface="Arial" panose="020B0604020202020204" pitchFamily="34" charset="0"/>
              </a:rPr>
              <a:t>Қишлоқ хўжалиги кооперативларига </a:t>
            </a:r>
            <a:br>
              <a:rPr lang="uz-Cyrl-UZ" sz="1400" dirty="0">
                <a:latin typeface="Arial" panose="020B0604020202020204" pitchFamily="34" charset="0"/>
                <a:ea typeface="Times New Roman" panose="02020603050405020304" pitchFamily="18" charset="0"/>
                <a:cs typeface="Arial" panose="020B0604020202020204" pitchFamily="34" charset="0"/>
              </a:rPr>
            </a:br>
            <a:r>
              <a:rPr lang="uz-Cyrl-UZ" sz="1400" dirty="0">
                <a:latin typeface="Arial" panose="020B0604020202020204" pitchFamily="34" charset="0"/>
                <a:ea typeface="Times New Roman" panose="02020603050405020304" pitchFamily="18" charset="0"/>
                <a:cs typeface="Arial" panose="020B0604020202020204" pitchFamily="34" charset="0"/>
              </a:rPr>
              <a:t>ер участкаларини бериш тартиби, ердан фойдаланиш ва бу борада кооперативлар ҳуқуқларини кафолатлаш масалалари ҳуқуқий тартибга солинади.</a:t>
            </a:r>
          </a:p>
          <a:p>
            <a:pPr indent="180340" algn="just">
              <a:spcBef>
                <a:spcPts val="200"/>
              </a:spcBef>
              <a:spcAft>
                <a:spcPts val="0"/>
              </a:spcAft>
            </a:pPr>
            <a:endParaRPr lang="uz-Cyrl-UZ" sz="1400"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7403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кругленный прямоугольник 3"/>
          <p:cNvSpPr>
            <a:spLocks/>
          </p:cNvSpPr>
          <p:nvPr/>
        </p:nvSpPr>
        <p:spPr>
          <a:xfrm>
            <a:off x="285748" y="115924"/>
            <a:ext cx="4896000" cy="383467"/>
          </a:xfrm>
          <a:prstGeom prst="round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uz-Cyrl-UZ"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Ширкат хўжалиги</a:t>
            </a:r>
            <a:endParaRPr lang="ru-RU" sz="1200" dirty="0">
              <a:effectLst/>
              <a:ea typeface="Calibri" panose="020F0502020204030204" pitchFamily="34" charset="0"/>
              <a:cs typeface="Times New Roman" panose="02020603050405020304" pitchFamily="18" charset="0"/>
            </a:endParaRPr>
          </a:p>
        </p:txBody>
      </p:sp>
      <p:sp>
        <p:nvSpPr>
          <p:cNvPr id="6" name="Скругленный прямоугольник 5"/>
          <p:cNvSpPr>
            <a:spLocks/>
          </p:cNvSpPr>
          <p:nvPr/>
        </p:nvSpPr>
        <p:spPr>
          <a:xfrm>
            <a:off x="7046729" y="115925"/>
            <a:ext cx="4896000" cy="383467"/>
          </a:xfrm>
          <a:prstGeom prst="round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80000"/>
              </a:lnSpc>
              <a:spcAft>
                <a:spcPts val="0"/>
              </a:spcAft>
            </a:pPr>
            <a:r>
              <a:rPr lang="ru-RU"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algn="ctr">
              <a:lnSpc>
                <a:spcPct val="80000"/>
              </a:lnSpc>
              <a:spcAft>
                <a:spcPts val="0"/>
              </a:spcAft>
            </a:pPr>
            <a:r>
              <a:rPr lang="uz-Cyrl-UZ" sz="1300" b="1" dirty="0">
                <a:effectLst/>
                <a:latin typeface="Arial" panose="020B0604020202020204" pitchFamily="34" charset="0"/>
                <a:ea typeface="Calibri" panose="020F0502020204030204" pitchFamily="34" charset="0"/>
                <a:cs typeface="Times New Roman" panose="02020603050405020304" pitchFamily="18" charset="0"/>
              </a:rPr>
              <a:t>Қишлоқ хўжалиги кооперацияси (кооперативи)</a:t>
            </a:r>
            <a:endParaRPr lang="ru-RU" sz="1300" b="1" dirty="0">
              <a:effectLst/>
              <a:ea typeface="Calibri" panose="020F0502020204030204" pitchFamily="34" charset="0"/>
              <a:cs typeface="Times New Roman" panose="02020603050405020304" pitchFamily="18" charset="0"/>
            </a:endParaRPr>
          </a:p>
          <a:p>
            <a:pPr algn="ctr">
              <a:lnSpc>
                <a:spcPct val="115000"/>
              </a:lnSpc>
              <a:spcAft>
                <a:spcPts val="1000"/>
              </a:spcAft>
            </a:pPr>
            <a:r>
              <a:rPr lang="uz-Cyrl-UZ"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ru-RU" sz="1100" dirty="0">
              <a:effectLst/>
              <a:ea typeface="Calibri" panose="020F0502020204030204" pitchFamily="34" charset="0"/>
              <a:cs typeface="Times New Roman" panose="02020603050405020304" pitchFamily="18" charset="0"/>
            </a:endParaRPr>
          </a:p>
        </p:txBody>
      </p:sp>
      <p:sp>
        <p:nvSpPr>
          <p:cNvPr id="8" name="Скругленный прямоугольник 7"/>
          <p:cNvSpPr>
            <a:spLocks noChangeArrowheads="1"/>
          </p:cNvSpPr>
          <p:nvPr/>
        </p:nvSpPr>
        <p:spPr bwMode="auto">
          <a:xfrm>
            <a:off x="257175" y="1398678"/>
            <a:ext cx="5614358" cy="511762"/>
          </a:xfrm>
          <a:prstGeom prst="roundRect">
            <a:avLst>
              <a:gd name="adj" fmla="val 16667"/>
            </a:avLst>
          </a:prstGeom>
          <a:ln w="19050">
            <a:solidFill>
              <a:schemeClr val="accent2"/>
            </a:solidFill>
            <a:headEnd/>
            <a:tailEnd/>
          </a:ln>
        </p:spPr>
        <p:style>
          <a:lnRef idx="2">
            <a:schemeClr val="accent6"/>
          </a:lnRef>
          <a:fillRef idx="1">
            <a:schemeClr val="lt1"/>
          </a:fillRef>
          <a:effectRef idx="0">
            <a:schemeClr val="accent6"/>
          </a:effectRef>
          <a:fontRef idx="minor">
            <a:schemeClr val="dk1"/>
          </a:fontRef>
        </p:style>
        <p:txBody>
          <a:bodyPr rot="0" vert="horz" wrap="square" lIns="18000" tIns="10800" rIns="18000" bIns="10800" anchor="t" anchorCtr="0" upright="1">
            <a:noAutofit/>
          </a:bodyPr>
          <a:lstStyle/>
          <a:p>
            <a:pPr algn="ctr"/>
            <a:r>
              <a:rPr lang="uz-Cyrl-UZ" sz="1100" b="1" dirty="0">
                <a:solidFill>
                  <a:schemeClr val="accent2">
                    <a:lumMod val="50000"/>
                  </a:schemeClr>
                </a:solidFill>
                <a:latin typeface="Arial" panose="020B0604020202020204" pitchFamily="34" charset="0"/>
                <a:ea typeface="Calibri" panose="020F0502020204030204" pitchFamily="34" charset="0"/>
                <a:cs typeface="Times New Roman" panose="02020603050405020304" pitchFamily="18" charset="0"/>
              </a:rPr>
              <a:t>фаолиятининг асосий тури қишлоқ хўжалик маҳсулоти етиштириш ҳисобланади</a:t>
            </a:r>
            <a:endParaRPr lang="ru-RU" sz="1100" b="1" dirty="0">
              <a:solidFill>
                <a:schemeClr val="accent2">
                  <a:lumMod val="50000"/>
                </a:schemeClr>
              </a:solidFill>
              <a:effectLst/>
              <a:ea typeface="Calibri" panose="020F0502020204030204" pitchFamily="34" charset="0"/>
              <a:cs typeface="Times New Roman" panose="02020603050405020304" pitchFamily="18" charset="0"/>
            </a:endParaRPr>
          </a:p>
        </p:txBody>
      </p:sp>
      <p:sp>
        <p:nvSpPr>
          <p:cNvPr id="10" name="Скругленный прямоугольник 9"/>
          <p:cNvSpPr>
            <a:spLocks noChangeArrowheads="1"/>
          </p:cNvSpPr>
          <p:nvPr/>
        </p:nvSpPr>
        <p:spPr bwMode="auto">
          <a:xfrm>
            <a:off x="6412604" y="1398679"/>
            <a:ext cx="5616000" cy="511762"/>
          </a:xfrm>
          <a:prstGeom prst="roundRect">
            <a:avLst>
              <a:gd name="adj" fmla="val 16667"/>
            </a:avLst>
          </a:prstGeom>
          <a:ln w="19050">
            <a:headEnd/>
            <a:tailEnd/>
          </a:ln>
        </p:spPr>
        <p:style>
          <a:lnRef idx="2">
            <a:schemeClr val="accent1"/>
          </a:lnRef>
          <a:fillRef idx="1">
            <a:schemeClr val="lt1"/>
          </a:fillRef>
          <a:effectRef idx="0">
            <a:schemeClr val="accent1"/>
          </a:effectRef>
          <a:fontRef idx="minor">
            <a:schemeClr val="dk1"/>
          </a:fontRef>
        </p:style>
        <p:txBody>
          <a:bodyPr rot="0" vert="horz" wrap="square" lIns="18000" tIns="10800" rIns="18000" bIns="10800" anchor="t" anchorCtr="0" upright="1">
            <a:noAutofit/>
          </a:bodyPr>
          <a:lstStyle/>
          <a:p>
            <a:pPr algn="ctr"/>
            <a:r>
              <a:rPr lang="uz-Cyrl-UZ" sz="1000" b="1" dirty="0">
                <a:solidFill>
                  <a:srgbClr val="002060"/>
                </a:solidFill>
                <a:latin typeface="Arial" panose="020B0604020202020204" pitchFamily="34" charset="0"/>
                <a:ea typeface="Calibri" panose="020F0502020204030204" pitchFamily="34" charset="0"/>
                <a:cs typeface="Arial" panose="020B0604020202020204" pitchFamily="34" charset="0"/>
              </a:rPr>
              <a:t>фаолиятининг асосий тури қишлоқ хўжалиги маҳсулотларини ишлаб чиқариш, </a:t>
            </a:r>
            <a:br>
              <a:rPr lang="uz-Cyrl-UZ" sz="1000" b="1" dirty="0">
                <a:solidFill>
                  <a:srgbClr val="002060"/>
                </a:solidFill>
                <a:latin typeface="Arial" panose="020B0604020202020204" pitchFamily="34" charset="0"/>
                <a:ea typeface="Calibri" panose="020F0502020204030204" pitchFamily="34" charset="0"/>
                <a:cs typeface="Arial" panose="020B0604020202020204" pitchFamily="34" charset="0"/>
              </a:rPr>
            </a:br>
            <a:r>
              <a:rPr lang="uz-Cyrl-UZ" sz="1000" b="1" dirty="0">
                <a:solidFill>
                  <a:srgbClr val="002060"/>
                </a:solidFill>
                <a:latin typeface="Arial" panose="020B0604020202020204" pitchFamily="34" charset="0"/>
                <a:ea typeface="Calibri" panose="020F0502020204030204" pitchFamily="34" charset="0"/>
                <a:cs typeface="Arial" panose="020B0604020202020204" pitchFamily="34" charset="0"/>
              </a:rPr>
              <a:t>қайта ишлаш, сотиш ва аъзоларнинг эҳтиёжларини қондириш мақсадида уларга хизмат кўрсатиш ҳисобланади</a:t>
            </a:r>
            <a:endParaRPr lang="uz-Cyrl-UZ" sz="1000" dirty="0">
              <a:effectLst/>
              <a:latin typeface="Arial" panose="020B0604020202020204" pitchFamily="34" charset="0"/>
              <a:ea typeface="Calibri" panose="020F0502020204030204" pitchFamily="34" charset="0"/>
              <a:cs typeface="Arial" panose="020B0604020202020204" pitchFamily="34" charset="0"/>
            </a:endParaRPr>
          </a:p>
        </p:txBody>
      </p:sp>
      <p:sp>
        <p:nvSpPr>
          <p:cNvPr id="11" name="Скругленный прямоугольник 10"/>
          <p:cNvSpPr>
            <a:spLocks noChangeArrowheads="1"/>
          </p:cNvSpPr>
          <p:nvPr/>
        </p:nvSpPr>
        <p:spPr bwMode="auto">
          <a:xfrm>
            <a:off x="257173" y="1977005"/>
            <a:ext cx="5614358" cy="511762"/>
          </a:xfrm>
          <a:prstGeom prst="roundRect">
            <a:avLst>
              <a:gd name="adj" fmla="val 16667"/>
            </a:avLst>
          </a:prstGeom>
          <a:ln w="19050">
            <a:solidFill>
              <a:schemeClr val="accent2"/>
            </a:solidFill>
            <a:headEnd/>
            <a:tailEnd/>
          </a:ln>
        </p:spPr>
        <p:style>
          <a:lnRef idx="2">
            <a:schemeClr val="accent6"/>
          </a:lnRef>
          <a:fillRef idx="1">
            <a:schemeClr val="lt1"/>
          </a:fillRef>
          <a:effectRef idx="0">
            <a:schemeClr val="accent6"/>
          </a:effectRef>
          <a:fontRef idx="minor">
            <a:schemeClr val="dk1"/>
          </a:fontRef>
        </p:style>
        <p:txBody>
          <a:bodyPr rot="0" vert="horz" wrap="square" lIns="18000" tIns="10800" rIns="18000" bIns="10800" anchor="t" anchorCtr="0" upright="1">
            <a:noAutofit/>
          </a:bodyPr>
          <a:lstStyle/>
          <a:p>
            <a:pPr algn="ctr"/>
            <a:r>
              <a:rPr lang="uz-Cyrl-UZ" sz="1100" b="1" dirty="0">
                <a:solidFill>
                  <a:schemeClr val="accent2">
                    <a:lumMod val="50000"/>
                  </a:schemeClr>
                </a:solidFill>
                <a:latin typeface="Arial" panose="020B0604020202020204" pitchFamily="34" charset="0"/>
                <a:cs typeface="Times New Roman" panose="02020603050405020304" pitchFamily="18" charset="0"/>
              </a:rPr>
              <a:t>жисмоний шахслар ширкат хўжалиги аъзоси бўлишлари мумкин</a:t>
            </a:r>
            <a:endParaRPr lang="ru-RU" sz="1100" b="1" dirty="0">
              <a:solidFill>
                <a:schemeClr val="accent2">
                  <a:lumMod val="50000"/>
                </a:schemeClr>
              </a:solidFill>
              <a:latin typeface="Arial" panose="020B0604020202020204" pitchFamily="34" charset="0"/>
              <a:cs typeface="Times New Roman" panose="02020603050405020304" pitchFamily="18" charset="0"/>
            </a:endParaRPr>
          </a:p>
        </p:txBody>
      </p:sp>
      <p:sp>
        <p:nvSpPr>
          <p:cNvPr id="13" name="Скругленный прямоугольник 12"/>
          <p:cNvSpPr>
            <a:spLocks noChangeArrowheads="1"/>
          </p:cNvSpPr>
          <p:nvPr/>
        </p:nvSpPr>
        <p:spPr bwMode="auto">
          <a:xfrm>
            <a:off x="257172" y="2552637"/>
            <a:ext cx="5614358" cy="824051"/>
          </a:xfrm>
          <a:prstGeom prst="roundRect">
            <a:avLst>
              <a:gd name="adj" fmla="val 16667"/>
            </a:avLst>
          </a:prstGeom>
          <a:ln w="19050">
            <a:solidFill>
              <a:schemeClr val="accent2"/>
            </a:solidFill>
            <a:headEnd/>
            <a:tailEnd/>
          </a:ln>
        </p:spPr>
        <p:style>
          <a:lnRef idx="2">
            <a:schemeClr val="accent6"/>
          </a:lnRef>
          <a:fillRef idx="1">
            <a:schemeClr val="lt1"/>
          </a:fillRef>
          <a:effectRef idx="0">
            <a:schemeClr val="accent6"/>
          </a:effectRef>
          <a:fontRef idx="minor">
            <a:schemeClr val="dk1"/>
          </a:fontRef>
        </p:style>
        <p:txBody>
          <a:bodyPr rot="0" vert="horz" wrap="square" lIns="18000" tIns="10800" rIns="18000" bIns="10800" anchor="t" anchorCtr="0" upright="1">
            <a:noAutofit/>
          </a:bodyPr>
          <a:lstStyle/>
          <a:p>
            <a:pPr algn="ctr"/>
            <a:r>
              <a:rPr lang="uz-Cyrl-UZ" sz="1100" b="1" dirty="0">
                <a:solidFill>
                  <a:schemeClr val="accent2">
                    <a:lumMod val="50000"/>
                  </a:schemeClr>
                </a:solidFill>
                <a:latin typeface="Arial" panose="020B0604020202020204" pitchFamily="34" charset="0"/>
                <a:cs typeface="Times New Roman" panose="02020603050405020304" pitchFamily="18" charset="0"/>
              </a:rPr>
              <a:t>ширкат хўжалиги аъзоси ширкат фаолиятида ўзининг шахсий меҳнати билан иштирок этади ва ширкат унинг асосий иш жойи ҳисобланади, </a:t>
            </a:r>
          </a:p>
          <a:p>
            <a:pPr algn="ctr"/>
            <a:r>
              <a:rPr lang="uz-Cyrl-UZ" sz="1100" b="1" dirty="0">
                <a:solidFill>
                  <a:schemeClr val="accent2">
                    <a:lumMod val="50000"/>
                  </a:schemeClr>
                </a:solidFill>
                <a:latin typeface="Arial" panose="020B0604020202020204" pitchFamily="34" charset="0"/>
                <a:cs typeface="Times New Roman" panose="02020603050405020304" pitchFamily="18" charset="0"/>
              </a:rPr>
              <a:t>ширкат аъзосининг даромади, одатда, ойлик иш ҳақи ҳисобланади</a:t>
            </a:r>
            <a:r>
              <a:rPr lang="uz-Cyrl-UZ" sz="1100" dirty="0"/>
              <a:t>.</a:t>
            </a:r>
          </a:p>
        </p:txBody>
      </p:sp>
      <p:sp>
        <p:nvSpPr>
          <p:cNvPr id="19" name="Скругленный прямоугольник 18"/>
          <p:cNvSpPr>
            <a:spLocks noChangeArrowheads="1"/>
          </p:cNvSpPr>
          <p:nvPr/>
        </p:nvSpPr>
        <p:spPr bwMode="auto">
          <a:xfrm>
            <a:off x="6412602" y="1985625"/>
            <a:ext cx="5616000" cy="511761"/>
          </a:xfrm>
          <a:prstGeom prst="roundRect">
            <a:avLst>
              <a:gd name="adj" fmla="val 16667"/>
            </a:avLst>
          </a:prstGeom>
          <a:ln w="19050">
            <a:headEnd/>
            <a:tailEnd/>
          </a:ln>
        </p:spPr>
        <p:style>
          <a:lnRef idx="2">
            <a:schemeClr val="accent1"/>
          </a:lnRef>
          <a:fillRef idx="1">
            <a:schemeClr val="lt1"/>
          </a:fillRef>
          <a:effectRef idx="0">
            <a:schemeClr val="accent1"/>
          </a:effectRef>
          <a:fontRef idx="minor">
            <a:schemeClr val="dk1"/>
          </a:fontRef>
        </p:style>
        <p:txBody>
          <a:bodyPr rot="0" vert="horz" wrap="square" lIns="18000" tIns="10800" rIns="18000" bIns="10800" anchor="t" anchorCtr="0" upright="1">
            <a:noAutofit/>
          </a:bodyPr>
          <a:lstStyle/>
          <a:p>
            <a:pPr algn="ctr"/>
            <a:r>
              <a:rPr lang="uz-Cyrl-UZ" sz="1000" b="1" dirty="0">
                <a:solidFill>
                  <a:srgbClr val="002060"/>
                </a:solidFill>
                <a:latin typeface="Arial" panose="020B0604020202020204" pitchFamily="34" charset="0"/>
                <a:ea typeface="Calibri" panose="020F0502020204030204" pitchFamily="34" charset="0"/>
                <a:cs typeface="Times New Roman" panose="02020603050405020304" pitchFamily="18" charset="0"/>
              </a:rPr>
              <a:t>жисмоний шахслар ҳамда қишлоқ хўжалиги маҳсулотларини етиштириш, қайта ишлаш ва реализация қилиш билан шуғулланувчи юридик шахслар кооператив аъзоси бўлиши мумкин</a:t>
            </a:r>
            <a:endParaRPr lang="uz-Cyrl-UZ" sz="1000" dirty="0">
              <a:effectLst/>
              <a:ea typeface="Calibri" panose="020F0502020204030204" pitchFamily="34" charset="0"/>
              <a:cs typeface="Times New Roman" panose="02020603050405020304" pitchFamily="18" charset="0"/>
            </a:endParaRPr>
          </a:p>
        </p:txBody>
      </p:sp>
      <p:sp>
        <p:nvSpPr>
          <p:cNvPr id="20" name="Скругленный прямоугольник 19"/>
          <p:cNvSpPr>
            <a:spLocks noChangeArrowheads="1"/>
          </p:cNvSpPr>
          <p:nvPr/>
        </p:nvSpPr>
        <p:spPr bwMode="auto">
          <a:xfrm>
            <a:off x="6412601" y="2552637"/>
            <a:ext cx="5616000" cy="823692"/>
          </a:xfrm>
          <a:prstGeom prst="roundRect">
            <a:avLst>
              <a:gd name="adj" fmla="val 16667"/>
            </a:avLst>
          </a:prstGeom>
          <a:ln w="19050">
            <a:headEnd/>
            <a:tailEnd/>
          </a:ln>
        </p:spPr>
        <p:style>
          <a:lnRef idx="2">
            <a:schemeClr val="accent1"/>
          </a:lnRef>
          <a:fillRef idx="1">
            <a:schemeClr val="lt1"/>
          </a:fillRef>
          <a:effectRef idx="0">
            <a:schemeClr val="accent1"/>
          </a:effectRef>
          <a:fontRef idx="minor">
            <a:schemeClr val="dk1"/>
          </a:fontRef>
        </p:style>
        <p:txBody>
          <a:bodyPr rot="0" vert="horz" wrap="square" lIns="18000" tIns="10800" rIns="18000" bIns="10800" anchor="t" anchorCtr="0" upright="1">
            <a:noAutofit/>
          </a:bodyPr>
          <a:lstStyle/>
          <a:p>
            <a:pPr algn="ctr"/>
            <a:r>
              <a:rPr lang="uz-Cyrl-UZ" sz="1000" b="1" dirty="0">
                <a:solidFill>
                  <a:srgbClr val="002060"/>
                </a:solidFill>
                <a:latin typeface="Arial" panose="020B0604020202020204" pitchFamily="34" charset="0"/>
                <a:ea typeface="Calibri" panose="020F0502020204030204" pitchFamily="34" charset="0"/>
                <a:cs typeface="Times New Roman" panose="02020603050405020304" pitchFamily="18" charset="0"/>
              </a:rPr>
              <a:t>Кооператив аъзоси қўшган ҳиссалари бўйича кооперация фаолиятида иштирок этади, ўзининг ишлаб чиқариш фаолияти бўйича мустақил ҳисобланади ва кооперация унинг асосий иш жойи ҳисобланмайди. Кооперация аъзосининг даромади унинг кооперацияга қўшган ҳиссаси (пайлари) доирасида кооператив тўловлар (дивидент) ҳисобланади, яъни кооперациядан ойлик иш ҳақи олмайди.</a:t>
            </a:r>
          </a:p>
        </p:txBody>
      </p:sp>
      <p:sp>
        <p:nvSpPr>
          <p:cNvPr id="3" name="Не равно 2"/>
          <p:cNvSpPr/>
          <p:nvPr/>
        </p:nvSpPr>
        <p:spPr>
          <a:xfrm>
            <a:off x="5690977" y="163551"/>
            <a:ext cx="914400" cy="350584"/>
          </a:xfrm>
          <a:prstGeom prst="mathNot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cxnSp>
        <p:nvCxnSpPr>
          <p:cNvPr id="17" name="Прямая соединительная линия 16">
            <a:extLst>
              <a:ext uri="{FF2B5EF4-FFF2-40B4-BE49-F238E27FC236}">
                <a16:creationId xmlns="" xmlns:a16="http://schemas.microsoft.com/office/drawing/2014/main" id="{FFECDDA6-D7CE-4611-AFBA-D086E07611CD}"/>
              </a:ext>
            </a:extLst>
          </p:cNvPr>
          <p:cNvCxnSpPr>
            <a:cxnSpLocks/>
          </p:cNvCxnSpPr>
          <p:nvPr/>
        </p:nvCxnSpPr>
        <p:spPr>
          <a:xfrm>
            <a:off x="6143625" y="600075"/>
            <a:ext cx="0" cy="6181725"/>
          </a:xfrm>
          <a:prstGeom prst="line">
            <a:avLst/>
          </a:prstGeom>
        </p:spPr>
        <p:style>
          <a:lnRef idx="1">
            <a:schemeClr val="accent1"/>
          </a:lnRef>
          <a:fillRef idx="0">
            <a:schemeClr val="accent1"/>
          </a:fillRef>
          <a:effectRef idx="0">
            <a:schemeClr val="accent1"/>
          </a:effectRef>
          <a:fontRef idx="minor">
            <a:schemeClr val="tx1"/>
          </a:fontRef>
        </p:style>
      </p:cxnSp>
      <p:sp>
        <p:nvSpPr>
          <p:cNvPr id="31" name="Заголовок 1">
            <a:extLst>
              <a:ext uri="{FF2B5EF4-FFF2-40B4-BE49-F238E27FC236}">
                <a16:creationId xmlns="" xmlns:a16="http://schemas.microsoft.com/office/drawing/2014/main" id="{72E10E46-E38C-47D4-9D0B-EEC84D042A0D}"/>
              </a:ext>
            </a:extLst>
          </p:cNvPr>
          <p:cNvSpPr txBox="1">
            <a:spLocks/>
          </p:cNvSpPr>
          <p:nvPr/>
        </p:nvSpPr>
        <p:spPr>
          <a:xfrm>
            <a:off x="239745" y="591967"/>
            <a:ext cx="5650987" cy="8240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uz-Cyrl-UZ" sz="1000" dirty="0">
                <a:latin typeface="Arial" panose="020B0604020202020204" pitchFamily="34" charset="0"/>
                <a:ea typeface="+mn-ea"/>
                <a:cs typeface="Times New Roman" panose="02020603050405020304" pitchFamily="18" charset="0"/>
              </a:rPr>
              <a:t>Қишлоқ хўжалиги кооперативи (ширкат хўжалиги) - </a:t>
            </a:r>
            <a:r>
              <a:rPr lang="uz-Cyrl-UZ" sz="1000" u="sng" dirty="0">
                <a:latin typeface="Arial" panose="020B0604020202020204" pitchFamily="34" charset="0"/>
                <a:ea typeface="+mn-ea"/>
                <a:cs typeface="Times New Roman" panose="02020603050405020304" pitchFamily="18" charset="0"/>
              </a:rPr>
              <a:t>товар қишлоқ хўжалиги маҳсулоти етиштириш учун</a:t>
            </a:r>
            <a:r>
              <a:rPr lang="uz-Cyrl-UZ" sz="1000" dirty="0">
                <a:latin typeface="Arial" panose="020B0604020202020204" pitchFamily="34" charset="0"/>
                <a:ea typeface="+mn-ea"/>
                <a:cs typeface="Times New Roman" panose="02020603050405020304" pitchFamily="18" charset="0"/>
              </a:rPr>
              <a:t> </a:t>
            </a:r>
            <a:r>
              <a:rPr lang="uz-Cyrl-UZ" sz="1000" b="1" u="sng" dirty="0">
                <a:latin typeface="Arial" panose="020B0604020202020204" pitchFamily="34" charset="0"/>
                <a:ea typeface="+mn-ea"/>
                <a:cs typeface="Times New Roman" panose="02020603050405020304" pitchFamily="18" charset="0"/>
              </a:rPr>
              <a:t>пай усулига</a:t>
            </a:r>
            <a:r>
              <a:rPr lang="uz-Cyrl-UZ" sz="1000" dirty="0">
                <a:latin typeface="Arial" panose="020B0604020202020204" pitchFamily="34" charset="0"/>
                <a:ea typeface="+mn-ea"/>
                <a:cs typeface="Times New Roman" panose="02020603050405020304" pitchFamily="18" charset="0"/>
              </a:rPr>
              <a:t> ва </a:t>
            </a:r>
            <a:r>
              <a:rPr lang="uz-Cyrl-UZ" sz="1000" b="1" u="sng" dirty="0">
                <a:latin typeface="Arial" panose="020B0604020202020204" pitchFamily="34" charset="0"/>
                <a:ea typeface="+mn-ea"/>
                <a:cs typeface="Times New Roman" panose="02020603050405020304" pitchFamily="18" charset="0"/>
              </a:rPr>
              <a:t>асосан оила (жамоа) пудратига</a:t>
            </a:r>
            <a:r>
              <a:rPr lang="uz-Cyrl-UZ" sz="1000" dirty="0">
                <a:latin typeface="Arial" panose="020B0604020202020204" pitchFamily="34" charset="0"/>
                <a:ea typeface="+mn-ea"/>
                <a:cs typeface="Times New Roman" panose="02020603050405020304" pitchFamily="18" charset="0"/>
              </a:rPr>
              <a:t>, фуқароларнинг ихтиёрий равишда бирлашишига асосланган, юридик шахс ҳуқуқларига эга мустақил хўжалик юритувчи субъект.</a:t>
            </a:r>
          </a:p>
        </p:txBody>
      </p:sp>
      <p:sp>
        <p:nvSpPr>
          <p:cNvPr id="33" name="Заголовок 1">
            <a:extLst>
              <a:ext uri="{FF2B5EF4-FFF2-40B4-BE49-F238E27FC236}">
                <a16:creationId xmlns="" xmlns:a16="http://schemas.microsoft.com/office/drawing/2014/main" id="{CED6D012-4DE4-4BA6-8D4E-CBE66C577CC9}"/>
              </a:ext>
            </a:extLst>
          </p:cNvPr>
          <p:cNvSpPr txBox="1">
            <a:spLocks/>
          </p:cNvSpPr>
          <p:nvPr/>
        </p:nvSpPr>
        <p:spPr>
          <a:xfrm>
            <a:off x="6415717" y="590220"/>
            <a:ext cx="5650987" cy="8476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uz-Cyrl-UZ" sz="1000" dirty="0">
                <a:latin typeface="Arial" panose="020B0604020202020204" pitchFamily="34" charset="0"/>
                <a:ea typeface="+mn-ea"/>
                <a:cs typeface="Times New Roman" panose="02020603050405020304" pitchFamily="18" charset="0"/>
              </a:rPr>
              <a:t>Қишлоқ хўжалиги кооперацияси (кооператив) – қишлоқ хўжалиги товар ишлаб чиқарувчилари бўлган </a:t>
            </a:r>
            <a:r>
              <a:rPr lang="uz-Cyrl-UZ" sz="1000" b="1" u="sng" dirty="0">
                <a:latin typeface="Arial" panose="020B0604020202020204" pitchFamily="34" charset="0"/>
                <a:ea typeface="+mn-ea"/>
                <a:cs typeface="Times New Roman" panose="02020603050405020304" pitchFamily="18" charset="0"/>
              </a:rPr>
              <a:t>фермер, деҳқон хўжаликлари ва томорқа ер эгалари </a:t>
            </a:r>
            <a:r>
              <a:rPr lang="uz-Cyrl-UZ" sz="1000" dirty="0">
                <a:latin typeface="Arial" panose="020B0604020202020204" pitchFamily="34" charset="0"/>
                <a:ea typeface="+mn-ea"/>
                <a:cs typeface="Times New Roman" panose="02020603050405020304" pitchFamily="18" charset="0"/>
              </a:rPr>
              <a:t>томонидан биргаликда </a:t>
            </a:r>
            <a:r>
              <a:rPr lang="uz-Cyrl-UZ" sz="1000" b="1" u="sng" dirty="0">
                <a:latin typeface="Arial" panose="020B0604020202020204" pitchFamily="34" charset="0"/>
                <a:ea typeface="+mn-ea"/>
                <a:cs typeface="Times New Roman" panose="02020603050405020304" pitchFamily="18" charset="0"/>
              </a:rPr>
              <a:t>ишлаб чиқариш</a:t>
            </a:r>
            <a:r>
              <a:rPr lang="uz-Cyrl-UZ" sz="1000" dirty="0">
                <a:latin typeface="Arial" panose="020B0604020202020204" pitchFamily="34" charset="0"/>
                <a:ea typeface="+mn-ea"/>
                <a:cs typeface="Times New Roman" panose="02020603050405020304" pitchFamily="18" charset="0"/>
              </a:rPr>
              <a:t> ёки </a:t>
            </a:r>
            <a:r>
              <a:rPr lang="uz-Cyrl-UZ" sz="1000" b="1" u="sng" dirty="0">
                <a:latin typeface="Arial" panose="020B0604020202020204" pitchFamily="34" charset="0"/>
                <a:ea typeface="+mn-ea"/>
                <a:cs typeface="Times New Roman" panose="02020603050405020304" pitchFamily="18" charset="0"/>
              </a:rPr>
              <a:t>бошқа хўжалик фаолиятини</a:t>
            </a:r>
            <a:r>
              <a:rPr lang="uz-Cyrl-UZ" sz="1000" dirty="0">
                <a:latin typeface="Arial" panose="020B0604020202020204" pitchFamily="34" charset="0"/>
                <a:ea typeface="+mn-ea"/>
                <a:cs typeface="Times New Roman" panose="02020603050405020304" pitchFamily="18" charset="0"/>
              </a:rPr>
              <a:t> юритиш учун </a:t>
            </a:r>
            <a:r>
              <a:rPr lang="uz-Cyrl-UZ" sz="1000" u="sng" dirty="0">
                <a:latin typeface="Arial" panose="020B0604020202020204" pitchFamily="34" charset="0"/>
                <a:ea typeface="+mn-ea"/>
                <a:cs typeface="Times New Roman" panose="02020603050405020304" pitchFamily="18" charset="0"/>
              </a:rPr>
              <a:t>ўзларининг моддий ва бошқа эҳтиёжларини қондириш мақсадида</a:t>
            </a:r>
            <a:r>
              <a:rPr lang="uz-Cyrl-UZ" sz="1000" dirty="0">
                <a:latin typeface="Arial" panose="020B0604020202020204" pitchFamily="34" charset="0"/>
                <a:ea typeface="+mn-ea"/>
                <a:cs typeface="Times New Roman" panose="02020603050405020304" pitchFamily="18" charset="0"/>
              </a:rPr>
              <a:t> ихтиёрий равишда мулкий пай бадалларини бирлаштириш асосида ташкил этилган ташкилот.</a:t>
            </a:r>
          </a:p>
        </p:txBody>
      </p:sp>
      <p:sp>
        <p:nvSpPr>
          <p:cNvPr id="37" name="Скругленный прямоугольник 12">
            <a:extLst>
              <a:ext uri="{FF2B5EF4-FFF2-40B4-BE49-F238E27FC236}">
                <a16:creationId xmlns="" xmlns:a16="http://schemas.microsoft.com/office/drawing/2014/main" id="{CD13F6A9-D023-4252-85A1-75861EEFE31B}"/>
              </a:ext>
            </a:extLst>
          </p:cNvPr>
          <p:cNvSpPr>
            <a:spLocks noChangeArrowheads="1"/>
          </p:cNvSpPr>
          <p:nvPr/>
        </p:nvSpPr>
        <p:spPr bwMode="auto">
          <a:xfrm>
            <a:off x="264929" y="3447806"/>
            <a:ext cx="5614358" cy="580498"/>
          </a:xfrm>
          <a:prstGeom prst="roundRect">
            <a:avLst>
              <a:gd name="adj" fmla="val 16667"/>
            </a:avLst>
          </a:prstGeom>
          <a:ln w="19050">
            <a:solidFill>
              <a:schemeClr val="accent2"/>
            </a:solidFill>
            <a:headEnd/>
            <a:tailEnd/>
          </a:ln>
        </p:spPr>
        <p:style>
          <a:lnRef idx="2">
            <a:schemeClr val="accent6"/>
          </a:lnRef>
          <a:fillRef idx="1">
            <a:schemeClr val="lt1"/>
          </a:fillRef>
          <a:effectRef idx="0">
            <a:schemeClr val="accent6"/>
          </a:effectRef>
          <a:fontRef idx="minor">
            <a:schemeClr val="dk1"/>
          </a:fontRef>
        </p:style>
        <p:txBody>
          <a:bodyPr rot="0" vert="horz" wrap="square" lIns="18000" tIns="10800" rIns="18000" bIns="10800" anchor="t" anchorCtr="0" upright="1">
            <a:noAutofit/>
          </a:bodyPr>
          <a:lstStyle/>
          <a:p>
            <a:pPr algn="ctr"/>
            <a:r>
              <a:rPr lang="uz-Cyrl-UZ" sz="1100" b="1" dirty="0">
                <a:solidFill>
                  <a:schemeClr val="accent2">
                    <a:lumMod val="50000"/>
                  </a:schemeClr>
                </a:solidFill>
                <a:latin typeface="Arial" panose="020B0604020202020204" pitchFamily="34" charset="0"/>
                <a:cs typeface="Times New Roman" panose="02020603050405020304" pitchFamily="18" charset="0"/>
              </a:rPr>
              <a:t>қишлоқ хўжалиги маҳсулотларини етиштириш ва иш юритиш тартиби </a:t>
            </a:r>
            <a:br>
              <a:rPr lang="uz-Cyrl-UZ" sz="1100" b="1" dirty="0">
                <a:solidFill>
                  <a:schemeClr val="accent2">
                    <a:lumMod val="50000"/>
                  </a:schemeClr>
                </a:solidFill>
                <a:latin typeface="Arial" panose="020B0604020202020204" pitchFamily="34" charset="0"/>
                <a:cs typeface="Times New Roman" panose="02020603050405020304" pitchFamily="18" charset="0"/>
              </a:rPr>
            </a:br>
            <a:r>
              <a:rPr lang="uz-Cyrl-UZ" sz="1100" b="1" dirty="0">
                <a:solidFill>
                  <a:schemeClr val="accent2">
                    <a:lumMod val="50000"/>
                  </a:schemeClr>
                </a:solidFill>
                <a:latin typeface="Arial" panose="020B0604020202020204" pitchFamily="34" charset="0"/>
                <a:cs typeface="Times New Roman" panose="02020603050405020304" pitchFamily="18" charset="0"/>
              </a:rPr>
              <a:t>оилавий пудрат асосида ташкил этилади</a:t>
            </a:r>
          </a:p>
        </p:txBody>
      </p:sp>
      <p:sp>
        <p:nvSpPr>
          <p:cNvPr id="38" name="Скругленный прямоугольник 19">
            <a:extLst>
              <a:ext uri="{FF2B5EF4-FFF2-40B4-BE49-F238E27FC236}">
                <a16:creationId xmlns="" xmlns:a16="http://schemas.microsoft.com/office/drawing/2014/main" id="{62F48E86-B869-4E8B-BFBD-3C0DDDFBF7A8}"/>
              </a:ext>
            </a:extLst>
          </p:cNvPr>
          <p:cNvSpPr>
            <a:spLocks noChangeArrowheads="1"/>
          </p:cNvSpPr>
          <p:nvPr/>
        </p:nvSpPr>
        <p:spPr bwMode="auto">
          <a:xfrm>
            <a:off x="6420358" y="3447805"/>
            <a:ext cx="5616000" cy="580245"/>
          </a:xfrm>
          <a:prstGeom prst="roundRect">
            <a:avLst>
              <a:gd name="adj" fmla="val 16667"/>
            </a:avLst>
          </a:prstGeom>
          <a:ln w="19050">
            <a:headEnd/>
            <a:tailEnd/>
          </a:ln>
        </p:spPr>
        <p:style>
          <a:lnRef idx="2">
            <a:schemeClr val="accent1"/>
          </a:lnRef>
          <a:fillRef idx="1">
            <a:schemeClr val="lt1"/>
          </a:fillRef>
          <a:effectRef idx="0">
            <a:schemeClr val="accent1"/>
          </a:effectRef>
          <a:fontRef idx="minor">
            <a:schemeClr val="dk1"/>
          </a:fontRef>
        </p:style>
        <p:txBody>
          <a:bodyPr rot="0" vert="horz" wrap="square" lIns="18000" tIns="10800" rIns="18000" bIns="10800" anchor="t" anchorCtr="0" upright="1">
            <a:noAutofit/>
          </a:bodyPr>
          <a:lstStyle/>
          <a:p>
            <a:pPr algn="ctr"/>
            <a:r>
              <a:rPr lang="uz-Cyrl-UZ" sz="1000" b="1" dirty="0">
                <a:solidFill>
                  <a:srgbClr val="002060"/>
                </a:solidFill>
                <a:latin typeface="Arial" panose="020B0604020202020204" pitchFamily="34" charset="0"/>
                <a:ea typeface="Calibri" panose="020F0502020204030204" pitchFamily="34" charset="0"/>
                <a:cs typeface="Times New Roman" panose="02020603050405020304" pitchFamily="18" charset="0"/>
              </a:rPr>
              <a:t>қишлоқ хўжалиги маҳсулотларини етиштириш, қайта ишлаш, реализация қилиш, хизматлар кўрсатиш ва иш юритиш шартномавий-ҳуқуқий муносабатлар доирасида тарафларнинг эркинлиги принципи асосида ташкил этилади</a:t>
            </a:r>
          </a:p>
        </p:txBody>
      </p:sp>
      <p:sp>
        <p:nvSpPr>
          <p:cNvPr id="39" name="Скругленный прямоугольник 12">
            <a:extLst>
              <a:ext uri="{FF2B5EF4-FFF2-40B4-BE49-F238E27FC236}">
                <a16:creationId xmlns="" xmlns:a16="http://schemas.microsoft.com/office/drawing/2014/main" id="{C1C90D88-F8D2-4575-A2CB-7588E5A371FE}"/>
              </a:ext>
            </a:extLst>
          </p:cNvPr>
          <p:cNvSpPr>
            <a:spLocks noChangeArrowheads="1"/>
          </p:cNvSpPr>
          <p:nvPr/>
        </p:nvSpPr>
        <p:spPr bwMode="auto">
          <a:xfrm>
            <a:off x="264929" y="4104466"/>
            <a:ext cx="5614358" cy="580498"/>
          </a:xfrm>
          <a:prstGeom prst="roundRect">
            <a:avLst>
              <a:gd name="adj" fmla="val 16667"/>
            </a:avLst>
          </a:prstGeom>
          <a:ln w="19050">
            <a:solidFill>
              <a:schemeClr val="accent2"/>
            </a:solidFill>
            <a:headEnd/>
            <a:tailEnd/>
          </a:ln>
        </p:spPr>
        <p:style>
          <a:lnRef idx="2">
            <a:schemeClr val="accent6"/>
          </a:lnRef>
          <a:fillRef idx="1">
            <a:schemeClr val="lt1"/>
          </a:fillRef>
          <a:effectRef idx="0">
            <a:schemeClr val="accent6"/>
          </a:effectRef>
          <a:fontRef idx="minor">
            <a:schemeClr val="dk1"/>
          </a:fontRef>
        </p:style>
        <p:txBody>
          <a:bodyPr rot="0" vert="horz" wrap="square" lIns="18000" tIns="10800" rIns="18000" bIns="10800" anchor="t" anchorCtr="0" upright="1">
            <a:noAutofit/>
          </a:bodyPr>
          <a:lstStyle/>
          <a:p>
            <a:pPr algn="ctr"/>
            <a:r>
              <a:rPr lang="uz-Cyrl-UZ" sz="1100" b="1" dirty="0">
                <a:solidFill>
                  <a:schemeClr val="accent2">
                    <a:lumMod val="50000"/>
                  </a:schemeClr>
                </a:solidFill>
                <a:latin typeface="Arial" panose="020B0604020202020204" pitchFamily="34" charset="0"/>
                <a:cs typeface="Times New Roman" panose="02020603050405020304" pitchFamily="18" charset="0"/>
              </a:rPr>
              <a:t>ширкат хўжаликларига бериладиган ерлар қишлоқ хўжалигига мўлжалланган ерлар, жамоат эгалигидаги ерлардан ва деҳқон хўжалигини юритиш учун бериб қўйилган ерлардан иборат бўлади</a:t>
            </a:r>
          </a:p>
        </p:txBody>
      </p:sp>
      <p:sp>
        <p:nvSpPr>
          <p:cNvPr id="40" name="Скругленный прямоугольник 19">
            <a:extLst>
              <a:ext uri="{FF2B5EF4-FFF2-40B4-BE49-F238E27FC236}">
                <a16:creationId xmlns="" xmlns:a16="http://schemas.microsoft.com/office/drawing/2014/main" id="{ABE96026-F93A-4D64-82AC-F53C806330AE}"/>
              </a:ext>
            </a:extLst>
          </p:cNvPr>
          <p:cNvSpPr>
            <a:spLocks noChangeArrowheads="1"/>
          </p:cNvSpPr>
          <p:nvPr/>
        </p:nvSpPr>
        <p:spPr bwMode="auto">
          <a:xfrm>
            <a:off x="6420358" y="4104465"/>
            <a:ext cx="5616000" cy="580245"/>
          </a:xfrm>
          <a:prstGeom prst="roundRect">
            <a:avLst>
              <a:gd name="adj" fmla="val 16667"/>
            </a:avLst>
          </a:prstGeom>
          <a:ln w="19050">
            <a:headEnd/>
            <a:tailEnd/>
          </a:ln>
        </p:spPr>
        <p:style>
          <a:lnRef idx="2">
            <a:schemeClr val="accent1"/>
          </a:lnRef>
          <a:fillRef idx="1">
            <a:schemeClr val="lt1"/>
          </a:fillRef>
          <a:effectRef idx="0">
            <a:schemeClr val="accent1"/>
          </a:effectRef>
          <a:fontRef idx="minor">
            <a:schemeClr val="dk1"/>
          </a:fontRef>
        </p:style>
        <p:txBody>
          <a:bodyPr rot="0" vert="horz" wrap="square" lIns="18000" tIns="10800" rIns="18000" bIns="10800" anchor="t" anchorCtr="0" upright="1">
            <a:noAutofit/>
          </a:bodyPr>
          <a:lstStyle/>
          <a:p>
            <a:pPr algn="ctr"/>
            <a:r>
              <a:rPr lang="uz-Cyrl-UZ" sz="1000" b="1" dirty="0">
                <a:solidFill>
                  <a:srgbClr val="002060"/>
                </a:solidFill>
                <a:latin typeface="Arial" panose="020B0604020202020204" pitchFamily="34" charset="0"/>
                <a:ea typeface="Calibri" panose="020F0502020204030204" pitchFamily="34" charset="0"/>
                <a:cs typeface="Times New Roman" panose="02020603050405020304" pitchFamily="18" charset="0"/>
              </a:rPr>
              <a:t>кооператив аъзоларига ер участкалари қишлоқ хўжалиги мақсадлари учун - қишлоқ хўжалигига мўлжалланган ерлар, захира ерлар, бошқа фаолият тури учун - бошқа тоифадаги ерлардан берилади</a:t>
            </a:r>
          </a:p>
        </p:txBody>
      </p:sp>
      <p:sp>
        <p:nvSpPr>
          <p:cNvPr id="41" name="Скругленный прямоугольник 12">
            <a:extLst>
              <a:ext uri="{FF2B5EF4-FFF2-40B4-BE49-F238E27FC236}">
                <a16:creationId xmlns="" xmlns:a16="http://schemas.microsoft.com/office/drawing/2014/main" id="{C5D96716-33A4-4B76-9542-1641B10FEE3C}"/>
              </a:ext>
            </a:extLst>
          </p:cNvPr>
          <p:cNvSpPr>
            <a:spLocks noChangeArrowheads="1"/>
          </p:cNvSpPr>
          <p:nvPr/>
        </p:nvSpPr>
        <p:spPr bwMode="auto">
          <a:xfrm>
            <a:off x="264929" y="4760873"/>
            <a:ext cx="5614358" cy="580498"/>
          </a:xfrm>
          <a:prstGeom prst="roundRect">
            <a:avLst>
              <a:gd name="adj" fmla="val 16667"/>
            </a:avLst>
          </a:prstGeom>
          <a:ln w="19050">
            <a:solidFill>
              <a:schemeClr val="accent2"/>
            </a:solidFill>
            <a:headEnd/>
            <a:tailEnd/>
          </a:ln>
        </p:spPr>
        <p:style>
          <a:lnRef idx="2">
            <a:schemeClr val="accent6"/>
          </a:lnRef>
          <a:fillRef idx="1">
            <a:schemeClr val="lt1"/>
          </a:fillRef>
          <a:effectRef idx="0">
            <a:schemeClr val="accent6"/>
          </a:effectRef>
          <a:fontRef idx="minor">
            <a:schemeClr val="dk1"/>
          </a:fontRef>
        </p:style>
        <p:txBody>
          <a:bodyPr rot="0" vert="horz" wrap="square" lIns="18000" tIns="10800" rIns="18000" bIns="10800" anchor="t" anchorCtr="0" upright="1">
            <a:noAutofit/>
          </a:bodyPr>
          <a:lstStyle/>
          <a:p>
            <a:pPr algn="ctr"/>
            <a:r>
              <a:rPr lang="uz-Cyrl-UZ" sz="1100" b="1" dirty="0">
                <a:solidFill>
                  <a:schemeClr val="accent2">
                    <a:lumMod val="50000"/>
                  </a:schemeClr>
                </a:solidFill>
                <a:latin typeface="Arial" panose="020B0604020202020204" pitchFamily="34" charset="0"/>
                <a:cs typeface="Times New Roman" panose="02020603050405020304" pitchFamily="18" charset="0"/>
              </a:rPr>
              <a:t>ер участкаси ширкат хўжалигига тегишли бўлади ва аъзоларга оилавий пудрат шартлари асосида қишлоқ хўжалиги маҳсулотларини етиштириш </a:t>
            </a:r>
            <a:br>
              <a:rPr lang="uz-Cyrl-UZ" sz="1100" b="1" dirty="0">
                <a:solidFill>
                  <a:schemeClr val="accent2">
                    <a:lumMod val="50000"/>
                  </a:schemeClr>
                </a:solidFill>
                <a:latin typeface="Arial" panose="020B0604020202020204" pitchFamily="34" charset="0"/>
                <a:cs typeface="Times New Roman" panose="02020603050405020304" pitchFamily="18" charset="0"/>
              </a:rPr>
            </a:br>
            <a:r>
              <a:rPr lang="uz-Cyrl-UZ" sz="1100" b="1" dirty="0">
                <a:solidFill>
                  <a:schemeClr val="accent2">
                    <a:lumMod val="50000"/>
                  </a:schemeClr>
                </a:solidFill>
                <a:latin typeface="Arial" panose="020B0604020202020204" pitchFamily="34" charset="0"/>
                <a:cs typeface="Times New Roman" panose="02020603050405020304" pitchFamily="18" charset="0"/>
              </a:rPr>
              <a:t>учун берилади</a:t>
            </a:r>
          </a:p>
        </p:txBody>
      </p:sp>
      <p:sp>
        <p:nvSpPr>
          <p:cNvPr id="42" name="Скругленный прямоугольник 19">
            <a:extLst>
              <a:ext uri="{FF2B5EF4-FFF2-40B4-BE49-F238E27FC236}">
                <a16:creationId xmlns="" xmlns:a16="http://schemas.microsoft.com/office/drawing/2014/main" id="{4CC30EE0-D017-4337-9172-1A0AB7C6C7C5}"/>
              </a:ext>
            </a:extLst>
          </p:cNvPr>
          <p:cNvSpPr>
            <a:spLocks noChangeArrowheads="1"/>
          </p:cNvSpPr>
          <p:nvPr/>
        </p:nvSpPr>
        <p:spPr bwMode="auto">
          <a:xfrm>
            <a:off x="6420358" y="4760872"/>
            <a:ext cx="5616000" cy="580245"/>
          </a:xfrm>
          <a:prstGeom prst="roundRect">
            <a:avLst>
              <a:gd name="adj" fmla="val 16667"/>
            </a:avLst>
          </a:prstGeom>
          <a:ln w="19050">
            <a:headEnd/>
            <a:tailEnd/>
          </a:ln>
        </p:spPr>
        <p:style>
          <a:lnRef idx="2">
            <a:schemeClr val="accent1"/>
          </a:lnRef>
          <a:fillRef idx="1">
            <a:schemeClr val="lt1"/>
          </a:fillRef>
          <a:effectRef idx="0">
            <a:schemeClr val="accent1"/>
          </a:effectRef>
          <a:fontRef idx="minor">
            <a:schemeClr val="dk1"/>
          </a:fontRef>
        </p:style>
        <p:txBody>
          <a:bodyPr rot="0" vert="horz" wrap="square" lIns="18000" tIns="10800" rIns="18000" bIns="10800" anchor="t" anchorCtr="0" upright="1">
            <a:noAutofit/>
          </a:bodyPr>
          <a:lstStyle/>
          <a:p>
            <a:pPr algn="ctr"/>
            <a:r>
              <a:rPr lang="uz-Cyrl-UZ" sz="1000" b="1" dirty="0">
                <a:solidFill>
                  <a:srgbClr val="002060"/>
                </a:solidFill>
                <a:latin typeface="Arial" panose="020B0604020202020204" pitchFamily="34" charset="0"/>
                <a:ea typeface="Calibri" panose="020F0502020204030204" pitchFamily="34" charset="0"/>
                <a:cs typeface="Times New Roman" panose="02020603050405020304" pitchFamily="18" charset="0"/>
              </a:rPr>
              <a:t>қишлоқ хўжалиги кооперациясида ер участкаларига бўлган ҳуқуқ кооперация аъзоларида бўлади. Ер участкалари қишлоқ хўжалиги маҳсулотларини етиштириш, қайта ишлаш, реализация қилиш ва бошқа мақсадлар учун берилиши мумкин</a:t>
            </a:r>
          </a:p>
        </p:txBody>
      </p:sp>
      <p:sp>
        <p:nvSpPr>
          <p:cNvPr id="43" name="Скругленный прямоугольник 12">
            <a:extLst>
              <a:ext uri="{FF2B5EF4-FFF2-40B4-BE49-F238E27FC236}">
                <a16:creationId xmlns="" xmlns:a16="http://schemas.microsoft.com/office/drawing/2014/main" id="{65FBA68F-3736-4180-93D3-8B4EBA816E57}"/>
              </a:ext>
            </a:extLst>
          </p:cNvPr>
          <p:cNvSpPr>
            <a:spLocks noChangeArrowheads="1"/>
          </p:cNvSpPr>
          <p:nvPr/>
        </p:nvSpPr>
        <p:spPr bwMode="auto">
          <a:xfrm>
            <a:off x="266697" y="5409288"/>
            <a:ext cx="5614358" cy="676609"/>
          </a:xfrm>
          <a:prstGeom prst="roundRect">
            <a:avLst>
              <a:gd name="adj" fmla="val 16667"/>
            </a:avLst>
          </a:prstGeom>
          <a:ln w="19050">
            <a:solidFill>
              <a:schemeClr val="accent2"/>
            </a:solidFill>
            <a:headEnd/>
            <a:tailEnd/>
          </a:ln>
        </p:spPr>
        <p:style>
          <a:lnRef idx="2">
            <a:schemeClr val="accent6"/>
          </a:lnRef>
          <a:fillRef idx="1">
            <a:schemeClr val="lt1"/>
          </a:fillRef>
          <a:effectRef idx="0">
            <a:schemeClr val="accent6"/>
          </a:effectRef>
          <a:fontRef idx="minor">
            <a:schemeClr val="dk1"/>
          </a:fontRef>
        </p:style>
        <p:txBody>
          <a:bodyPr rot="0" vert="horz" wrap="square" lIns="18000" tIns="10800" rIns="18000" bIns="10800" anchor="t" anchorCtr="0" upright="1">
            <a:noAutofit/>
          </a:bodyPr>
          <a:lstStyle/>
          <a:p>
            <a:pPr algn="ctr"/>
            <a:r>
              <a:rPr lang="uz-Cyrl-UZ" sz="1100" b="1" dirty="0">
                <a:solidFill>
                  <a:schemeClr val="accent2">
                    <a:lumMod val="50000"/>
                  </a:schemeClr>
                </a:solidFill>
                <a:latin typeface="Arial" panose="020B0604020202020204" pitchFamily="34" charset="0"/>
                <a:cs typeface="Times New Roman" panose="02020603050405020304" pitchFamily="18" charset="0"/>
              </a:rPr>
              <a:t>ширкат хўжалигининг юқори бошқарув органи умумий мажлис бўлиб, </a:t>
            </a:r>
            <a:br>
              <a:rPr lang="uz-Cyrl-UZ" sz="1100" b="1" dirty="0">
                <a:solidFill>
                  <a:schemeClr val="accent2">
                    <a:lumMod val="50000"/>
                  </a:schemeClr>
                </a:solidFill>
                <a:latin typeface="Arial" panose="020B0604020202020204" pitchFamily="34" charset="0"/>
                <a:cs typeface="Times New Roman" panose="02020603050405020304" pitchFamily="18" charset="0"/>
              </a:rPr>
            </a:br>
            <a:r>
              <a:rPr lang="uz-Cyrl-UZ" sz="1100" b="1" dirty="0">
                <a:solidFill>
                  <a:schemeClr val="accent2">
                    <a:lumMod val="50000"/>
                  </a:schemeClr>
                </a:solidFill>
                <a:latin typeface="Arial" panose="020B0604020202020204" pitchFamily="34" charset="0"/>
                <a:cs typeface="Times New Roman" panose="02020603050405020304" pitchFamily="18" charset="0"/>
              </a:rPr>
              <a:t>у раисни, бошқарувни, тафтиш комиссиясини сайлайди, ширкатни жорий бошқариш бўйича ўз ваколатларини уларга бериб қўяди</a:t>
            </a:r>
          </a:p>
        </p:txBody>
      </p:sp>
      <p:sp>
        <p:nvSpPr>
          <p:cNvPr id="44" name="Скругленный прямоугольник 19">
            <a:extLst>
              <a:ext uri="{FF2B5EF4-FFF2-40B4-BE49-F238E27FC236}">
                <a16:creationId xmlns="" xmlns:a16="http://schemas.microsoft.com/office/drawing/2014/main" id="{7FAF01E4-08F3-4F10-B086-B34862D02C46}"/>
              </a:ext>
            </a:extLst>
          </p:cNvPr>
          <p:cNvSpPr>
            <a:spLocks noChangeArrowheads="1"/>
          </p:cNvSpPr>
          <p:nvPr/>
        </p:nvSpPr>
        <p:spPr bwMode="auto">
          <a:xfrm>
            <a:off x="6422126" y="5409288"/>
            <a:ext cx="5616000" cy="676314"/>
          </a:xfrm>
          <a:prstGeom prst="roundRect">
            <a:avLst>
              <a:gd name="adj" fmla="val 16667"/>
            </a:avLst>
          </a:prstGeom>
          <a:ln w="19050">
            <a:headEnd/>
            <a:tailEnd/>
          </a:ln>
        </p:spPr>
        <p:style>
          <a:lnRef idx="2">
            <a:schemeClr val="accent1"/>
          </a:lnRef>
          <a:fillRef idx="1">
            <a:schemeClr val="lt1"/>
          </a:fillRef>
          <a:effectRef idx="0">
            <a:schemeClr val="accent1"/>
          </a:effectRef>
          <a:fontRef idx="minor">
            <a:schemeClr val="dk1"/>
          </a:fontRef>
        </p:style>
        <p:txBody>
          <a:bodyPr rot="0" vert="horz" wrap="square" lIns="18000" tIns="10800" rIns="18000" bIns="10800" anchor="t" anchorCtr="0" upright="1">
            <a:noAutofit/>
          </a:bodyPr>
          <a:lstStyle/>
          <a:p>
            <a:pPr algn="ctr"/>
            <a:r>
              <a:rPr lang="uz-Cyrl-UZ" sz="1000" b="1" dirty="0">
                <a:solidFill>
                  <a:srgbClr val="002060"/>
                </a:solidFill>
                <a:latin typeface="Arial" panose="020B0604020202020204" pitchFamily="34" charset="0"/>
                <a:ea typeface="Calibri" panose="020F0502020204030204" pitchFamily="34" charset="0"/>
                <a:cs typeface="Times New Roman" panose="02020603050405020304" pitchFamily="18" charset="0"/>
              </a:rPr>
              <a:t>кооперативни бошқариш аъзоларнинг умумий йиғилиши (вакиллар йиғилиши), кузатув кенгаши, бошқарув органи ва (ёки) менежер томонидан амалга оширилади. </a:t>
            </a:r>
          </a:p>
          <a:p>
            <a:pPr algn="ctr"/>
            <a:r>
              <a:rPr lang="uz-Cyrl-UZ" sz="1000" b="1" dirty="0">
                <a:solidFill>
                  <a:srgbClr val="002060"/>
                </a:solidFill>
                <a:latin typeface="Arial" panose="020B0604020202020204" pitchFamily="34" charset="0"/>
                <a:ea typeface="Calibri" panose="020F0502020204030204" pitchFamily="34" charset="0"/>
                <a:cs typeface="Times New Roman" panose="02020603050405020304" pitchFamily="18" charset="0"/>
              </a:rPr>
              <a:t>Агар кооператив аъзолари сони 50 тадан кам бўлса, кооперативнинг </a:t>
            </a:r>
            <a:br>
              <a:rPr lang="uz-Cyrl-UZ" sz="1000" b="1" dirty="0">
                <a:solidFill>
                  <a:srgbClr val="002060"/>
                </a:solidFill>
                <a:latin typeface="Arial" panose="020B0604020202020204" pitchFamily="34" charset="0"/>
                <a:ea typeface="Calibri" panose="020F0502020204030204" pitchFamily="34" charset="0"/>
                <a:cs typeface="Times New Roman" panose="02020603050405020304" pitchFamily="18" charset="0"/>
              </a:rPr>
            </a:br>
            <a:r>
              <a:rPr lang="uz-Cyrl-UZ" sz="1000" b="1" dirty="0">
                <a:solidFill>
                  <a:srgbClr val="002060"/>
                </a:solidFill>
                <a:latin typeface="Arial" panose="020B0604020202020204" pitchFamily="34" charset="0"/>
                <a:ea typeface="Calibri" panose="020F0502020204030204" pitchFamily="34" charset="0"/>
                <a:cs typeface="Times New Roman" panose="02020603050405020304" pitchFamily="18" charset="0"/>
              </a:rPr>
              <a:t>кузатув кенгаши мажбурий тарзда ташкил этилади.</a:t>
            </a:r>
          </a:p>
        </p:txBody>
      </p:sp>
      <p:sp>
        <p:nvSpPr>
          <p:cNvPr id="45" name="Скругленный прямоугольник 12">
            <a:extLst>
              <a:ext uri="{FF2B5EF4-FFF2-40B4-BE49-F238E27FC236}">
                <a16:creationId xmlns="" xmlns:a16="http://schemas.microsoft.com/office/drawing/2014/main" id="{DD65B481-735C-480F-A32A-8F49B3CD42C6}"/>
              </a:ext>
            </a:extLst>
          </p:cNvPr>
          <p:cNvSpPr>
            <a:spLocks noChangeArrowheads="1"/>
          </p:cNvSpPr>
          <p:nvPr/>
        </p:nvSpPr>
        <p:spPr bwMode="auto">
          <a:xfrm>
            <a:off x="264929" y="6159187"/>
            <a:ext cx="5614358" cy="580498"/>
          </a:xfrm>
          <a:prstGeom prst="roundRect">
            <a:avLst>
              <a:gd name="adj" fmla="val 16667"/>
            </a:avLst>
          </a:prstGeom>
          <a:ln w="19050">
            <a:solidFill>
              <a:schemeClr val="accent2"/>
            </a:solidFill>
            <a:headEnd/>
            <a:tailEnd/>
          </a:ln>
        </p:spPr>
        <p:style>
          <a:lnRef idx="2">
            <a:schemeClr val="accent6"/>
          </a:lnRef>
          <a:fillRef idx="1">
            <a:schemeClr val="lt1"/>
          </a:fillRef>
          <a:effectRef idx="0">
            <a:schemeClr val="accent6"/>
          </a:effectRef>
          <a:fontRef idx="minor">
            <a:schemeClr val="dk1"/>
          </a:fontRef>
        </p:style>
        <p:txBody>
          <a:bodyPr rot="0" vert="horz" wrap="square" lIns="18000" tIns="10800" rIns="18000" bIns="10800" anchor="t" anchorCtr="0" upright="1">
            <a:noAutofit/>
          </a:bodyPr>
          <a:lstStyle/>
          <a:p>
            <a:pPr algn="ctr"/>
            <a:r>
              <a:rPr lang="ru-RU" sz="1100" b="1" dirty="0" err="1">
                <a:solidFill>
                  <a:schemeClr val="accent2">
                    <a:lumMod val="50000"/>
                  </a:schemeClr>
                </a:solidFill>
                <a:latin typeface="Arial" panose="020B0604020202020204" pitchFamily="34" charset="0"/>
                <a:cs typeface="Times New Roman" panose="02020603050405020304" pitchFamily="18" charset="0"/>
              </a:rPr>
              <a:t>ширкат</a:t>
            </a:r>
            <a:r>
              <a:rPr lang="ru-RU" sz="1100" b="1" dirty="0">
                <a:solidFill>
                  <a:schemeClr val="accent2">
                    <a:lumMod val="50000"/>
                  </a:schemeClr>
                </a:solidFill>
                <a:latin typeface="Arial" panose="020B0604020202020204" pitchFamily="34" charset="0"/>
                <a:cs typeface="Times New Roman" panose="02020603050405020304" pitchFamily="18" charset="0"/>
              </a:rPr>
              <a:t> </a:t>
            </a:r>
            <a:r>
              <a:rPr lang="ru-RU" sz="1100" b="1" dirty="0" err="1">
                <a:solidFill>
                  <a:schemeClr val="accent2">
                    <a:lumMod val="50000"/>
                  </a:schemeClr>
                </a:solidFill>
                <a:latin typeface="Arial" panose="020B0604020202020204" pitchFamily="34" charset="0"/>
                <a:cs typeface="Times New Roman" panose="02020603050405020304" pitchFamily="18" charset="0"/>
              </a:rPr>
              <a:t>хўжалиги</a:t>
            </a:r>
            <a:r>
              <a:rPr lang="ru-RU" sz="1100" b="1" dirty="0">
                <a:solidFill>
                  <a:schemeClr val="accent2">
                    <a:lumMod val="50000"/>
                  </a:schemeClr>
                </a:solidFill>
                <a:latin typeface="Arial" panose="020B0604020202020204" pitchFamily="34" charset="0"/>
                <a:cs typeface="Times New Roman" panose="02020603050405020304" pitchFamily="18" charset="0"/>
              </a:rPr>
              <a:t> </a:t>
            </a:r>
            <a:r>
              <a:rPr lang="ru-RU" sz="1100" b="1" dirty="0" err="1">
                <a:solidFill>
                  <a:schemeClr val="accent2">
                    <a:lumMod val="50000"/>
                  </a:schemeClr>
                </a:solidFill>
                <a:latin typeface="Arial" panose="020B0604020202020204" pitchFamily="34" charset="0"/>
                <a:cs typeface="Times New Roman" panose="02020603050405020304" pitchFamily="18" charset="0"/>
              </a:rPr>
              <a:t>раиси</a:t>
            </a:r>
            <a:r>
              <a:rPr lang="ru-RU" sz="1100" b="1" dirty="0">
                <a:solidFill>
                  <a:schemeClr val="accent2">
                    <a:lumMod val="50000"/>
                  </a:schemeClr>
                </a:solidFill>
                <a:latin typeface="Arial" panose="020B0604020202020204" pitchFamily="34" charset="0"/>
                <a:cs typeface="Times New Roman" panose="02020603050405020304" pitchFamily="18" charset="0"/>
              </a:rPr>
              <a:t>, </a:t>
            </a:r>
            <a:r>
              <a:rPr lang="ru-RU" sz="1100" b="1" dirty="0" err="1">
                <a:solidFill>
                  <a:schemeClr val="accent2">
                    <a:lumMod val="50000"/>
                  </a:schemeClr>
                </a:solidFill>
                <a:latin typeface="Arial" panose="020B0604020202020204" pitchFamily="34" charset="0"/>
                <a:cs typeface="Times New Roman" panose="02020603050405020304" pitchFamily="18" charset="0"/>
              </a:rPr>
              <a:t>одатда</a:t>
            </a:r>
            <a:r>
              <a:rPr lang="ru-RU" sz="1100" b="1" dirty="0">
                <a:solidFill>
                  <a:schemeClr val="accent2">
                    <a:lumMod val="50000"/>
                  </a:schemeClr>
                </a:solidFill>
                <a:latin typeface="Arial" panose="020B0604020202020204" pitchFamily="34" charset="0"/>
                <a:cs typeface="Times New Roman" panose="02020603050405020304" pitchFamily="18" charset="0"/>
              </a:rPr>
              <a:t>, </a:t>
            </a:r>
            <a:r>
              <a:rPr lang="ru-RU" sz="1100" b="1" dirty="0" err="1">
                <a:solidFill>
                  <a:schemeClr val="accent2">
                    <a:lumMod val="50000"/>
                  </a:schemeClr>
                </a:solidFill>
                <a:latin typeface="Arial" panose="020B0604020202020204" pitchFamily="34" charset="0"/>
                <a:cs typeface="Times New Roman" panose="02020603050405020304" pitchFamily="18" charset="0"/>
              </a:rPr>
              <a:t>ширкат</a:t>
            </a:r>
            <a:r>
              <a:rPr lang="ru-RU" sz="1100" b="1" dirty="0">
                <a:solidFill>
                  <a:schemeClr val="accent2">
                    <a:lumMod val="50000"/>
                  </a:schemeClr>
                </a:solidFill>
                <a:latin typeface="Arial" panose="020B0604020202020204" pitchFamily="34" charset="0"/>
                <a:cs typeface="Times New Roman" panose="02020603050405020304" pitchFamily="18" charset="0"/>
              </a:rPr>
              <a:t> </a:t>
            </a:r>
            <a:r>
              <a:rPr lang="ru-RU" sz="1100" b="1" dirty="0" err="1">
                <a:solidFill>
                  <a:schemeClr val="accent2">
                    <a:lumMod val="50000"/>
                  </a:schemeClr>
                </a:solidFill>
                <a:latin typeface="Arial" panose="020B0604020202020204" pitchFamily="34" charset="0"/>
                <a:cs typeface="Times New Roman" panose="02020603050405020304" pitchFamily="18" charset="0"/>
              </a:rPr>
              <a:t>аъзолари</a:t>
            </a:r>
            <a:r>
              <a:rPr lang="ru-RU" sz="1100" b="1" dirty="0">
                <a:solidFill>
                  <a:schemeClr val="accent2">
                    <a:lumMod val="50000"/>
                  </a:schemeClr>
                </a:solidFill>
                <a:latin typeface="Arial" panose="020B0604020202020204" pitchFamily="34" charset="0"/>
                <a:cs typeface="Times New Roman" panose="02020603050405020304" pitchFamily="18" charset="0"/>
              </a:rPr>
              <a:t> </a:t>
            </a:r>
            <a:r>
              <a:rPr lang="ru-RU" sz="1100" b="1" dirty="0" err="1">
                <a:solidFill>
                  <a:schemeClr val="accent2">
                    <a:lumMod val="50000"/>
                  </a:schemeClr>
                </a:solidFill>
                <a:latin typeface="Arial" panose="020B0604020202020204" pitchFamily="34" charset="0"/>
                <a:cs typeface="Times New Roman" panose="02020603050405020304" pitchFamily="18" charset="0"/>
              </a:rPr>
              <a:t>орасидан</a:t>
            </a:r>
            <a:r>
              <a:rPr lang="ru-RU" sz="1100" b="1" dirty="0">
                <a:solidFill>
                  <a:schemeClr val="accent2">
                    <a:lumMod val="50000"/>
                  </a:schemeClr>
                </a:solidFill>
                <a:latin typeface="Arial" panose="020B0604020202020204" pitchFamily="34" charset="0"/>
                <a:cs typeface="Times New Roman" panose="02020603050405020304" pitchFamily="18" charset="0"/>
              </a:rPr>
              <a:t> </a:t>
            </a:r>
            <a:r>
              <a:rPr lang="ru-RU" sz="1100" b="1" dirty="0" err="1">
                <a:solidFill>
                  <a:schemeClr val="accent2">
                    <a:lumMod val="50000"/>
                  </a:schemeClr>
                </a:solidFill>
                <a:latin typeface="Arial" panose="020B0604020202020204" pitchFamily="34" charset="0"/>
                <a:cs typeface="Times New Roman" panose="02020603050405020304" pitchFamily="18" charset="0"/>
              </a:rPr>
              <a:t>сайланади</a:t>
            </a:r>
            <a:endParaRPr lang="uz-Cyrl-UZ" sz="1100" b="1" dirty="0">
              <a:solidFill>
                <a:schemeClr val="accent2">
                  <a:lumMod val="50000"/>
                </a:schemeClr>
              </a:solidFill>
              <a:latin typeface="Arial" panose="020B0604020202020204" pitchFamily="34" charset="0"/>
              <a:cs typeface="Times New Roman" panose="02020603050405020304" pitchFamily="18" charset="0"/>
            </a:endParaRPr>
          </a:p>
        </p:txBody>
      </p:sp>
      <p:sp>
        <p:nvSpPr>
          <p:cNvPr id="46" name="Скругленный прямоугольник 19">
            <a:extLst>
              <a:ext uri="{FF2B5EF4-FFF2-40B4-BE49-F238E27FC236}">
                <a16:creationId xmlns="" xmlns:a16="http://schemas.microsoft.com/office/drawing/2014/main" id="{F7A3CB83-C254-48EB-9991-01C146ED2051}"/>
              </a:ext>
            </a:extLst>
          </p:cNvPr>
          <p:cNvSpPr>
            <a:spLocks noChangeArrowheads="1"/>
          </p:cNvSpPr>
          <p:nvPr/>
        </p:nvSpPr>
        <p:spPr bwMode="auto">
          <a:xfrm>
            <a:off x="6420358" y="6159186"/>
            <a:ext cx="5616000" cy="580245"/>
          </a:xfrm>
          <a:prstGeom prst="roundRect">
            <a:avLst>
              <a:gd name="adj" fmla="val 16667"/>
            </a:avLst>
          </a:prstGeom>
          <a:ln w="19050">
            <a:headEnd/>
            <a:tailEnd/>
          </a:ln>
        </p:spPr>
        <p:style>
          <a:lnRef idx="2">
            <a:schemeClr val="accent1"/>
          </a:lnRef>
          <a:fillRef idx="1">
            <a:schemeClr val="lt1"/>
          </a:fillRef>
          <a:effectRef idx="0">
            <a:schemeClr val="accent1"/>
          </a:effectRef>
          <a:fontRef idx="minor">
            <a:schemeClr val="dk1"/>
          </a:fontRef>
        </p:style>
        <p:txBody>
          <a:bodyPr rot="0" vert="horz" wrap="square" lIns="18000" tIns="10800" rIns="18000" bIns="10800" anchor="t" anchorCtr="0" upright="1">
            <a:noAutofit/>
          </a:bodyPr>
          <a:lstStyle/>
          <a:p>
            <a:pPr algn="ctr"/>
            <a:r>
              <a:rPr lang="uz-Cyrl-UZ" sz="1000" b="1" dirty="0">
                <a:solidFill>
                  <a:srgbClr val="002060"/>
                </a:solidFill>
                <a:latin typeface="Arial" panose="020B0604020202020204" pitchFamily="34" charset="0"/>
                <a:ea typeface="Calibri" panose="020F0502020204030204" pitchFamily="34" charset="0"/>
                <a:cs typeface="Times New Roman" panose="02020603050405020304" pitchFamily="18" charset="0"/>
              </a:rPr>
              <a:t>қишлоқ хўжалиги кооперациясида ижро органи менежер ёки бошқарув ҳисобланади. Менежер замонавий корпоратив бошқарув, маркетинг ва бозор иқтисодиётида </a:t>
            </a:r>
            <a:br>
              <a:rPr lang="uz-Cyrl-UZ" sz="1000" b="1" dirty="0">
                <a:solidFill>
                  <a:srgbClr val="002060"/>
                </a:solidFill>
                <a:latin typeface="Arial" panose="020B0604020202020204" pitchFamily="34" charset="0"/>
                <a:ea typeface="Calibri" panose="020F0502020204030204" pitchFamily="34" charset="0"/>
                <a:cs typeface="Times New Roman" panose="02020603050405020304" pitchFamily="18" charset="0"/>
              </a:rPr>
            </a:br>
            <a:r>
              <a:rPr lang="uz-Cyrl-UZ" sz="1000" b="1" dirty="0">
                <a:solidFill>
                  <a:srgbClr val="002060"/>
                </a:solidFill>
                <a:latin typeface="Arial" panose="020B0604020202020204" pitchFamily="34" charset="0"/>
                <a:ea typeface="Calibri" panose="020F0502020204030204" pitchFamily="34" charset="0"/>
                <a:cs typeface="Times New Roman" panose="02020603050405020304" pitchFamily="18" charset="0"/>
              </a:rPr>
              <a:t>юқори тажрибага эга бўлган шахслардан ёлланиши мумкин.</a:t>
            </a:r>
          </a:p>
        </p:txBody>
      </p:sp>
    </p:spTree>
    <p:extLst>
      <p:ext uri="{BB962C8B-B14F-4D97-AF65-F5344CB8AC3E}">
        <p14:creationId xmlns:p14="http://schemas.microsoft.com/office/powerpoint/2010/main" val="3339539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 xmlns:a16="http://schemas.microsoft.com/office/drawing/2014/main" id="{28BE4DB5-1BF6-2D45-8AF1-18887E611FD7}"/>
              </a:ext>
            </a:extLst>
          </p:cNvPr>
          <p:cNvSpPr>
            <a:spLocks noGrp="1"/>
          </p:cNvSpPr>
          <p:nvPr>
            <p:ph sz="quarter" idx="4294967295"/>
          </p:nvPr>
        </p:nvSpPr>
        <p:spPr>
          <a:xfrm>
            <a:off x="730657" y="2004474"/>
            <a:ext cx="10730686" cy="3977226"/>
          </a:xfrm>
          <a:prstGeom prst="rect">
            <a:avLst/>
          </a:prstGeom>
        </p:spPr>
        <p:txBody>
          <a:bodyPr>
            <a:normAutofit lnSpcReduction="10000"/>
          </a:bodyPr>
          <a:lstStyle/>
          <a:p>
            <a:pPr algn="just">
              <a:buFont typeface="Wingdings" pitchFamily="2" charset="2"/>
              <a:buChar char="Ø"/>
            </a:pPr>
            <a:r>
              <a:rPr lang="en-US" sz="2400" dirty="0">
                <a:latin typeface="Arial" panose="020B0604020202020204" pitchFamily="34" charset="0"/>
                <a:cs typeface="Arial" panose="020B0604020202020204" pitchFamily="34" charset="0"/>
              </a:rPr>
              <a:t>   </a:t>
            </a:r>
            <a:r>
              <a:rPr lang="uz-Cyrl-UZ" sz="2400" b="1" dirty="0">
                <a:solidFill>
                  <a:srgbClr val="0000FF"/>
                </a:solidFill>
                <a:latin typeface="Arial" panose="020B0604020202020204" pitchFamily="34" charset="0"/>
                <a:cs typeface="Arial" panose="020B0604020202020204" pitchFamily="34" charset="0"/>
              </a:rPr>
              <a:t>19</a:t>
            </a:r>
            <a:r>
              <a:rPr lang="en-US" sz="2400" b="1" dirty="0">
                <a:solidFill>
                  <a:srgbClr val="0000FF"/>
                </a:solidFill>
                <a:latin typeface="Arial" panose="020B0604020202020204" pitchFamily="34" charset="0"/>
                <a:cs typeface="Arial" panose="020B0604020202020204" pitchFamily="34" charset="0"/>
              </a:rPr>
              <a:t> </a:t>
            </a:r>
            <a:r>
              <a:rPr lang="uz-Cyrl-UZ" sz="2400" b="1" dirty="0">
                <a:solidFill>
                  <a:srgbClr val="0000FF"/>
                </a:solidFill>
                <a:latin typeface="Arial" panose="020B0604020202020204" pitchFamily="34" charset="0"/>
                <a:cs typeface="Arial" panose="020B0604020202020204" pitchFamily="34" charset="0"/>
              </a:rPr>
              <a:t>феврал</a:t>
            </a:r>
            <a:r>
              <a:rPr lang="en-US" sz="2400" b="1" dirty="0">
                <a:solidFill>
                  <a:srgbClr val="0000FF"/>
                </a:solidFill>
                <a:latin typeface="Arial" panose="020B0604020202020204" pitchFamily="34" charset="0"/>
                <a:cs typeface="Arial" panose="020B0604020202020204" pitchFamily="34" charset="0"/>
              </a:rPr>
              <a:t>ь </a:t>
            </a:r>
            <a:r>
              <a:rPr lang="en-US" sz="2400" dirty="0">
                <a:latin typeface="Arial" panose="020B0604020202020204" pitchFamily="34" charset="0"/>
                <a:cs typeface="Arial" panose="020B0604020202020204" pitchFamily="34" charset="0"/>
              </a:rPr>
              <a:t>– </a:t>
            </a:r>
            <a:r>
              <a:rPr lang="uz-Cyrl-UZ" sz="2400" dirty="0">
                <a:latin typeface="Arial" panose="020B0604020202020204" pitchFamily="34" charset="0"/>
                <a:cs typeface="Arial" panose="020B0604020202020204" pitchFamily="34" charset="0"/>
              </a:rPr>
              <a:t>Олий</a:t>
            </a:r>
            <a:r>
              <a:rPr lang="en-US" sz="2400" dirty="0">
                <a:latin typeface="Arial" panose="020B0604020202020204" pitchFamily="34" charset="0"/>
                <a:cs typeface="Arial" panose="020B0604020202020204" pitchFamily="34" charset="0"/>
              </a:rPr>
              <a:t> </a:t>
            </a:r>
            <a:r>
              <a:rPr lang="uz-Cyrl-UZ" sz="2400" dirty="0">
                <a:latin typeface="Arial" panose="020B0604020202020204" pitchFamily="34" charset="0"/>
                <a:cs typeface="Arial" panose="020B0604020202020204" pitchFamily="34" charset="0"/>
              </a:rPr>
              <a:t>Мажлис</a:t>
            </a:r>
            <a:r>
              <a:rPr lang="en-US" sz="2400" dirty="0">
                <a:latin typeface="Arial" panose="020B0604020202020204" pitchFamily="34" charset="0"/>
                <a:cs typeface="Arial" panose="020B0604020202020204" pitchFamily="34" charset="0"/>
              </a:rPr>
              <a:t> </a:t>
            </a:r>
            <a:r>
              <a:rPr lang="uz-Cyrl-UZ" sz="2400" dirty="0">
                <a:latin typeface="Arial" panose="020B0604020202020204" pitchFamily="34" charset="0"/>
                <a:cs typeface="Arial" panose="020B0604020202020204" pitchFamily="34" charset="0"/>
              </a:rPr>
              <a:t>Қонунчилик</a:t>
            </a:r>
            <a:r>
              <a:rPr lang="en-US" sz="2400" dirty="0">
                <a:latin typeface="Arial" panose="020B0604020202020204" pitchFamily="34" charset="0"/>
                <a:cs typeface="Arial" panose="020B0604020202020204" pitchFamily="34" charset="0"/>
              </a:rPr>
              <a:t> </a:t>
            </a:r>
            <a:r>
              <a:rPr lang="uz-Cyrl-UZ" sz="2400" dirty="0">
                <a:latin typeface="Arial" panose="020B0604020202020204" pitchFamily="34" charset="0"/>
                <a:cs typeface="Arial" panose="020B0604020202020204" pitchFamily="34" charset="0"/>
              </a:rPr>
              <a:t>палатасининг</a:t>
            </a:r>
            <a:r>
              <a:rPr lang="en-US" sz="2400" dirty="0">
                <a:latin typeface="Arial" panose="020B0604020202020204" pitchFamily="34" charset="0"/>
                <a:cs typeface="Arial" panose="020B0604020202020204" pitchFamily="34" charset="0"/>
              </a:rPr>
              <a:t> </a:t>
            </a:r>
            <a:r>
              <a:rPr lang="uz-Cyrl-UZ" sz="2400" dirty="0">
                <a:latin typeface="Arial" panose="020B0604020202020204" pitchFamily="34" charset="0"/>
                <a:cs typeface="Arial" panose="020B0604020202020204" pitchFamily="34" charset="0"/>
              </a:rPr>
              <a:t>Аграр</a:t>
            </a:r>
            <a:r>
              <a:rPr lang="en-US" sz="2400" dirty="0">
                <a:latin typeface="Arial" panose="020B0604020202020204" pitchFamily="34" charset="0"/>
                <a:cs typeface="Arial" panose="020B0604020202020204" pitchFamily="34" charset="0"/>
              </a:rPr>
              <a:t> </a:t>
            </a:r>
            <a:r>
              <a:rPr lang="uz-Cyrl-UZ" sz="2400" dirty="0">
                <a:latin typeface="Arial" panose="020B0604020202020204" pitchFamily="34" charset="0"/>
                <a:cs typeface="Arial" panose="020B0604020202020204" pitchFamily="34" charset="0"/>
              </a:rPr>
              <a:t>ва</a:t>
            </a:r>
            <a:r>
              <a:rPr lang="en-US" sz="2400" dirty="0">
                <a:latin typeface="Arial" panose="020B0604020202020204" pitchFamily="34" charset="0"/>
                <a:cs typeface="Arial" panose="020B0604020202020204" pitchFamily="34" charset="0"/>
              </a:rPr>
              <a:t> </a:t>
            </a:r>
            <a:r>
              <a:rPr lang="uz-Cyrl-UZ" sz="2400" dirty="0">
                <a:latin typeface="Arial" panose="020B0604020202020204" pitchFamily="34" charset="0"/>
                <a:cs typeface="Arial" panose="020B0604020202020204" pitchFamily="34" charset="0"/>
              </a:rPr>
              <a:t>сув</a:t>
            </a:r>
            <a:r>
              <a:rPr lang="en-US" sz="2400" dirty="0">
                <a:latin typeface="Arial" panose="020B0604020202020204" pitchFamily="34" charset="0"/>
                <a:cs typeface="Arial" panose="020B0604020202020204" pitchFamily="34" charset="0"/>
              </a:rPr>
              <a:t> </a:t>
            </a:r>
            <a:r>
              <a:rPr lang="uz-Cyrl-UZ" sz="2400" dirty="0">
                <a:latin typeface="Arial" panose="020B0604020202020204" pitchFamily="34" charset="0"/>
                <a:cs typeface="Arial" panose="020B0604020202020204" pitchFamily="34" charset="0"/>
              </a:rPr>
              <a:t>ҳўжалиги</a:t>
            </a:r>
            <a:r>
              <a:rPr lang="en-US" sz="2400" dirty="0">
                <a:latin typeface="Arial" panose="020B0604020202020204" pitchFamily="34" charset="0"/>
                <a:cs typeface="Arial" panose="020B0604020202020204" pitchFamily="34" charset="0"/>
              </a:rPr>
              <a:t> </a:t>
            </a:r>
            <a:r>
              <a:rPr lang="uz-Cyrl-UZ" sz="2400" dirty="0">
                <a:latin typeface="Arial" panose="020B0604020202020204" pitchFamily="34" charset="0"/>
                <a:cs typeface="Arial" panose="020B0604020202020204" pitchFamily="34" charset="0"/>
              </a:rPr>
              <a:t>масалалари</a:t>
            </a:r>
            <a:r>
              <a:rPr lang="en-US" sz="2400" dirty="0">
                <a:latin typeface="Arial" panose="020B0604020202020204" pitchFamily="34" charset="0"/>
                <a:cs typeface="Arial" panose="020B0604020202020204" pitchFamily="34" charset="0"/>
              </a:rPr>
              <a:t>  </a:t>
            </a:r>
            <a:r>
              <a:rPr lang="uz-Cyrl-UZ" sz="2400" dirty="0">
                <a:latin typeface="Arial" panose="020B0604020202020204" pitchFamily="34" charset="0"/>
                <a:cs typeface="Arial" panose="020B0604020202020204" pitchFamily="34" charset="0"/>
              </a:rPr>
              <a:t>қўмитаси</a:t>
            </a:r>
            <a:r>
              <a:rPr lang="en-US" sz="2400" dirty="0">
                <a:latin typeface="Arial" panose="020B0604020202020204" pitchFamily="34" charset="0"/>
                <a:cs typeface="Arial" panose="020B0604020202020204" pitchFamily="34" charset="0"/>
              </a:rPr>
              <a:t> </a:t>
            </a:r>
            <a:r>
              <a:rPr lang="uz-Cyrl-UZ" sz="2400" b="1" dirty="0">
                <a:latin typeface="Arial" panose="020B0604020202020204" pitchFamily="34" charset="0"/>
                <a:cs typeface="Arial" panose="020B0604020202020204" pitchFamily="34" charset="0"/>
              </a:rPr>
              <a:t>ишчи</a:t>
            </a:r>
            <a:r>
              <a:rPr lang="en-US" sz="2400" b="1" dirty="0">
                <a:latin typeface="Arial" panose="020B0604020202020204" pitchFamily="34" charset="0"/>
                <a:cs typeface="Arial" panose="020B0604020202020204" pitchFamily="34" charset="0"/>
              </a:rPr>
              <a:t> </a:t>
            </a:r>
            <a:r>
              <a:rPr lang="uz-Cyrl-UZ" sz="2400" b="1" dirty="0">
                <a:latin typeface="Arial" panose="020B0604020202020204" pitchFamily="34" charset="0"/>
                <a:cs typeface="Arial" panose="020B0604020202020204" pitchFamily="34" charset="0"/>
              </a:rPr>
              <a:t>гуруҳида</a:t>
            </a:r>
            <a:r>
              <a:rPr lang="en-US" sz="2400" b="1" dirty="0">
                <a:latin typeface="Arial" panose="020B0604020202020204" pitchFamily="34" charset="0"/>
                <a:cs typeface="Arial" panose="020B0604020202020204" pitchFamily="34" charset="0"/>
              </a:rPr>
              <a:t> </a:t>
            </a:r>
            <a:r>
              <a:rPr lang="uz-Cyrl-UZ" sz="2400" b="1" dirty="0">
                <a:latin typeface="Arial" panose="020B0604020202020204" pitchFamily="34" charset="0"/>
                <a:cs typeface="Arial" panose="020B0604020202020204" pitchFamily="34" charset="0"/>
              </a:rPr>
              <a:t>дастлабки</a:t>
            </a:r>
            <a:r>
              <a:rPr lang="en-US" sz="2400" b="1" dirty="0">
                <a:latin typeface="Arial" panose="020B0604020202020204" pitchFamily="34" charset="0"/>
                <a:cs typeface="Arial" panose="020B0604020202020204" pitchFamily="34" charset="0"/>
              </a:rPr>
              <a:t> </a:t>
            </a:r>
            <a:r>
              <a:rPr lang="uz-Cyrl-UZ" sz="2400" b="1" dirty="0">
                <a:latin typeface="Arial" panose="020B0604020202020204" pitchFamily="34" charset="0"/>
                <a:cs typeface="Arial" panose="020B0604020202020204" pitchFamily="34" charset="0"/>
              </a:rPr>
              <a:t>муҳокамадан</a:t>
            </a:r>
            <a:r>
              <a:rPr lang="en-US" sz="2400" b="1" dirty="0">
                <a:latin typeface="Arial" panose="020B0604020202020204" pitchFamily="34" charset="0"/>
                <a:cs typeface="Arial" panose="020B0604020202020204" pitchFamily="34" charset="0"/>
              </a:rPr>
              <a:t> </a:t>
            </a:r>
            <a:r>
              <a:rPr lang="uz-Cyrl-UZ" sz="2400" b="1" dirty="0">
                <a:latin typeface="Arial" panose="020B0604020202020204" pitchFamily="34" charset="0"/>
                <a:cs typeface="Arial" panose="020B0604020202020204" pitchFamily="34" charset="0"/>
              </a:rPr>
              <a:t>ўтказилди</a:t>
            </a:r>
            <a:r>
              <a:rPr lang="en-US" sz="2400" b="1" dirty="0">
                <a:latin typeface="Arial" panose="020B0604020202020204" pitchFamily="34" charset="0"/>
                <a:cs typeface="Arial" panose="020B0604020202020204" pitchFamily="34" charset="0"/>
              </a:rPr>
              <a:t>.</a:t>
            </a:r>
            <a:endParaRPr lang="uz-Cyrl-UZ" sz="2400" b="1" dirty="0">
              <a:latin typeface="Arial" panose="020B0604020202020204" pitchFamily="34" charset="0"/>
              <a:cs typeface="Arial" panose="020B0604020202020204" pitchFamily="34" charset="0"/>
            </a:endParaRPr>
          </a:p>
          <a:p>
            <a:pPr marL="0" indent="0" algn="just">
              <a:buNone/>
            </a:pPr>
            <a:endParaRPr lang="en-US" sz="2400" b="1" dirty="0">
              <a:latin typeface="Arial" panose="020B0604020202020204" pitchFamily="34" charset="0"/>
              <a:cs typeface="Arial" panose="020B0604020202020204" pitchFamily="34" charset="0"/>
            </a:endParaRPr>
          </a:p>
          <a:p>
            <a:pPr algn="just">
              <a:buFont typeface="Wingdings" pitchFamily="2" charset="2"/>
              <a:buChar char="Ø"/>
            </a:pPr>
            <a:r>
              <a:rPr lang="en-US" sz="2400" dirty="0">
                <a:latin typeface="Arial" panose="020B0604020202020204" pitchFamily="34" charset="0"/>
                <a:cs typeface="Arial" panose="020B0604020202020204" pitchFamily="34" charset="0"/>
              </a:rPr>
              <a:t>   </a:t>
            </a:r>
            <a:r>
              <a:rPr lang="uz-Cyrl-UZ" sz="2400" b="1" dirty="0" smtClean="0">
                <a:solidFill>
                  <a:srgbClr val="0000FF"/>
                </a:solidFill>
                <a:latin typeface="Arial" panose="020B0604020202020204" pitchFamily="34" charset="0"/>
                <a:cs typeface="Arial" panose="020B0604020202020204" pitchFamily="34" charset="0"/>
              </a:rPr>
              <a:t>......</a:t>
            </a:r>
            <a:r>
              <a:rPr lang="en-US" sz="2400" b="1" dirty="0" smtClean="0">
                <a:solidFill>
                  <a:srgbClr val="0000FF"/>
                </a:solidFill>
                <a:latin typeface="Arial" panose="020B0604020202020204" pitchFamily="34" charset="0"/>
                <a:cs typeface="Arial" panose="020B0604020202020204" pitchFamily="34" charset="0"/>
              </a:rPr>
              <a:t> </a:t>
            </a:r>
            <a:r>
              <a:rPr lang="uz-Cyrl-UZ" sz="2400" b="1" dirty="0">
                <a:solidFill>
                  <a:srgbClr val="0000FF"/>
                </a:solidFill>
                <a:latin typeface="Arial" panose="020B0604020202020204" pitchFamily="34" charset="0"/>
                <a:cs typeface="Arial" panose="020B0604020202020204" pitchFamily="34" charset="0"/>
              </a:rPr>
              <a:t>февраль</a:t>
            </a:r>
            <a:r>
              <a:rPr lang="en-US" sz="2400" b="1" dirty="0">
                <a:solidFill>
                  <a:srgbClr val="0000FF"/>
                </a:solidFill>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 </a:t>
            </a:r>
            <a:r>
              <a:rPr lang="uz-Cyrl-UZ" sz="2400" dirty="0">
                <a:latin typeface="Arial" panose="020B0604020202020204" pitchFamily="34" charset="0"/>
                <a:cs typeface="Arial" panose="020B0604020202020204" pitchFamily="34" charset="0"/>
              </a:rPr>
              <a:t>Аграр ва сув ҳўжалиги масалалари қўмитаси ишчи гуруҳининг кенгайтирилган йиғилишида соҳага</a:t>
            </a:r>
            <a:r>
              <a:rPr lang="en-US" sz="2400" dirty="0">
                <a:latin typeface="Arial" panose="020B0604020202020204" pitchFamily="34" charset="0"/>
                <a:cs typeface="Arial" panose="020B0604020202020204" pitchFamily="34" charset="0"/>
              </a:rPr>
              <a:t> </a:t>
            </a:r>
            <a:r>
              <a:rPr lang="uz-Cyrl-UZ" sz="2400" dirty="0">
                <a:latin typeface="Arial" panose="020B0604020202020204" pitchFamily="34" charset="0"/>
                <a:cs typeface="Arial" panose="020B0604020202020204" pitchFamily="34" charset="0"/>
              </a:rPr>
              <a:t>таалуқли</a:t>
            </a:r>
            <a:r>
              <a:rPr lang="en-US" sz="2400" dirty="0">
                <a:latin typeface="Arial" panose="020B0604020202020204" pitchFamily="34" charset="0"/>
                <a:cs typeface="Arial" panose="020B0604020202020204" pitchFamily="34" charset="0"/>
              </a:rPr>
              <a:t> </a:t>
            </a:r>
            <a:r>
              <a:rPr lang="uz-Cyrl-UZ" sz="2400" b="1" dirty="0">
                <a:latin typeface="Arial" panose="020B0604020202020204" pitchFamily="34" charset="0"/>
                <a:cs typeface="Arial" panose="020B0604020202020204" pitchFamily="34" charset="0"/>
              </a:rPr>
              <a:t>вазирлик</a:t>
            </a:r>
            <a:r>
              <a:rPr lang="en-US" sz="2400" b="1" dirty="0">
                <a:latin typeface="Arial" panose="020B0604020202020204" pitchFamily="34" charset="0"/>
                <a:cs typeface="Arial" panose="020B0604020202020204" pitchFamily="34" charset="0"/>
              </a:rPr>
              <a:t> </a:t>
            </a:r>
            <a:r>
              <a:rPr lang="uz-Cyrl-UZ" sz="2400" b="1" dirty="0">
                <a:latin typeface="Arial" panose="020B0604020202020204" pitchFamily="34" charset="0"/>
                <a:cs typeface="Arial" panose="020B0604020202020204" pitchFamily="34" charset="0"/>
              </a:rPr>
              <a:t/>
            </a:r>
            <a:br>
              <a:rPr lang="uz-Cyrl-UZ" sz="2400" b="1" dirty="0">
                <a:latin typeface="Arial" panose="020B0604020202020204" pitchFamily="34" charset="0"/>
                <a:cs typeface="Arial" panose="020B0604020202020204" pitchFamily="34" charset="0"/>
              </a:rPr>
            </a:br>
            <a:r>
              <a:rPr lang="uz-Cyrl-UZ" sz="2400" b="1" dirty="0">
                <a:latin typeface="Arial" panose="020B0604020202020204" pitchFamily="34" charset="0"/>
                <a:cs typeface="Arial" panose="020B0604020202020204" pitchFamily="34" charset="0"/>
              </a:rPr>
              <a:t>ва</a:t>
            </a:r>
            <a:r>
              <a:rPr lang="en-US" sz="2400" b="1" dirty="0">
                <a:latin typeface="Arial" panose="020B0604020202020204" pitchFamily="34" charset="0"/>
                <a:cs typeface="Arial" panose="020B0604020202020204" pitchFamily="34" charset="0"/>
              </a:rPr>
              <a:t> </a:t>
            </a:r>
            <a:r>
              <a:rPr lang="uz-Cyrl-UZ" sz="2400" b="1" dirty="0">
                <a:latin typeface="Arial" panose="020B0604020202020204" pitchFamily="34" charset="0"/>
                <a:cs typeface="Arial" panose="020B0604020202020204" pitchFamily="34" charset="0"/>
              </a:rPr>
              <a:t>давлат</a:t>
            </a:r>
            <a:r>
              <a:rPr lang="en-US" sz="2400" b="1" dirty="0">
                <a:latin typeface="Arial" panose="020B0604020202020204" pitchFamily="34" charset="0"/>
                <a:cs typeface="Arial" panose="020B0604020202020204" pitchFamily="34" charset="0"/>
              </a:rPr>
              <a:t> </a:t>
            </a:r>
            <a:r>
              <a:rPr lang="uz-Cyrl-UZ" sz="2400" b="1" dirty="0">
                <a:latin typeface="Arial" panose="020B0604020202020204" pitchFamily="34" charset="0"/>
                <a:cs typeface="Arial" panose="020B0604020202020204" pitchFamily="34" charset="0"/>
              </a:rPr>
              <a:t>қўмиталарининг</a:t>
            </a:r>
            <a:r>
              <a:rPr lang="en-US" sz="2400" b="1" dirty="0">
                <a:latin typeface="Arial" panose="020B0604020202020204" pitchFamily="34" charset="0"/>
                <a:cs typeface="Arial" panose="020B0604020202020204" pitchFamily="34" charset="0"/>
              </a:rPr>
              <a:t> </a:t>
            </a:r>
            <a:r>
              <a:rPr lang="uz-Cyrl-UZ" sz="2400" b="1" dirty="0">
                <a:latin typeface="Arial" panose="020B0604020202020204" pitchFamily="34" charset="0"/>
                <a:cs typeface="Arial" panose="020B0604020202020204" pitchFamily="34" charset="0"/>
              </a:rPr>
              <a:t>раҳбар</a:t>
            </a:r>
            <a:r>
              <a:rPr lang="en-US" sz="2400" b="1" dirty="0">
                <a:latin typeface="Arial" panose="020B0604020202020204" pitchFamily="34" charset="0"/>
                <a:cs typeface="Arial" panose="020B0604020202020204" pitchFamily="34" charset="0"/>
              </a:rPr>
              <a:t> </a:t>
            </a:r>
            <a:r>
              <a:rPr lang="uz-Cyrl-UZ" sz="2400" b="1" dirty="0">
                <a:latin typeface="Arial" panose="020B0604020202020204" pitchFamily="34" charset="0"/>
                <a:cs typeface="Arial" panose="020B0604020202020204" pitchFamily="34" charset="0"/>
              </a:rPr>
              <a:t>ўринбосарлари</a:t>
            </a:r>
            <a:r>
              <a:rPr lang="en-US" sz="2400" b="1" dirty="0">
                <a:latin typeface="Arial" panose="020B0604020202020204" pitchFamily="34" charset="0"/>
                <a:cs typeface="Arial" panose="020B0604020202020204" pitchFamily="34" charset="0"/>
              </a:rPr>
              <a:t> </a:t>
            </a:r>
            <a:r>
              <a:rPr lang="uz-Cyrl-UZ" sz="2400" b="1" dirty="0">
                <a:latin typeface="Arial" panose="020B0604020202020204" pitchFamily="34" charset="0"/>
                <a:cs typeface="Arial" panose="020B0604020202020204" pitchFamily="34" charset="0"/>
              </a:rPr>
              <a:t>иштирокида</a:t>
            </a:r>
            <a:r>
              <a:rPr lang="en-US" sz="2400" b="1" dirty="0">
                <a:latin typeface="Arial" panose="020B0604020202020204" pitchFamily="34" charset="0"/>
                <a:cs typeface="Arial" panose="020B0604020202020204" pitchFamily="34" charset="0"/>
              </a:rPr>
              <a:t> </a:t>
            </a:r>
            <a:r>
              <a:rPr lang="uz-Cyrl-UZ" sz="2400" b="1" dirty="0">
                <a:latin typeface="Arial" panose="020B0604020202020204" pitchFamily="34" charset="0"/>
                <a:cs typeface="Arial" panose="020B0604020202020204" pitchFamily="34" charset="0"/>
              </a:rPr>
              <a:t>муҳокама</a:t>
            </a:r>
            <a:r>
              <a:rPr lang="en-US" sz="2400" b="1" dirty="0">
                <a:latin typeface="Arial" panose="020B0604020202020204" pitchFamily="34" charset="0"/>
                <a:cs typeface="Arial" panose="020B0604020202020204" pitchFamily="34" charset="0"/>
              </a:rPr>
              <a:t> </a:t>
            </a:r>
            <a:r>
              <a:rPr lang="uz-Cyrl-UZ" sz="2400" b="1" dirty="0">
                <a:latin typeface="Arial" panose="020B0604020202020204" pitchFamily="34" charset="0"/>
                <a:cs typeface="Arial" panose="020B0604020202020204" pitchFamily="34" charset="0"/>
              </a:rPr>
              <a:t>этилди</a:t>
            </a:r>
            <a:r>
              <a:rPr lang="en-US" sz="2400" b="1" dirty="0">
                <a:latin typeface="Arial" panose="020B0604020202020204" pitchFamily="34" charset="0"/>
                <a:cs typeface="Arial" panose="020B0604020202020204" pitchFamily="34" charset="0"/>
              </a:rPr>
              <a:t>.</a:t>
            </a:r>
            <a:endParaRPr lang="uz-Cyrl-UZ" sz="2400" b="1" dirty="0">
              <a:latin typeface="Arial" panose="020B0604020202020204" pitchFamily="34" charset="0"/>
              <a:cs typeface="Arial" panose="020B0604020202020204" pitchFamily="34" charset="0"/>
            </a:endParaRPr>
          </a:p>
          <a:p>
            <a:pPr marL="0" indent="0" algn="just">
              <a:buNone/>
            </a:pPr>
            <a:endParaRPr lang="en-US" sz="2400" b="1" dirty="0">
              <a:latin typeface="Arial" panose="020B0604020202020204" pitchFamily="34" charset="0"/>
              <a:cs typeface="Arial" panose="020B0604020202020204" pitchFamily="34" charset="0"/>
            </a:endParaRPr>
          </a:p>
          <a:p>
            <a:pPr algn="just">
              <a:buFont typeface="Wingdings" pitchFamily="2" charset="2"/>
              <a:buChar char="Ø"/>
            </a:pPr>
            <a:r>
              <a:rPr lang="en-US" sz="2400" dirty="0">
                <a:latin typeface="Arial" panose="020B0604020202020204" pitchFamily="34" charset="0"/>
                <a:cs typeface="Arial" panose="020B0604020202020204" pitchFamily="34" charset="0"/>
              </a:rPr>
              <a:t>   </a:t>
            </a:r>
            <a:r>
              <a:rPr lang="uz-Cyrl-UZ" sz="2400" b="1" smtClean="0">
                <a:solidFill>
                  <a:srgbClr val="0000FF"/>
                </a:solidFill>
                <a:latin typeface="Arial" panose="020B0604020202020204" pitchFamily="34" charset="0"/>
                <a:cs typeface="Arial" panose="020B0604020202020204" pitchFamily="34" charset="0"/>
              </a:rPr>
              <a:t>......</a:t>
            </a:r>
            <a:r>
              <a:rPr lang="en-US" sz="2400" b="1" smtClean="0">
                <a:solidFill>
                  <a:srgbClr val="0000FF"/>
                </a:solidFill>
                <a:latin typeface="Arial" panose="020B0604020202020204" pitchFamily="34" charset="0"/>
                <a:cs typeface="Arial" panose="020B0604020202020204" pitchFamily="34" charset="0"/>
              </a:rPr>
              <a:t> </a:t>
            </a:r>
            <a:r>
              <a:rPr lang="uz-Cyrl-UZ" sz="2400" b="1" dirty="0">
                <a:solidFill>
                  <a:srgbClr val="0000FF"/>
                </a:solidFill>
                <a:latin typeface="Arial" panose="020B0604020202020204" pitchFamily="34" charset="0"/>
                <a:cs typeface="Arial" panose="020B0604020202020204" pitchFamily="34" charset="0"/>
              </a:rPr>
              <a:t>март</a:t>
            </a:r>
            <a:r>
              <a:rPr lang="en-US" sz="2400" b="1" dirty="0">
                <a:solidFill>
                  <a:srgbClr val="0000FF"/>
                </a:solidFill>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 </a:t>
            </a:r>
            <a:r>
              <a:rPr lang="uz-Cyrl-UZ" sz="2400" dirty="0">
                <a:latin typeface="Arial" panose="020B0604020202020204" pitchFamily="34" charset="0"/>
                <a:cs typeface="Arial" panose="020B0604020202020204" pitchFamily="34" charset="0"/>
              </a:rPr>
              <a:t>Олий</a:t>
            </a:r>
            <a:r>
              <a:rPr lang="en-US" sz="2400" dirty="0">
                <a:latin typeface="Arial" panose="020B0604020202020204" pitchFamily="34" charset="0"/>
                <a:cs typeface="Arial" panose="020B0604020202020204" pitchFamily="34" charset="0"/>
              </a:rPr>
              <a:t> </a:t>
            </a:r>
            <a:r>
              <a:rPr lang="uz-Cyrl-UZ" sz="2400" dirty="0">
                <a:latin typeface="Arial" panose="020B0604020202020204" pitchFamily="34" charset="0"/>
                <a:cs typeface="Arial" panose="020B0604020202020204" pitchFamily="34" charset="0"/>
              </a:rPr>
              <a:t>Мажлис</a:t>
            </a:r>
            <a:r>
              <a:rPr lang="en-US" sz="2400" dirty="0">
                <a:latin typeface="Arial" panose="020B0604020202020204" pitchFamily="34" charset="0"/>
                <a:cs typeface="Arial" panose="020B0604020202020204" pitchFamily="34" charset="0"/>
              </a:rPr>
              <a:t> </a:t>
            </a:r>
            <a:r>
              <a:rPr lang="uz-Cyrl-UZ" sz="2400" dirty="0">
                <a:latin typeface="Arial" panose="020B0604020202020204" pitchFamily="34" charset="0"/>
                <a:cs typeface="Arial" panose="020B0604020202020204" pitchFamily="34" charset="0"/>
              </a:rPr>
              <a:t>Қонунчилик</a:t>
            </a:r>
            <a:r>
              <a:rPr lang="en-US" sz="2400" dirty="0">
                <a:latin typeface="Arial" panose="020B0604020202020204" pitchFamily="34" charset="0"/>
                <a:cs typeface="Arial" panose="020B0604020202020204" pitchFamily="34" charset="0"/>
              </a:rPr>
              <a:t> </a:t>
            </a:r>
            <a:r>
              <a:rPr lang="uz-Cyrl-UZ" sz="2400" dirty="0">
                <a:latin typeface="Arial" panose="020B0604020202020204" pitchFamily="34" charset="0"/>
                <a:cs typeface="Arial" panose="020B0604020202020204" pitchFamily="34" charset="0"/>
              </a:rPr>
              <a:t>палатасининг</a:t>
            </a:r>
            <a:r>
              <a:rPr lang="en-US" sz="2400" dirty="0">
                <a:latin typeface="Arial" panose="020B0604020202020204" pitchFamily="34" charset="0"/>
                <a:cs typeface="Arial" panose="020B0604020202020204" pitchFamily="34" charset="0"/>
              </a:rPr>
              <a:t> </a:t>
            </a:r>
            <a:r>
              <a:rPr lang="uz-Cyrl-UZ" sz="2400" b="1" dirty="0">
                <a:latin typeface="Arial" panose="020B0604020202020204" pitchFamily="34" charset="0"/>
                <a:cs typeface="Arial" panose="020B0604020202020204" pitchFamily="34" charset="0"/>
              </a:rPr>
              <a:t>барча</a:t>
            </a:r>
            <a:r>
              <a:rPr lang="en-US" sz="2400" b="1" dirty="0">
                <a:latin typeface="Arial" panose="020B0604020202020204" pitchFamily="34" charset="0"/>
                <a:cs typeface="Arial" panose="020B0604020202020204" pitchFamily="34" charset="0"/>
              </a:rPr>
              <a:t> </a:t>
            </a:r>
            <a:r>
              <a:rPr lang="uz-Cyrl-UZ" sz="2400" b="1" dirty="0">
                <a:latin typeface="Arial" panose="020B0604020202020204" pitchFamily="34" charset="0"/>
                <a:cs typeface="Arial" panose="020B0604020202020204" pitchFamily="34" charset="0"/>
              </a:rPr>
              <a:t>фракцияларида</a:t>
            </a:r>
            <a:r>
              <a:rPr lang="en-US" sz="2400" b="1" dirty="0">
                <a:latin typeface="Arial" panose="020B0604020202020204" pitchFamily="34" charset="0"/>
                <a:cs typeface="Arial" panose="020B0604020202020204" pitchFamily="34" charset="0"/>
              </a:rPr>
              <a:t> </a:t>
            </a:r>
            <a:r>
              <a:rPr lang="uz-Cyrl-UZ" sz="2400" b="1" dirty="0">
                <a:latin typeface="Arial" panose="020B0604020202020204" pitchFamily="34" charset="0"/>
                <a:cs typeface="Arial" panose="020B0604020202020204" pitchFamily="34" charset="0"/>
              </a:rPr>
              <a:t>муҳокама</a:t>
            </a:r>
            <a:r>
              <a:rPr lang="en-US" sz="2400" b="1" dirty="0">
                <a:latin typeface="Arial" panose="020B0604020202020204" pitchFamily="34" charset="0"/>
                <a:cs typeface="Arial" panose="020B0604020202020204" pitchFamily="34" charset="0"/>
              </a:rPr>
              <a:t> </a:t>
            </a:r>
            <a:r>
              <a:rPr lang="uz-Cyrl-UZ" sz="2400" b="1" dirty="0">
                <a:latin typeface="Arial" panose="020B0604020202020204" pitchFamily="34" charset="0"/>
                <a:cs typeface="Arial" panose="020B0604020202020204" pitchFamily="34" charset="0"/>
              </a:rPr>
              <a:t>этилади</a:t>
            </a:r>
            <a:r>
              <a:rPr lang="en-US" sz="2400" b="1" dirty="0">
                <a:latin typeface="Arial" panose="020B0604020202020204" pitchFamily="34" charset="0"/>
                <a:cs typeface="Arial" panose="020B0604020202020204" pitchFamily="34" charset="0"/>
              </a:rPr>
              <a:t>.</a:t>
            </a:r>
            <a:endParaRPr lang="ru-RU" sz="1400" dirty="0">
              <a:latin typeface="Arial" panose="020B0604020202020204" pitchFamily="34" charset="0"/>
              <a:cs typeface="Arial" panose="020B0604020202020204" pitchFamily="34" charset="0"/>
            </a:endParaRPr>
          </a:p>
        </p:txBody>
      </p:sp>
      <p:sp>
        <p:nvSpPr>
          <p:cNvPr id="4" name="Заголовок 1"/>
          <p:cNvSpPr>
            <a:spLocks noGrp="1"/>
          </p:cNvSpPr>
          <p:nvPr>
            <p:ph type="title"/>
          </p:nvPr>
        </p:nvSpPr>
        <p:spPr>
          <a:xfrm>
            <a:off x="838200" y="365010"/>
            <a:ext cx="10515600" cy="1171689"/>
          </a:xfrm>
        </p:spPr>
        <p:txBody>
          <a:bodyPr>
            <a:noAutofit/>
          </a:bodyPr>
          <a:lstStyle/>
          <a:p>
            <a:pPr algn="ctr"/>
            <a:r>
              <a:rPr lang="uz-Cyrl-UZ" sz="2000" b="1" dirty="0">
                <a:solidFill>
                  <a:srgbClr val="0066FF"/>
                </a:solidFill>
                <a:latin typeface="Arial" panose="020B0604020202020204" pitchFamily="34" charset="0"/>
                <a:ea typeface="Times New Roman" panose="02020603050405020304" pitchFamily="18" charset="0"/>
                <a:cs typeface="Times New Roman" panose="02020603050405020304" pitchFamily="18" charset="0"/>
              </a:rPr>
              <a:t>“Қишлоқ хўжалиги кооперацияси тўғрисида”ги </a:t>
            </a:r>
            <a:br>
              <a:rPr lang="uz-Cyrl-UZ" sz="2000" b="1" dirty="0">
                <a:solidFill>
                  <a:srgbClr val="0066FF"/>
                </a:solidFill>
                <a:latin typeface="Arial" panose="020B0604020202020204" pitchFamily="34" charset="0"/>
                <a:ea typeface="Times New Roman" panose="02020603050405020304" pitchFamily="18" charset="0"/>
                <a:cs typeface="Times New Roman" panose="02020603050405020304" pitchFamily="18" charset="0"/>
              </a:rPr>
            </a:br>
            <a:r>
              <a:rPr lang="uz-Cyrl-UZ" sz="2000" b="1" dirty="0">
                <a:solidFill>
                  <a:srgbClr val="0066FF"/>
                </a:solidFill>
                <a:latin typeface="Arial" panose="020B0604020202020204" pitchFamily="34" charset="0"/>
                <a:ea typeface="Times New Roman" panose="02020603050405020304" pitchFamily="18" charset="0"/>
                <a:cs typeface="Times New Roman" panose="02020603050405020304" pitchFamily="18" charset="0"/>
              </a:rPr>
              <a:t>Ўзбекистон Республикасининг қонуни лойиҳасини </a:t>
            </a:r>
            <a:br>
              <a:rPr lang="uz-Cyrl-UZ" sz="2000" b="1" dirty="0">
                <a:solidFill>
                  <a:srgbClr val="0066FF"/>
                </a:solidFill>
                <a:latin typeface="Arial" panose="020B0604020202020204" pitchFamily="34" charset="0"/>
                <a:ea typeface="Times New Roman" panose="02020603050405020304" pitchFamily="18" charset="0"/>
                <a:cs typeface="Times New Roman" panose="02020603050405020304" pitchFamily="18" charset="0"/>
              </a:rPr>
            </a:br>
            <a:r>
              <a:rPr lang="uz-Cyrl-UZ" sz="2000" b="1" dirty="0">
                <a:solidFill>
                  <a:srgbClr val="0066FF"/>
                </a:solidFill>
                <a:latin typeface="Arial" panose="020B0604020202020204" pitchFamily="34" charset="0"/>
                <a:ea typeface="Times New Roman" panose="02020603050405020304" pitchFamily="18" charset="0"/>
                <a:cs typeface="Times New Roman" panose="02020603050405020304" pitchFamily="18" charset="0"/>
              </a:rPr>
              <a:t>Олий Мажлис Қонунчилик палатасида муҳокама этилиши</a:t>
            </a:r>
            <a:endParaRPr lang="ru-RU" sz="2000" dirty="0">
              <a:solidFill>
                <a:srgbClr val="0066FF"/>
              </a:solidFill>
            </a:endParaRPr>
          </a:p>
        </p:txBody>
      </p:sp>
    </p:spTree>
    <p:extLst>
      <p:ext uri="{BB962C8B-B14F-4D97-AF65-F5344CB8AC3E}">
        <p14:creationId xmlns:p14="http://schemas.microsoft.com/office/powerpoint/2010/main" val="194366355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1247</TotalTime>
  <Words>1800</Words>
  <Application>Microsoft Office PowerPoint</Application>
  <PresentationFormat>Произвольный</PresentationFormat>
  <Paragraphs>182</Paragraphs>
  <Slides>8</Slides>
  <Notes>2</Notes>
  <HiddenSlides>0</HiddenSlides>
  <MMClips>0</MMClips>
  <ScaleCrop>false</ScaleCrop>
  <HeadingPairs>
    <vt:vector size="4" baseType="variant">
      <vt:variant>
        <vt:lpstr>Тема</vt:lpstr>
      </vt:variant>
      <vt:variant>
        <vt:i4>1</vt:i4>
      </vt:variant>
      <vt:variant>
        <vt:lpstr>Заголовки слайдов</vt:lpstr>
      </vt:variant>
      <vt:variant>
        <vt:i4>8</vt:i4>
      </vt:variant>
    </vt:vector>
  </HeadingPairs>
  <TitlesOfParts>
    <vt:vector size="9" baseType="lpstr">
      <vt:lpstr>Тема Office</vt:lpstr>
      <vt:lpstr>“ҚИШЛОҚ ХЎЖАЛИГИ КООПЕРАЦИЯСИ ТЎҒРИСИДА”ГИ  Ўзбекистон Республикасининг Қонуни лойиҳаси</vt:lpstr>
      <vt:lpstr>Презентация PowerPoint</vt:lpstr>
      <vt:lpstr>“ҚИШЛОҚ ХЎЖАЛИГИ КООПЕРАЦИЯСИ ТЎҒРИСИДА”ГИ  Ўзбекистон Республикасининг Қонуни лойиҳаси</vt:lpstr>
      <vt:lpstr>“ҚИШЛОҚ ХЎЖАЛИГИ КООПЕРАЦИЯСИ ТЎҒРИСИДА”ГИ  Ўзбекистон Республикасининг Қонуни лойиҳаси</vt:lpstr>
      <vt:lpstr>“ҚИШЛОҚ ХЎЖАЛИГИ КООПЕРАЦИЯСИ ТЎҒРИСИДА”ГИ  Ўзбекистон Республикасининг Қонуни лойиҳаси</vt:lpstr>
      <vt:lpstr>“ҚИШЛОҚ ХЎЖАЛИГИ КООПЕРАЦИЯСИ ТЎҒРИСИДА”ГИ  Ўзбекистон Республикасининг Қонуни лойиҳаси</vt:lpstr>
      <vt:lpstr>Презентация PowerPoint</vt:lpstr>
      <vt:lpstr>“Қишлоқ хўжалиги кооперацияси тўғрисида”ги  Ўзбекистон Республикасининг қонуни лойиҳасини  Олий Мажлис Қонунчилик палатасида муҳокама этилиши</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dc:creator>
  <cp:lastModifiedBy>Ravshan Mamutov</cp:lastModifiedBy>
  <cp:revision>225</cp:revision>
  <dcterms:created xsi:type="dcterms:W3CDTF">2020-02-03T15:30:50Z</dcterms:created>
  <dcterms:modified xsi:type="dcterms:W3CDTF">2021-02-23T06:29:05Z</dcterms:modified>
</cp:coreProperties>
</file>