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BA6-D44B-40CB-A1A1-1332FC52F33B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3723-50F8-4D9F-9E4D-AC4FF174E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3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BA6-D44B-40CB-A1A1-1332FC52F33B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3723-50F8-4D9F-9E4D-AC4FF174E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41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BA6-D44B-40CB-A1A1-1332FC52F33B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3723-50F8-4D9F-9E4D-AC4FF174E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452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5CB94-72F8-497C-9B75-E93B4E6DBD57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EAFC7-4263-4782-9777-BF7D98A511B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1614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EE20A-C933-4B3A-B212-630236F646D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20FF91-F804-4C0F-9AC2-75F41C33E19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3776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AD4EA-5739-4367-B6F9-74C62C8084B2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D4613-7608-42D8-9C94-FC1EDEF8C44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6650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812BB-E766-4A27-BF86-EB191FEE2212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1CB03C-FB88-4F20-A67C-0A8B2F170CB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757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D13EF-8A4B-4EF6-B1B9-6B7F87A23BB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6A4A5-85F4-418F-84A5-7C8AA110C16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5501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74243-556E-4BA7-ADBF-0B9DA4EDD237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B559B-23B4-49D1-B209-797BC970571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86483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4442E-D1EE-4DAD-92BF-D75A232E846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8CC18-8C41-4AB4-A17B-64B2E21142F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4290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BB79C-90F7-4F91-ABB4-61B91D2E71D0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E36CF-66EE-4F4E-AD4D-327826F7688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4378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BA6-D44B-40CB-A1A1-1332FC52F33B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3723-50F8-4D9F-9E4D-AC4FF174E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5201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CBEF3-C3AC-42C2-9824-A286A6FB39B3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BDC81D-B2D9-408B-B198-008BE521994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7723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FC3DA-0832-48CA-80A9-088C3B0F4A1A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67359D-CFE6-4AED-A08F-579B461B4BC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89792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A3437-C3E1-48FD-BA23-70B5B44D11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92186-F5DB-4C00-9EC0-14A85292A5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428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BA6-D44B-40CB-A1A1-1332FC52F33B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3723-50F8-4D9F-9E4D-AC4FF174E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07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BA6-D44B-40CB-A1A1-1332FC52F33B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3723-50F8-4D9F-9E4D-AC4FF174E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10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BA6-D44B-40CB-A1A1-1332FC52F33B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3723-50F8-4D9F-9E4D-AC4FF174E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15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BA6-D44B-40CB-A1A1-1332FC52F33B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3723-50F8-4D9F-9E4D-AC4FF174E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46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BA6-D44B-40CB-A1A1-1332FC52F33B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3723-50F8-4D9F-9E4D-AC4FF174E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54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BA6-D44B-40CB-A1A1-1332FC52F33B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3723-50F8-4D9F-9E4D-AC4FF174E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38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FBA6-D44B-40CB-A1A1-1332FC52F33B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3723-50F8-4D9F-9E4D-AC4FF174E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36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FBA6-D44B-40CB-A1A1-1332FC52F33B}" type="datetimeFigureOut">
              <a:rPr lang="ru-RU" smtClean="0"/>
              <a:t>22.03.2018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B3723-50F8-4D9F-9E4D-AC4FF174E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34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9C0280-C188-4205-B438-BACD065B6204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6BFB19-AFE7-49B1-89F9-24B593F64A02}" type="slidenum">
              <a:rPr lang="ru-RU" altLang="ru-RU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2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Бешинчи</a:t>
            </a:r>
            <a:r>
              <a:rPr lang="ru-RU" dirty="0" smtClean="0"/>
              <a:t> </a:t>
            </a:r>
            <a:r>
              <a:rPr lang="ru-RU" dirty="0" err="1" smtClean="0"/>
              <a:t>учбурчак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err="1" smtClean="0"/>
              <a:t>Бошқарув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16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285750"/>
            <a:ext cx="8229600" cy="1143000"/>
          </a:xfrm>
        </p:spPr>
        <p:txBody>
          <a:bodyPr/>
          <a:lstStyle/>
          <a:p>
            <a:r>
              <a:rPr lang="uz-Cyrl-UZ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Маҳаллий иқтисодий ривожланишда ким нима иш қилади?</a:t>
            </a:r>
            <a:br>
              <a:rPr lang="uz-Cyrl-UZ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z-Cyrl-UZ" altLang="ru-RU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ҲУСУСИЙ СЕКТОР</a:t>
            </a:r>
            <a:endParaRPr lang="en-GB" altLang="ru-RU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just">
              <a:buFont typeface="Wingdings 2" panose="05020102010507070707" pitchFamily="18" charset="2"/>
              <a:buNone/>
            </a:pPr>
            <a:r>
              <a:rPr lang="uz-Cyrl-UZ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Ҳусусий сектор қуйидагиларни қилиши мумкин:</a:t>
            </a:r>
            <a:endParaRPr lang="en-GB" alt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z-Cyrl-UZ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Ўзларининг муаммоларини самарали ечишлари учун фаолиятларини самарали ташкил этиш;</a:t>
            </a:r>
            <a:endParaRPr lang="en-GB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z-Cyrl-UZ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Умумий муаммоларни биргаликда самарали ечишни ташкил этиш;</a:t>
            </a:r>
            <a:endParaRPr lang="en-GB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z-Cyrl-UZ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Маҳаллий давлат ҳокимият органлари билан ўзаро ҳамкорликни йўлга қўйиш.</a:t>
            </a:r>
            <a:endParaRPr lang="en-GB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uz-Cyrl-UZ" sz="2000" u="sng" dirty="0">
                <a:latin typeface="Times New Roman" pitchFamily="18" charset="0"/>
                <a:cs typeface="Times New Roman" pitchFamily="18" charset="0"/>
              </a:rPr>
              <a:t>Ҳусусий сектор қуйидагиларни қилиши тавсия этилмайди:</a:t>
            </a:r>
            <a:endParaRPr lang="uz-Cyrl-UZ" sz="2000" dirty="0"/>
          </a:p>
          <a:p>
            <a:pPr>
              <a:buFont typeface="Arial" charset="0"/>
              <a:buChar char="•"/>
              <a:defRPr/>
            </a:pPr>
            <a:endParaRPr lang="uz-Cyrl-UZ" sz="2000" dirty="0"/>
          </a:p>
          <a:p>
            <a:pPr>
              <a:buFont typeface="Arial" charset="0"/>
              <a:buChar char="•"/>
              <a:defRPr/>
            </a:pPr>
            <a:r>
              <a:rPr lang="uz-Cyrl-UZ" sz="2000" dirty="0">
                <a:latin typeface="Times New Roman" pitchFamily="18" charset="0"/>
                <a:cs typeface="Times New Roman" pitchFamily="18" charset="0"/>
              </a:rPr>
              <a:t>Ғояларни монопол қилиб олмаслик;</a:t>
            </a:r>
          </a:p>
          <a:p>
            <a:pPr>
              <a:buFont typeface="Arial" charset="0"/>
              <a:buChar char="•"/>
              <a:defRPr/>
            </a:pPr>
            <a:r>
              <a:rPr lang="uz-Cyrl-UZ" sz="2000" dirty="0">
                <a:latin typeface="Times New Roman" pitchFamily="18" charset="0"/>
                <a:cs typeface="Times New Roman" pitchFamily="18" charset="0"/>
              </a:rPr>
              <a:t>Сиёсий партиялар сиёсатларига чуқур аралашмаслик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  <a:defRPr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50086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1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1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1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  <p:bldP spid="25190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z-Cyrl-UZ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Маҳаллий иқтисодий ривожланишда ким нима иш қилади?</a:t>
            </a:r>
            <a:endParaRPr lang="en-GB" altLang="ru-RU" sz="360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uz-Cyrl-UZ" sz="2000" b="1" dirty="0">
                <a:latin typeface="Times New Roman" pitchFamily="18" charset="0"/>
                <a:cs typeface="Times New Roman" pitchFamily="18" charset="0"/>
              </a:rPr>
              <a:t>Маҳаллий ННТлар қўйидагиларни амалга ошириши мумкин: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uz-Cyrl-UZ" sz="2000" dirty="0">
                <a:latin typeface="Times New Roman" pitchFamily="18" charset="0"/>
                <a:cs typeface="Times New Roman" pitchFamily="18" charset="0"/>
              </a:rPr>
              <a:t>Мувофақиятли </a:t>
            </a:r>
            <a:r>
              <a:rPr lang="uz-Cyrl-UZ" sz="2000" dirty="0" smtClean="0">
                <a:latin typeface="Times New Roman" pitchFamily="18" charset="0"/>
                <a:cs typeface="Times New Roman" pitchFamily="18" charset="0"/>
              </a:rPr>
              <a:t>тадбиркорлик ғояларини </a:t>
            </a:r>
            <a:r>
              <a:rPr lang="uz-Cyrl-UZ" sz="2000" dirty="0">
                <a:latin typeface="Times New Roman" pitchFamily="18" charset="0"/>
                <a:cs typeface="Times New Roman" pitchFamily="18" charset="0"/>
              </a:rPr>
              <a:t>излаб топиш ва уларни рағбатлантириш;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charset="0"/>
              <a:buChar char="•"/>
              <a:defRPr/>
            </a:pPr>
            <a:r>
              <a:rPr lang="uz-Cyrl-UZ" sz="2000" dirty="0" smtClean="0">
                <a:latin typeface="Times New Roman" pitchFamily="18" charset="0"/>
                <a:cs typeface="Times New Roman" pitchFamily="18" charset="0"/>
              </a:rPr>
              <a:t>Тадбиркорларни </a:t>
            </a:r>
            <a:r>
              <a:rPr lang="uz-Cyrl-UZ" sz="2000" dirty="0">
                <a:latin typeface="Times New Roman" pitchFamily="18" charset="0"/>
                <a:cs typeface="Times New Roman" pitchFamily="18" charset="0"/>
              </a:rPr>
              <a:t>бирлаштирган ҳолда қуйидаги муаммоларни </a:t>
            </a:r>
            <a:r>
              <a:rPr lang="uz-Cyrl-UZ" sz="2000" dirty="0" smtClean="0">
                <a:latin typeface="Times New Roman" pitchFamily="18" charset="0"/>
                <a:cs typeface="Times New Roman" pitchFamily="18" charset="0"/>
              </a:rPr>
              <a:t>ечишга ёрдам бериш:</a:t>
            </a:r>
            <a:endParaRPr lang="uz-Cyrl-UZ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uz-Cyrl-UZ" sz="2000" dirty="0">
                <a:latin typeface="Times New Roman" pitchFamily="18" charset="0"/>
                <a:cs typeface="Times New Roman" pitchFamily="18" charset="0"/>
              </a:rPr>
              <a:t>Хавфсизлик;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uz-Cyrl-UZ" sz="2000" dirty="0">
                <a:latin typeface="Times New Roman" pitchFamily="18" charset="0"/>
                <a:cs typeface="Times New Roman" pitchFamily="18" charset="0"/>
              </a:rPr>
              <a:t>Соғликни сақлаш;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uz-Cyrl-UZ" sz="2000" dirty="0">
                <a:latin typeface="Times New Roman" pitchFamily="18" charset="0"/>
                <a:cs typeface="Times New Roman" pitchFamily="18" charset="0"/>
              </a:rPr>
              <a:t>Таълим;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uz-Cyrl-UZ" sz="2000" dirty="0">
                <a:latin typeface="Times New Roman" pitchFamily="18" charset="0"/>
                <a:cs typeface="Times New Roman" pitchFamily="18" charset="0"/>
              </a:rPr>
              <a:t>Атроф мухит.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charset="0"/>
              <a:buChar char="–"/>
              <a:defRPr/>
            </a:pPr>
            <a:endParaRPr lang="en-GB" sz="2000" dirty="0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uz-Cyrl-UZ" sz="2000" b="1" dirty="0">
                <a:latin typeface="Times New Roman" pitchFamily="18" charset="0"/>
                <a:cs typeface="Times New Roman" pitchFamily="18" charset="0"/>
              </a:rPr>
              <a:t>Маҳаллий ННТларга тавсия этилмайди: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uz-Cyrl-UZ" sz="2000" dirty="0">
                <a:latin typeface="Times New Roman" pitchFamily="18" charset="0"/>
                <a:cs typeface="Times New Roman" pitchFamily="18" charset="0"/>
              </a:rPr>
              <a:t>Бизнес тузилма </a:t>
            </a:r>
            <a:r>
              <a:rPr lang="uz-Cyrl-UZ" sz="2000" dirty="0" smtClean="0">
                <a:latin typeface="Times New Roman" pitchFamily="18" charset="0"/>
                <a:cs typeface="Times New Roman" pitchFamily="18" charset="0"/>
              </a:rPr>
              <a:t>тузиш;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uz-Cyrl-UZ" sz="2000" dirty="0">
                <a:latin typeface="Times New Roman" pitchFamily="18" charset="0"/>
                <a:cs typeface="Times New Roman" pitchFamily="18" charset="0"/>
              </a:rPr>
              <a:t>Давлат бирор бир муаммони ечиб </a:t>
            </a:r>
            <a:r>
              <a:rPr lang="uz-Cyrl-UZ" sz="2000">
                <a:latin typeface="Times New Roman" pitchFamily="18" charset="0"/>
                <a:cs typeface="Times New Roman" pitchFamily="18" charset="0"/>
              </a:rPr>
              <a:t>беришини </a:t>
            </a:r>
            <a:r>
              <a:rPr lang="uz-Cyrl-UZ" sz="2000" smtClean="0">
                <a:latin typeface="Times New Roman" pitchFamily="18" charset="0"/>
                <a:cs typeface="Times New Roman" pitchFamily="18" charset="0"/>
              </a:rPr>
              <a:t>кутиш.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029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0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autoUpdateAnimBg="0"/>
      <p:bldP spid="26010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2024063" y="2643188"/>
            <a:ext cx="8229600" cy="1143000"/>
          </a:xfrm>
        </p:spPr>
        <p:txBody>
          <a:bodyPr/>
          <a:lstStyle/>
          <a:p>
            <a:r>
              <a:rPr lang="uz-Cyrl-UZ" alt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ЭЪТИБОРЛАРИНГИЗ УЧУН РАҲМАТ</a:t>
            </a: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7620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8382000" cy="1143000"/>
          </a:xfrm>
        </p:spPr>
        <p:txBody>
          <a:bodyPr/>
          <a:lstStyle/>
          <a:p>
            <a:r>
              <a:rPr lang="uz-Cyrl-UZ" altLang="ru-RU" dirty="0" smtClean="0"/>
              <a:t>Бешинчи учбурчак</a:t>
            </a:r>
            <a:r>
              <a:rPr lang="en-US" altLang="ru-RU" dirty="0" smtClean="0"/>
              <a:t>:</a:t>
            </a:r>
            <a:br>
              <a:rPr lang="en-US" altLang="ru-RU" dirty="0" smtClean="0"/>
            </a:br>
            <a:r>
              <a:rPr lang="uz-Cyrl-UZ" altLang="ru-RU" dirty="0" smtClean="0"/>
              <a:t>Бошқарув</a:t>
            </a:r>
            <a:endParaRPr lang="en-US" altLang="ru-RU" dirty="0" smtClean="0"/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 rot="-5400000">
            <a:off x="6362700" y="3238500"/>
            <a:ext cx="2209800" cy="2133600"/>
          </a:xfrm>
          <a:prstGeom prst="triangle">
            <a:avLst>
              <a:gd name="adj" fmla="val 50000"/>
            </a:avLst>
          </a:prstGeom>
          <a:solidFill>
            <a:srgbClr val="0000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</a:endParaRP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 rot="-8978448">
            <a:off x="5791200" y="2209800"/>
            <a:ext cx="2209800" cy="2133600"/>
          </a:xfrm>
          <a:prstGeom prst="triangle">
            <a:avLst>
              <a:gd name="adj" fmla="val 50000"/>
            </a:avLst>
          </a:prstGeom>
          <a:solidFill>
            <a:srgbClr val="80008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ru-RU">
              <a:solidFill>
                <a:prstClr val="black"/>
              </a:solidFill>
            </a:endParaRP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 rot="-1868529">
            <a:off x="5791200" y="4267200"/>
            <a:ext cx="2209800" cy="2133600"/>
          </a:xfrm>
          <a:prstGeom prst="triangle">
            <a:avLst>
              <a:gd name="adj" fmla="val 50000"/>
            </a:avLst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</a:endParaRP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 rot="9037226">
            <a:off x="4648200" y="2209800"/>
            <a:ext cx="2209800" cy="2133600"/>
          </a:xfrm>
          <a:prstGeom prst="triangle">
            <a:avLst>
              <a:gd name="adj" fmla="val 50000"/>
            </a:avLst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</a:endParaRP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 rot="5399936">
            <a:off x="4076700" y="3238500"/>
            <a:ext cx="2209800" cy="2133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ru-RU">
              <a:solidFill>
                <a:prstClr val="black"/>
              </a:solidFill>
            </a:endParaRP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 rot="1830209">
            <a:off x="4648200" y="4267200"/>
            <a:ext cx="2209800" cy="2133600"/>
          </a:xfrm>
          <a:prstGeom prst="triangle">
            <a:avLst>
              <a:gd name="adj" fmla="val 50000"/>
            </a:avLst>
          </a:prstGeom>
          <a:solidFill>
            <a:srgbClr val="33CC33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733801" y="2362200"/>
            <a:ext cx="2176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Planning, M+E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200401" y="4038601"/>
            <a:ext cx="1604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 sz="2400" i="1">
                <a:solidFill>
                  <a:srgbClr val="0000FF"/>
                </a:solidFill>
              </a:rPr>
              <a:t>Бошқарув</a:t>
            </a:r>
            <a:endParaRPr lang="en-US" altLang="ru-RU" sz="2400" i="1">
              <a:solidFill>
                <a:prstClr val="black"/>
              </a:solidFill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505200" y="5791200"/>
            <a:ext cx="248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Sustainability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7239000" y="5791201"/>
            <a:ext cx="25122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Policy focus and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synergy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620001" y="4038600"/>
            <a:ext cx="257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Locational factors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7315200" y="2362200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ru-RU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 group</a:t>
            </a:r>
          </a:p>
        </p:txBody>
      </p:sp>
    </p:spTree>
    <p:extLst>
      <p:ext uri="{BB962C8B-B14F-4D97-AF65-F5344CB8AC3E}">
        <p14:creationId xmlns:p14="http://schemas.microsoft.com/office/powerpoint/2010/main" val="17417840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25" y="142875"/>
            <a:ext cx="8229600" cy="1143000"/>
          </a:xfrm>
        </p:spPr>
        <p:txBody>
          <a:bodyPr/>
          <a:lstStyle/>
          <a:p>
            <a:r>
              <a:rPr lang="uz-Cyrl-UZ" altLang="ru-RU" sz="4000" b="1"/>
              <a:t/>
            </a:r>
            <a:br>
              <a:rPr lang="uz-Cyrl-UZ" altLang="ru-RU" sz="4000" b="1"/>
            </a:br>
            <a:r>
              <a:rPr lang="uz-Cyrl-UZ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Ҳудуд иқтисодиётини ривожлантиришда қатнашаётган иштирокчилар</a:t>
            </a:r>
            <a:endParaRPr lang="de-DE" altLang="ru-RU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4419600" y="2514600"/>
            <a:ext cx="3200400" cy="1143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white"/>
                </a:solidFill>
              </a:rPr>
              <a:t>Фуқаролик жамияти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white"/>
                </a:solidFill>
              </a:rPr>
              <a:t>институтлари</a:t>
            </a:r>
            <a:endParaRPr lang="de-DE" altLang="ru-RU">
              <a:solidFill>
                <a:prstClr val="white"/>
              </a:solidFill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6934200" y="5105400"/>
            <a:ext cx="3200400" cy="1143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white"/>
                </a:solidFill>
              </a:rPr>
              <a:t>Маҳаллий бизнес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white"/>
                </a:solidFill>
              </a:rPr>
              <a:t>ташкилотлари</a:t>
            </a:r>
            <a:endParaRPr lang="de-DE" altLang="ru-RU">
              <a:solidFill>
                <a:prstClr val="white"/>
              </a:solidFill>
            </a:endParaRP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1905000" y="5105400"/>
            <a:ext cx="3200400" cy="1143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white"/>
                </a:solidFill>
              </a:rPr>
              <a:t>Маҳаллий хокимият</a:t>
            </a:r>
            <a:endParaRPr lang="de-DE" altLang="ru-RU">
              <a:solidFill>
                <a:prstClr val="white"/>
              </a:solidFill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3657600" y="3581400"/>
            <a:ext cx="1219200" cy="144780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7162800" y="3581400"/>
            <a:ext cx="1066800" cy="144780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5181600" y="5715000"/>
            <a:ext cx="16764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019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z-Cyrl-UZ" alt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Иқтисодий ночор ҳудуднинг ҳолати</a:t>
            </a:r>
            <a:endParaRPr lang="en-GB" altLang="ru-RU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2238375" y="2500314"/>
            <a:ext cx="29083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black"/>
                </a:solidFill>
              </a:rPr>
              <a:t>Кичик бизнес ўсиши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black"/>
                </a:solidFill>
              </a:rPr>
              <a:t>жуда суст ёку умуман йўқ</a:t>
            </a:r>
            <a:endParaRPr lang="en-GB" altLang="ru-RU">
              <a:solidFill>
                <a:prstClr val="black"/>
              </a:solidFill>
            </a:endParaRP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2738439" y="4429125"/>
            <a:ext cx="240188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black"/>
                </a:solidFill>
              </a:rPr>
              <a:t>Жуда оз иш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black"/>
                </a:solidFill>
              </a:rPr>
              <a:t>ўринлари яратилади</a:t>
            </a:r>
            <a:endParaRPr lang="en-GB" altLang="ru-RU">
              <a:solidFill>
                <a:prstClr val="black"/>
              </a:solidFill>
            </a:endParaRP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5472114" y="5421314"/>
            <a:ext cx="168433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black"/>
                </a:solidFill>
              </a:rPr>
              <a:t>Даромад паст</a:t>
            </a:r>
            <a:endParaRPr lang="en-GB" altLang="ru-RU">
              <a:solidFill>
                <a:prstClr val="black"/>
              </a:solidFill>
            </a:endParaRPr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8229601" y="4343401"/>
            <a:ext cx="16224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black"/>
                </a:solidFill>
              </a:rPr>
              <a:t>Жиноятчилик</a:t>
            </a:r>
            <a:endParaRPr lang="en-GB" altLang="ru-RU">
              <a:solidFill>
                <a:prstClr val="black"/>
              </a:solidFill>
            </a:endParaRPr>
          </a:p>
        </p:txBody>
      </p:sp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6524626" y="2214563"/>
            <a:ext cx="3338513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black"/>
                </a:solidFill>
              </a:rPr>
              <a:t>Кичик бизнез кичик бўлишни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black"/>
                </a:solidFill>
              </a:rPr>
              <a:t> хохлайди </a:t>
            </a:r>
            <a:r>
              <a:rPr lang="en-GB" altLang="ru-RU">
                <a:solidFill>
                  <a:prstClr val="black"/>
                </a:solidFill>
              </a:rPr>
              <a:t>= </a:t>
            </a:r>
            <a:r>
              <a:rPr lang="uz-Cyrl-UZ" altLang="ru-RU">
                <a:solidFill>
                  <a:prstClr val="black"/>
                </a:solidFill>
              </a:rPr>
              <a:t>кўринмас</a:t>
            </a:r>
            <a:r>
              <a:rPr lang="en-GB" altLang="ru-RU">
                <a:solidFill>
                  <a:prstClr val="black"/>
                </a:solidFill>
              </a:rPr>
              <a:t>, </a:t>
            </a:r>
            <a:endParaRPr lang="uz-Cyrl-UZ" altLang="ru-RU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black"/>
                </a:solidFill>
              </a:rPr>
              <a:t>(тунаб кетилишидан қўрқади)</a:t>
            </a:r>
            <a:endParaRPr lang="en-GB" altLang="ru-RU">
              <a:solidFill>
                <a:prstClr val="black"/>
              </a:solidFill>
            </a:endParaRPr>
          </a:p>
        </p:txBody>
      </p:sp>
      <p:sp>
        <p:nvSpPr>
          <p:cNvPr id="236555" name="Freeform 11"/>
          <p:cNvSpPr>
            <a:spLocks/>
          </p:cNvSpPr>
          <p:nvPr/>
        </p:nvSpPr>
        <p:spPr bwMode="auto">
          <a:xfrm>
            <a:off x="2589214" y="3122613"/>
            <a:ext cx="306387" cy="1371600"/>
          </a:xfrm>
          <a:custGeom>
            <a:avLst/>
            <a:gdLst>
              <a:gd name="T0" fmla="*/ 306387 w 192"/>
              <a:gd name="T1" fmla="*/ 0 h 864"/>
              <a:gd name="T2" fmla="*/ 0 w 192"/>
              <a:gd name="T3" fmla="*/ 609600 h 864"/>
              <a:gd name="T4" fmla="*/ 306387 w 192"/>
              <a:gd name="T5" fmla="*/ 1371600 h 864"/>
              <a:gd name="T6" fmla="*/ 0 60000 65536"/>
              <a:gd name="T7" fmla="*/ 0 60000 65536"/>
              <a:gd name="T8" fmla="*/ 0 60000 65536"/>
              <a:gd name="T9" fmla="*/ 0 w 192"/>
              <a:gd name="T10" fmla="*/ 0 h 864"/>
              <a:gd name="T11" fmla="*/ 192 w 192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864">
                <a:moveTo>
                  <a:pt x="192" y="0"/>
                </a:moveTo>
                <a:cubicBezTo>
                  <a:pt x="96" y="120"/>
                  <a:pt x="0" y="240"/>
                  <a:pt x="0" y="384"/>
                </a:cubicBezTo>
                <a:cubicBezTo>
                  <a:pt x="0" y="528"/>
                  <a:pt x="160" y="784"/>
                  <a:pt x="192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</a:endParaRPr>
          </a:p>
        </p:txBody>
      </p:sp>
      <p:sp>
        <p:nvSpPr>
          <p:cNvPr id="236556" name="Freeform 12"/>
          <p:cNvSpPr>
            <a:spLocks/>
          </p:cNvSpPr>
          <p:nvPr/>
        </p:nvSpPr>
        <p:spPr bwMode="auto">
          <a:xfrm>
            <a:off x="3429000" y="5105400"/>
            <a:ext cx="2057400" cy="609600"/>
          </a:xfrm>
          <a:custGeom>
            <a:avLst/>
            <a:gdLst>
              <a:gd name="T0" fmla="*/ 0 w 1296"/>
              <a:gd name="T1" fmla="*/ 0 h 384"/>
              <a:gd name="T2" fmla="*/ 990600 w 1296"/>
              <a:gd name="T3" fmla="*/ 457200 h 384"/>
              <a:gd name="T4" fmla="*/ 2057400 w 1296"/>
              <a:gd name="T5" fmla="*/ 609600 h 384"/>
              <a:gd name="T6" fmla="*/ 0 60000 65536"/>
              <a:gd name="T7" fmla="*/ 0 60000 65536"/>
              <a:gd name="T8" fmla="*/ 0 60000 65536"/>
              <a:gd name="T9" fmla="*/ 0 w 1296"/>
              <a:gd name="T10" fmla="*/ 0 h 384"/>
              <a:gd name="T11" fmla="*/ 1296 w 129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384">
                <a:moveTo>
                  <a:pt x="0" y="0"/>
                </a:moveTo>
                <a:cubicBezTo>
                  <a:pt x="204" y="112"/>
                  <a:pt x="408" y="224"/>
                  <a:pt x="624" y="288"/>
                </a:cubicBezTo>
                <a:cubicBezTo>
                  <a:pt x="840" y="352"/>
                  <a:pt x="1068" y="368"/>
                  <a:pt x="1296" y="38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</a:endParaRPr>
          </a:p>
        </p:txBody>
      </p:sp>
      <p:sp>
        <p:nvSpPr>
          <p:cNvPr id="236557" name="Freeform 13"/>
          <p:cNvSpPr>
            <a:spLocks/>
          </p:cNvSpPr>
          <p:nvPr/>
        </p:nvSpPr>
        <p:spPr bwMode="auto">
          <a:xfrm>
            <a:off x="7010400" y="4724400"/>
            <a:ext cx="1524000" cy="990600"/>
          </a:xfrm>
          <a:custGeom>
            <a:avLst/>
            <a:gdLst>
              <a:gd name="T0" fmla="*/ 0 w 960"/>
              <a:gd name="T1" fmla="*/ 990600 h 624"/>
              <a:gd name="T2" fmla="*/ 990600 w 960"/>
              <a:gd name="T3" fmla="*/ 685800 h 624"/>
              <a:gd name="T4" fmla="*/ 1524000 w 960"/>
              <a:gd name="T5" fmla="*/ 0 h 624"/>
              <a:gd name="T6" fmla="*/ 0 60000 65536"/>
              <a:gd name="T7" fmla="*/ 0 60000 65536"/>
              <a:gd name="T8" fmla="*/ 0 60000 65536"/>
              <a:gd name="T9" fmla="*/ 0 w 960"/>
              <a:gd name="T10" fmla="*/ 0 h 624"/>
              <a:gd name="T11" fmla="*/ 960 w 960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624">
                <a:moveTo>
                  <a:pt x="0" y="624"/>
                </a:moveTo>
                <a:cubicBezTo>
                  <a:pt x="232" y="580"/>
                  <a:pt x="464" y="536"/>
                  <a:pt x="624" y="432"/>
                </a:cubicBezTo>
                <a:cubicBezTo>
                  <a:pt x="784" y="328"/>
                  <a:pt x="872" y="164"/>
                  <a:pt x="960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</a:endParaRPr>
          </a:p>
        </p:txBody>
      </p:sp>
      <p:sp>
        <p:nvSpPr>
          <p:cNvPr id="236558" name="Freeform 14"/>
          <p:cNvSpPr>
            <a:spLocks/>
          </p:cNvSpPr>
          <p:nvPr/>
        </p:nvSpPr>
        <p:spPr bwMode="auto">
          <a:xfrm>
            <a:off x="8534400" y="3124200"/>
            <a:ext cx="165100" cy="1219200"/>
          </a:xfrm>
          <a:custGeom>
            <a:avLst/>
            <a:gdLst>
              <a:gd name="T0" fmla="*/ 76200 w 104"/>
              <a:gd name="T1" fmla="*/ 1219200 h 768"/>
              <a:gd name="T2" fmla="*/ 152400 w 104"/>
              <a:gd name="T3" fmla="*/ 609600 h 768"/>
              <a:gd name="T4" fmla="*/ 0 w 104"/>
              <a:gd name="T5" fmla="*/ 0 h 768"/>
              <a:gd name="T6" fmla="*/ 0 60000 65536"/>
              <a:gd name="T7" fmla="*/ 0 60000 65536"/>
              <a:gd name="T8" fmla="*/ 0 60000 65536"/>
              <a:gd name="T9" fmla="*/ 0 w 104"/>
              <a:gd name="T10" fmla="*/ 0 h 768"/>
              <a:gd name="T11" fmla="*/ 104 w 104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768">
                <a:moveTo>
                  <a:pt x="48" y="768"/>
                </a:moveTo>
                <a:cubicBezTo>
                  <a:pt x="76" y="640"/>
                  <a:pt x="104" y="512"/>
                  <a:pt x="96" y="384"/>
                </a:cubicBezTo>
                <a:cubicBezTo>
                  <a:pt x="88" y="256"/>
                  <a:pt x="44" y="128"/>
                  <a:pt x="0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</a:endParaRPr>
          </a:p>
        </p:txBody>
      </p:sp>
      <p:sp>
        <p:nvSpPr>
          <p:cNvPr id="236560" name="Freeform 16"/>
          <p:cNvSpPr>
            <a:spLocks/>
          </p:cNvSpPr>
          <p:nvPr/>
        </p:nvSpPr>
        <p:spPr bwMode="auto">
          <a:xfrm>
            <a:off x="3352800" y="1790700"/>
            <a:ext cx="4572000" cy="723900"/>
          </a:xfrm>
          <a:custGeom>
            <a:avLst/>
            <a:gdLst>
              <a:gd name="T0" fmla="*/ 4572000 w 3024"/>
              <a:gd name="T1" fmla="*/ 342900 h 456"/>
              <a:gd name="T2" fmla="*/ 3265715 w 3024"/>
              <a:gd name="T3" fmla="*/ 38100 h 456"/>
              <a:gd name="T4" fmla="*/ 1306286 w 3024"/>
              <a:gd name="T5" fmla="*/ 114300 h 456"/>
              <a:gd name="T6" fmla="*/ 0 w 3024"/>
              <a:gd name="T7" fmla="*/ 723900 h 456"/>
              <a:gd name="T8" fmla="*/ 0 60000 65536"/>
              <a:gd name="T9" fmla="*/ 0 60000 65536"/>
              <a:gd name="T10" fmla="*/ 0 60000 65536"/>
              <a:gd name="T11" fmla="*/ 0 60000 65536"/>
              <a:gd name="T12" fmla="*/ 0 w 3024"/>
              <a:gd name="T13" fmla="*/ 0 h 456"/>
              <a:gd name="T14" fmla="*/ 3024 w 3024"/>
              <a:gd name="T15" fmla="*/ 456 h 4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4" h="456">
                <a:moveTo>
                  <a:pt x="3024" y="216"/>
                </a:moveTo>
                <a:cubicBezTo>
                  <a:pt x="2772" y="132"/>
                  <a:pt x="2520" y="48"/>
                  <a:pt x="2160" y="24"/>
                </a:cubicBezTo>
                <a:cubicBezTo>
                  <a:pt x="1800" y="0"/>
                  <a:pt x="1224" y="0"/>
                  <a:pt x="864" y="72"/>
                </a:cubicBezTo>
                <a:cubicBezTo>
                  <a:pt x="504" y="144"/>
                  <a:pt x="252" y="300"/>
                  <a:pt x="0" y="456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361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autoUpdateAnimBg="0"/>
      <p:bldP spid="236548" grpId="0" autoUpdateAnimBg="0"/>
      <p:bldP spid="236549" grpId="0" autoUpdateAnimBg="0"/>
      <p:bldP spid="236550" grpId="0" autoUpdateAnimBg="0"/>
      <p:bldP spid="236551" grpId="0" autoUpdateAnimBg="0"/>
      <p:bldP spid="236555" grpId="0" animBg="1" autoUpdateAnimBg="0"/>
      <p:bldP spid="236556" grpId="0" animBg="1" autoUpdateAnimBg="0"/>
      <p:bldP spid="236557" grpId="0" animBg="1" autoUpdateAnimBg="0"/>
      <p:bldP spid="236558" grpId="0" animBg="1" autoUpdateAnimBg="0"/>
      <p:bldP spid="23656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3" descr="http://www.thelittlenews.com/wp-content/uploads/2015/09/Chinese-and-Guj-firm-sign-MoU-for-industrial-park.jpg"/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000126"/>
            <a:ext cx="289401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z-Cyrl-UZ" alt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Саноатлашган кластернинг ҳолати</a:t>
            </a:r>
            <a:endParaRPr lang="en-GB" altLang="ru-RU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4024314" y="2071689"/>
            <a:ext cx="36226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black"/>
                </a:solidFill>
              </a:rPr>
              <a:t>Ихтисослашган корхоналарнинг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black"/>
                </a:solidFill>
              </a:rPr>
              <a:t> кўплиги</a:t>
            </a:r>
            <a:endParaRPr lang="en-GB" altLang="ru-RU">
              <a:solidFill>
                <a:prstClr val="black"/>
              </a:solidFill>
            </a:endParaRP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1809750" y="3571876"/>
            <a:ext cx="2814638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black"/>
                </a:solidFill>
              </a:rPr>
              <a:t>Етказиб берувчилар ва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black"/>
                </a:solidFill>
              </a:rPr>
              <a:t>истеъмолчиларнинг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black"/>
                </a:solidFill>
              </a:rPr>
              <a:t>топиш осонлиги </a:t>
            </a:r>
            <a:endParaRPr lang="en-GB" altLang="ru-RU">
              <a:solidFill>
                <a:prstClr val="black"/>
              </a:solidFill>
            </a:endParaRP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4329114" y="5268914"/>
            <a:ext cx="29305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black"/>
                </a:solidFill>
              </a:rPr>
              <a:t>Бизнес имкониятларнинг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black"/>
                </a:solidFill>
              </a:rPr>
              <a:t>кўплиги</a:t>
            </a:r>
            <a:endParaRPr lang="en-GB" altLang="ru-RU">
              <a:solidFill>
                <a:prstClr val="black"/>
              </a:solidFill>
            </a:endParaRP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7010401" y="3657600"/>
            <a:ext cx="32035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black"/>
                </a:solidFill>
              </a:rPr>
              <a:t>Янги иш бошловчилар учун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uz-Cyrl-UZ" altLang="ru-RU">
                <a:solidFill>
                  <a:prstClr val="black"/>
                </a:solidFill>
              </a:rPr>
              <a:t>тўсиқларнинг жуда камлиги</a:t>
            </a:r>
          </a:p>
        </p:txBody>
      </p:sp>
      <p:sp>
        <p:nvSpPr>
          <p:cNvPr id="237575" name="Freeform 7"/>
          <p:cNvSpPr>
            <a:spLocks/>
          </p:cNvSpPr>
          <p:nvPr/>
        </p:nvSpPr>
        <p:spPr bwMode="auto">
          <a:xfrm>
            <a:off x="3048000" y="2514600"/>
            <a:ext cx="1219200" cy="1143000"/>
          </a:xfrm>
          <a:custGeom>
            <a:avLst/>
            <a:gdLst>
              <a:gd name="T0" fmla="*/ 1219200 w 768"/>
              <a:gd name="T1" fmla="*/ 0 h 720"/>
              <a:gd name="T2" fmla="*/ 457200 w 768"/>
              <a:gd name="T3" fmla="*/ 457200 h 720"/>
              <a:gd name="T4" fmla="*/ 0 w 768"/>
              <a:gd name="T5" fmla="*/ 1143000 h 720"/>
              <a:gd name="T6" fmla="*/ 0 60000 65536"/>
              <a:gd name="T7" fmla="*/ 0 60000 65536"/>
              <a:gd name="T8" fmla="*/ 0 60000 65536"/>
              <a:gd name="T9" fmla="*/ 0 w 768"/>
              <a:gd name="T10" fmla="*/ 0 h 720"/>
              <a:gd name="T11" fmla="*/ 768 w 76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720">
                <a:moveTo>
                  <a:pt x="768" y="0"/>
                </a:moveTo>
                <a:cubicBezTo>
                  <a:pt x="592" y="84"/>
                  <a:pt x="416" y="168"/>
                  <a:pt x="288" y="288"/>
                </a:cubicBezTo>
                <a:cubicBezTo>
                  <a:pt x="160" y="408"/>
                  <a:pt x="80" y="564"/>
                  <a:pt x="0" y="72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</a:endParaRPr>
          </a:p>
        </p:txBody>
      </p:sp>
      <p:sp>
        <p:nvSpPr>
          <p:cNvPr id="237576" name="Freeform 8"/>
          <p:cNvSpPr>
            <a:spLocks/>
          </p:cNvSpPr>
          <p:nvPr/>
        </p:nvSpPr>
        <p:spPr bwMode="auto">
          <a:xfrm>
            <a:off x="3048000" y="4343400"/>
            <a:ext cx="1295400" cy="1219200"/>
          </a:xfrm>
          <a:custGeom>
            <a:avLst/>
            <a:gdLst>
              <a:gd name="T0" fmla="*/ 0 w 816"/>
              <a:gd name="T1" fmla="*/ 0 h 768"/>
              <a:gd name="T2" fmla="*/ 457200 w 816"/>
              <a:gd name="T3" fmla="*/ 838200 h 768"/>
              <a:gd name="T4" fmla="*/ 1295400 w 816"/>
              <a:gd name="T5" fmla="*/ 1219200 h 768"/>
              <a:gd name="T6" fmla="*/ 0 60000 65536"/>
              <a:gd name="T7" fmla="*/ 0 60000 65536"/>
              <a:gd name="T8" fmla="*/ 0 60000 65536"/>
              <a:gd name="T9" fmla="*/ 0 w 816"/>
              <a:gd name="T10" fmla="*/ 0 h 768"/>
              <a:gd name="T11" fmla="*/ 816 w 81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768">
                <a:moveTo>
                  <a:pt x="0" y="0"/>
                </a:moveTo>
                <a:cubicBezTo>
                  <a:pt x="76" y="200"/>
                  <a:pt x="152" y="400"/>
                  <a:pt x="288" y="528"/>
                </a:cubicBezTo>
                <a:cubicBezTo>
                  <a:pt x="424" y="656"/>
                  <a:pt x="620" y="712"/>
                  <a:pt x="816" y="768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</a:endParaRPr>
          </a:p>
        </p:txBody>
      </p:sp>
      <p:sp>
        <p:nvSpPr>
          <p:cNvPr id="237577" name="Freeform 9"/>
          <p:cNvSpPr>
            <a:spLocks/>
          </p:cNvSpPr>
          <p:nvPr/>
        </p:nvSpPr>
        <p:spPr bwMode="auto">
          <a:xfrm>
            <a:off x="7010400" y="4343400"/>
            <a:ext cx="1524000" cy="1219200"/>
          </a:xfrm>
          <a:custGeom>
            <a:avLst/>
            <a:gdLst>
              <a:gd name="T0" fmla="*/ 0 w 960"/>
              <a:gd name="T1" fmla="*/ 1219200 h 768"/>
              <a:gd name="T2" fmla="*/ 1066800 w 960"/>
              <a:gd name="T3" fmla="*/ 838200 h 768"/>
              <a:gd name="T4" fmla="*/ 1524000 w 960"/>
              <a:gd name="T5" fmla="*/ 0 h 768"/>
              <a:gd name="T6" fmla="*/ 0 60000 65536"/>
              <a:gd name="T7" fmla="*/ 0 60000 65536"/>
              <a:gd name="T8" fmla="*/ 0 60000 65536"/>
              <a:gd name="T9" fmla="*/ 0 w 960"/>
              <a:gd name="T10" fmla="*/ 0 h 768"/>
              <a:gd name="T11" fmla="*/ 960 w 960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768">
                <a:moveTo>
                  <a:pt x="0" y="768"/>
                </a:moveTo>
                <a:cubicBezTo>
                  <a:pt x="256" y="712"/>
                  <a:pt x="512" y="656"/>
                  <a:pt x="672" y="528"/>
                </a:cubicBezTo>
                <a:cubicBezTo>
                  <a:pt x="832" y="400"/>
                  <a:pt x="896" y="200"/>
                  <a:pt x="960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</a:endParaRPr>
          </a:p>
        </p:txBody>
      </p:sp>
      <p:sp>
        <p:nvSpPr>
          <p:cNvPr id="237579" name="Line 11"/>
          <p:cNvSpPr>
            <a:spLocks noChangeShapeType="1"/>
          </p:cNvSpPr>
          <p:nvPr/>
        </p:nvSpPr>
        <p:spPr bwMode="auto">
          <a:xfrm>
            <a:off x="4953000" y="3962400"/>
            <a:ext cx="2057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581" name="Freeform 13"/>
          <p:cNvSpPr>
            <a:spLocks/>
          </p:cNvSpPr>
          <p:nvPr/>
        </p:nvSpPr>
        <p:spPr bwMode="auto">
          <a:xfrm>
            <a:off x="7086600" y="2514600"/>
            <a:ext cx="1371600" cy="1143000"/>
          </a:xfrm>
          <a:custGeom>
            <a:avLst/>
            <a:gdLst>
              <a:gd name="T0" fmla="*/ 1371600 w 864"/>
              <a:gd name="T1" fmla="*/ 1143000 h 720"/>
              <a:gd name="T2" fmla="*/ 1066800 w 864"/>
              <a:gd name="T3" fmla="*/ 381000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40"/>
                  <a:pt x="816" y="360"/>
                  <a:pt x="672" y="240"/>
                </a:cubicBezTo>
                <a:cubicBezTo>
                  <a:pt x="528" y="120"/>
                  <a:pt x="264" y="60"/>
                  <a:pt x="0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70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autoUpdateAnimBg="0"/>
      <p:bldP spid="237572" grpId="0" autoUpdateAnimBg="0"/>
      <p:bldP spid="237573" grpId="0" autoUpdateAnimBg="0"/>
      <p:bldP spid="237574" grpId="0" autoUpdateAnimBg="0"/>
      <p:bldP spid="237575" grpId="0" animBg="1" autoUpdateAnimBg="0"/>
      <p:bldP spid="237576" grpId="0" animBg="1" autoUpdateAnimBg="0"/>
      <p:bldP spid="237577" grpId="0" animBg="1" autoUpdateAnimBg="0"/>
      <p:bldP spid="237579" grpId="0" animBg="1"/>
      <p:bldP spid="23758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0" y="357188"/>
            <a:ext cx="8229600" cy="1143000"/>
          </a:xfrm>
        </p:spPr>
        <p:txBody>
          <a:bodyPr/>
          <a:lstStyle/>
          <a:p>
            <a:r>
              <a:rPr lang="uz-Cyrl-UZ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Ҳудуд иқтисодиётини ривожлантиришдаги бошқарув тузилмаси</a:t>
            </a:r>
            <a:endParaRPr lang="en-US" altLang="ru-RU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2313" y="1828801"/>
            <a:ext cx="3175000" cy="4779963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uz-Cyrl-UZ" altLang="ru-RU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Анъанавий  ёндашув</a:t>
            </a:r>
            <a:r>
              <a:rPr lang="en-US" altLang="ru-RU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uz-Cyrl-UZ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Иерархик бошқарув</a:t>
            </a:r>
            <a:endParaRPr lang="en-US" alt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z-Cyrl-UZ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Хокимият томонидан </a:t>
            </a:r>
            <a:r>
              <a:rPr lang="uz-Cyrl-UZ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йўнал</a:t>
            </a: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тир</a:t>
            </a:r>
            <a:r>
              <a:rPr lang="uz-Cyrl-UZ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иш</a:t>
            </a:r>
            <a:r>
              <a:rPr lang="uz-Cyrl-UZ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z-Cyrl-UZ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Вақтинчалик ва доимий тузилган </a:t>
            </a:r>
            <a:r>
              <a:rPr lang="uz-Cyrl-UZ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комиссяларга қаттиқ таянади</a:t>
            </a:r>
            <a:endParaRPr lang="en-US" alt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Char char="F"/>
            </a:pPr>
            <a:r>
              <a:rPr lang="uz-Cyrl-UZ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Мазкур комиссиялар 10 та киши 1 кишини ишини қилади</a:t>
            </a:r>
            <a:endParaRPr lang="en-US" alt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10188" y="1785938"/>
            <a:ext cx="5143500" cy="4724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uz-Cyrl-UZ" sz="2200" b="1" u="sng" dirty="0">
                <a:latin typeface="Times New Roman" pitchFamily="18" charset="0"/>
                <a:cs typeface="Times New Roman" pitchFamily="18" charset="0"/>
              </a:rPr>
              <a:t>Мувофақиятли ҳудудларнинг янгича ёндашуви:</a:t>
            </a:r>
          </a:p>
          <a:p>
            <a:pPr>
              <a:buFont typeface="Arial" charset="0"/>
              <a:buChar char="•"/>
              <a:defRPr/>
            </a:pPr>
            <a:r>
              <a:rPr lang="uz-Cyrl-UZ" sz="2000" dirty="0">
                <a:latin typeface="Times New Roman" pitchFamily="18" charset="0"/>
                <a:cs typeface="Times New Roman" pitchFamily="18" charset="0"/>
              </a:rPr>
              <a:t>Тармоқли бошқарув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network governance)</a:t>
            </a:r>
          </a:p>
          <a:p>
            <a:pPr lvl="1">
              <a:buFont typeface="Arial" charset="0"/>
              <a:buChar char="–"/>
              <a:defRPr/>
            </a:pP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Мажбуриятларни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турли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хил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давлат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нодавлат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ташкилотлар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ўртасида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тақсимланиши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Font typeface="Arial" charset="0"/>
              <a:buChar char="–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Давлат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нодавлат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ташкилотлари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тенглик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асосида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фаолият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олиб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ориши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;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uz-Cyrl-UZ" sz="2000" dirty="0">
                <a:latin typeface="Times New Roman" pitchFamily="18" charset="0"/>
                <a:cs typeface="Times New Roman" pitchFamily="18" charset="0"/>
              </a:rPr>
              <a:t>Номарказлашган (маҳаллий хокимиятларнинг кўпроқ ваколатга эга бўлиши);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uz-Cyrl-UZ" sz="2000" dirty="0">
                <a:latin typeface="Times New Roman" pitchFamily="18" charset="0"/>
                <a:cs typeface="Times New Roman" pitchFamily="18" charset="0"/>
              </a:rPr>
              <a:t>Қизиққан ва манфаатдор томонларни иштирок этиши.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196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7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7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7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7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7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bldLvl="2" autoUpdateAnimBg="0"/>
      <p:bldP spid="177156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25" y="0"/>
            <a:ext cx="8229600" cy="1143000"/>
          </a:xfrm>
        </p:spPr>
        <p:txBody>
          <a:bodyPr/>
          <a:lstStyle/>
          <a:p>
            <a:r>
              <a:rPr lang="uz-Cyrl-UZ" alt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z-Cyrl-UZ" alt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z-Cyrl-UZ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Ҳудуд иқтисодиётини ривожлантиришда </a:t>
            </a:r>
            <a:r>
              <a:rPr lang="uz-Cyrl-UZ" altLang="ru-RU" sz="3200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барча</a:t>
            </a:r>
            <a:r>
              <a:rPr lang="uz-Cyrl-UZ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маҳаллий хокимиятларнинг роли</a:t>
            </a:r>
            <a:endParaRPr lang="es-ES" altLang="ru-RU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2205039"/>
            <a:ext cx="8135937" cy="4403725"/>
          </a:xfrm>
        </p:spPr>
        <p:txBody>
          <a:bodyPr/>
          <a:lstStyle/>
          <a:p>
            <a:pPr marL="609600" indent="-609600"/>
            <a:endParaRPr lang="es-ES" altLang="ru-RU" smtClean="0"/>
          </a:p>
          <a:p>
            <a:pPr marL="609600" indent="-609600"/>
            <a:endParaRPr lang="es-ES" altLang="ru-RU" smtClean="0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4724400" y="3352800"/>
            <a:ext cx="1600200" cy="15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2000" b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Маҳаллий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2000" b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хокимият</a:t>
            </a:r>
            <a:endParaRPr lang="en-GB" sz="20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029" name="AutoShape 5"/>
          <p:cNvSpPr>
            <a:spLocks noChangeArrowheads="1"/>
          </p:cNvSpPr>
          <p:nvPr/>
        </p:nvSpPr>
        <p:spPr bwMode="auto">
          <a:xfrm>
            <a:off x="3124200" y="1828800"/>
            <a:ext cx="4800600" cy="4267200"/>
          </a:xfrm>
          <a:custGeom>
            <a:avLst/>
            <a:gdLst>
              <a:gd name="T0" fmla="*/ 2400300 w 21600"/>
              <a:gd name="T1" fmla="*/ 0 h 21600"/>
              <a:gd name="T2" fmla="*/ 1604200 w 21600"/>
              <a:gd name="T3" fmla="*/ 845143 h 21600"/>
              <a:gd name="T4" fmla="*/ 2400300 w 21600"/>
              <a:gd name="T5" fmla="*/ 1327771 h 21600"/>
              <a:gd name="T6" fmla="*/ 3196399 w 21600"/>
              <a:gd name="T7" fmla="*/ 845143 h 21600"/>
              <a:gd name="T8" fmla="*/ 0 60000 65536"/>
              <a:gd name="T9" fmla="*/ 0 60000 65536"/>
              <a:gd name="T10" fmla="*/ 0 60000 65536"/>
              <a:gd name="T11" fmla="*/ 0 60000 65536"/>
              <a:gd name="T12" fmla="*/ 3896 w 21600"/>
              <a:gd name="T13" fmla="*/ 0 h 21600"/>
              <a:gd name="T14" fmla="*/ 17704 w 21600"/>
              <a:gd name="T15" fmla="*/ 766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836" y="7224"/>
                </a:moveTo>
                <a:cubicBezTo>
                  <a:pt x="9438" y="6894"/>
                  <a:pt x="10113" y="6720"/>
                  <a:pt x="10800" y="6721"/>
                </a:cubicBezTo>
                <a:cubicBezTo>
                  <a:pt x="11486" y="6721"/>
                  <a:pt x="12161" y="6894"/>
                  <a:pt x="12763" y="7224"/>
                </a:cubicBezTo>
                <a:lnTo>
                  <a:pt x="15999" y="1333"/>
                </a:lnTo>
                <a:cubicBezTo>
                  <a:pt x="14405" y="458"/>
                  <a:pt x="12617" y="-1"/>
                  <a:pt x="10799" y="0"/>
                </a:cubicBezTo>
                <a:cubicBezTo>
                  <a:pt x="8982" y="0"/>
                  <a:pt x="7194" y="458"/>
                  <a:pt x="5600" y="1333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Манфаатдор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томонларнинг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мақсадларини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бирлаштиришга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кўмаклашади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257030" name="AutoShape 6"/>
          <p:cNvSpPr>
            <a:spLocks noChangeArrowheads="1"/>
          </p:cNvSpPr>
          <p:nvPr/>
        </p:nvSpPr>
        <p:spPr bwMode="auto">
          <a:xfrm rot="-3493945">
            <a:off x="2933700" y="1943100"/>
            <a:ext cx="4800600" cy="4267200"/>
          </a:xfrm>
          <a:custGeom>
            <a:avLst/>
            <a:gdLst>
              <a:gd name="T0" fmla="*/ 2400300 w 21600"/>
              <a:gd name="T1" fmla="*/ 0 h 21600"/>
              <a:gd name="T2" fmla="*/ 1604200 w 21600"/>
              <a:gd name="T3" fmla="*/ 845143 h 21600"/>
              <a:gd name="T4" fmla="*/ 2400300 w 21600"/>
              <a:gd name="T5" fmla="*/ 1327771 h 21600"/>
              <a:gd name="T6" fmla="*/ 3196399 w 21600"/>
              <a:gd name="T7" fmla="*/ 845143 h 21600"/>
              <a:gd name="T8" fmla="*/ 0 60000 65536"/>
              <a:gd name="T9" fmla="*/ 0 60000 65536"/>
              <a:gd name="T10" fmla="*/ 0 60000 65536"/>
              <a:gd name="T11" fmla="*/ 0 60000 65536"/>
              <a:gd name="T12" fmla="*/ 3896 w 21600"/>
              <a:gd name="T13" fmla="*/ 0 h 21600"/>
              <a:gd name="T14" fmla="*/ 17704 w 21600"/>
              <a:gd name="T15" fmla="*/ 766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836" y="7224"/>
                </a:moveTo>
                <a:cubicBezTo>
                  <a:pt x="9438" y="6894"/>
                  <a:pt x="10113" y="6720"/>
                  <a:pt x="10800" y="6721"/>
                </a:cubicBezTo>
                <a:cubicBezTo>
                  <a:pt x="11486" y="6721"/>
                  <a:pt x="12161" y="6894"/>
                  <a:pt x="12763" y="7224"/>
                </a:cubicBezTo>
                <a:lnTo>
                  <a:pt x="15999" y="1333"/>
                </a:lnTo>
                <a:cubicBezTo>
                  <a:pt x="14405" y="458"/>
                  <a:pt x="12617" y="-1"/>
                  <a:pt x="10799" y="0"/>
                </a:cubicBezTo>
                <a:cubicBezTo>
                  <a:pt x="8982" y="0"/>
                  <a:pt x="7194" y="458"/>
                  <a:pt x="5600" y="1333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инфротузилмани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шакллантиради</a:t>
            </a:r>
            <a:endParaRPr lang="en-GB" sz="1600" b="1" dirty="0">
              <a:solidFill>
                <a:prstClr val="black"/>
              </a:solidFill>
            </a:endParaRPr>
          </a:p>
        </p:txBody>
      </p:sp>
      <p:sp>
        <p:nvSpPr>
          <p:cNvPr id="257031" name="AutoShape 7"/>
          <p:cNvSpPr>
            <a:spLocks noChangeArrowheads="1"/>
          </p:cNvSpPr>
          <p:nvPr/>
        </p:nvSpPr>
        <p:spPr bwMode="auto">
          <a:xfrm rot="3489278">
            <a:off x="3314700" y="1943100"/>
            <a:ext cx="4800600" cy="4267200"/>
          </a:xfrm>
          <a:custGeom>
            <a:avLst/>
            <a:gdLst>
              <a:gd name="T0" fmla="*/ 2400300 w 21600"/>
              <a:gd name="T1" fmla="*/ 0 h 21600"/>
              <a:gd name="T2" fmla="*/ 1604200 w 21600"/>
              <a:gd name="T3" fmla="*/ 845143 h 21600"/>
              <a:gd name="T4" fmla="*/ 2400300 w 21600"/>
              <a:gd name="T5" fmla="*/ 1327771 h 21600"/>
              <a:gd name="T6" fmla="*/ 3196399 w 21600"/>
              <a:gd name="T7" fmla="*/ 845143 h 21600"/>
              <a:gd name="T8" fmla="*/ 0 60000 65536"/>
              <a:gd name="T9" fmla="*/ 0 60000 65536"/>
              <a:gd name="T10" fmla="*/ 0 60000 65536"/>
              <a:gd name="T11" fmla="*/ 0 60000 65536"/>
              <a:gd name="T12" fmla="*/ 3896 w 21600"/>
              <a:gd name="T13" fmla="*/ 0 h 21600"/>
              <a:gd name="T14" fmla="*/ 17704 w 21600"/>
              <a:gd name="T15" fmla="*/ 766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836" y="7224"/>
                </a:moveTo>
                <a:cubicBezTo>
                  <a:pt x="9438" y="6894"/>
                  <a:pt x="10113" y="6720"/>
                  <a:pt x="10800" y="6721"/>
                </a:cubicBezTo>
                <a:cubicBezTo>
                  <a:pt x="11486" y="6721"/>
                  <a:pt x="12161" y="6894"/>
                  <a:pt x="12763" y="7224"/>
                </a:cubicBezTo>
                <a:lnTo>
                  <a:pt x="15999" y="1333"/>
                </a:lnTo>
                <a:cubicBezTo>
                  <a:pt x="14405" y="458"/>
                  <a:pt x="12617" y="-1"/>
                  <a:pt x="10799" y="0"/>
                </a:cubicBezTo>
                <a:cubicBezTo>
                  <a:pt x="8982" y="0"/>
                  <a:pt x="7194" y="458"/>
                  <a:pt x="5600" y="1333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vert="eaVert"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Қадрларни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малакасини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ошириш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400" b="1" dirty="0" err="1" smtClean="0">
                <a:solidFill>
                  <a:prstClr val="black"/>
                </a:solidFill>
              </a:rPr>
              <a:t>учун</a:t>
            </a:r>
            <a:r>
              <a:rPr lang="ru-RU" sz="1400" b="1" dirty="0" smtClean="0">
                <a:solidFill>
                  <a:prstClr val="black"/>
                </a:solidFill>
              </a:rPr>
              <a:t> </a:t>
            </a:r>
            <a:r>
              <a:rPr lang="ru-RU" sz="1400" b="1" dirty="0" err="1" smtClean="0">
                <a:solidFill>
                  <a:prstClr val="black"/>
                </a:solidFill>
              </a:rPr>
              <a:t>имконият</a:t>
            </a:r>
            <a:endParaRPr lang="ru-RU" sz="14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400" b="1" dirty="0" smtClean="0">
                <a:solidFill>
                  <a:prstClr val="black"/>
                </a:solidFill>
              </a:rPr>
              <a:t> </a:t>
            </a:r>
            <a:r>
              <a:rPr lang="ru-RU" sz="1400" b="1" dirty="0" err="1" smtClean="0">
                <a:solidFill>
                  <a:prstClr val="black"/>
                </a:solidFill>
              </a:rPr>
              <a:t>яратади</a:t>
            </a:r>
            <a:r>
              <a:rPr lang="ru-RU" sz="1400" b="1" dirty="0" smtClean="0">
                <a:solidFill>
                  <a:prstClr val="black"/>
                </a:solidFill>
              </a:rPr>
              <a:t> </a:t>
            </a:r>
            <a:r>
              <a:rPr lang="ru-RU" sz="1400" b="1" dirty="0" err="1" smtClean="0">
                <a:solidFill>
                  <a:prstClr val="black"/>
                </a:solidFill>
              </a:rPr>
              <a:t>ва</a:t>
            </a:r>
            <a:r>
              <a:rPr lang="ru-RU" sz="1400" b="1" dirty="0" smtClean="0">
                <a:solidFill>
                  <a:prstClr val="black"/>
                </a:solidFill>
              </a:rPr>
              <a:t> </a:t>
            </a:r>
            <a:endParaRPr lang="uz-Cyrl-UZ" sz="140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 smtClean="0">
                <a:solidFill>
                  <a:prstClr val="black"/>
                </a:solidFill>
              </a:rPr>
              <a:t>ёрдам беради</a:t>
            </a:r>
            <a:endParaRPr lang="en-GB" sz="1400" b="1" dirty="0">
              <a:solidFill>
                <a:prstClr val="black"/>
              </a:solidFill>
            </a:endParaRPr>
          </a:p>
        </p:txBody>
      </p:sp>
      <p:sp>
        <p:nvSpPr>
          <p:cNvPr id="257032" name="AutoShape 8"/>
          <p:cNvSpPr>
            <a:spLocks noChangeArrowheads="1"/>
          </p:cNvSpPr>
          <p:nvPr/>
        </p:nvSpPr>
        <p:spPr bwMode="auto">
          <a:xfrm rot="-7301768">
            <a:off x="2933700" y="2019300"/>
            <a:ext cx="4800600" cy="4267200"/>
          </a:xfrm>
          <a:custGeom>
            <a:avLst/>
            <a:gdLst>
              <a:gd name="T0" fmla="*/ 2400300 w 21600"/>
              <a:gd name="T1" fmla="*/ 0 h 21600"/>
              <a:gd name="T2" fmla="*/ 1604200 w 21600"/>
              <a:gd name="T3" fmla="*/ 845143 h 21600"/>
              <a:gd name="T4" fmla="*/ 2400300 w 21600"/>
              <a:gd name="T5" fmla="*/ 1327771 h 21600"/>
              <a:gd name="T6" fmla="*/ 3196399 w 21600"/>
              <a:gd name="T7" fmla="*/ 845143 h 21600"/>
              <a:gd name="T8" fmla="*/ 0 60000 65536"/>
              <a:gd name="T9" fmla="*/ 0 60000 65536"/>
              <a:gd name="T10" fmla="*/ 0 60000 65536"/>
              <a:gd name="T11" fmla="*/ 0 60000 65536"/>
              <a:gd name="T12" fmla="*/ 3896 w 21600"/>
              <a:gd name="T13" fmla="*/ 0 h 21600"/>
              <a:gd name="T14" fmla="*/ 17704 w 21600"/>
              <a:gd name="T15" fmla="*/ 766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836" y="7224"/>
                </a:moveTo>
                <a:cubicBezTo>
                  <a:pt x="9438" y="6894"/>
                  <a:pt x="10113" y="6720"/>
                  <a:pt x="10800" y="6721"/>
                </a:cubicBezTo>
                <a:cubicBezTo>
                  <a:pt x="11486" y="6721"/>
                  <a:pt x="12161" y="6894"/>
                  <a:pt x="12763" y="7224"/>
                </a:cubicBezTo>
                <a:lnTo>
                  <a:pt x="15999" y="1333"/>
                </a:lnTo>
                <a:cubicBezTo>
                  <a:pt x="14405" y="458"/>
                  <a:pt x="12617" y="-1"/>
                  <a:pt x="10799" y="0"/>
                </a:cubicBezTo>
                <a:cubicBezTo>
                  <a:pt x="8982" y="0"/>
                  <a:pt x="7194" y="458"/>
                  <a:pt x="5600" y="1333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Ўз вақтида керакли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руҳсатнома ва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сертифиқатларни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беради 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257033" name="AutoShape 9"/>
          <p:cNvSpPr>
            <a:spLocks noChangeArrowheads="1"/>
          </p:cNvSpPr>
          <p:nvPr/>
        </p:nvSpPr>
        <p:spPr bwMode="auto">
          <a:xfrm rot="7307084">
            <a:off x="3314700" y="2019300"/>
            <a:ext cx="4800600" cy="4267200"/>
          </a:xfrm>
          <a:custGeom>
            <a:avLst/>
            <a:gdLst>
              <a:gd name="T0" fmla="*/ 2400300 w 21600"/>
              <a:gd name="T1" fmla="*/ 0 h 21600"/>
              <a:gd name="T2" fmla="*/ 1604200 w 21600"/>
              <a:gd name="T3" fmla="*/ 845143 h 21600"/>
              <a:gd name="T4" fmla="*/ 2400300 w 21600"/>
              <a:gd name="T5" fmla="*/ 1327771 h 21600"/>
              <a:gd name="T6" fmla="*/ 3196399 w 21600"/>
              <a:gd name="T7" fmla="*/ 845143 h 21600"/>
              <a:gd name="T8" fmla="*/ 0 60000 65536"/>
              <a:gd name="T9" fmla="*/ 0 60000 65536"/>
              <a:gd name="T10" fmla="*/ 0 60000 65536"/>
              <a:gd name="T11" fmla="*/ 0 60000 65536"/>
              <a:gd name="T12" fmla="*/ 3896 w 21600"/>
              <a:gd name="T13" fmla="*/ 0 h 21600"/>
              <a:gd name="T14" fmla="*/ 17704 w 21600"/>
              <a:gd name="T15" fmla="*/ 766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836" y="7224"/>
                </a:moveTo>
                <a:cubicBezTo>
                  <a:pt x="9438" y="6894"/>
                  <a:pt x="10113" y="6720"/>
                  <a:pt x="10800" y="6721"/>
                </a:cubicBezTo>
                <a:cubicBezTo>
                  <a:pt x="11486" y="6721"/>
                  <a:pt x="12161" y="6894"/>
                  <a:pt x="12763" y="7224"/>
                </a:cubicBezTo>
                <a:lnTo>
                  <a:pt x="15999" y="1333"/>
                </a:lnTo>
                <a:cubicBezTo>
                  <a:pt x="14405" y="458"/>
                  <a:pt x="12617" y="-1"/>
                  <a:pt x="10799" y="0"/>
                </a:cubicBezTo>
                <a:cubicBezTo>
                  <a:pt x="8982" y="0"/>
                  <a:pt x="7194" y="458"/>
                  <a:pt x="5600" y="1333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vert="eaVert"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200" b="1" dirty="0">
                <a:solidFill>
                  <a:prstClr val="black"/>
                </a:solidFill>
              </a:rPr>
              <a:t>Таълим тизимни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200" b="1" dirty="0">
                <a:solidFill>
                  <a:prstClr val="black"/>
                </a:solidFill>
              </a:rPr>
              <a:t> бошқаради</a:t>
            </a:r>
            <a:endParaRPr lang="en-GB" sz="1200" b="1" dirty="0">
              <a:solidFill>
                <a:prstClr val="black"/>
              </a:solidFill>
            </a:endParaRPr>
          </a:p>
        </p:txBody>
      </p:sp>
      <p:sp>
        <p:nvSpPr>
          <p:cNvPr id="257034" name="AutoShape 10"/>
          <p:cNvSpPr>
            <a:spLocks noChangeArrowheads="1"/>
          </p:cNvSpPr>
          <p:nvPr/>
        </p:nvSpPr>
        <p:spPr bwMode="auto">
          <a:xfrm rot="10778296">
            <a:off x="3124200" y="2133600"/>
            <a:ext cx="4800600" cy="4267200"/>
          </a:xfrm>
          <a:custGeom>
            <a:avLst/>
            <a:gdLst>
              <a:gd name="T0" fmla="*/ 2400300 w 21600"/>
              <a:gd name="T1" fmla="*/ 0 h 21600"/>
              <a:gd name="T2" fmla="*/ 1604200 w 21600"/>
              <a:gd name="T3" fmla="*/ 845143 h 21600"/>
              <a:gd name="T4" fmla="*/ 2400300 w 21600"/>
              <a:gd name="T5" fmla="*/ 1327771 h 21600"/>
              <a:gd name="T6" fmla="*/ 3196399 w 21600"/>
              <a:gd name="T7" fmla="*/ 845143 h 21600"/>
              <a:gd name="T8" fmla="*/ 0 60000 65536"/>
              <a:gd name="T9" fmla="*/ 0 60000 65536"/>
              <a:gd name="T10" fmla="*/ 0 60000 65536"/>
              <a:gd name="T11" fmla="*/ 0 60000 65536"/>
              <a:gd name="T12" fmla="*/ 3896 w 21600"/>
              <a:gd name="T13" fmla="*/ 0 h 21600"/>
              <a:gd name="T14" fmla="*/ 17704 w 21600"/>
              <a:gd name="T15" fmla="*/ 766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836" y="7224"/>
                </a:moveTo>
                <a:cubicBezTo>
                  <a:pt x="9438" y="6894"/>
                  <a:pt x="10113" y="6720"/>
                  <a:pt x="10800" y="6721"/>
                </a:cubicBezTo>
                <a:cubicBezTo>
                  <a:pt x="11486" y="6721"/>
                  <a:pt x="12161" y="6894"/>
                  <a:pt x="12763" y="7224"/>
                </a:cubicBezTo>
                <a:lnTo>
                  <a:pt x="15999" y="1333"/>
                </a:lnTo>
                <a:cubicBezTo>
                  <a:pt x="14405" y="458"/>
                  <a:pt x="12617" y="-1"/>
                  <a:pt x="10799" y="0"/>
                </a:cubicBezTo>
                <a:cubicBezTo>
                  <a:pt x="8982" y="0"/>
                  <a:pt x="7194" y="458"/>
                  <a:pt x="5600" y="1333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Тўловларни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 вақтида амалга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оширилишини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таъминлайди</a:t>
            </a:r>
            <a:endParaRPr lang="en-GB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4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 animBg="1" autoUpdateAnimBg="0"/>
      <p:bldP spid="257030" grpId="0" animBg="1" autoUpdateAnimBg="0"/>
      <p:bldP spid="257031" grpId="0" animBg="1" autoUpdateAnimBg="0"/>
      <p:bldP spid="257032" grpId="0" animBg="1" autoUpdateAnimBg="0"/>
      <p:bldP spid="257033" grpId="0" animBg="1" autoUpdateAnimBg="0"/>
      <p:bldP spid="25703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25" y="0"/>
            <a:ext cx="8229600" cy="1143000"/>
          </a:xfrm>
        </p:spPr>
        <p:txBody>
          <a:bodyPr/>
          <a:lstStyle/>
          <a:p>
            <a:r>
              <a:rPr lang="uz-Cyrl-UZ" alt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z-Cyrl-UZ" alt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z-Cyrl-UZ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Ҳудуд иқтисодиётини ривожлантиришда </a:t>
            </a:r>
            <a:r>
              <a:rPr lang="uz-Cyrl-UZ" altLang="ru-RU" sz="3200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ривожланган</a:t>
            </a:r>
            <a:r>
              <a:rPr lang="uz-Cyrl-UZ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маҳаллий хокимиятларнинг роли</a:t>
            </a:r>
            <a:endParaRPr lang="es-ES" altLang="ru-RU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2205039"/>
            <a:ext cx="8135937" cy="4403725"/>
          </a:xfrm>
        </p:spPr>
        <p:txBody>
          <a:bodyPr/>
          <a:lstStyle/>
          <a:p>
            <a:pPr marL="609600" indent="-609600"/>
            <a:endParaRPr lang="es-ES" altLang="ru-RU" smtClean="0"/>
          </a:p>
          <a:p>
            <a:pPr marL="609600" indent="-609600"/>
            <a:endParaRPr lang="es-ES" altLang="ru-RU" smtClean="0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4724400" y="3352800"/>
            <a:ext cx="1600200" cy="1524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2000" b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Маҳаллий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2000" b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хокимият</a:t>
            </a:r>
            <a:endParaRPr lang="en-GB" sz="20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029" name="AutoShape 5"/>
          <p:cNvSpPr>
            <a:spLocks noChangeArrowheads="1"/>
          </p:cNvSpPr>
          <p:nvPr/>
        </p:nvSpPr>
        <p:spPr bwMode="auto">
          <a:xfrm>
            <a:off x="3124200" y="1828800"/>
            <a:ext cx="4800600" cy="4267200"/>
          </a:xfrm>
          <a:custGeom>
            <a:avLst/>
            <a:gdLst>
              <a:gd name="T0" fmla="*/ 2400300 w 21600"/>
              <a:gd name="T1" fmla="*/ 0 h 21600"/>
              <a:gd name="T2" fmla="*/ 1604200 w 21600"/>
              <a:gd name="T3" fmla="*/ 845143 h 21600"/>
              <a:gd name="T4" fmla="*/ 2400300 w 21600"/>
              <a:gd name="T5" fmla="*/ 1327771 h 21600"/>
              <a:gd name="T6" fmla="*/ 3196399 w 21600"/>
              <a:gd name="T7" fmla="*/ 845143 h 21600"/>
              <a:gd name="T8" fmla="*/ 0 60000 65536"/>
              <a:gd name="T9" fmla="*/ 0 60000 65536"/>
              <a:gd name="T10" fmla="*/ 0 60000 65536"/>
              <a:gd name="T11" fmla="*/ 0 60000 65536"/>
              <a:gd name="T12" fmla="*/ 3896 w 21600"/>
              <a:gd name="T13" fmla="*/ 0 h 21600"/>
              <a:gd name="T14" fmla="*/ 17704 w 21600"/>
              <a:gd name="T15" fmla="*/ 766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836" y="7224"/>
                </a:moveTo>
                <a:cubicBezTo>
                  <a:pt x="9438" y="6894"/>
                  <a:pt x="10113" y="6720"/>
                  <a:pt x="10800" y="6721"/>
                </a:cubicBezTo>
                <a:cubicBezTo>
                  <a:pt x="11486" y="6721"/>
                  <a:pt x="12161" y="6894"/>
                  <a:pt x="12763" y="7224"/>
                </a:cubicBezTo>
                <a:lnTo>
                  <a:pt x="15999" y="1333"/>
                </a:lnTo>
                <a:cubicBezTo>
                  <a:pt x="14405" y="458"/>
                  <a:pt x="12617" y="-1"/>
                  <a:pt x="10799" y="0"/>
                </a:cubicBezTo>
                <a:cubicBezTo>
                  <a:pt x="8982" y="0"/>
                  <a:pt x="7194" y="458"/>
                  <a:pt x="5600" y="1333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Манфаатдор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томонларнинг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мақсадларини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бирлаштиришга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кўмаклашади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257030" name="AutoShape 6"/>
          <p:cNvSpPr>
            <a:spLocks noChangeArrowheads="1"/>
          </p:cNvSpPr>
          <p:nvPr/>
        </p:nvSpPr>
        <p:spPr bwMode="auto">
          <a:xfrm rot="-3493945">
            <a:off x="2933700" y="1943100"/>
            <a:ext cx="4800600" cy="4267200"/>
          </a:xfrm>
          <a:custGeom>
            <a:avLst/>
            <a:gdLst>
              <a:gd name="T0" fmla="*/ 2400300 w 21600"/>
              <a:gd name="T1" fmla="*/ 0 h 21600"/>
              <a:gd name="T2" fmla="*/ 1604200 w 21600"/>
              <a:gd name="T3" fmla="*/ 845143 h 21600"/>
              <a:gd name="T4" fmla="*/ 2400300 w 21600"/>
              <a:gd name="T5" fmla="*/ 1327771 h 21600"/>
              <a:gd name="T6" fmla="*/ 3196399 w 21600"/>
              <a:gd name="T7" fmla="*/ 845143 h 21600"/>
              <a:gd name="T8" fmla="*/ 0 60000 65536"/>
              <a:gd name="T9" fmla="*/ 0 60000 65536"/>
              <a:gd name="T10" fmla="*/ 0 60000 65536"/>
              <a:gd name="T11" fmla="*/ 0 60000 65536"/>
              <a:gd name="T12" fmla="*/ 3896 w 21600"/>
              <a:gd name="T13" fmla="*/ 0 h 21600"/>
              <a:gd name="T14" fmla="*/ 17704 w 21600"/>
              <a:gd name="T15" fmla="*/ 766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836" y="7224"/>
                </a:moveTo>
                <a:cubicBezTo>
                  <a:pt x="9438" y="6894"/>
                  <a:pt x="10113" y="6720"/>
                  <a:pt x="10800" y="6721"/>
                </a:cubicBezTo>
                <a:cubicBezTo>
                  <a:pt x="11486" y="6721"/>
                  <a:pt x="12161" y="6894"/>
                  <a:pt x="12763" y="7224"/>
                </a:cubicBezTo>
                <a:lnTo>
                  <a:pt x="15999" y="1333"/>
                </a:lnTo>
                <a:cubicBezTo>
                  <a:pt x="14405" y="458"/>
                  <a:pt x="12617" y="-1"/>
                  <a:pt x="10799" y="0"/>
                </a:cubicBezTo>
                <a:cubicBezTo>
                  <a:pt x="8982" y="0"/>
                  <a:pt x="7194" y="458"/>
                  <a:pt x="5600" y="1333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инфротузилмани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ривожлантиради</a:t>
            </a:r>
            <a:endParaRPr lang="en-GB" sz="1600" b="1" dirty="0">
              <a:solidFill>
                <a:prstClr val="black"/>
              </a:solidFill>
            </a:endParaRPr>
          </a:p>
        </p:txBody>
      </p:sp>
      <p:sp>
        <p:nvSpPr>
          <p:cNvPr id="257031" name="AutoShape 7"/>
          <p:cNvSpPr>
            <a:spLocks noChangeArrowheads="1"/>
          </p:cNvSpPr>
          <p:nvPr/>
        </p:nvSpPr>
        <p:spPr bwMode="auto">
          <a:xfrm rot="3489278">
            <a:off x="3314700" y="1943100"/>
            <a:ext cx="4800600" cy="4267200"/>
          </a:xfrm>
          <a:custGeom>
            <a:avLst/>
            <a:gdLst>
              <a:gd name="T0" fmla="*/ 2400300 w 21600"/>
              <a:gd name="T1" fmla="*/ 0 h 21600"/>
              <a:gd name="T2" fmla="*/ 1604200 w 21600"/>
              <a:gd name="T3" fmla="*/ 845143 h 21600"/>
              <a:gd name="T4" fmla="*/ 2400300 w 21600"/>
              <a:gd name="T5" fmla="*/ 1327771 h 21600"/>
              <a:gd name="T6" fmla="*/ 3196399 w 21600"/>
              <a:gd name="T7" fmla="*/ 845143 h 21600"/>
              <a:gd name="T8" fmla="*/ 0 60000 65536"/>
              <a:gd name="T9" fmla="*/ 0 60000 65536"/>
              <a:gd name="T10" fmla="*/ 0 60000 65536"/>
              <a:gd name="T11" fmla="*/ 0 60000 65536"/>
              <a:gd name="T12" fmla="*/ 3896 w 21600"/>
              <a:gd name="T13" fmla="*/ 0 h 21600"/>
              <a:gd name="T14" fmla="*/ 17704 w 21600"/>
              <a:gd name="T15" fmla="*/ 766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836" y="7224"/>
                </a:moveTo>
                <a:cubicBezTo>
                  <a:pt x="9438" y="6894"/>
                  <a:pt x="10113" y="6720"/>
                  <a:pt x="10800" y="6721"/>
                </a:cubicBezTo>
                <a:cubicBezTo>
                  <a:pt x="11486" y="6721"/>
                  <a:pt x="12161" y="6894"/>
                  <a:pt x="12763" y="7224"/>
                </a:cubicBezTo>
                <a:lnTo>
                  <a:pt x="15999" y="1333"/>
                </a:lnTo>
                <a:cubicBezTo>
                  <a:pt x="14405" y="458"/>
                  <a:pt x="12617" y="-1"/>
                  <a:pt x="10799" y="0"/>
                </a:cubicBezTo>
                <a:cubicBezTo>
                  <a:pt x="8982" y="0"/>
                  <a:pt x="7194" y="458"/>
                  <a:pt x="5600" y="1333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vert="eaVert"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Қадрларни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малакасини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ошириш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хизматини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кўрсатади</a:t>
            </a:r>
            <a:endParaRPr lang="en-GB" sz="1600" b="1" dirty="0">
              <a:solidFill>
                <a:prstClr val="black"/>
              </a:solidFill>
            </a:endParaRPr>
          </a:p>
        </p:txBody>
      </p:sp>
      <p:sp>
        <p:nvSpPr>
          <p:cNvPr id="257032" name="AutoShape 8"/>
          <p:cNvSpPr>
            <a:spLocks noChangeArrowheads="1"/>
          </p:cNvSpPr>
          <p:nvPr/>
        </p:nvSpPr>
        <p:spPr bwMode="auto">
          <a:xfrm rot="-7301768">
            <a:off x="2933700" y="2019300"/>
            <a:ext cx="4800600" cy="4267200"/>
          </a:xfrm>
          <a:custGeom>
            <a:avLst/>
            <a:gdLst>
              <a:gd name="T0" fmla="*/ 2400300 w 21600"/>
              <a:gd name="T1" fmla="*/ 0 h 21600"/>
              <a:gd name="T2" fmla="*/ 1604200 w 21600"/>
              <a:gd name="T3" fmla="*/ 845143 h 21600"/>
              <a:gd name="T4" fmla="*/ 2400300 w 21600"/>
              <a:gd name="T5" fmla="*/ 1327771 h 21600"/>
              <a:gd name="T6" fmla="*/ 3196399 w 21600"/>
              <a:gd name="T7" fmla="*/ 845143 h 21600"/>
              <a:gd name="T8" fmla="*/ 0 60000 65536"/>
              <a:gd name="T9" fmla="*/ 0 60000 65536"/>
              <a:gd name="T10" fmla="*/ 0 60000 65536"/>
              <a:gd name="T11" fmla="*/ 0 60000 65536"/>
              <a:gd name="T12" fmla="*/ 3896 w 21600"/>
              <a:gd name="T13" fmla="*/ 0 h 21600"/>
              <a:gd name="T14" fmla="*/ 17704 w 21600"/>
              <a:gd name="T15" fmla="*/ 766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836" y="7224"/>
                </a:moveTo>
                <a:cubicBezTo>
                  <a:pt x="9438" y="6894"/>
                  <a:pt x="10113" y="6720"/>
                  <a:pt x="10800" y="6721"/>
                </a:cubicBezTo>
                <a:cubicBezTo>
                  <a:pt x="11486" y="6721"/>
                  <a:pt x="12161" y="6894"/>
                  <a:pt x="12763" y="7224"/>
                </a:cubicBezTo>
                <a:lnTo>
                  <a:pt x="15999" y="1333"/>
                </a:lnTo>
                <a:cubicBezTo>
                  <a:pt x="14405" y="458"/>
                  <a:pt x="12617" y="-1"/>
                  <a:pt x="10799" y="0"/>
                </a:cubicBezTo>
                <a:cubicBezTo>
                  <a:pt x="8982" y="0"/>
                  <a:pt x="7194" y="458"/>
                  <a:pt x="5600" y="1333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Ўз вақтида керакли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руҳсатнома ва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сертифиқатларни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беради </a:t>
            </a:r>
            <a:endParaRPr lang="en-GB" b="1" dirty="0">
              <a:solidFill>
                <a:prstClr val="black"/>
              </a:solidFill>
            </a:endParaRPr>
          </a:p>
        </p:txBody>
      </p:sp>
      <p:sp>
        <p:nvSpPr>
          <p:cNvPr id="257033" name="AutoShape 9"/>
          <p:cNvSpPr>
            <a:spLocks noChangeArrowheads="1"/>
          </p:cNvSpPr>
          <p:nvPr/>
        </p:nvSpPr>
        <p:spPr bwMode="auto">
          <a:xfrm rot="7307084">
            <a:off x="3344863" y="2030413"/>
            <a:ext cx="4800600" cy="4267200"/>
          </a:xfrm>
          <a:custGeom>
            <a:avLst/>
            <a:gdLst>
              <a:gd name="T0" fmla="*/ 2400300 w 21600"/>
              <a:gd name="T1" fmla="*/ 0 h 21600"/>
              <a:gd name="T2" fmla="*/ 1604200 w 21600"/>
              <a:gd name="T3" fmla="*/ 845143 h 21600"/>
              <a:gd name="T4" fmla="*/ 2400300 w 21600"/>
              <a:gd name="T5" fmla="*/ 1327771 h 21600"/>
              <a:gd name="T6" fmla="*/ 3196399 w 21600"/>
              <a:gd name="T7" fmla="*/ 845143 h 21600"/>
              <a:gd name="T8" fmla="*/ 0 60000 65536"/>
              <a:gd name="T9" fmla="*/ 0 60000 65536"/>
              <a:gd name="T10" fmla="*/ 0 60000 65536"/>
              <a:gd name="T11" fmla="*/ 0 60000 65536"/>
              <a:gd name="T12" fmla="*/ 3896 w 21600"/>
              <a:gd name="T13" fmla="*/ 0 h 21600"/>
              <a:gd name="T14" fmla="*/ 17704 w 21600"/>
              <a:gd name="T15" fmla="*/ 766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836" y="7224"/>
                </a:moveTo>
                <a:cubicBezTo>
                  <a:pt x="9438" y="6894"/>
                  <a:pt x="10113" y="6720"/>
                  <a:pt x="10800" y="6721"/>
                </a:cubicBezTo>
                <a:cubicBezTo>
                  <a:pt x="11486" y="6721"/>
                  <a:pt x="12161" y="6894"/>
                  <a:pt x="12763" y="7224"/>
                </a:cubicBezTo>
                <a:lnTo>
                  <a:pt x="15999" y="1333"/>
                </a:lnTo>
                <a:cubicBezTo>
                  <a:pt x="14405" y="458"/>
                  <a:pt x="12617" y="-1"/>
                  <a:pt x="10799" y="0"/>
                </a:cubicBezTo>
                <a:cubicBezTo>
                  <a:pt x="8982" y="0"/>
                  <a:pt x="7194" y="458"/>
                  <a:pt x="5600" y="1333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vert="eaVert"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200" b="1" dirty="0">
                <a:solidFill>
                  <a:prstClr val="black"/>
                </a:solidFill>
              </a:rPr>
              <a:t>Таълим тизимни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200" b="1" dirty="0">
                <a:solidFill>
                  <a:prstClr val="black"/>
                </a:solidFill>
              </a:rPr>
              <a:t> бошқаради</a:t>
            </a:r>
            <a:endParaRPr lang="en-GB" sz="1200" b="1" dirty="0">
              <a:solidFill>
                <a:prstClr val="black"/>
              </a:solidFill>
            </a:endParaRPr>
          </a:p>
        </p:txBody>
      </p:sp>
      <p:sp>
        <p:nvSpPr>
          <p:cNvPr id="257034" name="AutoShape 10"/>
          <p:cNvSpPr>
            <a:spLocks noChangeArrowheads="1"/>
          </p:cNvSpPr>
          <p:nvPr/>
        </p:nvSpPr>
        <p:spPr bwMode="auto">
          <a:xfrm rot="10778296">
            <a:off x="3124200" y="2133600"/>
            <a:ext cx="4800600" cy="4267200"/>
          </a:xfrm>
          <a:custGeom>
            <a:avLst/>
            <a:gdLst>
              <a:gd name="T0" fmla="*/ 2400300 w 21600"/>
              <a:gd name="T1" fmla="*/ 0 h 21600"/>
              <a:gd name="T2" fmla="*/ 1604200 w 21600"/>
              <a:gd name="T3" fmla="*/ 845143 h 21600"/>
              <a:gd name="T4" fmla="*/ 2400300 w 21600"/>
              <a:gd name="T5" fmla="*/ 1327771 h 21600"/>
              <a:gd name="T6" fmla="*/ 3196399 w 21600"/>
              <a:gd name="T7" fmla="*/ 845143 h 21600"/>
              <a:gd name="T8" fmla="*/ 0 60000 65536"/>
              <a:gd name="T9" fmla="*/ 0 60000 65536"/>
              <a:gd name="T10" fmla="*/ 0 60000 65536"/>
              <a:gd name="T11" fmla="*/ 0 60000 65536"/>
              <a:gd name="T12" fmla="*/ 3896 w 21600"/>
              <a:gd name="T13" fmla="*/ 0 h 21600"/>
              <a:gd name="T14" fmla="*/ 17704 w 21600"/>
              <a:gd name="T15" fmla="*/ 766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836" y="7224"/>
                </a:moveTo>
                <a:cubicBezTo>
                  <a:pt x="9438" y="6894"/>
                  <a:pt x="10113" y="6720"/>
                  <a:pt x="10800" y="6721"/>
                </a:cubicBezTo>
                <a:cubicBezTo>
                  <a:pt x="11486" y="6721"/>
                  <a:pt x="12161" y="6894"/>
                  <a:pt x="12763" y="7224"/>
                </a:cubicBezTo>
                <a:lnTo>
                  <a:pt x="15999" y="1333"/>
                </a:lnTo>
                <a:cubicBezTo>
                  <a:pt x="14405" y="458"/>
                  <a:pt x="12617" y="-1"/>
                  <a:pt x="10799" y="0"/>
                </a:cubicBezTo>
                <a:cubicBezTo>
                  <a:pt x="8982" y="0"/>
                  <a:pt x="7194" y="458"/>
                  <a:pt x="5600" y="1333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10800000"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Тўловларни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 вақтида амалга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оширилишини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400" b="1" dirty="0">
                <a:solidFill>
                  <a:prstClr val="black"/>
                </a:solidFill>
              </a:rPr>
              <a:t>таъминлайди</a:t>
            </a:r>
            <a:endParaRPr lang="en-GB" sz="1600" b="1" dirty="0">
              <a:solidFill>
                <a:prstClr val="black"/>
              </a:solidFill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 rot="16200000">
            <a:off x="538957" y="985044"/>
            <a:ext cx="8077200" cy="6107113"/>
          </a:xfrm>
          <a:custGeom>
            <a:avLst/>
            <a:gdLst>
              <a:gd name="T0" fmla="*/ 4038601 w 21600"/>
              <a:gd name="T1" fmla="*/ 0 h 21600"/>
              <a:gd name="T2" fmla="*/ 2417925 w 21600"/>
              <a:gd name="T3" fmla="*/ 1121526 h 21600"/>
              <a:gd name="T4" fmla="*/ 4038601 w 21600"/>
              <a:gd name="T5" fmla="*/ 1523145 h 21600"/>
              <a:gd name="T6" fmla="*/ 5659275 w 21600"/>
              <a:gd name="T7" fmla="*/ 112152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93 w 21600"/>
              <a:gd name="T13" fmla="*/ 0 h 21600"/>
              <a:gd name="T14" fmla="*/ 18207 w 21600"/>
              <a:gd name="T15" fmla="*/ 677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863" y="6107"/>
                </a:moveTo>
                <a:cubicBezTo>
                  <a:pt x="8743" y="5556"/>
                  <a:pt x="9761" y="5263"/>
                  <a:pt x="10800" y="5264"/>
                </a:cubicBezTo>
                <a:cubicBezTo>
                  <a:pt x="11838" y="5264"/>
                  <a:pt x="12856" y="5556"/>
                  <a:pt x="13736" y="6107"/>
                </a:cubicBezTo>
                <a:lnTo>
                  <a:pt x="16529" y="1645"/>
                </a:lnTo>
                <a:cubicBezTo>
                  <a:pt x="14811" y="570"/>
                  <a:pt x="12826" y="-1"/>
                  <a:pt x="10799" y="0"/>
                </a:cubicBezTo>
                <a:cubicBezTo>
                  <a:pt x="8773" y="0"/>
                  <a:pt x="6788" y="570"/>
                  <a:pt x="5070" y="1645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200" b="1" dirty="0">
                <a:solidFill>
                  <a:prstClr val="black"/>
                </a:solidFill>
              </a:rPr>
              <a:t>Тадбиркорларнинг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600" b="1" dirty="0">
                <a:solidFill>
                  <a:prstClr val="black"/>
                </a:solidFill>
              </a:rPr>
              <a:t> </a:t>
            </a:r>
            <a:r>
              <a:rPr lang="uz-Cyrl-UZ" sz="1200" b="1" dirty="0">
                <a:solidFill>
                  <a:prstClr val="black"/>
                </a:solidFill>
              </a:rPr>
              <a:t>имкониятларини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200" b="1" dirty="0">
                <a:solidFill>
                  <a:prstClr val="black"/>
                </a:solidFill>
              </a:rPr>
              <a:t> кенгйтиришга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200" b="1" dirty="0">
                <a:solidFill>
                  <a:prstClr val="black"/>
                </a:solidFill>
              </a:rPr>
              <a:t>қаратилган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200" b="1" dirty="0" smtClean="0">
                <a:solidFill>
                  <a:prstClr val="black"/>
                </a:solidFill>
              </a:rPr>
              <a:t>стратегик </a:t>
            </a:r>
            <a:r>
              <a:rPr lang="uz-Cyrl-UZ" sz="1200" b="1" dirty="0" smtClean="0">
                <a:solidFill>
                  <a:prstClr val="black"/>
                </a:solidFill>
              </a:rPr>
              <a:t>лойиҳаларни </a:t>
            </a:r>
            <a:endParaRPr lang="uz-Cyrl-UZ" sz="1200" b="1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200" b="1" dirty="0">
                <a:solidFill>
                  <a:prstClr val="black"/>
                </a:solidFill>
              </a:rPr>
              <a:t>ишлаб чиқиши</a:t>
            </a:r>
            <a:endParaRPr lang="en-GB" sz="1200" b="1" dirty="0">
              <a:solidFill>
                <a:prstClr val="black"/>
              </a:solidFill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5366349">
            <a:off x="2382838" y="642938"/>
            <a:ext cx="8077200" cy="6858000"/>
          </a:xfrm>
          <a:custGeom>
            <a:avLst/>
            <a:gdLst>
              <a:gd name="T0" fmla="*/ 4038600 w 21600"/>
              <a:gd name="T1" fmla="*/ 0 h 21600"/>
              <a:gd name="T2" fmla="*/ 2347997 w 21600"/>
              <a:gd name="T3" fmla="*/ 1343660 h 21600"/>
              <a:gd name="T4" fmla="*/ 4038600 w 21600"/>
              <a:gd name="T5" fmla="*/ 1795145 h 21600"/>
              <a:gd name="T6" fmla="*/ 5729202 w 21600"/>
              <a:gd name="T7" fmla="*/ 134366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27 w 21600"/>
              <a:gd name="T13" fmla="*/ 0 h 21600"/>
              <a:gd name="T14" fmla="*/ 18573 w 21600"/>
              <a:gd name="T15" fmla="*/ 722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882" y="6561"/>
                </a:moveTo>
                <a:cubicBezTo>
                  <a:pt x="8740" y="5970"/>
                  <a:pt x="9757" y="5653"/>
                  <a:pt x="10800" y="5654"/>
                </a:cubicBezTo>
                <a:cubicBezTo>
                  <a:pt x="11842" y="5654"/>
                  <a:pt x="12859" y="5970"/>
                  <a:pt x="13717" y="6561"/>
                </a:cubicBezTo>
                <a:lnTo>
                  <a:pt x="16923" y="1903"/>
                </a:lnTo>
                <a:cubicBezTo>
                  <a:pt x="15122" y="663"/>
                  <a:pt x="12986" y="-1"/>
                  <a:pt x="10799" y="0"/>
                </a:cubicBezTo>
                <a:cubicBezTo>
                  <a:pt x="8613" y="0"/>
                  <a:pt x="6477" y="663"/>
                  <a:pt x="4676" y="1903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10800000" vert="eaVert" wrap="none" lIns="90000" tIns="46800" rIns="90000" bIns="468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200" b="1" dirty="0">
                <a:solidFill>
                  <a:prstClr val="black"/>
                </a:solidFill>
              </a:rPr>
              <a:t>Тадбиркорлар учун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200" b="1" dirty="0">
                <a:solidFill>
                  <a:prstClr val="black"/>
                </a:solidFill>
              </a:rPr>
              <a:t>хизмат кўрсатувчи 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200" b="1" dirty="0" smtClean="0">
                <a:solidFill>
                  <a:prstClr val="black"/>
                </a:solidFill>
              </a:rPr>
              <a:t>бозор </a:t>
            </a:r>
            <a:r>
              <a:rPr lang="uz-Cyrl-UZ" sz="1200" b="1" dirty="0">
                <a:solidFill>
                  <a:prstClr val="black"/>
                </a:solidFill>
              </a:rPr>
              <a:t>механизмларн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z-Cyrl-UZ" sz="1200" b="1" dirty="0">
                <a:solidFill>
                  <a:prstClr val="black"/>
                </a:solidFill>
              </a:rPr>
              <a:t>ривожлантириш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51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 animBg="1" autoUpdateAnimBg="0"/>
      <p:bldP spid="257030" grpId="0" animBg="1" autoUpdateAnimBg="0"/>
      <p:bldP spid="257031" grpId="0" animBg="1" autoUpdateAnimBg="0"/>
      <p:bldP spid="257032" grpId="0" animBg="1" autoUpdateAnimBg="0"/>
      <p:bldP spid="257033" grpId="0" animBg="1" autoUpdateAnimBg="0"/>
      <p:bldP spid="257034" grpId="0" animBg="1" autoUpdateAnimBg="0"/>
      <p:bldP spid="11" grpId="0" animBg="1" autoUpdateAnimBg="0"/>
      <p:bldP spid="1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z-Cyrl-UZ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Маҳаллий иқтисодий ривожланишда ким нима иш қилади?</a:t>
            </a:r>
            <a:br>
              <a:rPr lang="uz-Cyrl-UZ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z-Cyrl-UZ" altLang="ru-RU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МАҲАЛЛИЙ ХОКИМИЯТ</a:t>
            </a:r>
            <a:endParaRPr lang="en-GB" altLang="ru-RU" sz="36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uz-Cyrl-UZ" sz="2000" i="1" u="sng" dirty="0">
                <a:latin typeface="Times New Roman" pitchFamily="18" charset="0"/>
                <a:cs typeface="Times New Roman" pitchFamily="18" charset="0"/>
              </a:rPr>
              <a:t>Маҳаллий хокимият қуйидагиларни қилиши мумкин:</a:t>
            </a:r>
            <a:r>
              <a:rPr lang="en-GB" sz="2000" i="1" u="sng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charset="0"/>
              <a:buChar char="•"/>
              <a:defRPr/>
            </a:pPr>
            <a:r>
              <a:rPr lang="uz-Cyrl-UZ" sz="2000" dirty="0">
                <a:latin typeface="Times New Roman" pitchFamily="18" charset="0"/>
                <a:cs typeface="Times New Roman" pitchFamily="18" charset="0"/>
              </a:rPr>
              <a:t>Бизнес фаолияти йўлидаги тўсиқларни бартараф қилиши керак;</a:t>
            </a:r>
          </a:p>
          <a:p>
            <a:pPr>
              <a:buFont typeface="Arial" charset="0"/>
              <a:buChar char="•"/>
              <a:defRPr/>
            </a:pPr>
            <a:r>
              <a:rPr lang="uz-Cyrl-UZ" sz="2000" dirty="0">
                <a:latin typeface="Times New Roman" pitchFamily="18" charset="0"/>
                <a:cs typeface="Times New Roman" pitchFamily="18" charset="0"/>
              </a:rPr>
              <a:t>Инфротузилмани ривожлантириши керак;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uz-Cyrl-UZ" sz="2000" dirty="0">
                <a:latin typeface="Times New Roman" pitchFamily="18" charset="0"/>
                <a:cs typeface="Times New Roman" pitchFamily="18" charset="0"/>
              </a:rPr>
              <a:t>Иқтисодий инқироз таъсирида ночор аҳволга тушган кархоналарга ёрдам бериши;</a:t>
            </a:r>
          </a:p>
          <a:p>
            <a:pPr>
              <a:buFont typeface="Arial" charset="0"/>
              <a:buChar char="•"/>
              <a:defRPr/>
            </a:pPr>
            <a:r>
              <a:rPr lang="uz-Cyrl-UZ" sz="2000" dirty="0">
                <a:latin typeface="Times New Roman" pitchFamily="18" charset="0"/>
                <a:cs typeface="Times New Roman" pitchFamily="18" charset="0"/>
              </a:rPr>
              <a:t>Узоқ муддатли масалалар билан шуғулланиш:</a:t>
            </a:r>
          </a:p>
          <a:p>
            <a:pPr lvl="1">
              <a:buFont typeface="Arial" charset="0"/>
              <a:buChar char="–"/>
              <a:defRPr/>
            </a:pPr>
            <a:r>
              <a:rPr lang="uz-Cyrl-UZ" sz="1600" dirty="0">
                <a:latin typeface="Times New Roman" pitchFamily="18" charset="0"/>
                <a:cs typeface="Times New Roman" pitchFamily="18" charset="0"/>
              </a:rPr>
              <a:t>Тадбиркорларнинг маданиятини ривожлантириш муаммолари;</a:t>
            </a:r>
            <a:endParaRPr lang="en-GB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67438" y="1643063"/>
            <a:ext cx="4038600" cy="44116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uz-Cyrl-UZ" sz="2000" i="1" u="sng" dirty="0">
                <a:latin typeface="Times New Roman" pitchFamily="18" charset="0"/>
                <a:cs typeface="Times New Roman" pitchFamily="18" charset="0"/>
              </a:rPr>
              <a:t>Маҳаллий хокимият қуйидагиларни </a:t>
            </a:r>
            <a:r>
              <a:rPr lang="uz-Cyrl-UZ" sz="2000" i="1" u="sng" dirty="0" smtClean="0">
                <a:latin typeface="Times New Roman" pitchFamily="18" charset="0"/>
                <a:cs typeface="Times New Roman" pitchFamily="18" charset="0"/>
              </a:rPr>
              <a:t>қилиши </a:t>
            </a:r>
            <a:r>
              <a:rPr lang="uz-Cyrl-UZ" sz="2000" i="1" u="sng" dirty="0">
                <a:latin typeface="Times New Roman" pitchFamily="18" charset="0"/>
                <a:cs typeface="Times New Roman" pitchFamily="18" charset="0"/>
              </a:rPr>
              <a:t>тавсия этилмайди:</a:t>
            </a:r>
            <a:endParaRPr lang="en-GB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uz-Cyrl-UZ" sz="2000" dirty="0" smtClean="0">
                <a:latin typeface="Times New Roman" pitchFamily="18" charset="0"/>
                <a:cs typeface="Times New Roman" pitchFamily="18" charset="0"/>
              </a:rPr>
              <a:t>Давлатнинг ўзи бизнес юритиши; </a:t>
            </a:r>
            <a:endParaRPr lang="uz-Cyrl-UZ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uz-Cyrl-UZ" sz="2000" dirty="0">
                <a:latin typeface="Times New Roman" pitchFamily="18" charset="0"/>
                <a:cs typeface="Times New Roman" pitchFamily="18" charset="0"/>
              </a:rPr>
              <a:t>Бирор бир тадбиркорга адолатсиз равишда имтиёзлар бериш;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581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0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0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0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 autoUpdateAnimBg="0"/>
      <p:bldP spid="250884" grpId="0" build="p" autoUpdateAnimBg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437</Words>
  <Application>Microsoft Office PowerPoint</Application>
  <PresentationFormat>Широкоэкранный</PresentationFormat>
  <Paragraphs>139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 2</vt:lpstr>
      <vt:lpstr>Тема Office</vt:lpstr>
      <vt:lpstr>1_Тема Office</vt:lpstr>
      <vt:lpstr>Бешинчи учбурчак: Бошқарув</vt:lpstr>
      <vt:lpstr>Бешинчи учбурчак: Бошқарув</vt:lpstr>
      <vt:lpstr> Ҳудуд иқтисодиётини ривожлантиришда қатнашаётган иштирокчилар</vt:lpstr>
      <vt:lpstr>Иқтисодий ночор ҳудуднинг ҳолати</vt:lpstr>
      <vt:lpstr>Саноатлашган кластернинг ҳолати</vt:lpstr>
      <vt:lpstr>Ҳудуд иқтисодиётини ривожлантиришдаги бошқарув тузилмаси</vt:lpstr>
      <vt:lpstr> Ҳудуд иқтисодиётини ривожлантиришда барча маҳаллий хокимиятларнинг роли</vt:lpstr>
      <vt:lpstr> Ҳудуд иқтисодиётини ривожлантиришда ривожланган маҳаллий хокимиятларнинг роли</vt:lpstr>
      <vt:lpstr>Маҳаллий иқтисодий ривожланишда ким нима иш қилади? МАҲАЛЛИЙ ХОКИМИЯТ</vt:lpstr>
      <vt:lpstr>Маҳаллий иқтисодий ривожланишда ким нима иш қилади? ҲУСУСИЙ СЕКТОР</vt:lpstr>
      <vt:lpstr>Маҳаллий иқтисодий ривожланишда ким нима иш қилади?</vt:lpstr>
      <vt:lpstr>ЭЪТИБОРЛАРИНГИЗ УЧУН РАҲМАТ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Бешинчи учбурчак: Бошқарув</dc:title>
  <dc:creator>Academy</dc:creator>
  <cp:lastModifiedBy>Academy</cp:lastModifiedBy>
  <cp:revision>3</cp:revision>
  <dcterms:created xsi:type="dcterms:W3CDTF">2016-10-05T11:30:03Z</dcterms:created>
  <dcterms:modified xsi:type="dcterms:W3CDTF">2018-03-22T13:06:18Z</dcterms:modified>
</cp:coreProperties>
</file>