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7" r:id="rId4"/>
    <p:sldId id="288" r:id="rId5"/>
    <p:sldId id="275" r:id="rId6"/>
    <p:sldId id="279" r:id="rId7"/>
    <p:sldId id="292" r:id="rId8"/>
    <p:sldId id="286" r:id="rId9"/>
    <p:sldId id="269" r:id="rId10"/>
    <p:sldId id="289" r:id="rId11"/>
    <p:sldId id="293" r:id="rId12"/>
  </p:sldIdLst>
  <p:sldSz cx="12192000" cy="6858000"/>
  <p:notesSz cx="6858000" cy="99456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4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1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3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9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4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8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4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F7D3-C41C-4CA5-BD4B-82E97DA9F5D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08DE-EE5F-4024-A825-B63BA079F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4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895" y="551855"/>
            <a:ext cx="11100262" cy="3787389"/>
          </a:xfrm>
        </p:spPr>
        <p:txBody>
          <a:bodyPr>
            <a:normAutofit/>
          </a:bodyPr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 Республикасида </a:t>
            </a:r>
            <a:b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қарши эмлаш жараёни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8070" y="2456426"/>
            <a:ext cx="573258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43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Тиббий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хужжат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формаси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63/х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endParaRPr kumimoji="0" lang="uz-Cyrl-UZ" altLang="ru-RU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endParaRPr kumimoji="0" lang="uz-Cyrl-UZ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uz-Cyrl-UZ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Ўзбекистон Республикаси Соғликни Сақлаш Вазирлиги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Тиббиёт муассасаси номи __________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______</a:t>
            </a: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__________________________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Профилактик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эмлаш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картаси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Шахсий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идентификацион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тартиб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</a:t>
            </a: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қ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ами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_____________________________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</a:t>
            </a: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ў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йхатга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олинди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_________________________________________________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Исми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шарифи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___________________________________________________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Ту</a:t>
            </a: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ғ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илган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йили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__________  ой ______________   кун_______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Яшаш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манзили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тиббиёт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муассасаси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номи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аҳоли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пункти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________________________________________________________________                                                                                                                  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</a:t>
            </a: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ў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ча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________________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уй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___________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корп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__________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кв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______________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Манзилининг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ў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згарганини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белгилаш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_______________________________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Картани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т</a:t>
            </a: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ў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лдирилган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ва</a:t>
            </a:r>
            <a:r>
              <a:rPr kumimoji="0" lang="uz-Cyrl-UZ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қ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ти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_______________________________________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Коронавирус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инфекциясига</a:t>
            </a:r>
            <a:r>
              <a:rPr kumimoji="0" lang="ru-RU" altLang="ru-RU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uz-Cyrl-UZ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қ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арши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эмлаш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биринчи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маротаба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43300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kumimoji="0" lang="uz-Cyrl-UZ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Коронавирус инфекциясига қарши эмлаш  (иккинчи маротаба).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56139" y="432974"/>
            <a:ext cx="5424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Профилактик эмлаш картаси 63 </a:t>
            </a:r>
            <a:r>
              <a:rPr lang="uz-Cyrl-U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–шакл</a:t>
            </a:r>
            <a:endParaRPr lang="ru-RU" sz="28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418384" y="237385"/>
            <a:ext cx="5146756" cy="15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96CCEE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400736" algn="ctr" defTabSz="914179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801472" algn="ctr" defTabSz="914179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202207" algn="ctr" defTabSz="914179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602943" algn="ctr" defTabSz="914179" rtl="0" eaLnBrk="1" fontAlgn="base" hangingPunct="1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Коронавирус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инфекциясига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z-Cyrl-UZ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эмлашларни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р</a:t>
            </a:r>
            <a:r>
              <a:rPr lang="uz-Cyrl-UZ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ўйхатга олиш  журнали 64 –шакл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552603"/>
              </p:ext>
            </p:extLst>
          </p:nvPr>
        </p:nvGraphicFramePr>
        <p:xfrm>
          <a:off x="6031523" y="2045081"/>
          <a:ext cx="5846884" cy="4285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5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6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23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52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Фамилия, </a:t>
                      </a: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исми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шарфи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Ёши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Яшаш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манзили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Иш жойи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Эмлаш </a:t>
                      </a:r>
                      <a:r>
                        <a:rPr lang="uz-Cyrl-UZ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ўтказил. муддат 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турда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Вакцина дозаси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Вакцина серияси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Эмлаш ўтказилгшан муддати </a:t>
                      </a:r>
                      <a:r>
                        <a:rPr lang="uz-Cyrl-UZ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турда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Вакцина дозаси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Вакцина серияси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Изох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z-Cyrl-UZ" sz="1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</a:t>
                      </a:r>
                      <a:r>
                        <a:rPr lang="uz-Cyrl-UZ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мзо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35" marR="67535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535" marR="67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3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-1" b="4475"/>
          <a:stretch/>
        </p:blipFill>
        <p:spPr>
          <a:xfrm>
            <a:off x="340822" y="12451"/>
            <a:ext cx="11606956" cy="68289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49" y="1916343"/>
            <a:ext cx="819150" cy="7143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402080" y="1937384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uz-Cyrl-UZ" sz="9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65 ёшдан </a:t>
            </a:r>
            <a:r>
              <a:rPr lang="uz-Cyrl-UZ" sz="9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- 74 </a:t>
            </a:r>
            <a:r>
              <a:rPr lang="uz-Cyrl-UZ" sz="9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ёшгача </a:t>
            </a:r>
            <a:endParaRPr lang="uz-Cyrl-UZ" sz="900" b="1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/>
            <a:r>
              <a:rPr lang="uz-Cyrl-UZ" sz="9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75 </a:t>
            </a:r>
            <a:r>
              <a:rPr lang="uz-Cyrl-UZ" sz="9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ёшдан </a:t>
            </a:r>
            <a:r>
              <a:rPr lang="uz-Cyrl-UZ" sz="9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- 84 </a:t>
            </a:r>
            <a:r>
              <a:rPr lang="uz-Cyrl-UZ" sz="9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ёшгача </a:t>
            </a:r>
            <a:endParaRPr lang="uz-Cyrl-UZ" sz="900" b="1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/>
            <a:r>
              <a:rPr lang="uz-Cyrl-UZ" sz="9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85 </a:t>
            </a:r>
            <a:r>
              <a:rPr lang="uz-Cyrl-UZ" sz="9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ёш ва ундан </a:t>
            </a:r>
            <a:r>
              <a:rPr lang="uz-Cyrl-UZ" sz="9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юқори</a:t>
            </a:r>
            <a:endParaRPr lang="uz-Cyrl-UZ" sz="9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80" y="2926080"/>
            <a:ext cx="155257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64276"/>
            <a:ext cx="10515600" cy="521268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эмланадиган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аҳоли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4 112 668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қариялар 65 ёшдан 74 ёшгача -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1 085 797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pPr lvl="0"/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ексалар 75 ёшдан 84 ёшгача -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388 686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pPr lvl="0"/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зоқ умр кўрувчилар 85 ёш ва ундан юқори -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139 280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pPr lvl="0"/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тиббиёт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ходимлари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447 976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сурункали касалликлари бор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аҳоли (18-65 ёш)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888 190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мактаб ўқитувчилари –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689 383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мактабгача таълим ходимлари –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223 426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Қуролли кучлар ва хуқуқни мухофаза қилувчи органлар ходимлари -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000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2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 ёшдан </a:t>
            </a:r>
            <a:r>
              <a:rPr lang="uz-Cyrl-UZ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ошган </a:t>
            </a:r>
            <a: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1 613 </a:t>
            </a:r>
            <a:r>
              <a:rPr lang="uz-Cyrl-UZ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763 </a:t>
            </a:r>
            <a: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 аҳолини эмлаш </a:t>
            </a:r>
            <a:b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z-Cyrl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143" y="1334125"/>
            <a:ext cx="9278365" cy="1499016"/>
          </a:xfrm>
        </p:spPr>
        <p:txBody>
          <a:bodyPr>
            <a:normAutofit fontScale="92500"/>
          </a:bodyPr>
          <a:lstStyle/>
          <a:p>
            <a:pPr lvl="0"/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Қариялар 65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ёшдан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 ёшгача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085 797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pPr lvl="0"/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Кексалар 75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ёшдан 84 ёшгача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388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686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pPr lvl="0"/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Узоқ умр кўрувчилар 85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ёш ва ундан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юқори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139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4"/>
          <a:stretch/>
        </p:blipFill>
        <p:spPr>
          <a:xfrm>
            <a:off x="149902" y="3622531"/>
            <a:ext cx="3251200" cy="2463565"/>
          </a:xfrm>
          <a:prstGeom prst="rect">
            <a:avLst/>
          </a:prstGeom>
        </p:spPr>
      </p:pic>
      <p:sp>
        <p:nvSpPr>
          <p:cNvPr id="6" name="Выгнутая вниз стрелка 5"/>
          <p:cNvSpPr/>
          <p:nvPr/>
        </p:nvSpPr>
        <p:spPr>
          <a:xfrm rot="10800000">
            <a:off x="2521918" y="2944456"/>
            <a:ext cx="6447287" cy="10879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Выгнутая вниз стрелка 6"/>
          <p:cNvSpPr/>
          <p:nvPr/>
        </p:nvSpPr>
        <p:spPr>
          <a:xfrm>
            <a:off x="2627896" y="5464250"/>
            <a:ext cx="6341309" cy="120997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36" y="3488405"/>
            <a:ext cx="3001901" cy="22514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5934" y="5464250"/>
            <a:ext cx="2445231" cy="1028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740" y="4764256"/>
            <a:ext cx="1052192" cy="5918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27197" y="3622531"/>
            <a:ext cx="4055267" cy="1841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3138</a:t>
            </a:r>
            <a:r>
              <a:rPr lang="uz-Cyrl-U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эмлаш пунктлари</a:t>
            </a:r>
          </a:p>
          <a:p>
            <a:pPr algn="ctr"/>
            <a:r>
              <a:rPr lang="uz-Cyrl-UZ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862</a:t>
            </a:r>
            <a:r>
              <a:rPr lang="uz-Cyrl-U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мобил бригадалар (</a:t>
            </a:r>
            <a:r>
              <a:rPr lang="uz-Cyrl-UZ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 нафар оилавий шифокор, 1 нафар вакцинатор ва 1 нафар муолажа ҳамшираси</a:t>
            </a:r>
            <a:r>
              <a:rPr lang="uz-Cyrl-U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5315"/>
            <a:ext cx="10515600" cy="5851648"/>
          </a:xfrm>
        </p:spPr>
        <p:txBody>
          <a:bodyPr/>
          <a:lstStyle/>
          <a:p>
            <a:pPr marL="0" indent="0" algn="ctr">
              <a:buNone/>
            </a:pP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Тиббиёт ходимлари умумий сони 447 976 нафар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97831"/>
              </p:ext>
            </p:extLst>
          </p:nvPr>
        </p:nvGraphicFramePr>
        <p:xfrm>
          <a:off x="838200" y="826480"/>
          <a:ext cx="10515600" cy="408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5708">
                  <a:extLst>
                    <a:ext uri="{9D8B030D-6E8A-4147-A177-3AD203B41FA5}">
                      <a16:colId xmlns:a16="http://schemas.microsoft.com/office/drawing/2014/main" val="2468919190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521303014"/>
                    </a:ext>
                  </a:extLst>
                </a:gridCol>
              </a:tblGrid>
              <a:tr h="401617">
                <a:tc>
                  <a:txBody>
                    <a:bodyPr/>
                    <a:lstStyle/>
                    <a:p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Юқумли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касалликлар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шифохонасида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кўрсатаётган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ходимлар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 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16 926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1013"/>
                  </a:ext>
                </a:extLst>
              </a:tr>
              <a:tr h="40161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Шошилинч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тез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тиббий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ёрдам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марказлари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ходимлари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33 265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20476"/>
                  </a:ext>
                </a:extLst>
              </a:tr>
              <a:tr h="236245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ТТБ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қабул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бўлимларида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кўрсатаётган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ходимлар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10 277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3654"/>
                  </a:ext>
                </a:extLst>
              </a:tr>
              <a:tr h="401617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Тез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тиббий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ёрдам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марказлари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ходимлари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31 339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25695"/>
                  </a:ext>
                </a:extLst>
              </a:tr>
              <a:tr h="236245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Амбулатор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поликлиника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муассасаларининг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ходимлари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 (ОП, КТМП, ОШП)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164 065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08370"/>
                  </a:ext>
                </a:extLst>
              </a:tr>
              <a:tr h="40161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Шифохоналардаги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ходимлар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90745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37678"/>
                  </a:ext>
                </a:extLst>
              </a:tr>
              <a:tr h="236245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ТТБ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бўлимларидаги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тиббиёт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ходимлари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84 512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78367"/>
                  </a:ext>
                </a:extLst>
              </a:tr>
              <a:tr h="401617">
                <a:tc>
                  <a:txBody>
                    <a:bodyPr/>
                    <a:lstStyle/>
                    <a:p>
                      <a:r>
                        <a:rPr lang="uz-Cyrl-UZ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Санитария-эпидемиология</a:t>
                      </a:r>
                      <a:r>
                        <a:rPr lang="uz-Cyrl-UZ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хизмати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ходимлари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16 847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7999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11" y="5044487"/>
            <a:ext cx="2276475" cy="163364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49" y="5044487"/>
            <a:ext cx="2444261" cy="16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" y="298938"/>
            <a:ext cx="11063654" cy="5878025"/>
          </a:xfrm>
        </p:spPr>
        <p:txBody>
          <a:bodyPr/>
          <a:lstStyle/>
          <a:p>
            <a:pPr lvl="0"/>
            <a:endParaRPr lang="uz-Cyrl-U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мактаб ўқитувчилари –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689 383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мактабгача таълим ходимлари –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223 426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t="23582" r="3201" b="20132"/>
          <a:stretch/>
        </p:blipFill>
        <p:spPr>
          <a:xfrm>
            <a:off x="817685" y="2559086"/>
            <a:ext cx="2964240" cy="179530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082927" y="3043394"/>
            <a:ext cx="3478091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69" y="2559086"/>
            <a:ext cx="2811839" cy="18003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4118" y="4791968"/>
            <a:ext cx="98034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270510" algn="ctr">
              <a:spcAft>
                <a:spcPts val="0"/>
              </a:spcAft>
            </a:pPr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Ушбу контингент ўзлари жойлашган ҳудудлардаги тиббиёт муассасаларида ташкил этилган эмлаш хоналарида 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эмланади</a:t>
            </a:r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05077"/>
            <a:ext cx="10842885" cy="1507067"/>
          </a:xfrm>
        </p:spPr>
        <p:txBody>
          <a:bodyPr>
            <a:normAutofit/>
          </a:bodyPr>
          <a:lstStyle/>
          <a:p>
            <a:r>
              <a:rPr lang="uz-Cyrl-UZ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Қуролли кучлар ва хуқуқни мухофаза қилувчи органлар ходимлари - 180 000 нафар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56587"/>
            <a:ext cx="8534400" cy="3087262"/>
          </a:xfrm>
        </p:spPr>
        <p:txBody>
          <a:bodyPr>
            <a:normAutofit fontScale="85000" lnSpcReduction="20000"/>
          </a:bodyPr>
          <a:lstStyle/>
          <a:p>
            <a:endParaRPr lang="uz-Cyrl-U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Ички ишлар вазирлиги             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  63 000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Божхона қўмитаси                      -         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7 000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Мудофаа вазирлиги                   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  60 000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Фавқулотда вазиятлар </a:t>
            </a:r>
          </a:p>
          <a:p>
            <a:pPr marL="0" indent="0">
              <a:buNone/>
            </a:pP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вазирлиги                                    -         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10 000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Миллий гвардия                         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   20 000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нафар;</a:t>
            </a: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Чегара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қўшинлари                     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        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нафар.</a:t>
            </a:r>
          </a:p>
          <a:p>
            <a:pPr marL="0" indent="0">
              <a:buNone/>
            </a:pPr>
            <a:endParaRPr lang="uz-Cyrl-U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2063" y="5043270"/>
            <a:ext cx="97906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0980" algn="ctr">
              <a:spcAft>
                <a:spcPts val="0"/>
              </a:spcAft>
            </a:pPr>
            <a:r>
              <a:rPr lang="uz-Cyrl-UZ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Ушбу контингент ўзларининг идоравий тиббиёт муассасаларида ташкил этилган эмлаш хоналарида эмланади.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153" y="242789"/>
            <a:ext cx="10215155" cy="480014"/>
          </a:xfrm>
        </p:spPr>
        <p:txBody>
          <a:bodyPr>
            <a:noAutofit/>
          </a:bodyPr>
          <a:lstStyle/>
          <a:p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 ДАВЛАТЛАРДА ТАХСИЛ ОЛАЁТГАН ТАЛАБАЛАР </a:t>
            </a:r>
            <a:b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ҲАМДА </a:t>
            </a:r>
            <a:r>
              <a:rPr lang="uz-Cyrl-UZ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МЕХНАТ МИГРАНТЛАРИНИ 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ЭМЛАШ СХЕМАСИ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610" y="937360"/>
            <a:ext cx="11181806" cy="5765074"/>
          </a:xfrm>
        </p:spPr>
        <p:txBody>
          <a:bodyPr>
            <a:normAutofit/>
          </a:bodyPr>
          <a:lstStyle/>
          <a:p>
            <a:pPr algn="just"/>
            <a:endParaRPr lang="uz-Cyrl-UZ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z-Cyrl-U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 давлатларда тахсил олаётган талабалар – 60 000</a:t>
            </a:r>
          </a:p>
          <a:p>
            <a:pPr algn="just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(Россия федерациясида 30 000)           </a:t>
            </a:r>
          </a:p>
          <a:p>
            <a:pPr algn="just"/>
            <a:endParaRPr lang="uz-Cyrl-UZ" dirty="0" smtClean="0"/>
          </a:p>
          <a:p>
            <a:pPr algn="just"/>
            <a:endParaRPr lang="uz-Cyrl-UZ" dirty="0"/>
          </a:p>
          <a:p>
            <a:pPr algn="just"/>
            <a:endParaRPr lang="uz-Cyrl-UZ" dirty="0" smtClean="0"/>
          </a:p>
          <a:p>
            <a:pPr algn="just"/>
            <a:endParaRPr lang="uz-Cyrl-UZ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Мехнат мигрантлари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188" y="896983"/>
            <a:ext cx="3091505" cy="2071143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5094513" y="2481944"/>
            <a:ext cx="3326675" cy="8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21189" y="3039292"/>
            <a:ext cx="3091504" cy="505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dirty="0" smtClean="0"/>
              <a:t>МП, ОП, ОШП</a:t>
            </a:r>
          </a:p>
          <a:p>
            <a:pPr algn="ctr"/>
            <a:r>
              <a:rPr lang="uz-Cyrl-UZ" dirty="0" smtClean="0"/>
              <a:t>(бепул)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188" y="3615555"/>
            <a:ext cx="3091505" cy="2203950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4985659" y="4822443"/>
            <a:ext cx="3326675" cy="8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8447315" y="5978444"/>
            <a:ext cx="3065378" cy="505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dirty="0" smtClean="0"/>
              <a:t>Хусусий поликлиникалар (пуллик асосда)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6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64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7" y="56797"/>
            <a:ext cx="11353008" cy="67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Тарғибот тадбирлари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169377"/>
            <a:ext cx="10117015" cy="5007586"/>
          </a:xfrm>
        </p:spPr>
        <p:txBody>
          <a:bodyPr>
            <a:normAutofit/>
          </a:bodyPr>
          <a:lstStyle/>
          <a:p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нафар  журналистлар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учун хавфсиз иммунизация мавзусида  ўқув-семинарлар ўтказилади; </a:t>
            </a:r>
          </a:p>
          <a:p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видеороликлар; </a:t>
            </a:r>
          </a:p>
          <a:p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ижтимоий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тармоқлар учун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постерлар; </a:t>
            </a: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флаерлар; </a:t>
            </a: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рангли эслатмалар; </a:t>
            </a:r>
          </a:p>
          <a:p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аҳоли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 тиббиёт ходимлари учун оддий, халқчил оммабоп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ўзбек, рус, қорақалпоқ тилларида тарғибот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материаллари 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тайёрланмоқда.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467</Words>
  <Application>Microsoft Office PowerPoint</Application>
  <PresentationFormat>Широкоэкранный</PresentationFormat>
  <Paragraphs>143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Cambria</vt:lpstr>
      <vt:lpstr>Times New Roman</vt:lpstr>
      <vt:lpstr>Тема Office</vt:lpstr>
      <vt:lpstr>Ўзбекистон Республикасида  COVID-19га қарши эмлаш жараёни</vt:lpstr>
      <vt:lpstr>Презентация PowerPoint</vt:lpstr>
      <vt:lpstr>  65 ёшдан ошган 1 613 763 нафар аҳолини эмлаш   </vt:lpstr>
      <vt:lpstr>Презентация PowerPoint</vt:lpstr>
      <vt:lpstr>Презентация PowerPoint</vt:lpstr>
      <vt:lpstr>Қуролли кучлар ва хуқуқни мухофаза қилувчи органлар ходимлари - 180 000 нафар</vt:lpstr>
      <vt:lpstr>ЧЕТ ДАВЛАТЛАРДА ТАХСИЛ ОЛАЁТГАН ТАЛАБАЛАР  ҲАМДА МЕХНАТ МИГРАНТЛАРИНИ ЭМЛАШ СХЕМАСИ</vt:lpstr>
      <vt:lpstr>Презентация PowerPoint</vt:lpstr>
      <vt:lpstr>Тарғибот тадбирлари</vt:lpstr>
      <vt:lpstr>Коронавирус  инфекциясига  қарши эмлашларни   рўйхатга олиш  журнали 64 –шакл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pc_12</cp:lastModifiedBy>
  <cp:revision>76</cp:revision>
  <cp:lastPrinted>2021-02-09T03:30:32Z</cp:lastPrinted>
  <dcterms:created xsi:type="dcterms:W3CDTF">2021-02-08T09:04:07Z</dcterms:created>
  <dcterms:modified xsi:type="dcterms:W3CDTF">2021-02-20T05:05:47Z</dcterms:modified>
</cp:coreProperties>
</file>