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2" r:id="rId6"/>
    <p:sldId id="260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93" r:id="rId17"/>
    <p:sldId id="270" r:id="rId18"/>
    <p:sldId id="271" r:id="rId19"/>
    <p:sldId id="272" r:id="rId20"/>
    <p:sldId id="273" r:id="rId21"/>
    <p:sldId id="274" r:id="rId22"/>
    <p:sldId id="291" r:id="rId23"/>
    <p:sldId id="275" r:id="rId24"/>
    <p:sldId id="276" r:id="rId25"/>
    <p:sldId id="277" r:id="rId26"/>
    <p:sldId id="278" r:id="rId27"/>
    <p:sldId id="279" r:id="rId28"/>
    <p:sldId id="294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515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7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73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3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9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6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3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8326-46F9-41F3-B4F4-83E4A546FC29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BC8B4A-5217-45C9-ABED-E04D3298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5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216479"/>
            <a:ext cx="9956470" cy="3109913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Бирламчи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тиббий-санитария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ёрдами муассасалари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фаолиятига мутлақо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 механизмларни жорий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тизимида олиб борилаётган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ислохотлар самарадорлигини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янада ошириш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чора-тадбирлари тўғрисида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428" y="5442858"/>
            <a:ext cx="9089571" cy="1153885"/>
          </a:xfrm>
        </p:spPr>
        <p:txBody>
          <a:bodyPr>
            <a:normAutofit/>
          </a:bodyPr>
          <a:lstStyle/>
          <a:p>
            <a:pPr algn="ctr"/>
            <a:r>
              <a:rPr lang="uz-Cyrl-UZ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Ўзбекистон Республикаси Президентининг Фармони</a:t>
            </a:r>
          </a:p>
          <a:p>
            <a:pPr algn="ctr"/>
            <a:r>
              <a:rPr lang="uz-Cyrl-UZ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йил 12 ноябрь №ПФ-6110</a:t>
            </a:r>
            <a:endParaRPr 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6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490857" cy="1690688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599" y="1825624"/>
            <a:ext cx="8392887" cy="4782993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шифокорга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берадиган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терапия,   педиатрия,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акушерлик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патронаж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ўрта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ходимларидан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иборат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бўлган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бригадалари</a:t>
            </a:r>
            <a:r>
              <a:rPr lang="ru-RU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профилактика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инспекторлари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  <a:r>
              <a:rPr lang="uz-Cyrl-UZ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аллаларда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соғлом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турмуш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тарзини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тарғиб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қилишда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шифокорларга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кўмаклашади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фуқароларнинг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кечки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сайрлари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спорт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ўйинларининг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хавфсиз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ўтказилишини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қилади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3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Бунда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профилактика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инспекторлари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маҳаллалардаги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аҳолининг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саломатлик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кўрсаткичларига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қараб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ҳар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ru-RU" sz="3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ойда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маҳаллий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бюджет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маблағлари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манбалар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ҳисобидан</a:t>
            </a:r>
            <a:r>
              <a:rPr lang="ru-RU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рағбатлантирилади</a:t>
            </a:r>
            <a:r>
              <a:rPr lang="ru-RU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904514" cy="1690688"/>
          </a:xfrm>
        </p:spPr>
        <p:txBody>
          <a:bodyPr>
            <a:normAutofit/>
          </a:bodyPr>
          <a:lstStyle/>
          <a:p>
            <a:pPr algn="ctr"/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5" y="1690690"/>
            <a:ext cx="8738259" cy="4938710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бригадалари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ўзларига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бириктирилган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ҳудудларда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оилалар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фуқаролар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кесимида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харита”ни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шакллантиради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Жойларда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хизмат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кўрсатишни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соддалаштириш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рақамлаштириш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ҳамда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ортиқча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қоғозбозликни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камайтириш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  <a:r>
              <a:rPr lang="uz-Cyrl-UZ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садида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бригадалари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махсус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компьютер-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планшетлари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-диагностика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воситалари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таъминланади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1"/>
            <a:ext cx="8707582" cy="1690688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825624"/>
            <a:ext cx="8870868" cy="5032376"/>
          </a:xfrm>
        </p:spPr>
        <p:txBody>
          <a:bodyPr>
            <a:normAutofit fontScale="77500" lnSpcReduction="20000"/>
          </a:bodyPr>
          <a:lstStyle/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 якунига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қадар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тиббий профилактика ва патронаж хизматининг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туман (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</a:t>
            </a:r>
            <a:r>
              <a:rPr lang="uz-Cyrl-UZ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ар)ларда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устувор равишда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тўлиқ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қилинишини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таъминласин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 якунига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қадар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саломатлик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физиологик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ҳолатидан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келиб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бўлинган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гуруҳларнинг аниқ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таснифини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тасдиқласин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тиббий профилактика ва патронаж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хизматини босқичма-босқич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республиканинг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 ҳудудларида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қилсин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икки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ҳафта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муддатда “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бригадалари”ни мобил тиббиёт- диагностика воситалари билан таъминлаш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мақсадида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уларнинг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аниқ рўйхатини тасдиқласин.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4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6" y="1"/>
            <a:ext cx="8455230" cy="1454726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Икки ой муддатда маҳаллий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маблағлари ҳисобидан 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6" y="1454727"/>
            <a:ext cx="8738258" cy="5112328"/>
          </a:xfrm>
        </p:spPr>
        <p:txBody>
          <a:bodyPr>
            <a:normAutofit fontScale="85000" lnSpcReduction="20000"/>
          </a:bodyPr>
          <a:lstStyle/>
          <a:p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“тиббиёт бригадалари”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 махсус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компьютер-планшетлари ва мобил тиббиёт-диагностика воситалари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 таъминласин.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мазкур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воситалар  хариди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вазирлиги томонидан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тасдиқланган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ягона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талаблар асосида амалга оширилиши инобатга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олинсин,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(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бирлашмалари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 биргаликда </a:t>
            </a:r>
            <a:r>
              <a:rPr lang="bg-BG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аҳолини хатловдан утқазиб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уларни бирламчи тиббий-санитария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муассасаларига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бириктирсин.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0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7271657" cy="116378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январдан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392382"/>
            <a:ext cx="9164782" cy="5237018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Қишлоқ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врачлик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пункти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пункти</a:t>
            </a:r>
            <a:r>
              <a:rPr lang="ru-RU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қишлоқ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поликлиникаси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эса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қайта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номланади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ушбу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чора-тадбирлар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мавжуд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штат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бирликлари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доирасида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амалга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оширилади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сони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маҳаллий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заруриятдан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либ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шунингдек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сақлаш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вазирлигининг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рўйхатига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мувофиқ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пунктлари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кўп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тармоқли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марказий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полиилиникаларда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туну-кун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навбатчи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ходими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хизмат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кўрсатади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6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24544"/>
            <a:ext cx="8596668" cy="12083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январдан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шундай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тартиб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ўрнатилсинки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165" y="1825625"/>
            <a:ext cx="8732321" cy="486612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маҳаллада аҳолининг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саломатлиги,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ҳудуддаги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касалликларнинг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ўсиши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аҳолининг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шифохоналарга ётиши,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шошилинч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 ёрдам хизматига мурожаат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бошқалар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шифокорнинг фаолияти натижадорлигини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баҳолаш кўрсаткичлари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этиб белгиланади;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9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январдан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шундай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тартиб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ўрнатилсинки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шифокор ва бошқа тиббиёт ходимлари фаолияти самарадорлиги бўйича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 рейтинг тизими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 қилинади ҳамда унинг натижаларига қараб ушбу ходимлар маҳаллий бюджетнинг қушимча маблағлари ҳисобидан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ҳар чоракда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базавий ҳисоблаш   миқдорининг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бараваридан 30 бараваригача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миқдорда бир марталик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пул мукофоти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 рағбатлантирилади;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2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1"/>
            <a:ext cx="8195952" cy="1184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ru-RU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</a:t>
            </a:r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январдан</a:t>
            </a:r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9" y="1184564"/>
            <a:ext cx="8304810" cy="5382491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(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тиббиёт бирлашмаси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бошлиғи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вақтнинг ўзида </a:t>
            </a:r>
            <a:r>
              <a:rPr lang="bg-BG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кўп тармоқли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марказий поликлиника мудири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ҳисобланади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тиббиёт бирлашмаси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бошлиғига 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ажратилаётган 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маблағлар 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доирасида,   заруриятга  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қараб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 </a:t>
            </a:r>
            <a:r>
              <a:rPr lang="bg-BG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соҳа шифокорлари штатларини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мустақил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белгилаш ваколати берилади;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(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тиббиёт бирлашмаси фаолият дислокацияси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бўйича кўп тармоқли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марказий поликлиника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биносида жойлаштирилади.</a:t>
            </a:r>
            <a:endParaRPr lang="ru-RU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72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2" y="498764"/>
            <a:ext cx="9275618" cy="5678199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 ой муддатда ушбу бандда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кўрсатилган баҳолаш қурсаткичларидан келиб чиқиб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шифокор ва “тиббиёт бригадалари”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фаолиятини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рағбатлантиришнинг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 жорий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қилсин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 1 апрелга қадар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бирламчи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тиббий-санитария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муассасаларининг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янгиланган  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штат нормативларини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ишлаб чиқсин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тасдиқласин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15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980714" cy="1382485"/>
          </a:xfrm>
        </p:spPr>
        <p:txBody>
          <a:bodyPr>
            <a:normAutofit/>
          </a:bodyPr>
          <a:lstStyle/>
          <a:p>
            <a:pPr lvl="0" algn="ctr"/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2021-2O23 </a:t>
            </a:r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йилларда 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 оилавий </a:t>
            </a:r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 пунктлари ва оилавий 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 </a:t>
            </a:r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 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қилинсин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7" y="1825624"/>
            <a:ext cx="8952016" cy="4782993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315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оилавий шифокор пунктлари,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шундан 2021 йилда — 100 та, 2022 йилда — 105 та ва 2023 йилда - 110 та;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та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қишлокда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жойлашган оилавий поликлиникалар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шундан 2021 йилда — 17 та, 2022 йилда — 18 та ва 2023 йилда — 17 та;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ЗЗ та  шаҳарда 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жойлашган   оилавий   поликлиникалар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шундан 2021 йилда — 7 та, 2022 йилда - 13 та ва 2023 йилда — 13 та ташкил этилади.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486" y="391886"/>
            <a:ext cx="8294914" cy="1088572"/>
          </a:xfrm>
        </p:spPr>
        <p:txBody>
          <a:bodyPr>
            <a:normAutofit/>
          </a:bodyPr>
          <a:lstStyle/>
          <a:p>
            <a:pPr lvl="0" algn="ctr"/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</a:t>
            </a:r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 бугунги 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босқичда ислоҳ қилишнинг </a:t>
            </a:r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энг 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муҳим йуналишлари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688"/>
            <a:ext cx="9296400" cy="5167312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БТСЁни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ҳар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томонлама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мустаҳкамлаш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рофилактика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патронаж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тизимининг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мутлақо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Соғлом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турмуш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тарзини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шакллантириш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жамоат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саломатлигини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таъминлашнинг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маҳаллалар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хонадонлари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даражасигача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қамраб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оладиган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хлит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яратиш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Соғлом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турмуш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тарзи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жисмоний</a:t>
            </a: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фаолликни</a:t>
            </a:r>
            <a:r>
              <a:rPr 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кенг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тарғиб</a:t>
            </a:r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</a:t>
            </a:r>
            <a:endParaRPr lang="ru-RU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3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415636"/>
            <a:ext cx="8974777" cy="6130637"/>
          </a:xfrm>
        </p:spPr>
        <p:txBody>
          <a:bodyPr>
            <a:normAutofit fontScale="92500" lnSpcReduction="20000"/>
          </a:bodyPr>
          <a:lstStyle/>
          <a:p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Қорақалпоғистон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Республикаси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Вазирлар Кенгаши Раиси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вилоятлар ва Тошкент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ҳокимлари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қўшимча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 этилаётган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шифокор пунктлари ва оилавий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фаолиятини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тўлиқ йўлга қўйиш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уларни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малакали ходимлар билан таъминлаш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ва  мазкур Фармонда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кўрсатилган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чора-тадбирларни улар фаолиятига жорий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 бўйича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шахсан масъул эканликлари белгилаб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қўйилсин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4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59" y="1"/>
            <a:ext cx="8711541" cy="1226126"/>
          </a:xfrm>
        </p:spPr>
        <p:txBody>
          <a:bodyPr>
            <a:normAutofit/>
          </a:bodyPr>
          <a:lstStyle/>
          <a:p>
            <a:pPr lvl="0" algn="ctr"/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2021/2022 ўқув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йилидан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6" y="1226127"/>
            <a:ext cx="8820398" cy="5320146"/>
          </a:xfrm>
        </p:spPr>
        <p:txBody>
          <a:bodyPr>
            <a:normAutofit fontScale="92500"/>
          </a:bodyPr>
          <a:lstStyle/>
          <a:p>
            <a:r>
              <a:rPr lang="ru-RU" sz="3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Қарши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Жиззах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педагогика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Навоий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педагогика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Гулистон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университетида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факультетлари</a:t>
            </a:r>
            <a:r>
              <a:rPr 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endParaRPr lang="ru-RU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уларга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таълим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муассасаларида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етакчи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хорижий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таълим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ташкилотлари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қўшма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таълим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дастурлари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асосида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ўқитиш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95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7805057" cy="1034142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2021/2022 ўқув йилидан бошлаб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таълим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ташкилотларининг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вилоят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пунктлари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поликлиникаларда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клиник </a:t>
            </a:r>
            <a:r>
              <a:rPr lang="ru-RU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базалари</a:t>
            </a:r>
            <a:r>
              <a:rPr 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уларнинг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битирувчи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курс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талабалари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ушбу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клиник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базаларда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ўқув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амалиётини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найди;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13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1" y="0"/>
            <a:ext cx="8425541" cy="182562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Абу Али 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ибн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Сино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номидаги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Жамоат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саломатлиги</a:t>
            </a:r>
            <a:r>
              <a:rPr lang="ru-R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техникумлари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коллежларид</a:t>
            </a:r>
            <a:r>
              <a:rPr lang="uz-Cyrl-UZ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2" y="1825624"/>
            <a:ext cx="8893628" cy="48037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ёрдамчиларини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тайёрлаш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килинади</a:t>
            </a:r>
            <a:endParaRPr lang="ru-RU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ССВ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ЖССТининг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тавсиялари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таклифларини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ҳисобга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олган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ҳолда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техникумлар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коллежларда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ёрдамчиларини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тайёрлашнинг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мутлақо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тизимини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қилади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Абу 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Али ибн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Сино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номидаги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Жамоат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саломатлиги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техникумлари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коллежлари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пунктлари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поликлиникаларга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бириктирилади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уларнинг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ўқувчилари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ихтисослигидан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келиб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ушбу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муассасаларда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амалиёт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утайди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73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7282543" cy="1226126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йилдан </a:t>
            </a:r>
            <a:r>
              <a:rPr lang="bg-BG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бошлаб </a:t>
            </a:r>
            <a:endParaRPr lang="ru-RU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ts val="1200"/>
              </a:spcBef>
              <a:buNone/>
            </a:pP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олис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чекка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ҳудудларда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</a:p>
          <a:p>
            <a:pPr marL="0" lvl="0" indent="0" algn="ctr">
              <a:spcBef>
                <a:spcPts val="1200"/>
              </a:spcBef>
              <a:buNone/>
            </a:pP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пунктлари ва оилавий поликлиникалари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1200"/>
              </a:spcBef>
              <a:buNone/>
            </a:pP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учун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“Қишлоқ шифокори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bg-BG" sz="3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spcBef>
                <a:spcPts val="1200"/>
              </a:spcBef>
              <a:buNone/>
            </a:pP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дастури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қилинсин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473"/>
            <a:ext cx="8109857" cy="1267691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Қишлоқ шифокори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дастури доирасида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2" y="1413164"/>
            <a:ext cx="8698675" cy="5299363"/>
          </a:xfrm>
        </p:spPr>
        <p:txBody>
          <a:bodyPr>
            <a:normAutofit fontScale="85000" lnSpcReduction="10000"/>
          </a:bodyPr>
          <a:lstStyle/>
          <a:p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олий таълим ташкилотини охирги 3 йил ичида тамомлаган ва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 ҳудудда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яшовчи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олис ва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чекка ҳудудларда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жойлашган оилавий шифокор пунктлари ва оилавий поликлиникаларига ишга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қабул қилинганда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уларга камида 3 йил ишлаб бериш шарти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 </a:t>
            </a:r>
            <a:r>
              <a:rPr lang="bg-BG" sz="3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миллион сўм миқдорида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 марталик </a:t>
            </a:r>
            <a:r>
              <a:rPr lang="bg-BG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пул </a:t>
            </a:r>
            <a:r>
              <a:rPr lang="bg-BG" sz="3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маблағлари</a:t>
            </a:r>
            <a:r>
              <a:rPr lang="bg-BG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уй-жойи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бўлмаганларга 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эса 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йил  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давомида хизмат уй-жойлари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берилади ёки базавий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ҳисоблаш миқдорининг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баравари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миқдорида  ҳар 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ойлик </a:t>
            </a:r>
            <a:r>
              <a:rPr lang="bg-BG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ижара </a:t>
            </a:r>
            <a:r>
              <a:rPr lang="bg-BG" sz="3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тўловлари Давлат </a:t>
            </a:r>
            <a:r>
              <a:rPr lang="bg-BG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бюджетидан компенсация </a:t>
            </a:r>
            <a:r>
              <a:rPr lang="bg-BG" sz="3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bg-BG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олис ва чекка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ҳудудлар рўйхати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Вазирлар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Маҳкамаси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тасдиқланади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61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6" y="1"/>
            <a:ext cx="8858002" cy="1163781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Қишлоқ шифокори” дастури доирасида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5" y="1163782"/>
            <a:ext cx="8858003" cy="5424054"/>
          </a:xfrm>
        </p:spPr>
        <p:txBody>
          <a:bodyPr>
            <a:normAutofit fontScale="85000" lnSpcReduction="20000"/>
          </a:bodyPr>
          <a:lstStyle/>
          <a:p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Қорақалпоғистон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Республикаси Вазирлар Кенгаши ва вилоят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ҳокимликлари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 олис ва чекка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ҳудудлардаги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шифокорларга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бўлган эҳтиёждан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келиб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 </a:t>
            </a:r>
            <a:r>
              <a:rPr lang="bg-BG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бўш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 иш </a:t>
            </a:r>
            <a:r>
              <a:rPr lang="bg-BG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ўринлари рўйхати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тузилади ва мунтазам янгиланиб турилади;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мазкур бандда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кўрсатилган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имкониятлардан фойдаланиш учун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билан Қорақалпоғистон Республикаси     Вазирлар Кенгаши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вилоят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ҳокимликлари ўртасида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шартнома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тузиб борилади.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“Қишлоқ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шифокори”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дастурини молиялаштириш Қорақалпоғистон Республикаси республика бюджети ва вилоятлар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маҳаллий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бюджетлари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ҳисобидан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амалга оширилиши белгилаб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қўйилсин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85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1"/>
            <a:ext cx="11762509" cy="1413163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Қорақалпоғистон</a:t>
            </a:r>
            <a:r>
              <a:rPr lang="bg-BG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Республикаси </a:t>
            </a:r>
            <a:r>
              <a:rPr lang="bg-BG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Вазирлар </a:t>
            </a:r>
            <a:r>
              <a:rPr lang="bg-BG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Кенгаши ва вилоят </a:t>
            </a:r>
            <a:r>
              <a:rPr lang="bg-BG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ҳокимликлари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5" y="1641764"/>
            <a:ext cx="11762509" cy="5008418"/>
          </a:xfrm>
        </p:spPr>
        <p:txBody>
          <a:bodyPr>
            <a:normAutofit/>
          </a:bodyPr>
          <a:lstStyle/>
          <a:p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 муддатда оилавий шифокор пунктлари ва оилавий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поликлиникалардаги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шифокорларга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бўлган эҳтиёжларни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талабгорларни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ҳар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кесимида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аниқласин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уларга уй-жой ажратиш ва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маблағ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беришни таъминласин, шунингдек, уларни тиббиёт олий таълим муассасаларида тайёрлаш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бўйича қабул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параметрларини ошириш юзасидан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вазирлигига таклиф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киритсин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99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"/>
            <a:ext cx="8632371" cy="1392382"/>
          </a:xfrm>
        </p:spPr>
        <p:txBody>
          <a:bodyPr>
            <a:normAutofit fontScale="90000"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Қорақалпоғистон Республикаси Вазирлар Кенгаши ва вилоят ҳокимликлари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392383"/>
            <a:ext cx="9241970" cy="4784580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ҳокимлари ва тижорат банклари билан бирга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ипотека дастурлари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асосида қурилаётган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уй-жойларни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аввало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 шифокор пуннтлари ва оилавий поликлиникаларга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ишга қабул қилинаётган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шифокорлар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учун ажратишни таъминласин.</a:t>
            </a:r>
          </a:p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Молия вазирлиги Соғлиқни сақлаш вазирлиги билан биргаликда мазкур бандда кўрсатилган чора-тадбирларни молиялаштириш учун келгуси йилда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 бюджетидан 20 миллиард сўмгача маблағ ажратсин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89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217"/>
          </a:xfrm>
        </p:spPr>
        <p:txBody>
          <a:bodyPr>
            <a:noAutofit/>
          </a:bodyPr>
          <a:lstStyle/>
          <a:p>
            <a:pPr lvl="0"/>
            <a:r>
              <a:rPr lang="bg-BG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Қуйидагилар тақиқлансин</a:t>
            </a:r>
            <a:r>
              <a:rPr lang="bg-BG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122218"/>
            <a:ext cx="9077695" cy="5548746"/>
          </a:xfrm>
        </p:spPr>
        <p:txBody>
          <a:bodyPr>
            <a:noAutofit/>
          </a:bodyPr>
          <a:lstStyle/>
          <a:p>
            <a:pPr algn="just"/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ходимларини хизмат мажбурияти билан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боғлиқ бўлмаган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барча турдаги ишларга 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жалб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ходимларини уларнинг касбий фаолияти билан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боғлиқ бўлмаган йиғилишлар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тадбирларга 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жалб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қилиш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уларнинг босма нашрларга мажбуран обуна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бўлишини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 этиш.</a:t>
            </a:r>
            <a:endParaRPr lang="ru-RU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Қорақалпоғистон Республикаси Вазирлар Кенгаши Раиси, вилоятлар ва Тошкент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 ҳокимлари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туман ва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 ҳокимлари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 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давлат органлари ва ташкилотлари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раҳбарлари мазкур 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талаблар бузилган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ҳолларда    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тегишли     </a:t>
            </a:r>
            <a:r>
              <a:rPr lang="bg-BG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жавобгарликка     </a:t>
            </a:r>
            <a:r>
              <a:rPr lang="bg-BG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тортилиши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ҳақида     қатъий огоҳлантирилсин</a:t>
            </a:r>
            <a:r>
              <a:rPr lang="bg-B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9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285514" cy="1690688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тизимини бугунги босқичда ислох қилишнинг энг мухим йуналишлари: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8" y="1825624"/>
            <a:ext cx="8886702" cy="4762211"/>
          </a:xfrm>
        </p:spPr>
        <p:txBody>
          <a:bodyPr>
            <a:normAutofit fontScale="85000" lnSpcReduction="10000"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соҳада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етук ва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чуқур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билимга эга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кадрларни тайёрлаш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қайта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тайёрлаш ва малакасини оширишда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рақобат муҳитини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яратиш,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илғор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хорижий тажрибага асосан ходимларни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касбий ривожлантиришнинг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самарали тизимини шакллантириш,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илм-фанини ривожлантириш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орқали    тиббий ёрдамнинг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самарадорлиги, </a:t>
            </a:r>
            <a:r>
              <a:rPr lang="bg-BG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сифати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оммабоплигини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ошириш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53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56" y="457200"/>
            <a:ext cx="8770916" cy="59643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 прокуратура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Бандлик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меҳнат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муносабатлари вазирлиги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билан биргаликда    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ходимларининг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ҳуқуқ 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эркинликларини чеклаш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ҳолатларини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уз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вақтида аниқлаш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бартараф этиш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мақсадида қонун ҳужжатлари </a:t>
            </a:r>
            <a:r>
              <a:rPr lang="bg-BG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талабларига риоя этилиши устидан мунтазам равишда назорат тадбирларини </a:t>
            </a:r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ўтказсин ҳамда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айбдор шахсларнинг </a:t>
            </a:r>
            <a:r>
              <a:rPr lang="bg-BG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жавобгарликка </a:t>
            </a:r>
            <a:r>
              <a:rPr lang="bg-BG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тортилишини таъминласин.</a:t>
            </a:r>
            <a:endParaRPr lang="ru-RU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2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9199"/>
          </a:xfrm>
        </p:spPr>
        <p:txBody>
          <a:bodyPr>
            <a:normAutofit/>
          </a:bodyPr>
          <a:lstStyle/>
          <a:p>
            <a:pPr lvl="0" algn="ctr"/>
            <a:r>
              <a:rPr lang="bg-BG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Белгилаб </a:t>
            </a:r>
            <a:r>
              <a:rPr lang="bg-BG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қуйилсинки</a:t>
            </a:r>
            <a:endParaRPr lang="ru-RU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914" y="1219200"/>
            <a:ext cx="8610600" cy="5312229"/>
          </a:xfrm>
        </p:spPr>
        <p:txBody>
          <a:bodyPr/>
          <a:lstStyle/>
          <a:p>
            <a:pPr marL="0" indent="0">
              <a:buNone/>
            </a:pP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Мулкчилик шаклидан  қатъи 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назар  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ҳар  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   корхона,   муассаса  ва ташкилот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ишга қабул қилинаётган ходимлар ўзлари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 текширувдан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ўтадиган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куни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тўғрисида иш берувчиларни мажбурий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тарзда хабардор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қилади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1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6744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йил 1 январдан бошлаб </a:t>
            </a:r>
            <a:endParaRPr lang="ru-RU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143000"/>
            <a:ext cx="8555182" cy="550718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босқичма-босқич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ўринларини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меҳнат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шароитлари ва асбоб-ускуналарнинг ишчи ва  хизматчиларга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жароҳат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етказиш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хавфлилиги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юзасидан аттестациядан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ўтқазиш ўрнига меҳнат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шароитларини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баҳолаш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жорий этилсин.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 баҳолаш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жараёнида биринчи навбатда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ўринларидаги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хавфли ва зарарли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омилларнинг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ходим саломатлиги даражасига таъсирини бартараф этишга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қаратилади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баҳоловчи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ходимлар таркибига олий маълумотга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эга бўлган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меҳнат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гигиенаси мутахассиси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мажбурий тарзда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киритилади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256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46908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йил 1 январдан бошлаб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246908"/>
            <a:ext cx="8468096" cy="5382491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баҳолаш фақатгина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штат бирлигидаги ходимларида махсус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баҳолаш бўйича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ишларни бажариш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ҳуқуқига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эга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гувоҳномаси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мавжуд ташкилот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(юридик шахслар) томонидан амалга оширилади.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 баҳолаш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тизимининг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2021-2023 йиллар  мобайнида 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тўлиқ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жорий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қилинишини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таъминласин;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йил 1 январга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қадар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меҳнат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шароитларини махсус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баҳолаш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бўйича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маълумотларни киритиш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 ташқил қилиш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механизмини жорий </a:t>
            </a:r>
            <a:r>
              <a:rPr lang="bg-BG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ягона  электрон  платформа 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базаси  яратилишини  ва 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 йил 1 февралга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қадар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 </a:t>
            </a:r>
            <a:r>
              <a:rPr lang="bg-BG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тўлиқ </a:t>
            </a:r>
            <a:r>
              <a:rPr lang="bg-BG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ишга туширилишини </a:t>
            </a:r>
            <a:r>
              <a:rPr lang="bg-BG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таъминласин.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6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1"/>
            <a:ext cx="9077696" cy="1690688"/>
          </a:xfrm>
        </p:spPr>
        <p:txBody>
          <a:bodyPr>
            <a:normAutofit/>
          </a:bodyPr>
          <a:lstStyle/>
          <a:p>
            <a:pPr algn="ctr"/>
            <a:r>
              <a:rPr lang="uz-Cyrl-UZ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ЖССТ 2014 </a:t>
            </a:r>
            <a:r>
              <a:rPr lang="uz-Cyrl-UZ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 Паллиатив тиббий хизматни ривожлантириш буйича махсус резолюция </a:t>
            </a:r>
            <a:r>
              <a:rPr lang="uz-Cyrl-UZ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қабул қилинган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825624"/>
            <a:ext cx="9556668" cy="4845339"/>
          </a:xfrm>
        </p:spPr>
        <p:txBody>
          <a:bodyPr>
            <a:normAutofit fontScale="77500" lnSpcReduction="20000"/>
          </a:bodyPr>
          <a:lstStyle/>
          <a:p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Жаҳон соғлиқни сақлаш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ташкилоти  ва  ЮНИСЕФнинг  экспертларини жалб  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қилган   ҳолда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 бошқа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манфаатдор ташкилотлар билан биргаликда </a:t>
            </a:r>
            <a:r>
              <a:rPr lang="bg-BG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йил 1 майга </a:t>
            </a:r>
            <a:r>
              <a:rPr lang="bg-BG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қадар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  Республикаси Президентининг </a:t>
            </a:r>
            <a:r>
              <a:rPr lang="bg-BG" sz="35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2021-2025 йилларда Ўзбекистонда паллиатив тиббий хизматни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ривожлантириш концепциясини   мақсадли    кўрсаткичлар    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(индикаторлар)    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 уни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амалга оширишга доир йиллар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бўйича </a:t>
            </a:r>
            <a:r>
              <a:rPr lang="bg-BG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“Йул харитаси”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билан биргаликда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тасдиқлашни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назарда тутувчи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қарори лойиҳасини 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белгиланган тартибда Вазирлар </a:t>
            </a:r>
            <a:r>
              <a:rPr lang="bg-BG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Маҳкамасига киритсин</a:t>
            </a:r>
            <a:r>
              <a:rPr lang="bg-BG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/>
              <a:t/>
            </a:r>
            <a:br>
              <a:rPr lang="bg-BG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28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946" y="145473"/>
            <a:ext cx="8591798" cy="1545215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Коррупцияга </a:t>
            </a:r>
            <a:r>
              <a:rPr lang="bg-BG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 </a:t>
            </a:r>
            <a:r>
              <a:rPr lang="bg-BG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курашиш агентлиги </a:t>
            </a:r>
            <a:r>
              <a:rPr lang="bg-BG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ССВ билан биргаликда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6" y="1825625"/>
            <a:ext cx="9179626" cy="465830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 муддатда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соғлиқни сақлаш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тизимида </a:t>
            </a:r>
            <a:r>
              <a:rPr lang="bg-BG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“Коррупциясиз </a:t>
            </a:r>
            <a:r>
              <a:rPr lang="bg-BG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соҳа</a:t>
            </a:r>
            <a:r>
              <a:rPr lang="bg-BG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лойиҳасини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амалга ошириш дастурини ишлаб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чиқсин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Бунда,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ҳар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 оилавий шифокор пункти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оилавий  поликлиника   ва   шифохонанинг  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кириш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жойларида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коррупциянинг олдини 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олишга 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қаратилган  чақириқлар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bg-BG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“ишонч телефонлари”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 </a:t>
            </a:r>
            <a:r>
              <a:rPr lang="bg-B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 тарғибот </a:t>
            </a:r>
            <a:r>
              <a:rPr lang="bg-BG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материаллари жойлаштирилсин.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921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945" y="1"/>
            <a:ext cx="8613569" cy="1690688"/>
          </a:xfrm>
        </p:spPr>
        <p:txBody>
          <a:bodyPr>
            <a:normAutofit fontScale="90000"/>
          </a:bodyPr>
          <a:lstStyle/>
          <a:p>
            <a:r>
              <a:rPr lang="bg-BG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bg-BG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Ўзбеккино</a:t>
            </a:r>
            <a:r>
              <a:rPr lang="bg-BG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  Миллий     агентлиги     Республика     Маънавият ва маърифат маркази, Маданият вазирлиги, </a:t>
            </a:r>
            <a:r>
              <a:rPr lang="bg-BG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</a:t>
            </a:r>
            <a:r>
              <a:rPr lang="bg-BG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Миллий телерадиокомпанияси билан биргаликда 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5" y="1825624"/>
            <a:ext cx="8940141" cy="4762211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Соғлиқни сақлаш сохасидаги ислоҳотларнинг мазмун-моҳиятини жамоатчиликка тўғри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етказиш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мақсадида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тиббиёт ходимларининг касбини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улуғловчи видеороликлар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илмий-оммабоп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кўрсатувлар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бадиий ва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ҳужжатли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фильмларни ишлаб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чиқсин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телевидение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орқали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доимий намойиш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қилсин ҳамда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ижтимоий реклама сифатида уларни телевидение ва радиоканалларда жойлаштирсин.</a:t>
            </a:r>
            <a:endParaRPr lang="ru-RU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Ахборот ва оммавий коммуникациялар агентлиги,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Миллий ахборот агентлиги ва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Миллий телерадиокомпаиияси ушбу Фармоннинг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мақсад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 вазифаларини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оммавий 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ахборот воситаларида кенг ёритиш ишларини </a:t>
            </a:r>
            <a:r>
              <a:rPr lang="bg-BG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ташкиллаштирсин</a:t>
            </a:r>
            <a:r>
              <a:rPr lang="bg-BG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75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8" y="540327"/>
            <a:ext cx="8777844" cy="5964382"/>
          </a:xfrm>
        </p:spPr>
        <p:txBody>
          <a:bodyPr>
            <a:normAutofit fontScale="92500"/>
          </a:bodyPr>
          <a:lstStyle/>
          <a:p>
            <a:r>
              <a:rPr lang="bg-BG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Қорақалпоғистон 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Республикаси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Вазирлар Кенгаши Раиси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вилоятлар ва Тошкект </a:t>
            </a:r>
            <a:r>
              <a:rPr lang="bg-BG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шаҳар </a:t>
            </a:r>
            <a:r>
              <a:rPr lang="bg-BG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ҳокимлари </a:t>
            </a:r>
            <a:r>
              <a:rPr lang="bg-BG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ҳудудий 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телеканаллар ва оммавий ахборот воситаларида </a:t>
            </a:r>
            <a:r>
              <a:rPr lang="bg-BG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турмуш тарзини шакллантириш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жамоат </a:t>
            </a:r>
            <a:r>
              <a:rPr lang="bg-BG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саломатлигини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таъминлаш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мазкур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Фармоннинг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мақсад </a:t>
            </a:r>
            <a:r>
              <a:rPr lang="bg-BG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 вазифаларини кенг ёритиш </a:t>
            </a:r>
            <a:r>
              <a:rPr lang="bg-BG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ишларини доимий равишда ташкиллаштириб борсин</a:t>
            </a:r>
            <a:r>
              <a:rPr lang="bg-BG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46933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z-Cyrl-UZ" sz="6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Эътиборингиз учун </a:t>
            </a:r>
            <a:r>
              <a:rPr lang="uz-Cyrl-UZ" sz="6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рахмат!</a:t>
            </a:r>
            <a:endParaRPr lang="ru-RU" sz="60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5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457" y="134936"/>
            <a:ext cx="8567057" cy="1690688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тизимини бугунги босқичда ислох қилишнинг энг мухим йуналишлари: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825624"/>
            <a:ext cx="8871858" cy="4824557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 ходимларининг жамиятдаги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ўрни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мақомини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кучайтириш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халқимиз ўртасида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уларга нисбатан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ҳурматни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ошириш, </a:t>
            </a:r>
            <a:endParaRPr lang="bg-BG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муносиб </a:t>
            </a:r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меҳнат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шароитини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яратиш ва даромадини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кўпайтириш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bg-BG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ижтимоий ҳимоясини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кучайтириш 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бўйича аниқ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амалий чора-тадбирларни амалга ошириш;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2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10" y="1"/>
            <a:ext cx="8463148" cy="1690688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сақлаш тизимини бугунги босқичда ислох қилишнинг энг мухим йуналишлари: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coҳaгa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замонавий менежментини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 этиш,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бошқарув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жараёнидаги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ортиқча ва бюрократик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тартиб-тамойилларни қисқартириш,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соғлиқни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сақпашни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молиялаштириш тизимининг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самарадорлигини ошириш </a:t>
            </a:r>
            <a:endParaRPr lang="bg-BG" sz="3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рақамли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тиббиётни такомиллаштириш.</a:t>
            </a:r>
            <a:endParaRPr 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26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773886" cy="1690688"/>
          </a:xfrm>
        </p:spPr>
        <p:txBody>
          <a:bodyPr>
            <a:normAutofit/>
          </a:bodyPr>
          <a:lstStyle/>
          <a:p>
            <a:pPr lvl="0" algn="ctr"/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</a:t>
            </a:r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 профилактика ва патронаж хизмати жорий </a:t>
            </a:r>
            <a:r>
              <a:rPr lang="bg-BG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қилинсин</a:t>
            </a:r>
            <a:endParaRPr lang="ru-R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1" y="1690690"/>
            <a:ext cx="9199419" cy="4938710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уларнинг саломатлик ва физиологик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ҳолатидан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келиб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тегишли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rypyҳлapгa</a:t>
            </a:r>
            <a:r>
              <a:rPr lang="bg-BG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бўлинади; </a:t>
            </a:r>
            <a:r>
              <a:rPr lang="bg-BG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таянч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паст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хавф гуруҳи,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ўрта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хавф  гуруҳи, 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юқори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хавф гуруҳи </a:t>
            </a:r>
            <a:endParaRPr lang="bg-BG" sz="36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гуруҳ мансублигига кўра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белгиланган муддатларда </a:t>
            </a:r>
            <a:r>
              <a:rPr lang="bg-BG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 </a:t>
            </a:r>
            <a:r>
              <a:rPr lang="bg-BG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кўриклардан </a:t>
            </a:r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ўтади </a:t>
            </a:r>
            <a:r>
              <a:rPr lang="bg-BG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саломатлиги </a:t>
            </a:r>
            <a:r>
              <a:rPr lang="bg-BG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даврий кузатувга олинади</a:t>
            </a:r>
            <a:r>
              <a:rPr lang="bg-BG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32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980714" cy="1690688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164" y="1825625"/>
            <a:ext cx="8808522" cy="4699866"/>
          </a:xfrm>
        </p:spPr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мустақил равишда тиббиёт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муассасасига  </a:t>
            </a:r>
            <a:r>
              <a:rPr lang="bg-BG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кела  олмайдиган беморлар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доимий кузатувга олинади ҳамда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уйига борган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ҳолда уларга тиббий хизмат кўрсатилади ва </a:t>
            </a:r>
            <a:r>
              <a:rPr lang="bg-BG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 патронаж </a:t>
            </a:r>
            <a:r>
              <a:rPr lang="bg-BG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амалга оширилади</a:t>
            </a:r>
            <a:r>
              <a:rPr lang="bg-BG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профилактик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кўриклар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ўрнига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ҳудуднинг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ўзига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xoc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хусусиятлари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аҳолининг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гуруҳга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мансублигидан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келиб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чиқиб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муайян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касалликлар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даврий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скрининг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текширувлари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ўтказилади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5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643257" cy="1184563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9" y="1517073"/>
            <a:ext cx="8903524" cy="5174672"/>
          </a:xfrm>
        </p:spPr>
        <p:txBody>
          <a:bodyPr>
            <a:normAutofit fontScale="92500"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патронаж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кўрикларини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мақбуллаштириб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янгиланган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мақсадли</a:t>
            </a:r>
            <a:r>
              <a:rPr lang="ru-RU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патронаж </a:t>
            </a:r>
            <a:r>
              <a:rPr lang="ru-RU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тизими</a:t>
            </a:r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жорий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қилинади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умумий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амалиёт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мутахассислиги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этиб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қайта</a:t>
            </a:r>
            <a:r>
              <a:rPr 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номланади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шунингдек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тиббиёт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олий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таълим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муассасаларидаги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фан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дастурлари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тайёрлашга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мослаштирилади</a:t>
            </a:r>
            <a:r>
              <a:rPr lang="ru-RU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41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013371" cy="1309254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Такомиллаштирилган  тиббий профилактика ва патронаж хизмати жорий қилинсин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164" y="1309256"/>
            <a:ext cx="9015350" cy="5548744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 (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шаҳар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кўп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тармоқли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марказий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поликлиникалари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вилоят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шифохоналарига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бепул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кўрсатилиши</a:t>
            </a:r>
            <a:r>
              <a:rPr lang="ru-RU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учун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йўлланма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бевосита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берилади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бирламчи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-санитария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ёрдами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муассасаларида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воситалари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тиббий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буюмларга</a:t>
            </a:r>
            <a:r>
              <a:rPr 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имтиёзли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рецептлар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ёзиб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бериш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бевосита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оилавий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шифокор</a:t>
            </a:r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амалга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оширилади</a:t>
            </a:r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3680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1280</TotalTime>
  <Words>2066</Words>
  <Application>Microsoft Office PowerPoint</Application>
  <PresentationFormat>Широкоэкранный</PresentationFormat>
  <Paragraphs>124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Bookman Old Style</vt:lpstr>
      <vt:lpstr>Times New Roman</vt:lpstr>
      <vt:lpstr>Trebuchet MS</vt:lpstr>
      <vt:lpstr>Wingdings 3</vt:lpstr>
      <vt:lpstr>Грань</vt:lpstr>
      <vt:lpstr>Бирламчи тиббий-санитария ёрдами муассасалари фаолиятига мутлақо янги механизмларни жорий қилиш ва соғлиқни сақлаш тизимида олиб борилаётган ислохотлар самарадорлигини янада ошириш чора-тадбирлари тўғрисида</vt:lpstr>
      <vt:lpstr>Соғлиқни сақлаш тизимини бугунги босқичда ислоҳ қилишнинг энг муҳим йуналишлари:</vt:lpstr>
      <vt:lpstr>Соғлиқни сақлаш тизимини бугунги босқичда ислох қилишнинг энг мухим йуналишлари:</vt:lpstr>
      <vt:lpstr>Соғлиқни сақлаш тизимини бугунги босқичда ислох қилишнинг энг мухим йуналишлари:</vt:lpstr>
      <vt:lpstr>Соғлиқни сақлаш тизимини бугунги босқичда ислох қилишнинг энг мухим йуналишлари: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Такомиллаштирилган  тиббий профилактика ва патронаж хизмати жорий қилинсин</vt:lpstr>
      <vt:lpstr>Икки ой муддатда маҳаллий бюджет маблағлари ҳисобидан </vt:lpstr>
      <vt:lpstr>2021 йил 1 январдан бошлаб </vt:lpstr>
      <vt:lpstr>2021 йил 1 январдан бошлаб шундай тартиб ўрнатилсинки</vt:lpstr>
      <vt:lpstr>2021 йил 1 январдан бошлаб шундай тартиб ўрнатилсинки</vt:lpstr>
      <vt:lpstr>2021 йил 1 январдан бошлаб</vt:lpstr>
      <vt:lpstr>Презентация PowerPoint</vt:lpstr>
      <vt:lpstr>2021-2O23 йилларда янги оилавий шифокор пунктлари ва оилавий поликлиникалар ташкил қилинсин</vt:lpstr>
      <vt:lpstr>Презентация PowerPoint</vt:lpstr>
      <vt:lpstr>2021/2022 ўқув йилидан бошлаб</vt:lpstr>
      <vt:lpstr>2021/2022 ўқув йилидан бошлаб</vt:lpstr>
      <vt:lpstr>Абу Али ибн Сино номидаги Жамоат  саломатлиги техникумлари ва тиббиёт коллежларида</vt:lpstr>
      <vt:lpstr>2021 йилдан бошлаб </vt:lpstr>
      <vt:lpstr>Қишлоқ шифокори” дастури доирасида</vt:lpstr>
      <vt:lpstr>Қишлоқ шифокори” дастури доирасида</vt:lpstr>
      <vt:lpstr>Қорақалпоғистон Республикаси Вазирлар Кенгаши ва вилоят ҳокимликлари</vt:lpstr>
      <vt:lpstr>Қорақалпоғистон Республикаси Вазирлар Кенгаши ва вилоят ҳокимликлари</vt:lpstr>
      <vt:lpstr>Қуйидагилар тақиқлансин:</vt:lpstr>
      <vt:lpstr>Презентация PowerPoint</vt:lpstr>
      <vt:lpstr>Белгилаб қуйилсинки</vt:lpstr>
      <vt:lpstr>2021 йил 1 январдан бошлаб </vt:lpstr>
      <vt:lpstr>2021 йил 1 январдан бошлаб </vt:lpstr>
      <vt:lpstr>ЖССТ 2014 йилда Паллиатив тиббий хизматни ривожлантириш буйича махсус резолюция қабул қилинган</vt:lpstr>
      <vt:lpstr>Коррупцияга қарши курашиш агентлиги ССВ билан биргаликда</vt:lpstr>
      <vt:lpstr>„Ўзбеккино”     Миллий     агентлиги     Республика     Маънавият ва маърифат маркази, Маданият вазирлиги, Ўзбекистон Миллий телерадиокомпанияси билан биргаликда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Бирламчи тиббий-санитария ёрдами муассасалари фаолиятига мутлақо янги механизмларни жорий қилиш ва соғлиқни сақлаш тизимида олиб борилаётган ислохотлар самарадорлигини янада ошириш чора-тадбирлари тўғрисида</dc:title>
  <dc:creator>Admin</dc:creator>
  <cp:lastModifiedBy>admin</cp:lastModifiedBy>
  <cp:revision>61</cp:revision>
  <dcterms:created xsi:type="dcterms:W3CDTF">2020-12-09T09:00:47Z</dcterms:created>
  <dcterms:modified xsi:type="dcterms:W3CDTF">2021-02-01T11:38:21Z</dcterms:modified>
</cp:coreProperties>
</file>