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6" r:id="rId3"/>
    <p:sldId id="294" r:id="rId4"/>
    <p:sldId id="295" r:id="rId5"/>
    <p:sldId id="296" r:id="rId6"/>
    <p:sldId id="258" r:id="rId7"/>
    <p:sldId id="261" r:id="rId8"/>
    <p:sldId id="282" r:id="rId9"/>
    <p:sldId id="259" r:id="rId10"/>
    <p:sldId id="281" r:id="rId11"/>
    <p:sldId id="262" r:id="rId12"/>
    <p:sldId id="263" r:id="rId13"/>
    <p:sldId id="265" r:id="rId14"/>
    <p:sldId id="264" r:id="rId15"/>
    <p:sldId id="280" r:id="rId16"/>
    <p:sldId id="267" r:id="rId17"/>
    <p:sldId id="291" r:id="rId18"/>
    <p:sldId id="297" r:id="rId19"/>
    <p:sldId id="290" r:id="rId20"/>
    <p:sldId id="260" r:id="rId21"/>
    <p:sldId id="285" r:id="rId22"/>
    <p:sldId id="298" r:id="rId23"/>
    <p:sldId id="27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FFA"/>
    <a:srgbClr val="003366"/>
    <a:srgbClr val="F6F6F6"/>
    <a:srgbClr val="F4F8F8"/>
    <a:srgbClr val="FFFFFF"/>
    <a:srgbClr val="1D6295"/>
    <a:srgbClr val="953701"/>
    <a:srgbClr val="BABABA"/>
    <a:srgbClr val="CF7111"/>
    <a:srgbClr val="FF9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p:scale>
          <a:sx n="70" d="100"/>
          <a:sy n="70" d="100"/>
        </p:scale>
        <p:origin x="269"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1050;&#1085;&#1080;&#1075;&#107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110967788168689E-2"/>
          <c:y val="3.4997669239136067E-2"/>
          <c:w val="0.93037514780178432"/>
          <c:h val="0.69985328941476765"/>
        </c:manualLayout>
      </c:layout>
      <c:barChart>
        <c:barDir val="col"/>
        <c:grouping val="clustered"/>
        <c:varyColors val="0"/>
        <c:ser>
          <c:idx val="0"/>
          <c:order val="0"/>
          <c:tx>
            <c:strRef>
              <c:f>Лист1!$B$155</c:f>
              <c:strCache>
                <c:ptCount val="1"/>
                <c:pt idx="0">
                  <c:v>Скрининг</c:v>
                </c:pt>
              </c:strCache>
            </c:strRef>
          </c:tx>
          <c:spPr>
            <a:solidFill>
              <a:schemeClr val="accent1"/>
            </a:solidFill>
            <a:ln>
              <a:noFill/>
            </a:ln>
            <a:effectLst/>
          </c:spPr>
          <c:invertIfNegative val="0"/>
          <c:dLbls>
            <c:dLbl>
              <c:idx val="0"/>
              <c:layout/>
              <c:tx>
                <c:rich>
                  <a:bodyPr/>
                  <a:lstStyle/>
                  <a:p>
                    <a:r>
                      <a:rPr lang="en-US" dirty="0" smtClean="0"/>
                      <a:t>14332</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639-4EE8-A1F1-97EDBC239E8B}"/>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Лист1!$A$156:$A$161</c:f>
              <c:strCache>
                <c:ptCount val="6"/>
                <c:pt idx="0">
                  <c:v>Жами</c:v>
                </c:pt>
                <c:pt idx="1">
                  <c:v>ИИВ</c:v>
                </c:pt>
                <c:pt idx="2">
                  <c:v>Мудофаа Вазирлиги</c:v>
                </c:pt>
                <c:pt idx="3">
                  <c:v>Миллий гвардия</c:v>
                </c:pt>
                <c:pt idx="4">
                  <c:v>ССВ контенгенти</c:v>
                </c:pt>
                <c:pt idx="5">
                  <c:v>Бошқалар</c:v>
                </c:pt>
              </c:strCache>
            </c:strRef>
          </c:cat>
          <c:val>
            <c:numRef>
              <c:f>Лист1!$B$156:$B$161</c:f>
              <c:numCache>
                <c:formatCode>General</c:formatCode>
                <c:ptCount val="6"/>
                <c:pt idx="0">
                  <c:v>14323</c:v>
                </c:pt>
                <c:pt idx="1">
                  <c:v>4265</c:v>
                </c:pt>
                <c:pt idx="2">
                  <c:v>2102</c:v>
                </c:pt>
                <c:pt idx="3">
                  <c:v>3255</c:v>
                </c:pt>
                <c:pt idx="4">
                  <c:v>1098</c:v>
                </c:pt>
                <c:pt idx="5">
                  <c:v>3603</c:v>
                </c:pt>
              </c:numCache>
            </c:numRef>
          </c:val>
          <c:extLst>
            <c:ext xmlns:c16="http://schemas.microsoft.com/office/drawing/2014/chart" uri="{C3380CC4-5D6E-409C-BE32-E72D297353CC}">
              <c16:uniqueId val="{00000000-6634-4B22-B88F-1D0B0529391E}"/>
            </c:ext>
          </c:extLst>
        </c:ser>
        <c:ser>
          <c:idx val="1"/>
          <c:order val="1"/>
          <c:tx>
            <c:strRef>
              <c:f>Лист1!$C$155</c:f>
              <c:strCache>
                <c:ptCount val="1"/>
                <c:pt idx="0">
                  <c:v>1-босқич</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Лист1!$A$156:$A$161</c:f>
              <c:strCache>
                <c:ptCount val="6"/>
                <c:pt idx="0">
                  <c:v>Жами</c:v>
                </c:pt>
                <c:pt idx="1">
                  <c:v>ИИВ</c:v>
                </c:pt>
                <c:pt idx="2">
                  <c:v>Мудофаа Вазирлиги</c:v>
                </c:pt>
                <c:pt idx="3">
                  <c:v>Миллий гвардия</c:v>
                </c:pt>
                <c:pt idx="4">
                  <c:v>ССВ контенгенти</c:v>
                </c:pt>
                <c:pt idx="5">
                  <c:v>Бошқалар</c:v>
                </c:pt>
              </c:strCache>
            </c:strRef>
          </c:cat>
          <c:val>
            <c:numRef>
              <c:f>Лист1!$C$156:$C$161</c:f>
              <c:numCache>
                <c:formatCode>General</c:formatCode>
                <c:ptCount val="6"/>
                <c:pt idx="0">
                  <c:v>6821</c:v>
                </c:pt>
                <c:pt idx="1">
                  <c:v>1685</c:v>
                </c:pt>
                <c:pt idx="2">
                  <c:v>1262</c:v>
                </c:pt>
                <c:pt idx="3">
                  <c:v>1785</c:v>
                </c:pt>
                <c:pt idx="4">
                  <c:v>775</c:v>
                </c:pt>
                <c:pt idx="5">
                  <c:v>1314</c:v>
                </c:pt>
              </c:numCache>
            </c:numRef>
          </c:val>
          <c:extLst>
            <c:ext xmlns:c16="http://schemas.microsoft.com/office/drawing/2014/chart" uri="{C3380CC4-5D6E-409C-BE32-E72D297353CC}">
              <c16:uniqueId val="{00000001-6634-4B22-B88F-1D0B0529391E}"/>
            </c:ext>
          </c:extLst>
        </c:ser>
        <c:ser>
          <c:idx val="2"/>
          <c:order val="2"/>
          <c:tx>
            <c:strRef>
              <c:f>Лист1!$D$155</c:f>
              <c:strCache>
                <c:ptCount val="1"/>
                <c:pt idx="0">
                  <c:v>2-босқич</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Лист1!$A$156:$A$161</c:f>
              <c:strCache>
                <c:ptCount val="6"/>
                <c:pt idx="0">
                  <c:v>Жами</c:v>
                </c:pt>
                <c:pt idx="1">
                  <c:v>ИИВ</c:v>
                </c:pt>
                <c:pt idx="2">
                  <c:v>Мудофаа Вазирлиги</c:v>
                </c:pt>
                <c:pt idx="3">
                  <c:v>Миллий гвардия</c:v>
                </c:pt>
                <c:pt idx="4">
                  <c:v>ССВ контенгенти</c:v>
                </c:pt>
                <c:pt idx="5">
                  <c:v>Бошқалар</c:v>
                </c:pt>
              </c:strCache>
            </c:strRef>
          </c:cat>
          <c:val>
            <c:numRef>
              <c:f>Лист1!$D$156:$D$161</c:f>
              <c:numCache>
                <c:formatCode>General</c:formatCode>
                <c:ptCount val="6"/>
                <c:pt idx="0">
                  <c:v>2275</c:v>
                </c:pt>
                <c:pt idx="1">
                  <c:v>893</c:v>
                </c:pt>
                <c:pt idx="2">
                  <c:v>282</c:v>
                </c:pt>
                <c:pt idx="3">
                  <c:v>845</c:v>
                </c:pt>
                <c:pt idx="4">
                  <c:v>223</c:v>
                </c:pt>
                <c:pt idx="5">
                  <c:v>32</c:v>
                </c:pt>
              </c:numCache>
            </c:numRef>
          </c:val>
          <c:extLst>
            <c:ext xmlns:c16="http://schemas.microsoft.com/office/drawing/2014/chart" uri="{C3380CC4-5D6E-409C-BE32-E72D297353CC}">
              <c16:uniqueId val="{00000002-6634-4B22-B88F-1D0B0529391E}"/>
            </c:ext>
          </c:extLst>
        </c:ser>
        <c:dLbls>
          <c:dLblPos val="outEnd"/>
          <c:showLegendKey val="0"/>
          <c:showVal val="1"/>
          <c:showCatName val="0"/>
          <c:showSerName val="0"/>
          <c:showPercent val="0"/>
          <c:showBubbleSize val="0"/>
        </c:dLbls>
        <c:gapWidth val="219"/>
        <c:overlap val="-27"/>
        <c:axId val="322924248"/>
        <c:axId val="322915720"/>
      </c:barChart>
      <c:catAx>
        <c:axId val="322924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crossAx val="322915720"/>
        <c:crosses val="autoZero"/>
        <c:auto val="1"/>
        <c:lblAlgn val="ctr"/>
        <c:lblOffset val="100"/>
        <c:noMultiLvlLbl val="0"/>
      </c:catAx>
      <c:valAx>
        <c:axId val="322915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crossAx val="322924248"/>
        <c:crosses val="autoZero"/>
        <c:crossBetween val="between"/>
      </c:valAx>
      <c:spPr>
        <a:noFill/>
        <a:ln>
          <a:noFill/>
        </a:ln>
        <a:effectLst/>
      </c:spPr>
    </c:plotArea>
    <c:legend>
      <c:legendPos val="b"/>
      <c:layout>
        <c:manualLayout>
          <c:xMode val="edge"/>
          <c:yMode val="edge"/>
          <c:x val="0.32843536135296864"/>
          <c:y val="4.6839965886175103E-2"/>
          <c:w val="0.3408540255831452"/>
          <c:h val="5.989882939829575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lumMod val="95000"/>
              <a:lumOff val="5000"/>
            </a:schemeClr>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8D248-7B11-4CB5-B638-D50812796BDB}" type="datetimeFigureOut">
              <a:rPr lang="ru-RU" smtClean="0"/>
              <a:t>20.02.2021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7A2C8-7619-4B87-B478-FD63A2BF4CBE}" type="slidenum">
              <a:rPr lang="ru-RU" smtClean="0"/>
              <a:t>‹#›</a:t>
            </a:fld>
            <a:endParaRPr lang="ru-RU"/>
          </a:p>
        </p:txBody>
      </p:sp>
    </p:spTree>
    <p:extLst>
      <p:ext uri="{BB962C8B-B14F-4D97-AF65-F5344CB8AC3E}">
        <p14:creationId xmlns:p14="http://schemas.microsoft.com/office/powerpoint/2010/main" val="104023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7</a:t>
            </a:fld>
            <a:endParaRPr lang="ru-RU"/>
          </a:p>
        </p:txBody>
      </p:sp>
    </p:spTree>
    <p:extLst>
      <p:ext uri="{BB962C8B-B14F-4D97-AF65-F5344CB8AC3E}">
        <p14:creationId xmlns:p14="http://schemas.microsoft.com/office/powerpoint/2010/main" val="160417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11</a:t>
            </a:fld>
            <a:endParaRPr lang="ru-RU"/>
          </a:p>
        </p:txBody>
      </p:sp>
    </p:spTree>
    <p:extLst>
      <p:ext uri="{BB962C8B-B14F-4D97-AF65-F5344CB8AC3E}">
        <p14:creationId xmlns:p14="http://schemas.microsoft.com/office/powerpoint/2010/main" val="236101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12</a:t>
            </a:fld>
            <a:endParaRPr lang="ru-RU"/>
          </a:p>
        </p:txBody>
      </p:sp>
    </p:spTree>
    <p:extLst>
      <p:ext uri="{BB962C8B-B14F-4D97-AF65-F5344CB8AC3E}">
        <p14:creationId xmlns:p14="http://schemas.microsoft.com/office/powerpoint/2010/main" val="207256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13</a:t>
            </a:fld>
            <a:endParaRPr lang="ru-RU"/>
          </a:p>
        </p:txBody>
      </p:sp>
    </p:spTree>
    <p:extLst>
      <p:ext uri="{BB962C8B-B14F-4D97-AF65-F5344CB8AC3E}">
        <p14:creationId xmlns:p14="http://schemas.microsoft.com/office/powerpoint/2010/main" val="103061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14</a:t>
            </a:fld>
            <a:endParaRPr lang="ru-RU"/>
          </a:p>
        </p:txBody>
      </p:sp>
    </p:spTree>
    <p:extLst>
      <p:ext uri="{BB962C8B-B14F-4D97-AF65-F5344CB8AC3E}">
        <p14:creationId xmlns:p14="http://schemas.microsoft.com/office/powerpoint/2010/main" val="321569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951C88-2C0A-4A2B-880B-E216424111C6}" type="slidenum">
              <a:rPr lang="ru-RU" smtClean="0"/>
              <a:t>16</a:t>
            </a:fld>
            <a:endParaRPr lang="ru-RU"/>
          </a:p>
        </p:txBody>
      </p:sp>
    </p:spTree>
    <p:extLst>
      <p:ext uri="{BB962C8B-B14F-4D97-AF65-F5344CB8AC3E}">
        <p14:creationId xmlns:p14="http://schemas.microsoft.com/office/powerpoint/2010/main" val="228033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D41ECCE-5E0D-4CAE-86F5-E92622E3CB8E}" type="datetime1">
              <a:rPr lang="ru-RU" smtClean="0"/>
              <a:t>20.02.2021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247751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785ED4B-A40C-4ADC-98A2-E057722CB7EF}" type="datetime1">
              <a:rPr lang="ru-RU" smtClean="0"/>
              <a:t>20.02.2021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276459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31828E1-7BF5-4B03-9E60-9D1CDD9431A3}" type="datetime1">
              <a:rPr lang="ru-RU" smtClean="0"/>
              <a:t>20.02.2021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286552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216618-87D4-4DEA-BFBE-C5651FDC8719}" type="datetime1">
              <a:rPr lang="ru-RU" smtClean="0"/>
              <a:t>20.02.2021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196002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6335698-EC1F-4733-A814-0189CAEE49F1}" type="datetime1">
              <a:rPr lang="ru-RU" smtClean="0"/>
              <a:t>20.02.2021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51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E0B5BBE-DC63-4A35-A0D1-696F37410D86}" type="datetime1">
              <a:rPr lang="ru-RU" smtClean="0"/>
              <a:t>20.02.2021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390520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BEEC0A4-E5BD-4785-B0DD-0A12359A207F}" type="datetime1">
              <a:rPr lang="ru-RU" smtClean="0"/>
              <a:t>20.02.2021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352104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3CCA5F0-7528-4623-B299-D200B10B8822}" type="datetime1">
              <a:rPr lang="ru-RU" smtClean="0"/>
              <a:t>20.02.2021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10029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75B85A5-7FC6-481E-B208-041EE0458CE9}" type="datetime1">
              <a:rPr lang="ru-RU" smtClean="0"/>
              <a:t>20.02.2021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330733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962C3C-CE97-4C30-9E77-D0BBDC4DF442}" type="datetime1">
              <a:rPr lang="ru-RU" smtClean="0"/>
              <a:t>20.02.2021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39019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BFD6424-8902-4542-A1AD-FA670A8763F7}" type="datetime1">
              <a:rPr lang="ru-RU" smtClean="0"/>
              <a:t>20.02.2021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2A1076-BC83-43EA-97BF-54460EE2CDF7}" type="slidenum">
              <a:rPr lang="ru-RU" smtClean="0"/>
              <a:t>‹#›</a:t>
            </a:fld>
            <a:endParaRPr lang="ru-RU"/>
          </a:p>
        </p:txBody>
      </p:sp>
    </p:spTree>
    <p:extLst>
      <p:ext uri="{BB962C8B-B14F-4D97-AF65-F5344CB8AC3E}">
        <p14:creationId xmlns:p14="http://schemas.microsoft.com/office/powerpoint/2010/main" val="294736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62AC6-7D28-42FC-8C5B-CEDF87990819}" type="datetime1">
              <a:rPr lang="ru-RU" smtClean="0"/>
              <a:t>20.02.2021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A1076-BC83-43EA-97BF-54460EE2CDF7}" type="slidenum">
              <a:rPr lang="ru-RU" smtClean="0"/>
              <a:t>‹#›</a:t>
            </a:fld>
            <a:endParaRPr lang="ru-RU"/>
          </a:p>
        </p:txBody>
      </p:sp>
    </p:spTree>
    <p:extLst>
      <p:ext uri="{BB962C8B-B14F-4D97-AF65-F5344CB8AC3E}">
        <p14:creationId xmlns:p14="http://schemas.microsoft.com/office/powerpoint/2010/main" val="407119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1026" name="Picture 2" descr="While unpublished and not yet peer-reviewed, the data released by Pfizer and BioTech suggests the vaccine is 90 percent effective at preventing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075"/>
            <a:ext cx="12192000" cy="81280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841628" y="2598057"/>
            <a:ext cx="13891786" cy="2936573"/>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 name="Прямоугольник 4"/>
          <p:cNvSpPr/>
          <p:nvPr/>
        </p:nvSpPr>
        <p:spPr>
          <a:xfrm>
            <a:off x="859165" y="3189180"/>
            <a:ext cx="10490200" cy="1754326"/>
          </a:xfrm>
          <a:prstGeom prst="rect">
            <a:avLst/>
          </a:prstGeom>
        </p:spPr>
        <p:txBody>
          <a:bodyPr wrap="square">
            <a:spAutoFit/>
          </a:bodyPr>
          <a:lstStyle/>
          <a:p>
            <a:pPr algn="ctr">
              <a:lnSpc>
                <a:spcPct val="150000"/>
              </a:lnSpc>
            </a:pPr>
            <a:r>
              <a:rPr lang="ru-RU" sz="3600" b="1" dirty="0" smtClean="0">
                <a:solidFill>
                  <a:schemeClr val="bg1"/>
                </a:solidFill>
                <a:effectLst>
                  <a:outerShdw blurRad="38100" dist="38100" dir="2700000" algn="tl">
                    <a:srgbClr val="000000">
                      <a:alpha val="43137"/>
                    </a:srgbClr>
                  </a:outerShdw>
                </a:effectLst>
                <a:ea typeface="Times New Roman" panose="02020603050405020304" pitchFamily="18" charset="0"/>
              </a:rPr>
              <a:t>ХИТОЙ-ЎЗБЕКИСТОН </a:t>
            </a:r>
            <a:r>
              <a:rPr lang="en-US" sz="3600" b="1" dirty="0" smtClean="0">
                <a:solidFill>
                  <a:schemeClr val="bg1"/>
                </a:solidFill>
                <a:effectLst>
                  <a:outerShdw blurRad="38100" dist="38100" dir="2700000" algn="tl">
                    <a:srgbClr val="000000">
                      <a:alpha val="43137"/>
                    </a:srgbClr>
                  </a:outerShdw>
                </a:effectLst>
                <a:ea typeface="Times New Roman" panose="02020603050405020304" pitchFamily="18" charset="0"/>
              </a:rPr>
              <a:t>COVID-19 </a:t>
            </a:r>
            <a:r>
              <a:rPr lang="ru-RU" sz="3600" b="1" dirty="0">
                <a:solidFill>
                  <a:schemeClr val="bg1"/>
                </a:solidFill>
                <a:effectLst>
                  <a:outerShdw blurRad="38100" dist="38100" dir="2700000" algn="tl">
                    <a:srgbClr val="000000">
                      <a:alpha val="43137"/>
                    </a:srgbClr>
                  </a:outerShdw>
                </a:effectLst>
                <a:ea typeface="Times New Roman" panose="02020603050405020304" pitchFamily="18" charset="0"/>
              </a:rPr>
              <a:t>ГА ҚАРШИ </a:t>
            </a:r>
            <a:r>
              <a:rPr lang="ru-RU" sz="3600" b="1" dirty="0" smtClean="0">
                <a:solidFill>
                  <a:schemeClr val="bg1"/>
                </a:solidFill>
                <a:effectLst>
                  <a:outerShdw blurRad="38100" dist="38100" dir="2700000" algn="tl">
                    <a:srgbClr val="000000">
                      <a:alpha val="43137"/>
                    </a:srgbClr>
                  </a:outerShdw>
                </a:effectLst>
                <a:ea typeface="Times New Roman" panose="02020603050405020304" pitchFamily="18" charset="0"/>
              </a:rPr>
              <a:t>ВАКЦИНА </a:t>
            </a:r>
            <a:r>
              <a:rPr lang="en-US" sz="3600" b="1" dirty="0" smtClean="0">
                <a:solidFill>
                  <a:schemeClr val="bg1"/>
                </a:solidFill>
                <a:effectLst>
                  <a:outerShdw blurRad="38100" dist="38100" dir="2700000" algn="tl">
                    <a:srgbClr val="000000">
                      <a:alpha val="43137"/>
                    </a:srgbClr>
                  </a:outerShdw>
                </a:effectLst>
                <a:ea typeface="Times New Roman" panose="02020603050405020304" pitchFamily="18" charset="0"/>
              </a:rPr>
              <a:t>ZF-UZ-VAC-2001</a:t>
            </a:r>
            <a:endParaRPr lang="ru-RU" sz="3600" b="1" dirty="0">
              <a:solidFill>
                <a:schemeClr val="bg1"/>
              </a:solidFill>
              <a:effectLst>
                <a:outerShdw blurRad="38100" dist="38100" dir="2700000" algn="tl">
                  <a:srgbClr val="000000">
                    <a:alpha val="43137"/>
                  </a:srgbClr>
                </a:outerShdw>
              </a:effectLst>
              <a:ea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172A1076-BC83-43EA-97BF-54460EE2CDF7}" type="slidenum">
              <a:rPr lang="ru-RU" smtClean="0"/>
              <a:t>1</a:t>
            </a:fld>
            <a:endParaRPr lang="ru-RU"/>
          </a:p>
        </p:txBody>
      </p:sp>
    </p:spTree>
    <p:extLst>
      <p:ext uri="{BB962C8B-B14F-4D97-AF65-F5344CB8AC3E}">
        <p14:creationId xmlns:p14="http://schemas.microsoft.com/office/powerpoint/2010/main" val="1378796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1026" name="Picture 2" descr="While unpublished and not yet peer-reviewed, the data released by Pfizer and BioTech suggests the vaccine is 90 percent effective at preventing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075"/>
            <a:ext cx="12192000" cy="81280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841628" y="2644736"/>
            <a:ext cx="13891786" cy="2936573"/>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 name="Прямоугольник 4"/>
          <p:cNvSpPr/>
          <p:nvPr/>
        </p:nvSpPr>
        <p:spPr>
          <a:xfrm>
            <a:off x="859165" y="2958860"/>
            <a:ext cx="10490200" cy="1569660"/>
          </a:xfrm>
          <a:prstGeom prst="rect">
            <a:avLst/>
          </a:prstGeom>
        </p:spPr>
        <p:txBody>
          <a:bodyPr wrap="square">
            <a:spAutoFit/>
          </a:bodyPr>
          <a:lstStyle/>
          <a:p>
            <a:pPr algn="ctr">
              <a:lnSpc>
                <a:spcPct val="150000"/>
              </a:lnSpc>
            </a:pP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ЎЗБЕКИСТОНДА </a:t>
            </a:r>
            <a:r>
              <a:rPr lang="en-US"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COVID-19 </a:t>
            </a: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ГА ҚАРШИ ВАКЦИНАСИ КЛИНИК СИНОВЛАРИ </a:t>
            </a:r>
            <a:r>
              <a:rPr lang="en-US"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III </a:t>
            </a: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БОСҚИЧ ЖАРАЁНЛАРИ </a:t>
            </a:r>
          </a:p>
        </p:txBody>
      </p:sp>
      <p:sp>
        <p:nvSpPr>
          <p:cNvPr id="6" name="Номер слайда 5"/>
          <p:cNvSpPr>
            <a:spLocks noGrp="1"/>
          </p:cNvSpPr>
          <p:nvPr>
            <p:ph type="sldNum" sz="quarter" idx="12"/>
          </p:nvPr>
        </p:nvSpPr>
        <p:spPr/>
        <p:txBody>
          <a:bodyPr/>
          <a:lstStyle/>
          <a:p>
            <a:fld id="{172A1076-BC83-43EA-97BF-54460EE2CDF7}" type="slidenum">
              <a:rPr lang="ru-RU" smtClean="0"/>
              <a:t>10</a:t>
            </a:fld>
            <a:endParaRPr lang="ru-RU"/>
          </a:p>
        </p:txBody>
      </p:sp>
    </p:spTree>
    <p:extLst>
      <p:ext uri="{BB962C8B-B14F-4D97-AF65-F5344CB8AC3E}">
        <p14:creationId xmlns:p14="http://schemas.microsoft.com/office/powerpoint/2010/main" val="159875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txBox="1"/>
          <p:nvPr/>
        </p:nvSpPr>
        <p:spPr>
          <a:xfrm>
            <a:off x="3511415" y="1734902"/>
            <a:ext cx="9936591" cy="286331"/>
          </a:xfrm>
          <a:prstGeom prst="rect">
            <a:avLst/>
          </a:prstGeom>
        </p:spPr>
        <p:txBody>
          <a:bodyPr vert="horz" wrap="square" lIns="0" tIns="9242" rIns="0" bIns="0" rtlCol="0">
            <a:spAutoFit/>
          </a:bodyPr>
          <a:lstStyle/>
          <a:p>
            <a:pPr marL="80094">
              <a:spcBef>
                <a:spcPts val="2016"/>
              </a:spcBef>
              <a:tabLst>
                <a:tab pos="340012" algn="l"/>
                <a:tab pos="340782" algn="l"/>
              </a:tabLst>
            </a:pPr>
            <a:r>
              <a:rPr b="1" dirty="0">
                <a:solidFill>
                  <a:schemeClr val="tx1">
                    <a:lumMod val="95000"/>
                    <a:lumOff val="5000"/>
                  </a:schemeClr>
                </a:solidFill>
                <a:cs typeface="Calibri"/>
              </a:rPr>
              <a:t>18 ёшдан катта бўлган </a:t>
            </a:r>
            <a:r>
              <a:rPr b="1" dirty="0" err="1">
                <a:solidFill>
                  <a:schemeClr val="tx1">
                    <a:lumMod val="95000"/>
                    <a:lumOff val="5000"/>
                  </a:schemeClr>
                </a:solidFill>
                <a:cs typeface="Calibri"/>
              </a:rPr>
              <a:t>соғлом</a:t>
            </a:r>
            <a:r>
              <a:rPr b="1" dirty="0">
                <a:solidFill>
                  <a:schemeClr val="tx1">
                    <a:lumMod val="95000"/>
                    <a:lumOff val="5000"/>
                  </a:schemeClr>
                </a:solidFill>
                <a:cs typeface="Calibri"/>
              </a:rPr>
              <a:t> </a:t>
            </a:r>
            <a:r>
              <a:rPr b="1" dirty="0" err="1">
                <a:solidFill>
                  <a:schemeClr val="tx1">
                    <a:lumMod val="95000"/>
                    <a:lumOff val="5000"/>
                  </a:schemeClr>
                </a:solidFill>
                <a:cs typeface="Calibri"/>
              </a:rPr>
              <a:t>одамлар</a:t>
            </a:r>
            <a:endParaRPr b="1" dirty="0">
              <a:solidFill>
                <a:schemeClr val="tx1">
                  <a:lumMod val="95000"/>
                  <a:lumOff val="5000"/>
                </a:schemeClr>
              </a:solidFill>
              <a:cs typeface="Calibri"/>
            </a:endParaRPr>
          </a:p>
        </p:txBody>
      </p:sp>
      <p:sp>
        <p:nvSpPr>
          <p:cNvPr id="14" name="Овал 13"/>
          <p:cNvSpPr/>
          <p:nvPr/>
        </p:nvSpPr>
        <p:spPr>
          <a:xfrm rot="5400000">
            <a:off x="2177519" y="1421943"/>
            <a:ext cx="933308" cy="933866"/>
          </a:xfrm>
          <a:prstGeom prst="ellipse">
            <a:avLst/>
          </a:prstGeom>
          <a:solidFill>
            <a:srgbClr val="1D6295"/>
          </a:solidFill>
          <a:ln w="25400" cap="flat" cmpd="sng" algn="ctr">
            <a:noFill/>
            <a:prstDash val="solid"/>
          </a:ln>
          <a:effectLst/>
        </p:spPr>
        <p:txBody>
          <a:bodyPr rtlCol="0" anchor="ctr"/>
          <a:lstStyle/>
          <a:p>
            <a:pPr algn="ctr" defTabSz="554492">
              <a:defRPr/>
            </a:pPr>
            <a:endParaRPr lang="ru-RU" sz="1092" kern="0">
              <a:solidFill>
                <a:srgbClr val="FFFFFF"/>
              </a:solidFill>
              <a:latin typeface="Calibri"/>
            </a:endParaRPr>
          </a:p>
        </p:txBody>
      </p:sp>
      <p:sp>
        <p:nvSpPr>
          <p:cNvPr id="17" name="Овал 16"/>
          <p:cNvSpPr/>
          <p:nvPr/>
        </p:nvSpPr>
        <p:spPr>
          <a:xfrm rot="5400000">
            <a:off x="2177519" y="2774320"/>
            <a:ext cx="933308" cy="933866"/>
          </a:xfrm>
          <a:prstGeom prst="ellipse">
            <a:avLst/>
          </a:prstGeom>
          <a:solidFill>
            <a:srgbClr val="1D6295"/>
          </a:solidFill>
          <a:ln w="25400" cap="flat" cmpd="sng" algn="ctr">
            <a:noFill/>
            <a:prstDash val="solid"/>
          </a:ln>
          <a:effectLst/>
        </p:spPr>
        <p:txBody>
          <a:bodyPr rtlCol="0" anchor="ctr"/>
          <a:lstStyle/>
          <a:p>
            <a:pPr algn="ctr" defTabSz="554492">
              <a:defRPr/>
            </a:pPr>
            <a:endParaRPr lang="ru-RU" sz="1092" kern="0">
              <a:solidFill>
                <a:srgbClr val="FFFFFF"/>
              </a:solidFill>
              <a:latin typeface="Calibri"/>
            </a:endParaRPr>
          </a:p>
        </p:txBody>
      </p:sp>
      <p:sp>
        <p:nvSpPr>
          <p:cNvPr id="18" name="Овал 17"/>
          <p:cNvSpPr/>
          <p:nvPr/>
        </p:nvSpPr>
        <p:spPr>
          <a:xfrm rot="5400000">
            <a:off x="2177519" y="5479072"/>
            <a:ext cx="933308" cy="933866"/>
          </a:xfrm>
          <a:prstGeom prst="ellipse">
            <a:avLst/>
          </a:prstGeom>
          <a:solidFill>
            <a:srgbClr val="1D6295"/>
          </a:solidFill>
          <a:ln w="25400" cap="flat" cmpd="sng" algn="ctr">
            <a:noFill/>
            <a:prstDash val="solid"/>
          </a:ln>
          <a:effectLst/>
        </p:spPr>
        <p:txBody>
          <a:bodyPr rtlCol="0" anchor="ctr"/>
          <a:lstStyle/>
          <a:p>
            <a:pPr algn="ctr" defTabSz="554492">
              <a:defRPr/>
            </a:pPr>
            <a:endParaRPr lang="ru-RU" sz="1092" kern="0">
              <a:solidFill>
                <a:srgbClr val="FFFFFF"/>
              </a:solidFill>
              <a:latin typeface="Calibri"/>
            </a:endParaRPr>
          </a:p>
        </p:txBody>
      </p:sp>
      <p:cxnSp>
        <p:nvCxnSpPr>
          <p:cNvPr id="19" name="Прямая соединительная линия 18"/>
          <p:cNvCxnSpPr>
            <a:stCxn id="14" idx="6"/>
            <a:endCxn id="18" idx="2"/>
          </p:cNvCxnSpPr>
          <p:nvPr/>
        </p:nvCxnSpPr>
        <p:spPr>
          <a:xfrm>
            <a:off x="2644173" y="2355530"/>
            <a:ext cx="0" cy="3123821"/>
          </a:xfrm>
          <a:prstGeom prst="line">
            <a:avLst/>
          </a:prstGeom>
          <a:noFill/>
          <a:ln w="76200" cap="flat" cmpd="sng" algn="ctr">
            <a:solidFill>
              <a:srgbClr val="1D6295"/>
            </a:solidFill>
            <a:prstDash val="sysDot"/>
          </a:ln>
          <a:effectLst/>
        </p:spPr>
      </p:cxnSp>
      <p:sp>
        <p:nvSpPr>
          <p:cNvPr id="20" name="Овал 19"/>
          <p:cNvSpPr/>
          <p:nvPr/>
        </p:nvSpPr>
        <p:spPr>
          <a:xfrm rot="5400000">
            <a:off x="2177519" y="4126696"/>
            <a:ext cx="933308" cy="933866"/>
          </a:xfrm>
          <a:prstGeom prst="ellipse">
            <a:avLst/>
          </a:prstGeom>
          <a:solidFill>
            <a:srgbClr val="1D6295"/>
          </a:solidFill>
          <a:ln w="25400" cap="flat" cmpd="sng" algn="ctr">
            <a:noFill/>
            <a:prstDash val="solid"/>
          </a:ln>
          <a:effectLst/>
        </p:spPr>
        <p:txBody>
          <a:bodyPr rtlCol="0" anchor="ctr"/>
          <a:lstStyle/>
          <a:p>
            <a:pPr algn="ctr" defTabSz="554492">
              <a:defRPr/>
            </a:pPr>
            <a:endParaRPr lang="ru-RU" sz="1092" kern="0">
              <a:solidFill>
                <a:srgbClr val="FFFFFF"/>
              </a:solidFill>
              <a:latin typeface="Calibri"/>
            </a:endParaRPr>
          </a:p>
        </p:txBody>
      </p:sp>
      <p:sp>
        <p:nvSpPr>
          <p:cNvPr id="22" name="object 3"/>
          <p:cNvSpPr txBox="1"/>
          <p:nvPr/>
        </p:nvSpPr>
        <p:spPr>
          <a:xfrm>
            <a:off x="3511415" y="3087278"/>
            <a:ext cx="9936591" cy="286331"/>
          </a:xfrm>
          <a:prstGeom prst="rect">
            <a:avLst/>
          </a:prstGeom>
        </p:spPr>
        <p:txBody>
          <a:bodyPr vert="horz" wrap="square" lIns="0" tIns="9242" rIns="0" bIns="0" rtlCol="0">
            <a:spAutoFit/>
          </a:bodyPr>
          <a:lstStyle/>
          <a:p>
            <a:pPr marL="80094">
              <a:spcBef>
                <a:spcPts val="2016"/>
              </a:spcBef>
              <a:tabLst>
                <a:tab pos="340012" algn="l"/>
                <a:tab pos="340782" algn="l"/>
              </a:tabLst>
            </a:pPr>
            <a:r>
              <a:rPr lang="ru-RU" b="1" dirty="0" err="1">
                <a:solidFill>
                  <a:schemeClr val="tx1">
                    <a:lumMod val="95000"/>
                    <a:lumOff val="5000"/>
                  </a:schemeClr>
                </a:solidFill>
                <a:cs typeface="Calibri"/>
              </a:rPr>
              <a:t>Сурункали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хасталиги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бўлмаган</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инсонлар</a:t>
            </a:r>
            <a:endParaRPr b="1" dirty="0">
              <a:solidFill>
                <a:schemeClr val="tx1">
                  <a:lumMod val="95000"/>
                  <a:lumOff val="5000"/>
                </a:schemeClr>
              </a:solidFill>
              <a:cs typeface="Calibri"/>
            </a:endParaRPr>
          </a:p>
        </p:txBody>
      </p:sp>
      <p:sp>
        <p:nvSpPr>
          <p:cNvPr id="24" name="object 3"/>
          <p:cNvSpPr txBox="1"/>
          <p:nvPr/>
        </p:nvSpPr>
        <p:spPr>
          <a:xfrm>
            <a:off x="3511415" y="4439655"/>
            <a:ext cx="9936591" cy="286331"/>
          </a:xfrm>
          <a:prstGeom prst="rect">
            <a:avLst/>
          </a:prstGeom>
        </p:spPr>
        <p:txBody>
          <a:bodyPr vert="horz" wrap="square" lIns="0" tIns="9242" rIns="0" bIns="0" rtlCol="0">
            <a:spAutoFit/>
          </a:bodyPr>
          <a:lstStyle/>
          <a:p>
            <a:pPr marL="80094">
              <a:spcBef>
                <a:spcPts val="2016"/>
              </a:spcBef>
              <a:tabLst>
                <a:tab pos="340012" algn="l"/>
                <a:tab pos="340782" algn="l"/>
              </a:tabLst>
            </a:pPr>
            <a:r>
              <a:rPr lang="en-US" b="1" dirty="0">
                <a:solidFill>
                  <a:schemeClr val="tx1">
                    <a:lumMod val="95000"/>
                    <a:lumOff val="5000"/>
                  </a:schemeClr>
                </a:solidFill>
                <a:cs typeface="Calibri"/>
              </a:rPr>
              <a:t>COVID-19 </a:t>
            </a:r>
            <a:r>
              <a:rPr lang="ru-RU" b="1" dirty="0" err="1">
                <a:solidFill>
                  <a:schemeClr val="tx1">
                    <a:lumMod val="95000"/>
                    <a:lumOff val="5000"/>
                  </a:schemeClr>
                </a:solidFill>
                <a:cs typeface="Calibri"/>
              </a:rPr>
              <a:t>билан</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хасталанмаган</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кўнгиллилар</a:t>
            </a:r>
            <a:endParaRPr lang="ru-RU" b="1" dirty="0">
              <a:solidFill>
                <a:schemeClr val="tx1">
                  <a:lumMod val="95000"/>
                  <a:lumOff val="5000"/>
                </a:schemeClr>
              </a:solidFill>
              <a:cs typeface="Calibri"/>
            </a:endParaRPr>
          </a:p>
        </p:txBody>
      </p:sp>
      <p:sp>
        <p:nvSpPr>
          <p:cNvPr id="25" name="object 3"/>
          <p:cNvSpPr txBox="1"/>
          <p:nvPr/>
        </p:nvSpPr>
        <p:spPr>
          <a:xfrm>
            <a:off x="3511415" y="5642721"/>
            <a:ext cx="8642774" cy="563330"/>
          </a:xfrm>
          <a:prstGeom prst="rect">
            <a:avLst/>
          </a:prstGeom>
        </p:spPr>
        <p:txBody>
          <a:bodyPr vert="horz" wrap="square" lIns="0" tIns="9242" rIns="0" bIns="0" rtlCol="0">
            <a:spAutoFit/>
          </a:bodyPr>
          <a:lstStyle/>
          <a:p>
            <a:pPr marL="80094">
              <a:spcBef>
                <a:spcPts val="2016"/>
              </a:spcBef>
              <a:tabLst>
                <a:tab pos="340012" algn="l"/>
                <a:tab pos="340782" algn="l"/>
              </a:tabLst>
            </a:pPr>
            <a:r>
              <a:rPr lang="ru-RU" b="1" dirty="0" err="1">
                <a:solidFill>
                  <a:schemeClr val="tx1">
                    <a:lumMod val="95000"/>
                    <a:lumOff val="5000"/>
                  </a:schemeClr>
                </a:solidFill>
                <a:cs typeface="Calibri"/>
              </a:rPr>
              <a:t>Синовда</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кўнгилли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бўлиб</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қатнашиш</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учун</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рози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бўлган</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ва</a:t>
            </a:r>
            <a:r>
              <a:rPr lang="ru-RU" b="1" dirty="0">
                <a:solidFill>
                  <a:schemeClr val="tx1">
                    <a:lumMod val="95000"/>
                    <a:lumOff val="5000"/>
                  </a:schemeClr>
                </a:solidFill>
                <a:cs typeface="Calibri"/>
              </a:rPr>
              <a:t> </a:t>
            </a:r>
            <a:r>
              <a:rPr lang="en-US" b="1" dirty="0">
                <a:solidFill>
                  <a:schemeClr val="tx1">
                    <a:lumMod val="95000"/>
                    <a:lumOff val="5000"/>
                  </a:schemeClr>
                </a:solidFill>
                <a:cs typeface="Calibri"/>
              </a:rPr>
              <a:t>COVID-19  </a:t>
            </a:r>
            <a:r>
              <a:rPr lang="ru-RU" b="1" dirty="0" smtClean="0">
                <a:solidFill>
                  <a:schemeClr val="tx1">
                    <a:lumMod val="95000"/>
                    <a:lumOff val="5000"/>
                  </a:schemeClr>
                </a:solidFill>
                <a:cs typeface="Calibri"/>
              </a:rPr>
              <a:t/>
            </a:r>
            <a:br>
              <a:rPr lang="ru-RU" b="1" dirty="0" smtClean="0">
                <a:solidFill>
                  <a:schemeClr val="tx1">
                    <a:lumMod val="95000"/>
                    <a:lumOff val="5000"/>
                  </a:schemeClr>
                </a:solidFill>
                <a:cs typeface="Calibri"/>
              </a:rPr>
            </a:br>
            <a:r>
              <a:rPr lang="ru-RU" b="1" dirty="0" err="1" smtClean="0">
                <a:solidFill>
                  <a:schemeClr val="tx1">
                    <a:lumMod val="95000"/>
                    <a:lumOff val="5000"/>
                  </a:schemeClr>
                </a:solidFill>
                <a:cs typeface="Calibri"/>
              </a:rPr>
              <a:t>профилактикасига</a:t>
            </a:r>
            <a:r>
              <a:rPr lang="ru-RU" b="1" dirty="0" smtClean="0">
                <a:solidFill>
                  <a:schemeClr val="tx1">
                    <a:lumMod val="95000"/>
                    <a:lumOff val="5000"/>
                  </a:schemeClr>
                </a:solidFill>
                <a:cs typeface="Calibri"/>
              </a:rPr>
              <a:t> </a:t>
            </a:r>
            <a:r>
              <a:rPr lang="ru-RU" b="1" dirty="0" err="1">
                <a:solidFill>
                  <a:schemeClr val="tx1">
                    <a:lumMod val="95000"/>
                    <a:lumOff val="5000"/>
                  </a:schemeClr>
                </a:solidFill>
                <a:cs typeface="Calibri"/>
              </a:rPr>
              <a:t>ўз</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хиссасини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қўшиш</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истагини</a:t>
            </a:r>
            <a:r>
              <a:rPr lang="ru-RU" b="1" dirty="0">
                <a:solidFill>
                  <a:schemeClr val="tx1">
                    <a:lumMod val="95000"/>
                    <a:lumOff val="5000"/>
                  </a:schemeClr>
                </a:solidFill>
                <a:cs typeface="Calibri"/>
              </a:rPr>
              <a:t> </a:t>
            </a:r>
            <a:r>
              <a:rPr lang="ru-RU" b="1" dirty="0" err="1">
                <a:solidFill>
                  <a:schemeClr val="tx1">
                    <a:lumMod val="95000"/>
                    <a:lumOff val="5000"/>
                  </a:schemeClr>
                </a:solidFill>
                <a:cs typeface="Calibri"/>
              </a:rPr>
              <a:t>билдирганлар</a:t>
            </a:r>
            <a:endParaRPr lang="ru-RU" b="1" dirty="0">
              <a:solidFill>
                <a:schemeClr val="tx1">
                  <a:lumMod val="95000"/>
                  <a:lumOff val="5000"/>
                </a:schemeClr>
              </a:solidFill>
              <a:cs typeface="Calibri"/>
            </a:endParaRPr>
          </a:p>
        </p:txBody>
      </p:sp>
      <p:sp>
        <p:nvSpPr>
          <p:cNvPr id="4" name="TextBox 3"/>
          <p:cNvSpPr txBox="1"/>
          <p:nvPr/>
        </p:nvSpPr>
        <p:spPr>
          <a:xfrm>
            <a:off x="2219323" y="1638818"/>
            <a:ext cx="849700" cy="523220"/>
          </a:xfrm>
          <a:prstGeom prst="rect">
            <a:avLst/>
          </a:prstGeom>
          <a:noFill/>
        </p:spPr>
        <p:txBody>
          <a:bodyPr wrap="square" rtlCol="0" anchor="ctr">
            <a:spAutoFit/>
          </a:bodyPr>
          <a:lstStyle/>
          <a:p>
            <a:pPr algn="ctr"/>
            <a:r>
              <a:rPr lang="en-US" sz="2800" dirty="0">
                <a:solidFill>
                  <a:schemeClr val="bg1"/>
                </a:solidFill>
                <a:latin typeface="Arial Rounded MT Bold" panose="020F0704030504030204" pitchFamily="34" charset="0"/>
              </a:rPr>
              <a:t>18+</a:t>
            </a:r>
            <a:endParaRPr lang="ru-RU" sz="2800" dirty="0">
              <a:solidFill>
                <a:schemeClr val="bg1"/>
              </a:solidFill>
            </a:endParaRPr>
          </a:p>
        </p:txBody>
      </p:sp>
      <p:pic>
        <p:nvPicPr>
          <p:cNvPr id="7170" name="Picture 2" descr="https://www.pinclipart.com/picdir/big/541-5414358_health-and-fitness-icon-png-transparent-health-icon.pn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brightnessContrast bright="100000" contrast="-70000"/>
                    </a14:imgEffect>
                  </a14:imgLayer>
                </a14:imgProps>
              </a:ext>
              <a:ext uri="{28A0092B-C50C-407E-A947-70E740481C1C}">
                <a14:useLocalDpi xmlns:a14="http://schemas.microsoft.com/office/drawing/2010/main" val="0"/>
              </a:ext>
            </a:extLst>
          </a:blip>
          <a:srcRect/>
          <a:stretch>
            <a:fillRect/>
          </a:stretch>
        </p:blipFill>
        <p:spPr bwMode="auto">
          <a:xfrm>
            <a:off x="2326156" y="3014787"/>
            <a:ext cx="648000" cy="505176"/>
          </a:xfrm>
          <a:prstGeom prst="rect">
            <a:avLst/>
          </a:prstGeom>
          <a:solidFill>
            <a:srgbClr val="1D6295"/>
          </a:solidFill>
          <a:extLst/>
        </p:spPr>
      </p:pic>
      <p:sp>
        <p:nvSpPr>
          <p:cNvPr id="27" name="Прямоугольник 26"/>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p:cNvSpPr/>
          <p:nvPr/>
        </p:nvSpPr>
        <p:spPr>
          <a:xfrm>
            <a:off x="478970" y="297282"/>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Эмлашга кўрсатма</a:t>
            </a:r>
          </a:p>
        </p:txBody>
      </p:sp>
      <p:pic>
        <p:nvPicPr>
          <p:cNvPr id="36" name="Рисунок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2352" y="4274411"/>
            <a:ext cx="650592" cy="648000"/>
          </a:xfrm>
          <a:prstGeom prst="rect">
            <a:avLst/>
          </a:prstGeom>
        </p:spPr>
      </p:pic>
      <p:pic>
        <p:nvPicPr>
          <p:cNvPr id="37" name="Рисунок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7501" y="5657235"/>
            <a:ext cx="578729" cy="576000"/>
          </a:xfrm>
          <a:prstGeom prst="rect">
            <a:avLst/>
          </a:prstGeom>
        </p:spPr>
      </p:pic>
      <p:sp>
        <p:nvSpPr>
          <p:cNvPr id="2" name="Номер слайда 1"/>
          <p:cNvSpPr>
            <a:spLocks noGrp="1"/>
          </p:cNvSpPr>
          <p:nvPr>
            <p:ph type="sldNum" sz="quarter" idx="12"/>
          </p:nvPr>
        </p:nvSpPr>
        <p:spPr/>
        <p:txBody>
          <a:bodyPr/>
          <a:lstStyle/>
          <a:p>
            <a:fld id="{172A1076-BC83-43EA-97BF-54460EE2CDF7}" type="slidenum">
              <a:rPr lang="ru-RU" smtClean="0"/>
              <a:t>11</a:t>
            </a:fld>
            <a:endParaRPr lang="ru-RU"/>
          </a:p>
        </p:txBody>
      </p:sp>
    </p:spTree>
    <p:extLst>
      <p:ext uri="{BB962C8B-B14F-4D97-AF65-F5344CB8AC3E}">
        <p14:creationId xmlns:p14="http://schemas.microsoft.com/office/powerpoint/2010/main" val="3828118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4" descr="Virus - Free healthcare and medical icons"/>
          <p:cNvSpPr>
            <a:spLocks noChangeAspect="1" noChangeArrowheads="1"/>
          </p:cNvSpPr>
          <p:nvPr/>
        </p:nvSpPr>
        <p:spPr bwMode="auto">
          <a:xfrm>
            <a:off x="94769" y="-87602"/>
            <a:ext cx="184831" cy="184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5449" tIns="27725" rIns="55449" bIns="27725" numCol="1" anchor="t" anchorCtr="0" compatLnSpc="1">
            <a:prstTxWarp prst="textNoShape">
              <a:avLst/>
            </a:prstTxWarp>
          </a:bodyPr>
          <a:lstStyle/>
          <a:p>
            <a:endParaRPr lang="ru-RU" sz="1092"/>
          </a:p>
        </p:txBody>
      </p:sp>
      <p:sp>
        <p:nvSpPr>
          <p:cNvPr id="3" name="Прямоугольник 2"/>
          <p:cNvSpPr/>
          <p:nvPr/>
        </p:nvSpPr>
        <p:spPr>
          <a:xfrm>
            <a:off x="6792967" y="3613831"/>
            <a:ext cx="6095572" cy="987963"/>
          </a:xfrm>
          <a:prstGeom prst="rect">
            <a:avLst/>
          </a:prstGeom>
        </p:spPr>
        <p:txBody>
          <a:bodyPr>
            <a:spAutoFit/>
          </a:bodyPr>
          <a:lstStyle/>
          <a:p>
            <a:pPr>
              <a:spcBef>
                <a:spcPts val="27"/>
              </a:spcBef>
            </a:pPr>
            <a:endParaRPr lang="ru-RU" sz="970" dirty="0">
              <a:solidFill>
                <a:schemeClr val="tx1">
                  <a:lumMod val="95000"/>
                  <a:lumOff val="5000"/>
                </a:schemeClr>
              </a:solidFill>
              <a:latin typeface="+mj-lt"/>
              <a:cs typeface="Arial"/>
            </a:endParaRPr>
          </a:p>
          <a:p>
            <a:pPr>
              <a:spcBef>
                <a:spcPts val="27"/>
              </a:spcBef>
            </a:pPr>
            <a:endParaRPr lang="ru-RU" sz="970" dirty="0">
              <a:solidFill>
                <a:schemeClr val="tx1">
                  <a:lumMod val="95000"/>
                  <a:lumOff val="5000"/>
                </a:schemeClr>
              </a:solidFill>
              <a:latin typeface="+mj-lt"/>
              <a:cs typeface="Arial"/>
            </a:endParaRPr>
          </a:p>
          <a:p>
            <a:pPr>
              <a:spcBef>
                <a:spcPts val="27"/>
              </a:spcBef>
            </a:pPr>
            <a:endParaRPr lang="ru-RU" sz="970" dirty="0">
              <a:solidFill>
                <a:schemeClr val="tx1">
                  <a:lumMod val="95000"/>
                  <a:lumOff val="5000"/>
                </a:schemeClr>
              </a:solidFill>
              <a:latin typeface="+mj-lt"/>
              <a:cs typeface="Arial"/>
            </a:endParaRPr>
          </a:p>
          <a:p>
            <a:pPr>
              <a:spcBef>
                <a:spcPts val="27"/>
              </a:spcBef>
            </a:pPr>
            <a:endParaRPr lang="ru-RU" sz="970" dirty="0">
              <a:solidFill>
                <a:schemeClr val="tx1">
                  <a:lumMod val="95000"/>
                  <a:lumOff val="5000"/>
                </a:schemeClr>
              </a:solidFill>
              <a:latin typeface="+mj-lt"/>
              <a:cs typeface="Arial"/>
            </a:endParaRPr>
          </a:p>
          <a:p>
            <a:pPr>
              <a:spcBef>
                <a:spcPts val="27"/>
              </a:spcBef>
            </a:pPr>
            <a:endParaRPr lang="ru-RU" sz="970" dirty="0">
              <a:solidFill>
                <a:schemeClr val="tx1">
                  <a:lumMod val="95000"/>
                  <a:lumOff val="5000"/>
                </a:schemeClr>
              </a:solidFill>
              <a:latin typeface="+mj-lt"/>
              <a:cs typeface="Arial"/>
            </a:endParaRPr>
          </a:p>
          <a:p>
            <a:pPr>
              <a:spcBef>
                <a:spcPts val="27"/>
              </a:spcBef>
            </a:pPr>
            <a:endParaRPr lang="ru-RU" sz="970" dirty="0">
              <a:solidFill>
                <a:schemeClr val="tx1">
                  <a:lumMod val="95000"/>
                  <a:lumOff val="5000"/>
                </a:schemeClr>
              </a:solidFill>
              <a:latin typeface="+mj-lt"/>
              <a:cs typeface="Arial"/>
            </a:endParaRPr>
          </a:p>
        </p:txBody>
      </p:sp>
      <p:sp>
        <p:nvSpPr>
          <p:cNvPr id="5" name="Прямоугольник 4"/>
          <p:cNvSpPr/>
          <p:nvPr/>
        </p:nvSpPr>
        <p:spPr>
          <a:xfrm>
            <a:off x="2445588" y="1368390"/>
            <a:ext cx="8221129" cy="540148"/>
          </a:xfrm>
          <a:prstGeom prst="rect">
            <a:avLst/>
          </a:prstGeom>
        </p:spPr>
        <p:txBody>
          <a:bodyPr wrap="square">
            <a:spAutoFit/>
          </a:bodyPr>
          <a:lstStyle/>
          <a:p>
            <a:pPr marL="7701" marR="3081">
              <a:spcBef>
                <a:spcPts val="406"/>
              </a:spcBef>
            </a:pPr>
            <a:r>
              <a:rPr lang="ru-RU" sz="1455" b="1" dirty="0" err="1">
                <a:solidFill>
                  <a:schemeClr val="tx1">
                    <a:lumMod val="95000"/>
                    <a:lumOff val="5000"/>
                  </a:schemeClr>
                </a:solidFill>
                <a:latin typeface="+mj-lt"/>
                <a:cs typeface="Arial"/>
              </a:rPr>
              <a:t>Кўнгиллилар</a:t>
            </a:r>
            <a:r>
              <a:rPr lang="ru-RU" sz="1455" b="1" dirty="0">
                <a:solidFill>
                  <a:schemeClr val="tx1">
                    <a:lumMod val="95000"/>
                    <a:lumOff val="5000"/>
                  </a:schemeClr>
                </a:solidFill>
                <a:latin typeface="+mj-lt"/>
                <a:cs typeface="Arial"/>
              </a:rPr>
              <a:t> скрининг </a:t>
            </a:r>
            <a:r>
              <a:rPr lang="ru-RU" sz="1455" b="1" dirty="0" err="1">
                <a:solidFill>
                  <a:schemeClr val="tx1">
                    <a:lumMod val="95000"/>
                    <a:lumOff val="5000"/>
                  </a:schemeClr>
                </a:solidFill>
                <a:latin typeface="+mj-lt"/>
                <a:cs typeface="Arial"/>
              </a:rPr>
              <a:t>пунктларимизга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ташриф</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буюриб</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аввалига</a:t>
            </a:r>
            <a:r>
              <a:rPr lang="ru-RU" sz="1455" b="1" dirty="0">
                <a:solidFill>
                  <a:schemeClr val="tx1">
                    <a:lumMod val="95000"/>
                    <a:lumOff val="5000"/>
                  </a:schemeClr>
                </a:solidFill>
                <a:latin typeface="+mj-lt"/>
                <a:cs typeface="Arial"/>
              </a:rPr>
              <a:t> электрон </a:t>
            </a:r>
            <a:r>
              <a:rPr lang="ru-RU" sz="1455" b="1" dirty="0" err="1">
                <a:solidFill>
                  <a:schemeClr val="tx1">
                    <a:lumMod val="95000"/>
                    <a:lumOff val="5000"/>
                  </a:schemeClr>
                </a:solidFill>
                <a:latin typeface="+mj-lt"/>
                <a:cs typeface="Arial"/>
              </a:rPr>
              <a:t>тизимимиздан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руйҳатдан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ўтадилар</a:t>
            </a:r>
            <a:endParaRPr lang="ru-RU" sz="1455" dirty="0">
              <a:solidFill>
                <a:schemeClr val="tx1">
                  <a:lumMod val="95000"/>
                  <a:lumOff val="5000"/>
                </a:schemeClr>
              </a:solidFill>
              <a:latin typeface="+mj-lt"/>
              <a:cs typeface="Arial"/>
            </a:endParaRPr>
          </a:p>
        </p:txBody>
      </p:sp>
      <p:sp>
        <p:nvSpPr>
          <p:cNvPr id="6" name="Прямоугольник 5"/>
          <p:cNvSpPr/>
          <p:nvPr/>
        </p:nvSpPr>
        <p:spPr>
          <a:xfrm>
            <a:off x="2449438" y="2147606"/>
            <a:ext cx="8221129" cy="316240"/>
          </a:xfrm>
          <a:prstGeom prst="rect">
            <a:avLst/>
          </a:prstGeom>
        </p:spPr>
        <p:txBody>
          <a:bodyPr wrap="square">
            <a:spAutoFit/>
          </a:bodyPr>
          <a:lstStyle/>
          <a:p>
            <a:pPr marR="78168"/>
            <a:r>
              <a:rPr lang="ru-RU" sz="1455" b="1" dirty="0" err="1">
                <a:solidFill>
                  <a:schemeClr val="tx1">
                    <a:lumMod val="95000"/>
                    <a:lumOff val="5000"/>
                  </a:schemeClr>
                </a:solidFill>
                <a:latin typeface="+mj-lt"/>
                <a:cs typeface="Arial"/>
              </a:rPr>
              <a:t>Сўнг</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тиббий</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кўрик</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учун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малакали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шифокорлар</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томонидан</a:t>
            </a:r>
            <a:r>
              <a:rPr lang="ru-RU" sz="1455" b="1" dirty="0">
                <a:solidFill>
                  <a:schemeClr val="tx1">
                    <a:lumMod val="95000"/>
                    <a:lumOff val="5000"/>
                  </a:schemeClr>
                </a:solidFill>
                <a:latin typeface="+mj-lt"/>
                <a:cs typeface="Arial"/>
              </a:rPr>
              <a:t> скрининг </a:t>
            </a:r>
            <a:r>
              <a:rPr lang="ru-RU" sz="1455" b="1" dirty="0" err="1">
                <a:solidFill>
                  <a:schemeClr val="tx1">
                    <a:lumMod val="95000"/>
                    <a:lumOff val="5000"/>
                  </a:schemeClr>
                </a:solidFill>
                <a:latin typeface="+mj-lt"/>
                <a:cs typeface="Arial"/>
              </a:rPr>
              <a:t>текширувига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таклиф</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этиладилар</a:t>
            </a:r>
            <a:endParaRPr lang="ru-RU" sz="1455" dirty="0">
              <a:solidFill>
                <a:schemeClr val="tx1">
                  <a:lumMod val="95000"/>
                  <a:lumOff val="5000"/>
                </a:schemeClr>
              </a:solidFill>
              <a:latin typeface="+mj-lt"/>
              <a:cs typeface="Arial"/>
            </a:endParaRPr>
          </a:p>
        </p:txBody>
      </p:sp>
      <p:sp>
        <p:nvSpPr>
          <p:cNvPr id="9" name="Прямоугольник 8"/>
          <p:cNvSpPr/>
          <p:nvPr/>
        </p:nvSpPr>
        <p:spPr>
          <a:xfrm>
            <a:off x="2449438" y="2930953"/>
            <a:ext cx="8221129" cy="316240"/>
          </a:xfrm>
          <a:prstGeom prst="rect">
            <a:avLst/>
          </a:prstGeom>
        </p:spPr>
        <p:txBody>
          <a:bodyPr wrap="square">
            <a:spAutoFit/>
          </a:bodyPr>
          <a:lstStyle/>
          <a:p>
            <a:pPr marR="78168">
              <a:tabLst>
                <a:tab pos="0" algn="l"/>
              </a:tabLst>
            </a:pPr>
            <a:r>
              <a:rPr lang="ru-RU" sz="1455" b="1" dirty="0" err="1">
                <a:solidFill>
                  <a:schemeClr val="tx1">
                    <a:lumMod val="95000"/>
                    <a:lumOff val="5000"/>
                  </a:schemeClr>
                </a:solidFill>
                <a:latin typeface="+mj-lt"/>
                <a:cs typeface="Arial"/>
              </a:rPr>
              <a:t>Шифокорлар</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билан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мулоқот</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вақтида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барча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саволларга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жавоб</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топиб</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бирламчи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кўрикдан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ўтадилар</a:t>
            </a:r>
            <a:endParaRPr lang="ru-RU" sz="1455" dirty="0">
              <a:solidFill>
                <a:schemeClr val="tx1">
                  <a:lumMod val="95000"/>
                  <a:lumOff val="5000"/>
                </a:schemeClr>
              </a:solidFill>
              <a:latin typeface="+mj-lt"/>
              <a:cs typeface="Arial"/>
            </a:endParaRPr>
          </a:p>
        </p:txBody>
      </p:sp>
      <p:sp>
        <p:nvSpPr>
          <p:cNvPr id="10" name="Прямоугольник 9"/>
          <p:cNvSpPr/>
          <p:nvPr/>
        </p:nvSpPr>
        <p:spPr>
          <a:xfrm>
            <a:off x="2449438" y="3706037"/>
            <a:ext cx="8221129" cy="540148"/>
          </a:xfrm>
          <a:prstGeom prst="rect">
            <a:avLst/>
          </a:prstGeom>
        </p:spPr>
        <p:txBody>
          <a:bodyPr wrap="square">
            <a:spAutoFit/>
          </a:bodyPr>
          <a:lstStyle/>
          <a:p>
            <a:pPr marR="54679"/>
            <a:r>
              <a:rPr lang="ru-RU" sz="1455" b="1" dirty="0" err="1">
                <a:solidFill>
                  <a:schemeClr val="tx1">
                    <a:lumMod val="95000"/>
                    <a:lumOff val="5000"/>
                  </a:schemeClr>
                </a:solidFill>
                <a:latin typeface="+mj-lt"/>
                <a:cs typeface="Arial"/>
              </a:rPr>
              <a:t>Кўнгиллиларнинг</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барча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антропометрик</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кўрсаткичлари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қайд</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этилгандан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сўнг</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уларни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қон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тахлиллари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пунктига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таклиф</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этилади</a:t>
            </a:r>
            <a:endParaRPr lang="ru-RU" sz="1455" dirty="0">
              <a:solidFill>
                <a:schemeClr val="tx1">
                  <a:lumMod val="95000"/>
                  <a:lumOff val="5000"/>
                </a:schemeClr>
              </a:solidFill>
              <a:latin typeface="+mj-lt"/>
              <a:cs typeface="Arial"/>
            </a:endParaRPr>
          </a:p>
        </p:txBody>
      </p:sp>
      <p:sp>
        <p:nvSpPr>
          <p:cNvPr id="11" name="Прямоугольник 10"/>
          <p:cNvSpPr/>
          <p:nvPr/>
        </p:nvSpPr>
        <p:spPr>
          <a:xfrm>
            <a:off x="2449439" y="4485252"/>
            <a:ext cx="7624278" cy="540148"/>
          </a:xfrm>
          <a:prstGeom prst="rect">
            <a:avLst/>
          </a:prstGeom>
        </p:spPr>
        <p:txBody>
          <a:bodyPr wrap="square">
            <a:spAutoFit/>
          </a:bodyPr>
          <a:lstStyle/>
          <a:p>
            <a:pPr marR="123991"/>
            <a:r>
              <a:rPr lang="ru-RU" sz="1455" b="1" dirty="0" err="1">
                <a:solidFill>
                  <a:schemeClr val="tx1">
                    <a:lumMod val="95000"/>
                    <a:lumOff val="5000"/>
                  </a:schemeClr>
                </a:solidFill>
                <a:latin typeface="+mj-lt"/>
                <a:cs typeface="Arial"/>
              </a:rPr>
              <a:t>Қон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тахлилида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эксперс</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усулдан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фойдаланиб</a:t>
            </a:r>
            <a:r>
              <a:rPr lang="ru-RU" sz="1455" b="1" dirty="0">
                <a:solidFill>
                  <a:schemeClr val="tx1">
                    <a:lumMod val="95000"/>
                    <a:lumOff val="5000"/>
                  </a:schemeClr>
                </a:solidFill>
                <a:latin typeface="+mj-lt"/>
                <a:cs typeface="Arial"/>
              </a:rPr>
              <a:t> </a:t>
            </a:r>
            <a:r>
              <a:rPr lang="en-US" sz="1455" b="1" dirty="0">
                <a:solidFill>
                  <a:schemeClr val="tx1">
                    <a:lumMod val="95000"/>
                    <a:lumOff val="5000"/>
                  </a:schemeClr>
                </a:solidFill>
                <a:latin typeface="+mj-lt"/>
                <a:cs typeface="Arial"/>
              </a:rPr>
              <a:t>IgG </a:t>
            </a:r>
            <a:r>
              <a:rPr lang="ru-RU" sz="1455" b="1" dirty="0" err="1">
                <a:solidFill>
                  <a:schemeClr val="tx1">
                    <a:lumMod val="95000"/>
                    <a:lumOff val="5000"/>
                  </a:schemeClr>
                </a:solidFill>
                <a:latin typeface="+mj-lt"/>
                <a:cs typeface="Arial"/>
              </a:rPr>
              <a:t>ва</a:t>
            </a:r>
            <a:r>
              <a:rPr lang="ru-RU" sz="1455" b="1" dirty="0">
                <a:solidFill>
                  <a:schemeClr val="tx1">
                    <a:lumMod val="95000"/>
                    <a:lumOff val="5000"/>
                  </a:schemeClr>
                </a:solidFill>
                <a:latin typeface="+mj-lt"/>
                <a:cs typeface="Arial"/>
              </a:rPr>
              <a:t> </a:t>
            </a:r>
            <a:r>
              <a:rPr lang="en-US" sz="1455" b="1" dirty="0">
                <a:solidFill>
                  <a:schemeClr val="tx1">
                    <a:lumMod val="95000"/>
                    <a:lumOff val="5000"/>
                  </a:schemeClr>
                </a:solidFill>
                <a:latin typeface="+mj-lt"/>
                <a:cs typeface="Arial"/>
              </a:rPr>
              <a:t>IgM  </a:t>
            </a:r>
            <a:r>
              <a:rPr lang="ru-RU" sz="1455" b="1" dirty="0" err="1">
                <a:solidFill>
                  <a:schemeClr val="tx1">
                    <a:lumMod val="95000"/>
                    <a:lumOff val="5000"/>
                  </a:schemeClr>
                </a:solidFill>
                <a:latin typeface="+mj-lt"/>
                <a:cs typeface="Arial"/>
              </a:rPr>
              <a:t>мавжудлиги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текширилади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жараён</a:t>
            </a:r>
            <a:r>
              <a:rPr lang="ru-RU" sz="1455" b="1" dirty="0">
                <a:solidFill>
                  <a:schemeClr val="tx1">
                    <a:lumMod val="95000"/>
                    <a:lumOff val="5000"/>
                  </a:schemeClr>
                </a:solidFill>
                <a:latin typeface="+mj-lt"/>
                <a:cs typeface="Arial"/>
              </a:rPr>
              <a:t> 20 </a:t>
            </a:r>
            <a:r>
              <a:rPr lang="ru-RU" sz="1455" b="1" dirty="0" err="1">
                <a:solidFill>
                  <a:schemeClr val="tx1">
                    <a:lumMod val="95000"/>
                    <a:lumOff val="5000"/>
                  </a:schemeClr>
                </a:solidFill>
                <a:latin typeface="+mj-lt"/>
                <a:cs typeface="Arial"/>
              </a:rPr>
              <a:t>дақиқа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талаб</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этади</a:t>
            </a:r>
            <a:r>
              <a:rPr lang="ru-RU" sz="1455" b="1" dirty="0">
                <a:solidFill>
                  <a:schemeClr val="tx1">
                    <a:lumMod val="95000"/>
                    <a:lumOff val="5000"/>
                  </a:schemeClr>
                </a:solidFill>
                <a:latin typeface="+mj-lt"/>
                <a:cs typeface="Arial"/>
              </a:rPr>
              <a:t>)</a:t>
            </a:r>
            <a:endParaRPr lang="ru-RU" sz="1455" dirty="0">
              <a:solidFill>
                <a:schemeClr val="tx1">
                  <a:lumMod val="95000"/>
                  <a:lumOff val="5000"/>
                </a:schemeClr>
              </a:solidFill>
              <a:latin typeface="+mj-lt"/>
              <a:cs typeface="Arial"/>
            </a:endParaRPr>
          </a:p>
        </p:txBody>
      </p:sp>
      <p:sp>
        <p:nvSpPr>
          <p:cNvPr id="12" name="Прямоугольник 11"/>
          <p:cNvSpPr/>
          <p:nvPr/>
        </p:nvSpPr>
        <p:spPr>
          <a:xfrm>
            <a:off x="2449438" y="5376449"/>
            <a:ext cx="8221129" cy="316240"/>
          </a:xfrm>
          <a:prstGeom prst="rect">
            <a:avLst/>
          </a:prstGeom>
        </p:spPr>
        <p:txBody>
          <a:bodyPr wrap="square">
            <a:spAutoFit/>
          </a:bodyPr>
          <a:lstStyle/>
          <a:p>
            <a:pPr marR="127071">
              <a:tabLst>
                <a:tab pos="4671211" algn="l"/>
              </a:tabLst>
            </a:pPr>
            <a:r>
              <a:rPr lang="ru-RU" sz="1455" b="1" dirty="0" err="1">
                <a:solidFill>
                  <a:schemeClr val="tx1">
                    <a:lumMod val="95000"/>
                    <a:lumOff val="5000"/>
                  </a:schemeClr>
                </a:solidFill>
                <a:latin typeface="+mj-lt"/>
                <a:cs typeface="Arial"/>
              </a:rPr>
              <a:t>Қон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тахлилларидан</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сўнг</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бурундан</a:t>
            </a:r>
            <a:r>
              <a:rPr lang="en-US"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суртма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олиниб</a:t>
            </a:r>
            <a:r>
              <a:rPr lang="ru-RU" sz="1455" b="1" dirty="0">
                <a:solidFill>
                  <a:schemeClr val="tx1">
                    <a:lumMod val="95000"/>
                    <a:lumOff val="5000"/>
                  </a:schemeClr>
                </a:solidFill>
                <a:latin typeface="+mj-lt"/>
                <a:cs typeface="Arial"/>
              </a:rPr>
              <a:t> </a:t>
            </a:r>
            <a:r>
              <a:rPr lang="en-US" sz="1455" b="1" dirty="0">
                <a:solidFill>
                  <a:schemeClr val="tx1">
                    <a:lumMod val="95000"/>
                    <a:lumOff val="5000"/>
                  </a:schemeClr>
                </a:solidFill>
                <a:latin typeface="+mj-lt"/>
                <a:cs typeface="Arial"/>
              </a:rPr>
              <a:t> </a:t>
            </a:r>
            <a:r>
              <a:rPr lang="ru-RU" sz="1455" b="1" dirty="0">
                <a:solidFill>
                  <a:schemeClr val="tx1">
                    <a:lumMod val="95000"/>
                    <a:lumOff val="5000"/>
                  </a:schemeClr>
                </a:solidFill>
                <a:latin typeface="+mj-lt"/>
                <a:cs typeface="Arial"/>
              </a:rPr>
              <a:t>ПЦР</a:t>
            </a:r>
            <a:r>
              <a:rPr lang="en-US" sz="1455" b="1" dirty="0">
                <a:solidFill>
                  <a:schemeClr val="tx1">
                    <a:lumMod val="95000"/>
                    <a:lumOff val="5000"/>
                  </a:schemeClr>
                </a:solidFill>
                <a:latin typeface="+mj-lt"/>
                <a:cs typeface="Arial"/>
              </a:rPr>
              <a:t> </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усулида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текширилади</a:t>
            </a:r>
            <a:endParaRPr lang="ru-RU" sz="1455" dirty="0">
              <a:solidFill>
                <a:schemeClr val="tx1">
                  <a:lumMod val="95000"/>
                  <a:lumOff val="5000"/>
                </a:schemeClr>
              </a:solidFill>
              <a:latin typeface="+mj-lt"/>
              <a:cs typeface="Arial"/>
            </a:endParaRPr>
          </a:p>
        </p:txBody>
      </p:sp>
      <p:sp>
        <p:nvSpPr>
          <p:cNvPr id="16" name="Прямоугольник 15"/>
          <p:cNvSpPr/>
          <p:nvPr/>
        </p:nvSpPr>
        <p:spPr>
          <a:xfrm>
            <a:off x="2449438" y="6043684"/>
            <a:ext cx="7439448" cy="540148"/>
          </a:xfrm>
          <a:prstGeom prst="rect">
            <a:avLst/>
          </a:prstGeom>
        </p:spPr>
        <p:txBody>
          <a:bodyPr wrap="square">
            <a:spAutoFit/>
          </a:bodyPr>
          <a:lstStyle/>
          <a:p>
            <a:pPr marR="49288"/>
            <a:r>
              <a:rPr lang="ru-RU" sz="1455" b="1" dirty="0" err="1">
                <a:solidFill>
                  <a:schemeClr val="tx1">
                    <a:lumMod val="95000"/>
                    <a:lumOff val="5000"/>
                  </a:schemeClr>
                </a:solidFill>
                <a:latin typeface="+mj-lt"/>
                <a:cs typeface="Arial"/>
              </a:rPr>
              <a:t>Барча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тахлиллар</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натижалари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аниқ</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бўлгач</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кўнгиллилар</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кейинги</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босқичга</a:t>
            </a:r>
            <a:r>
              <a:rPr lang="ru-RU" sz="1455" b="1" dirty="0">
                <a:solidFill>
                  <a:schemeClr val="tx1">
                    <a:lumMod val="95000"/>
                    <a:lumOff val="5000"/>
                  </a:schemeClr>
                </a:solidFill>
                <a:latin typeface="+mj-lt"/>
                <a:cs typeface="Arial"/>
              </a:rPr>
              <a:t> - </a:t>
            </a:r>
            <a:r>
              <a:rPr lang="ru-RU" sz="1455" b="1" dirty="0" err="1">
                <a:solidFill>
                  <a:schemeClr val="tx1">
                    <a:lumMod val="95000"/>
                    <a:lumOff val="5000"/>
                  </a:schemeClr>
                </a:solidFill>
                <a:latin typeface="+mj-lt"/>
                <a:cs typeface="Arial"/>
              </a:rPr>
              <a:t>вакцинацияга</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таклиф</a:t>
            </a:r>
            <a:r>
              <a:rPr lang="ru-RU" sz="1455" b="1" dirty="0">
                <a:solidFill>
                  <a:schemeClr val="tx1">
                    <a:lumMod val="95000"/>
                    <a:lumOff val="5000"/>
                  </a:schemeClr>
                </a:solidFill>
                <a:latin typeface="+mj-lt"/>
                <a:cs typeface="Arial"/>
              </a:rPr>
              <a:t> </a:t>
            </a:r>
            <a:r>
              <a:rPr lang="ru-RU" sz="1455" b="1" dirty="0" err="1">
                <a:solidFill>
                  <a:schemeClr val="tx1">
                    <a:lumMod val="95000"/>
                    <a:lumOff val="5000"/>
                  </a:schemeClr>
                </a:solidFill>
                <a:latin typeface="+mj-lt"/>
                <a:cs typeface="Arial"/>
              </a:rPr>
              <a:t>этилади</a:t>
            </a:r>
            <a:endParaRPr lang="ru-RU" sz="1455" dirty="0">
              <a:solidFill>
                <a:schemeClr val="tx1">
                  <a:lumMod val="95000"/>
                  <a:lumOff val="5000"/>
                </a:schemeClr>
              </a:solidFill>
              <a:latin typeface="+mj-lt"/>
              <a:cs typeface="Arial"/>
            </a:endParaRPr>
          </a:p>
        </p:txBody>
      </p:sp>
      <p:sp>
        <p:nvSpPr>
          <p:cNvPr id="21" name="Овал 20"/>
          <p:cNvSpPr/>
          <p:nvPr/>
        </p:nvSpPr>
        <p:spPr>
          <a:xfrm>
            <a:off x="1491977" y="1336553"/>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1</a:t>
            </a:r>
            <a:endParaRPr lang="ru-RU" sz="2668" b="1" dirty="0"/>
          </a:p>
        </p:txBody>
      </p:sp>
      <p:sp>
        <p:nvSpPr>
          <p:cNvPr id="34" name="Овал 33"/>
          <p:cNvSpPr/>
          <p:nvPr/>
        </p:nvSpPr>
        <p:spPr>
          <a:xfrm>
            <a:off x="1491977" y="6011846"/>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7</a:t>
            </a:r>
            <a:endParaRPr lang="ru-RU" sz="2668" b="1" dirty="0"/>
          </a:p>
        </p:txBody>
      </p:sp>
      <p:cxnSp>
        <p:nvCxnSpPr>
          <p:cNvPr id="26" name="Прямая соединительная линия 25"/>
          <p:cNvCxnSpPr>
            <a:stCxn id="21" idx="4"/>
            <a:endCxn id="34" idx="0"/>
          </p:cNvCxnSpPr>
          <p:nvPr/>
        </p:nvCxnSpPr>
        <p:spPr>
          <a:xfrm>
            <a:off x="1775773" y="1904145"/>
            <a:ext cx="0" cy="4107702"/>
          </a:xfrm>
          <a:prstGeom prst="line">
            <a:avLst/>
          </a:prstGeom>
          <a:ln w="57150">
            <a:solidFill>
              <a:srgbClr val="1D6295"/>
            </a:solidFill>
            <a:prstDash val="sysDot"/>
          </a:ln>
        </p:spPr>
        <p:style>
          <a:lnRef idx="1">
            <a:schemeClr val="accent1"/>
          </a:lnRef>
          <a:fillRef idx="0">
            <a:schemeClr val="accent1"/>
          </a:fillRef>
          <a:effectRef idx="0">
            <a:schemeClr val="accent1"/>
          </a:effectRef>
          <a:fontRef idx="minor">
            <a:schemeClr val="tx1"/>
          </a:fontRef>
        </p:style>
      </p:cxnSp>
      <p:sp>
        <p:nvSpPr>
          <p:cNvPr id="29" name="Овал 28"/>
          <p:cNvSpPr/>
          <p:nvPr/>
        </p:nvSpPr>
        <p:spPr>
          <a:xfrm>
            <a:off x="1491977" y="2115769"/>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2</a:t>
            </a:r>
            <a:endParaRPr lang="ru-RU" sz="2668" b="1" dirty="0"/>
          </a:p>
        </p:txBody>
      </p:sp>
      <p:sp>
        <p:nvSpPr>
          <p:cNvPr id="30" name="Овал 29"/>
          <p:cNvSpPr/>
          <p:nvPr/>
        </p:nvSpPr>
        <p:spPr>
          <a:xfrm>
            <a:off x="1491977" y="2899116"/>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3</a:t>
            </a:r>
            <a:endParaRPr lang="ru-RU" sz="2668" b="1" dirty="0"/>
          </a:p>
        </p:txBody>
      </p:sp>
      <p:sp>
        <p:nvSpPr>
          <p:cNvPr id="31" name="Овал 30"/>
          <p:cNvSpPr/>
          <p:nvPr/>
        </p:nvSpPr>
        <p:spPr>
          <a:xfrm>
            <a:off x="1491977" y="3674200"/>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4</a:t>
            </a:r>
            <a:endParaRPr lang="ru-RU" sz="2668" b="1" dirty="0"/>
          </a:p>
        </p:txBody>
      </p:sp>
      <p:sp>
        <p:nvSpPr>
          <p:cNvPr id="32" name="Овал 31"/>
          <p:cNvSpPr/>
          <p:nvPr/>
        </p:nvSpPr>
        <p:spPr>
          <a:xfrm>
            <a:off x="1491977" y="4453415"/>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5</a:t>
            </a:r>
            <a:endParaRPr lang="ru-RU" sz="2668" b="1" dirty="0"/>
          </a:p>
        </p:txBody>
      </p:sp>
      <p:sp>
        <p:nvSpPr>
          <p:cNvPr id="33" name="Овал 32"/>
          <p:cNvSpPr/>
          <p:nvPr/>
        </p:nvSpPr>
        <p:spPr>
          <a:xfrm>
            <a:off x="1491977" y="5232630"/>
            <a:ext cx="567591" cy="567591"/>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8" b="1" dirty="0"/>
              <a:t>6</a:t>
            </a:r>
            <a:endParaRPr lang="ru-RU" sz="2668" b="1" dirty="0"/>
          </a:p>
        </p:txBody>
      </p:sp>
      <p:sp>
        <p:nvSpPr>
          <p:cNvPr id="23" name="Прямоугольник 22"/>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p:cNvSpPr/>
          <p:nvPr/>
        </p:nvSpPr>
        <p:spPr>
          <a:xfrm>
            <a:off x="478970" y="297282"/>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Эмлаш жараёни босқичлари</a:t>
            </a:r>
          </a:p>
        </p:txBody>
      </p:sp>
      <p:sp>
        <p:nvSpPr>
          <p:cNvPr id="2" name="Номер слайда 1"/>
          <p:cNvSpPr>
            <a:spLocks noGrp="1"/>
          </p:cNvSpPr>
          <p:nvPr>
            <p:ph type="sldNum" sz="quarter" idx="12"/>
          </p:nvPr>
        </p:nvSpPr>
        <p:spPr/>
        <p:txBody>
          <a:bodyPr/>
          <a:lstStyle/>
          <a:p>
            <a:fld id="{172A1076-BC83-43EA-97BF-54460EE2CDF7}" type="slidenum">
              <a:rPr lang="ru-RU" smtClean="0"/>
              <a:t>12</a:t>
            </a:fld>
            <a:endParaRPr lang="ru-RU"/>
          </a:p>
        </p:txBody>
      </p:sp>
    </p:spTree>
    <p:extLst>
      <p:ext uri="{BB962C8B-B14F-4D97-AF65-F5344CB8AC3E}">
        <p14:creationId xmlns:p14="http://schemas.microsoft.com/office/powerpoint/2010/main" val="26026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4"/>
          <p:cNvSpPr txBox="1"/>
          <p:nvPr/>
        </p:nvSpPr>
        <p:spPr>
          <a:xfrm>
            <a:off x="2630419" y="1345688"/>
            <a:ext cx="7762902" cy="805212"/>
          </a:xfrm>
          <a:prstGeom prst="rect">
            <a:avLst/>
          </a:prstGeom>
        </p:spPr>
        <p:txBody>
          <a:bodyPr vert="horz" wrap="square" lIns="0" tIns="35425" rIns="0" bIns="0" rtlCol="0">
            <a:spAutoFit/>
          </a:bodyPr>
          <a:lstStyle/>
          <a:p>
            <a:pPr marL="7701" marR="3081">
              <a:lnSpc>
                <a:spcPts val="1977"/>
              </a:lnSpc>
              <a:spcBef>
                <a:spcPts val="278"/>
              </a:spcBef>
              <a:tabLst>
                <a:tab pos="884492" algn="l"/>
                <a:tab pos="2020431" algn="l"/>
                <a:tab pos="2271878" algn="l"/>
              </a:tabLst>
            </a:pPr>
            <a:r>
              <a:rPr sz="1940" b="1" dirty="0" err="1">
                <a:solidFill>
                  <a:srgbClr val="1D6295"/>
                </a:solidFill>
                <a:cs typeface="Arial"/>
              </a:rPr>
              <a:t>Ушбу</a:t>
            </a:r>
            <a:r>
              <a:rPr lang="ru-RU" sz="1940" b="1" dirty="0">
                <a:solidFill>
                  <a:srgbClr val="1D6295"/>
                </a:solidFill>
                <a:cs typeface="Arial"/>
              </a:rPr>
              <a:t> </a:t>
            </a:r>
            <a:r>
              <a:rPr sz="1940" b="1" dirty="0" err="1">
                <a:solidFill>
                  <a:srgbClr val="1D6295"/>
                </a:solidFill>
                <a:cs typeface="Arial"/>
              </a:rPr>
              <a:t>тадқиқот</a:t>
            </a:r>
            <a:r>
              <a:rPr lang="ru-RU" sz="1940" b="1" dirty="0">
                <a:solidFill>
                  <a:srgbClr val="1D6295"/>
                </a:solidFill>
                <a:cs typeface="Arial"/>
              </a:rPr>
              <a:t> </a:t>
            </a:r>
            <a:r>
              <a:rPr sz="1940" b="1" dirty="0" err="1">
                <a:solidFill>
                  <a:srgbClr val="1D6295"/>
                </a:solidFill>
                <a:cs typeface="Arial"/>
              </a:rPr>
              <a:t>давомида</a:t>
            </a:r>
            <a:r>
              <a:rPr lang="ru-RU" sz="1940" b="1" dirty="0">
                <a:solidFill>
                  <a:srgbClr val="1D6295"/>
                </a:solidFill>
                <a:cs typeface="Arial"/>
              </a:rPr>
              <a:t> </a:t>
            </a:r>
            <a:r>
              <a:rPr lang="ru-RU" sz="1940" b="1" dirty="0" err="1" smtClean="0">
                <a:solidFill>
                  <a:srgbClr val="1D6295"/>
                </a:solidFill>
                <a:cs typeface="Arial"/>
              </a:rPr>
              <a:t>инсоннинг</a:t>
            </a:r>
            <a:r>
              <a:rPr lang="ru-RU" sz="1940" b="1" dirty="0" smtClean="0">
                <a:solidFill>
                  <a:srgbClr val="1D6295"/>
                </a:solidFill>
                <a:cs typeface="Arial"/>
              </a:rPr>
              <a:t> </a:t>
            </a:r>
            <a:r>
              <a:rPr lang="ru-RU" sz="1940" b="1" dirty="0" err="1" smtClean="0">
                <a:solidFill>
                  <a:srgbClr val="1D6295"/>
                </a:solidFill>
                <a:cs typeface="Arial"/>
              </a:rPr>
              <a:t>саломатлиги</a:t>
            </a:r>
            <a:r>
              <a:rPr lang="ru-RU" sz="1940" b="1" dirty="0" smtClean="0">
                <a:solidFill>
                  <a:srgbClr val="1D6295"/>
                </a:solidFill>
                <a:cs typeface="Arial"/>
              </a:rPr>
              <a:t> </a:t>
            </a:r>
            <a:r>
              <a:rPr lang="ru-RU" sz="1940" b="1" dirty="0">
                <a:solidFill>
                  <a:srgbClr val="1D6295"/>
                </a:solidFill>
                <a:cs typeface="Arial"/>
              </a:rPr>
              <a:t>1 </a:t>
            </a:r>
            <a:r>
              <a:rPr lang="ru-RU" sz="1940" b="1" dirty="0" err="1">
                <a:solidFill>
                  <a:srgbClr val="1D6295"/>
                </a:solidFill>
                <a:cs typeface="Arial"/>
              </a:rPr>
              <a:t>йил</a:t>
            </a:r>
            <a:r>
              <a:rPr lang="ru-RU" sz="1940" b="1" dirty="0">
                <a:solidFill>
                  <a:srgbClr val="1D6295"/>
                </a:solidFill>
                <a:cs typeface="Arial"/>
              </a:rPr>
              <a:t> </a:t>
            </a:r>
            <a:r>
              <a:rPr lang="ru-RU" sz="1940" b="1" dirty="0" err="1">
                <a:solidFill>
                  <a:srgbClr val="1D6295"/>
                </a:solidFill>
                <a:cs typeface="Arial"/>
              </a:rPr>
              <a:t>давомида</a:t>
            </a:r>
            <a:r>
              <a:rPr lang="ru-RU" sz="1940" b="1" dirty="0">
                <a:solidFill>
                  <a:srgbClr val="1D6295"/>
                </a:solidFill>
                <a:cs typeface="Arial"/>
              </a:rPr>
              <a:t> </a:t>
            </a:r>
            <a:r>
              <a:rPr lang="ru-RU" sz="1940" b="1" dirty="0" err="1">
                <a:solidFill>
                  <a:srgbClr val="1D6295"/>
                </a:solidFill>
                <a:cs typeface="Arial"/>
              </a:rPr>
              <a:t>малакали</a:t>
            </a:r>
            <a:r>
              <a:rPr lang="ru-RU" sz="1940" b="1" dirty="0">
                <a:solidFill>
                  <a:srgbClr val="1D6295"/>
                </a:solidFill>
                <a:cs typeface="Arial"/>
              </a:rPr>
              <a:t> </a:t>
            </a:r>
            <a:r>
              <a:rPr sz="1940" b="1" dirty="0" err="1">
                <a:solidFill>
                  <a:srgbClr val="1D6295"/>
                </a:solidFill>
                <a:cs typeface="Arial"/>
              </a:rPr>
              <a:t>мутахассислар</a:t>
            </a:r>
            <a:r>
              <a:rPr lang="ru-RU" sz="1940" b="1" dirty="0">
                <a:solidFill>
                  <a:srgbClr val="1D6295"/>
                </a:solidFill>
                <a:cs typeface="Arial"/>
              </a:rPr>
              <a:t> </a:t>
            </a:r>
            <a:r>
              <a:rPr sz="1940" b="1" dirty="0" err="1">
                <a:solidFill>
                  <a:srgbClr val="1D6295"/>
                </a:solidFill>
                <a:cs typeface="Arial"/>
              </a:rPr>
              <a:t>назоратига</a:t>
            </a:r>
            <a:r>
              <a:rPr lang="ru-RU" sz="1940" b="1" dirty="0">
                <a:solidFill>
                  <a:srgbClr val="1D6295"/>
                </a:solidFill>
                <a:cs typeface="Arial"/>
              </a:rPr>
              <a:t> </a:t>
            </a:r>
            <a:r>
              <a:rPr lang="ru-RU" sz="1940" b="1" dirty="0" err="1">
                <a:solidFill>
                  <a:srgbClr val="1D6295"/>
                </a:solidFill>
                <a:cs typeface="Arial"/>
              </a:rPr>
              <a:t>олинади</a:t>
            </a:r>
            <a:r>
              <a:rPr lang="ru-RU" sz="1940" b="1" dirty="0">
                <a:solidFill>
                  <a:srgbClr val="1D6295"/>
                </a:solidFill>
                <a:cs typeface="Arial"/>
              </a:rPr>
              <a:t> </a:t>
            </a:r>
            <a:r>
              <a:rPr lang="ru-RU" sz="1940" b="1" dirty="0" err="1">
                <a:solidFill>
                  <a:srgbClr val="1D6295"/>
                </a:solidFill>
                <a:cs typeface="Arial"/>
              </a:rPr>
              <a:t>ва</a:t>
            </a:r>
            <a:r>
              <a:rPr lang="ru-RU" sz="1940" b="1" dirty="0">
                <a:solidFill>
                  <a:srgbClr val="1D6295"/>
                </a:solidFill>
                <a:cs typeface="Arial"/>
              </a:rPr>
              <a:t> </a:t>
            </a:r>
            <a:r>
              <a:rPr lang="ru-RU" sz="1940" b="1" dirty="0" err="1" smtClean="0">
                <a:solidFill>
                  <a:srgbClr val="1D6295"/>
                </a:solidFill>
                <a:cs typeface="Arial"/>
              </a:rPr>
              <a:t>соғлиғи</a:t>
            </a:r>
            <a:r>
              <a:rPr lang="ru-RU" sz="1940" b="1" dirty="0" smtClean="0">
                <a:solidFill>
                  <a:srgbClr val="1D6295"/>
                </a:solidFill>
                <a:cs typeface="Arial"/>
              </a:rPr>
              <a:t> </a:t>
            </a:r>
            <a:r>
              <a:rPr lang="ru-RU" sz="1940" b="1" dirty="0" err="1">
                <a:solidFill>
                  <a:srgbClr val="1D6295"/>
                </a:solidFill>
                <a:cs typeface="Arial"/>
              </a:rPr>
              <a:t>тиббий</a:t>
            </a:r>
            <a:r>
              <a:rPr lang="ru-RU" sz="1940" b="1" dirty="0">
                <a:solidFill>
                  <a:srgbClr val="1D6295"/>
                </a:solidFill>
                <a:cs typeface="Arial"/>
              </a:rPr>
              <a:t> </a:t>
            </a:r>
            <a:r>
              <a:rPr lang="ru-RU" sz="1940" b="1" dirty="0" err="1" smtClean="0">
                <a:solidFill>
                  <a:srgbClr val="1D6295"/>
                </a:solidFill>
                <a:cs typeface="Arial"/>
              </a:rPr>
              <a:t>суғурталанади</a:t>
            </a:r>
            <a:endParaRPr lang="ru-RU" sz="1940" dirty="0">
              <a:solidFill>
                <a:srgbClr val="1D6295"/>
              </a:solidFill>
              <a:cs typeface="Arial"/>
            </a:endParaRPr>
          </a:p>
        </p:txBody>
      </p:sp>
      <p:pic>
        <p:nvPicPr>
          <p:cNvPr id="15" name="Picture 14" descr="Vaccine - Free medical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018" y="1162035"/>
            <a:ext cx="989298" cy="989298"/>
          </a:xfrm>
          <a:prstGeom prst="rect">
            <a:avLst/>
          </a:prstGeom>
          <a:noFill/>
          <a:extLst>
            <a:ext uri="{909E8E84-426E-40DD-AFC4-6F175D3DCCD1}">
              <a14:hiddenFill xmlns:a14="http://schemas.microsoft.com/office/drawing/2010/main">
                <a:solidFill>
                  <a:srgbClr val="FFFFFF"/>
                </a:solidFill>
              </a14:hiddenFill>
            </a:ext>
          </a:extLst>
        </p:spPr>
      </p:pic>
      <p:sp>
        <p:nvSpPr>
          <p:cNvPr id="17" name="object 4"/>
          <p:cNvSpPr txBox="1"/>
          <p:nvPr/>
        </p:nvSpPr>
        <p:spPr>
          <a:xfrm>
            <a:off x="369128" y="2646134"/>
            <a:ext cx="11453746" cy="548732"/>
          </a:xfrm>
          <a:prstGeom prst="rect">
            <a:avLst/>
          </a:prstGeom>
        </p:spPr>
        <p:txBody>
          <a:bodyPr vert="horz" wrap="square" lIns="0" tIns="35425" rIns="0" bIns="0" rtlCol="0">
            <a:spAutoFit/>
          </a:bodyPr>
          <a:lstStyle/>
          <a:p>
            <a:pPr marL="7701" marR="3081" algn="ctr">
              <a:lnSpc>
                <a:spcPts val="1977"/>
              </a:lnSpc>
              <a:spcBef>
                <a:spcPts val="278"/>
              </a:spcBef>
              <a:tabLst>
                <a:tab pos="884492" algn="l"/>
                <a:tab pos="2020431" algn="l"/>
                <a:tab pos="2271878" algn="l"/>
              </a:tabLst>
            </a:pPr>
            <a:r>
              <a:rPr lang="ru-RU" sz="1698" b="1" spc="58" dirty="0">
                <a:solidFill>
                  <a:srgbClr val="1D6295"/>
                </a:solidFill>
                <a:cs typeface="Arial"/>
              </a:rPr>
              <a:t>Ушбу </a:t>
            </a:r>
            <a:r>
              <a:rPr lang="ru-RU" sz="1698" b="1" spc="58" dirty="0" err="1">
                <a:solidFill>
                  <a:srgbClr val="1D6295"/>
                </a:solidFill>
                <a:cs typeface="Arial"/>
              </a:rPr>
              <a:t>тадқиқот</a:t>
            </a:r>
            <a:r>
              <a:rPr lang="ru-RU" sz="1698" b="1" spc="58" dirty="0">
                <a:solidFill>
                  <a:srgbClr val="1D6295"/>
                </a:solidFill>
                <a:cs typeface="Arial"/>
              </a:rPr>
              <a:t> </a:t>
            </a:r>
            <a:r>
              <a:rPr lang="ru-RU" sz="1698" b="1" spc="58" dirty="0" err="1">
                <a:solidFill>
                  <a:srgbClr val="1D6295"/>
                </a:solidFill>
                <a:cs typeface="Arial"/>
              </a:rPr>
              <a:t>давомида</a:t>
            </a:r>
            <a:r>
              <a:rPr lang="ru-RU" sz="1698" b="1" spc="58" dirty="0">
                <a:solidFill>
                  <a:srgbClr val="1D6295"/>
                </a:solidFill>
                <a:cs typeface="Arial"/>
              </a:rPr>
              <a:t> </a:t>
            </a:r>
            <a:r>
              <a:rPr lang="ru-RU" sz="1698" b="1" spc="58" dirty="0" err="1" smtClean="0">
                <a:solidFill>
                  <a:srgbClr val="1D6295"/>
                </a:solidFill>
                <a:cs typeface="Arial"/>
              </a:rPr>
              <a:t>кўнгилликларни</a:t>
            </a:r>
            <a:r>
              <a:rPr lang="ru-RU" sz="1698" b="1" spc="58" dirty="0" smtClean="0">
                <a:solidFill>
                  <a:srgbClr val="1D6295"/>
                </a:solidFill>
                <a:cs typeface="Arial"/>
              </a:rPr>
              <a:t> </a:t>
            </a:r>
            <a:r>
              <a:rPr lang="ru-RU" sz="1698" b="1" spc="58" dirty="0" err="1" smtClean="0">
                <a:solidFill>
                  <a:srgbClr val="1D6295"/>
                </a:solidFill>
                <a:cs typeface="Arial"/>
              </a:rPr>
              <a:t>саломатлиги</a:t>
            </a:r>
            <a:r>
              <a:rPr lang="ru-RU" sz="1698" b="1" spc="58" dirty="0" smtClean="0">
                <a:solidFill>
                  <a:srgbClr val="1D6295"/>
                </a:solidFill>
                <a:cs typeface="Arial"/>
              </a:rPr>
              <a:t> </a:t>
            </a:r>
            <a:r>
              <a:rPr lang="ru-RU" sz="1698" b="1" spc="58" dirty="0" err="1">
                <a:solidFill>
                  <a:srgbClr val="1D6295"/>
                </a:solidFill>
                <a:cs typeface="Arial"/>
              </a:rPr>
              <a:t>ўз</a:t>
            </a:r>
            <a:r>
              <a:rPr lang="ru-RU" sz="1698" b="1" spc="58" dirty="0">
                <a:solidFill>
                  <a:srgbClr val="1D6295"/>
                </a:solidFill>
                <a:cs typeface="Arial"/>
              </a:rPr>
              <a:t> </a:t>
            </a:r>
            <a:r>
              <a:rPr lang="ru-RU" sz="1698" b="1" spc="58" dirty="0" err="1">
                <a:solidFill>
                  <a:srgbClr val="1D6295"/>
                </a:solidFill>
                <a:cs typeface="Arial"/>
              </a:rPr>
              <a:t>вақтида</a:t>
            </a:r>
            <a:r>
              <a:rPr lang="ru-RU" sz="1698" b="1" spc="58" dirty="0">
                <a:solidFill>
                  <a:srgbClr val="1D6295"/>
                </a:solidFill>
                <a:cs typeface="Arial"/>
              </a:rPr>
              <a:t> </a:t>
            </a:r>
            <a:r>
              <a:rPr lang="ru-RU" sz="1698" b="1" spc="58" dirty="0" err="1">
                <a:solidFill>
                  <a:srgbClr val="1D6295"/>
                </a:solidFill>
                <a:cs typeface="Arial"/>
              </a:rPr>
              <a:t>ўрганиш</a:t>
            </a:r>
            <a:r>
              <a:rPr lang="ru-RU" sz="1698" b="1" spc="58" dirty="0">
                <a:solidFill>
                  <a:srgbClr val="1D6295"/>
                </a:solidFill>
                <a:cs typeface="Arial"/>
              </a:rPr>
              <a:t> </a:t>
            </a:r>
            <a:r>
              <a:rPr lang="ru-RU" sz="1698" b="1" spc="58" dirty="0" err="1">
                <a:solidFill>
                  <a:srgbClr val="1D6295"/>
                </a:solidFill>
                <a:cs typeface="Arial"/>
              </a:rPr>
              <a:t>учун</a:t>
            </a:r>
            <a:r>
              <a:rPr lang="ru-RU" sz="1698" b="1" spc="58" dirty="0">
                <a:solidFill>
                  <a:srgbClr val="1D6295"/>
                </a:solidFill>
                <a:cs typeface="Arial"/>
              </a:rPr>
              <a:t> </a:t>
            </a:r>
            <a:r>
              <a:rPr lang="ru-RU" sz="1698" b="1" spc="58" dirty="0" err="1">
                <a:solidFill>
                  <a:srgbClr val="1D6295"/>
                </a:solidFill>
                <a:cs typeface="Arial"/>
              </a:rPr>
              <a:t>тадқиқот</a:t>
            </a:r>
            <a:r>
              <a:rPr lang="ru-RU" sz="1698" b="1" spc="58" dirty="0">
                <a:solidFill>
                  <a:srgbClr val="1D6295"/>
                </a:solidFill>
                <a:cs typeface="Arial"/>
              </a:rPr>
              <a:t>  </a:t>
            </a:r>
            <a:r>
              <a:rPr lang="ru-RU" sz="1698" b="1" spc="58" dirty="0" err="1">
                <a:solidFill>
                  <a:srgbClr val="1D6295"/>
                </a:solidFill>
                <a:cs typeface="Arial"/>
              </a:rPr>
              <a:t>жойига</a:t>
            </a:r>
            <a:r>
              <a:rPr lang="ru-RU" sz="1698" b="1" spc="58" dirty="0">
                <a:solidFill>
                  <a:srgbClr val="1D6295"/>
                </a:solidFill>
                <a:cs typeface="Arial"/>
              </a:rPr>
              <a:t>, </a:t>
            </a:r>
            <a:r>
              <a:rPr lang="ru-RU" sz="1698" b="1" spc="58" dirty="0" err="1">
                <a:solidFill>
                  <a:srgbClr val="1D6295"/>
                </a:solidFill>
                <a:cs typeface="Arial"/>
              </a:rPr>
              <a:t>яъни</a:t>
            </a:r>
            <a:r>
              <a:rPr lang="ru-RU" sz="1698" b="1" spc="58" dirty="0">
                <a:solidFill>
                  <a:srgbClr val="1D6295"/>
                </a:solidFill>
                <a:cs typeface="Arial"/>
              </a:rPr>
              <a:t> </a:t>
            </a:r>
            <a:r>
              <a:rPr lang="ru-RU" sz="1698" b="1" spc="58" dirty="0" err="1" smtClean="0">
                <a:solidFill>
                  <a:srgbClr val="1D6295"/>
                </a:solidFill>
                <a:cs typeface="Arial"/>
              </a:rPr>
              <a:t>поликлиникага</a:t>
            </a:r>
            <a:r>
              <a:rPr lang="ru-RU" sz="1698" b="1" spc="58" dirty="0" smtClean="0">
                <a:solidFill>
                  <a:srgbClr val="1D6295"/>
                </a:solidFill>
                <a:cs typeface="Arial"/>
              </a:rPr>
              <a:t>, улар </a:t>
            </a:r>
            <a:r>
              <a:rPr lang="ru-RU" sz="1698" b="1" spc="58" dirty="0" err="1" smtClean="0">
                <a:solidFill>
                  <a:srgbClr val="1D6295"/>
                </a:solidFill>
                <a:cs typeface="Arial"/>
              </a:rPr>
              <a:t>керакли</a:t>
            </a:r>
            <a:r>
              <a:rPr lang="ru-RU" sz="1698" b="1" spc="58" dirty="0" smtClean="0">
                <a:solidFill>
                  <a:srgbClr val="1D6295"/>
                </a:solidFill>
                <a:cs typeface="Arial"/>
              </a:rPr>
              <a:t> </a:t>
            </a:r>
            <a:r>
              <a:rPr lang="ru-RU" sz="1698" b="1" spc="58" dirty="0" err="1" smtClean="0">
                <a:solidFill>
                  <a:srgbClr val="1D6295"/>
                </a:solidFill>
                <a:cs typeface="Arial"/>
              </a:rPr>
              <a:t>пайтда</a:t>
            </a:r>
            <a:r>
              <a:rPr lang="ru-RU" sz="1698" b="1" spc="58" dirty="0" smtClean="0">
                <a:solidFill>
                  <a:srgbClr val="1D6295"/>
                </a:solidFill>
                <a:cs typeface="Arial"/>
              </a:rPr>
              <a:t> </a:t>
            </a:r>
            <a:r>
              <a:rPr lang="ru-RU" sz="1698" b="1" spc="58" dirty="0" err="1" smtClean="0">
                <a:solidFill>
                  <a:srgbClr val="1D6295"/>
                </a:solidFill>
                <a:cs typeface="Arial"/>
              </a:rPr>
              <a:t>ташриф</a:t>
            </a:r>
            <a:r>
              <a:rPr lang="ru-RU" sz="1698" b="1" spc="58" dirty="0" smtClean="0">
                <a:solidFill>
                  <a:srgbClr val="1D6295"/>
                </a:solidFill>
                <a:cs typeface="Arial"/>
              </a:rPr>
              <a:t> </a:t>
            </a:r>
            <a:r>
              <a:rPr lang="ru-RU" sz="1698" b="1" spc="58" dirty="0" err="1" smtClean="0">
                <a:solidFill>
                  <a:srgbClr val="1D6295"/>
                </a:solidFill>
                <a:cs typeface="Arial"/>
              </a:rPr>
              <a:t>буюрадилар</a:t>
            </a:r>
            <a:endParaRPr lang="ru-RU" sz="1698" b="1" spc="58" dirty="0">
              <a:solidFill>
                <a:srgbClr val="1D6295"/>
              </a:solidFill>
              <a:cs typeface="Arial"/>
            </a:endParaRPr>
          </a:p>
        </p:txBody>
      </p:sp>
      <p:cxnSp>
        <p:nvCxnSpPr>
          <p:cNvPr id="16" name="Прямая соединительная линия 15"/>
          <p:cNvCxnSpPr/>
          <p:nvPr/>
        </p:nvCxnSpPr>
        <p:spPr>
          <a:xfrm>
            <a:off x="735901" y="2438199"/>
            <a:ext cx="10720198" cy="0"/>
          </a:xfrm>
          <a:prstGeom prst="line">
            <a:avLst/>
          </a:prstGeom>
          <a:ln w="38100">
            <a:solidFill>
              <a:srgbClr val="1D6295"/>
            </a:solidFill>
            <a:prstDash val="sysDot"/>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a:xfrm>
            <a:off x="680452" y="3451276"/>
            <a:ext cx="11268508" cy="2866743"/>
            <a:chOff x="680452" y="3451276"/>
            <a:chExt cx="11268508" cy="2866743"/>
          </a:xfrm>
        </p:grpSpPr>
        <p:sp>
          <p:nvSpPr>
            <p:cNvPr id="20" name="object 4"/>
            <p:cNvSpPr txBox="1"/>
            <p:nvPr/>
          </p:nvSpPr>
          <p:spPr>
            <a:xfrm>
              <a:off x="680452" y="3451276"/>
              <a:ext cx="2446122" cy="292251"/>
            </a:xfrm>
            <a:prstGeom prst="rect">
              <a:avLst/>
            </a:prstGeom>
          </p:spPr>
          <p:txBody>
            <a:bodyPr vert="horz" wrap="square" lIns="0" tIns="35425" rIns="0" bIns="0" rtlCol="0">
              <a:spAutoFit/>
            </a:bodyPr>
            <a:lstStyle/>
            <a:p>
              <a:pPr marL="7701" marR="3081" algn="ctr">
                <a:lnSpc>
                  <a:spcPts val="1977"/>
                </a:lnSpc>
                <a:spcBef>
                  <a:spcPts val="278"/>
                </a:spcBef>
                <a:tabLst>
                  <a:tab pos="884492" algn="l"/>
                  <a:tab pos="2020431" algn="l"/>
                  <a:tab pos="2271878" algn="l"/>
                </a:tabLst>
              </a:pPr>
              <a:r>
                <a:rPr lang="ru-RU" sz="1698" b="1" spc="58" dirty="0" err="1">
                  <a:solidFill>
                    <a:srgbClr val="1D6295"/>
                  </a:solidFill>
                  <a:cs typeface="Arial"/>
                </a:rPr>
                <a:t>Саралашдан</a:t>
              </a:r>
              <a:r>
                <a:rPr lang="ru-RU" sz="1698" b="1" spc="58" dirty="0">
                  <a:solidFill>
                    <a:srgbClr val="1D6295"/>
                  </a:solidFill>
                  <a:cs typeface="Arial"/>
                </a:rPr>
                <a:t> </a:t>
              </a:r>
              <a:r>
                <a:rPr lang="ru-RU" sz="1698" b="1" spc="58" dirty="0" err="1">
                  <a:solidFill>
                    <a:srgbClr val="1D6295"/>
                  </a:solidFill>
                  <a:cs typeface="Arial"/>
                </a:rPr>
                <a:t>ўтиш</a:t>
              </a:r>
              <a:r>
                <a:rPr lang="ru-RU" sz="1698" b="1" spc="58" dirty="0">
                  <a:solidFill>
                    <a:srgbClr val="1D6295"/>
                  </a:solidFill>
                  <a:cs typeface="Arial"/>
                </a:rPr>
                <a:t>:</a:t>
              </a:r>
            </a:p>
          </p:txBody>
        </p:sp>
        <p:sp>
          <p:nvSpPr>
            <p:cNvPr id="19" name="Прямоугольник 18"/>
            <p:cNvSpPr/>
            <p:nvPr/>
          </p:nvSpPr>
          <p:spPr>
            <a:xfrm>
              <a:off x="1429017" y="3808092"/>
              <a:ext cx="3211439" cy="595804"/>
            </a:xfrm>
            <a:prstGeom prst="rect">
              <a:avLst/>
            </a:prstGeom>
          </p:spPr>
          <p:txBody>
            <a:bodyPr wrap="square">
              <a:spAutoFit/>
            </a:bodyPr>
            <a:lstStyle/>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1-доза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вакцинани</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қабул</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қилиш</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куни</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1-дозадан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сўнг</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8 кун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4773945" y="4588847"/>
              <a:ext cx="3800587" cy="595804"/>
            </a:xfrm>
            <a:prstGeom prst="rect">
              <a:avLst/>
            </a:prstGeom>
          </p:spPr>
          <p:txBody>
            <a:bodyPr wrap="square">
              <a:spAutoFit/>
            </a:bodyPr>
            <a:lstStyle/>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2-доза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эмлаш</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қабул</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қилиш</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куни</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2-дозани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қабул</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қилгандан</a:t>
              </a:r>
              <a:r>
                <a:rPr lang="ru-RU" sz="1334"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8 кун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 name="Прямоугольник 21"/>
            <p:cNvSpPr/>
            <p:nvPr/>
          </p:nvSpPr>
          <p:spPr>
            <a:xfrm>
              <a:off x="8529587" y="4651152"/>
              <a:ext cx="3419373" cy="1666867"/>
            </a:xfrm>
            <a:prstGeom prst="rect">
              <a:avLst/>
            </a:prstGeom>
          </p:spPr>
          <p:txBody>
            <a:bodyPr wrap="square">
              <a:spAutoFit/>
            </a:bodyPr>
            <a:lstStyle/>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3-дозани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қабул</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қилиш</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3-дозадан </a:t>
              </a:r>
              <a:r>
                <a:rPr lang="ru-RU" sz="1334"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r>
              <a:br>
                <a:rPr lang="ru-RU" sz="1334"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ru-RU" sz="1334" b="1"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8 </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кун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3-дозадан 14 кун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3-дозадан 1 ой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3-дозани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қабул</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қилгандан</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6 ой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ўтиб</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85"/>
                </a:spcAft>
              </a:pP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3-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дозадан</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кейин</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12 ой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ўтгандан</a:t>
              </a:r>
              <a:r>
                <a:rPr lang="ru-RU" sz="1334" b="1"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334" b="1"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кейин</a:t>
              </a:r>
              <a:endParaRPr lang="ru-RU" sz="1334"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Соединительная линия уступом 24"/>
            <p:cNvCxnSpPr>
              <a:stCxn id="19" idx="1"/>
              <a:endCxn id="19" idx="2"/>
            </p:cNvCxnSpPr>
            <p:nvPr/>
          </p:nvCxnSpPr>
          <p:spPr>
            <a:xfrm rot="10800000" flipH="1" flipV="1">
              <a:off x="1429017" y="4105994"/>
              <a:ext cx="1605720" cy="297902"/>
            </a:xfrm>
            <a:prstGeom prst="bentConnector4">
              <a:avLst>
                <a:gd name="adj1" fmla="val -14237"/>
                <a:gd name="adj2" fmla="val 176737"/>
              </a:avLst>
            </a:prstGeom>
            <a:ln w="5715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29" name="Соединительная линия уступом 28"/>
            <p:cNvCxnSpPr>
              <a:stCxn id="21" idx="1"/>
              <a:endCxn id="21" idx="2"/>
            </p:cNvCxnSpPr>
            <p:nvPr/>
          </p:nvCxnSpPr>
          <p:spPr>
            <a:xfrm rot="10800000" flipH="1" flipV="1">
              <a:off x="4773944" y="4867634"/>
              <a:ext cx="1900294" cy="278787"/>
            </a:xfrm>
            <a:prstGeom prst="bentConnector4">
              <a:avLst>
                <a:gd name="adj1" fmla="val -7295"/>
                <a:gd name="adj2" fmla="val 149724"/>
              </a:avLst>
            </a:prstGeom>
            <a:ln w="5715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31" name="Соединительная линия уступом 30"/>
            <p:cNvCxnSpPr>
              <a:stCxn id="22" idx="1"/>
              <a:endCxn id="22" idx="2"/>
            </p:cNvCxnSpPr>
            <p:nvPr/>
          </p:nvCxnSpPr>
          <p:spPr>
            <a:xfrm rot="10800000" flipH="1" flipV="1">
              <a:off x="8529586" y="5484585"/>
              <a:ext cx="1709687" cy="833433"/>
            </a:xfrm>
            <a:prstGeom prst="bentConnector4">
              <a:avLst>
                <a:gd name="adj1" fmla="val -13371"/>
                <a:gd name="adj2" fmla="val 127429"/>
              </a:avLst>
            </a:prstGeom>
            <a:ln w="5715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35" name="Соединительная линия уступом 34"/>
            <p:cNvCxnSpPr/>
            <p:nvPr/>
          </p:nvCxnSpPr>
          <p:spPr>
            <a:xfrm>
              <a:off x="2133600" y="4645449"/>
              <a:ext cx="2506856" cy="458759"/>
            </a:xfrm>
            <a:prstGeom prst="bentConnector3">
              <a:avLst>
                <a:gd name="adj1" fmla="val 757"/>
              </a:avLst>
            </a:prstGeom>
            <a:ln w="57150">
              <a:solidFill>
                <a:srgbClr val="1D629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ная линия уступом 38"/>
            <p:cNvCxnSpPr/>
            <p:nvPr/>
          </p:nvCxnSpPr>
          <p:spPr>
            <a:xfrm>
              <a:off x="5821680" y="5271952"/>
              <a:ext cx="2364709" cy="769293"/>
            </a:xfrm>
            <a:prstGeom prst="bentConnector3">
              <a:avLst>
                <a:gd name="adj1" fmla="val -269"/>
              </a:avLst>
            </a:prstGeom>
            <a:ln w="57150">
              <a:solidFill>
                <a:srgbClr val="1D629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62973" y="4086878"/>
              <a:ext cx="323454" cy="465640"/>
            </a:xfrm>
            <a:prstGeom prst="rect">
              <a:avLst/>
            </a:prstGeom>
            <a:noFill/>
            <a:ln>
              <a:noFill/>
            </a:ln>
          </p:spPr>
          <p:txBody>
            <a:bodyPr wrap="square" rtlCol="0">
              <a:spAutoFit/>
            </a:bodyPr>
            <a:lstStyle/>
            <a:p>
              <a:r>
                <a:rPr lang="ru-RU" sz="2426" b="1" dirty="0">
                  <a:solidFill>
                    <a:srgbClr val="1D6295"/>
                  </a:solidFill>
                </a:rPr>
                <a:t>1</a:t>
              </a:r>
            </a:p>
          </p:txBody>
        </p:sp>
        <p:sp>
          <p:nvSpPr>
            <p:cNvPr id="52" name="TextBox 51"/>
            <p:cNvSpPr txBox="1"/>
            <p:nvPr/>
          </p:nvSpPr>
          <p:spPr>
            <a:xfrm>
              <a:off x="3225301" y="4680782"/>
              <a:ext cx="323454" cy="465640"/>
            </a:xfrm>
            <a:prstGeom prst="rect">
              <a:avLst/>
            </a:prstGeom>
            <a:noFill/>
            <a:ln>
              <a:noFill/>
            </a:ln>
          </p:spPr>
          <p:txBody>
            <a:bodyPr wrap="square" rtlCol="0">
              <a:spAutoFit/>
            </a:bodyPr>
            <a:lstStyle/>
            <a:p>
              <a:r>
                <a:rPr lang="ru-RU" sz="2426" b="1" dirty="0">
                  <a:solidFill>
                    <a:srgbClr val="1D6295"/>
                  </a:solidFill>
                </a:rPr>
                <a:t>2</a:t>
              </a:r>
            </a:p>
          </p:txBody>
        </p:sp>
        <p:sp>
          <p:nvSpPr>
            <p:cNvPr id="53" name="TextBox 52"/>
            <p:cNvSpPr txBox="1"/>
            <p:nvPr/>
          </p:nvSpPr>
          <p:spPr>
            <a:xfrm>
              <a:off x="6788538" y="5614933"/>
              <a:ext cx="67372" cy="465640"/>
            </a:xfrm>
            <a:prstGeom prst="rect">
              <a:avLst/>
            </a:prstGeom>
            <a:noFill/>
            <a:ln>
              <a:noFill/>
            </a:ln>
          </p:spPr>
          <p:txBody>
            <a:bodyPr wrap="square" rtlCol="0">
              <a:spAutoFit/>
            </a:bodyPr>
            <a:lstStyle/>
            <a:p>
              <a:r>
                <a:rPr lang="ru-RU" sz="2426" b="1" dirty="0">
                  <a:solidFill>
                    <a:srgbClr val="1D6295"/>
                  </a:solidFill>
                </a:rPr>
                <a:t>3</a:t>
              </a:r>
            </a:p>
          </p:txBody>
        </p:sp>
      </p:grpSp>
      <p:sp>
        <p:nvSpPr>
          <p:cNvPr id="40" name="AutoShape 4" descr="Virus - Free healthcare and medical icons"/>
          <p:cNvSpPr>
            <a:spLocks noChangeAspect="1" noChangeArrowheads="1"/>
          </p:cNvSpPr>
          <p:nvPr/>
        </p:nvSpPr>
        <p:spPr bwMode="auto">
          <a:xfrm>
            <a:off x="94769" y="-87602"/>
            <a:ext cx="184831" cy="184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5449" tIns="27725" rIns="55449" bIns="27725" numCol="1" anchor="t" anchorCtr="0" compatLnSpc="1">
            <a:prstTxWarp prst="textNoShape">
              <a:avLst/>
            </a:prstTxWarp>
          </a:bodyPr>
          <a:lstStyle/>
          <a:p>
            <a:endParaRPr lang="ru-RU" sz="1092"/>
          </a:p>
        </p:txBody>
      </p:sp>
      <p:sp>
        <p:nvSpPr>
          <p:cNvPr id="41" name="Прямоугольник 40"/>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478970" y="297282"/>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Эмлаш жараёни босқичлари</a:t>
            </a:r>
          </a:p>
        </p:txBody>
      </p:sp>
      <p:sp>
        <p:nvSpPr>
          <p:cNvPr id="2" name="Номер слайда 1"/>
          <p:cNvSpPr>
            <a:spLocks noGrp="1"/>
          </p:cNvSpPr>
          <p:nvPr>
            <p:ph type="sldNum" sz="quarter" idx="12"/>
          </p:nvPr>
        </p:nvSpPr>
        <p:spPr/>
        <p:txBody>
          <a:bodyPr/>
          <a:lstStyle/>
          <a:p>
            <a:fld id="{172A1076-BC83-43EA-97BF-54460EE2CDF7}" type="slidenum">
              <a:rPr lang="ru-RU" smtClean="0"/>
              <a:t>13</a:t>
            </a:fld>
            <a:endParaRPr lang="ru-RU"/>
          </a:p>
        </p:txBody>
      </p:sp>
    </p:spTree>
    <p:extLst>
      <p:ext uri="{BB962C8B-B14F-4D97-AF65-F5344CB8AC3E}">
        <p14:creationId xmlns:p14="http://schemas.microsoft.com/office/powerpoint/2010/main" val="2382351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4"/>
          <p:cNvSpPr txBox="1"/>
          <p:nvPr/>
        </p:nvSpPr>
        <p:spPr>
          <a:xfrm>
            <a:off x="7656825" y="2728902"/>
            <a:ext cx="4297321" cy="2514484"/>
          </a:xfrm>
          <a:prstGeom prst="rect">
            <a:avLst/>
          </a:prstGeom>
        </p:spPr>
        <p:txBody>
          <a:bodyPr vert="horz" wrap="square" lIns="0" tIns="55449" rIns="0" bIns="0" rtlCol="0">
            <a:spAutoFit/>
          </a:bodyPr>
          <a:lstStyle/>
          <a:p>
            <a:pPr marL="7701" marR="3081" indent="-7701">
              <a:lnSpc>
                <a:spcPct val="120000"/>
              </a:lnSpc>
              <a:spcBef>
                <a:spcPts val="437"/>
              </a:spcBef>
              <a:tabLst>
                <a:tab pos="2298832" algn="l"/>
                <a:tab pos="4149835" algn="l"/>
              </a:tabLst>
            </a:pPr>
            <a:r>
              <a:rPr lang="uz-Cyrl-UZ" b="1" dirty="0" smtClean="0">
                <a:solidFill>
                  <a:srgbClr val="1D6295"/>
                </a:solidFill>
                <a:cs typeface="Arial"/>
              </a:rPr>
              <a:t>Т</a:t>
            </a:r>
            <a:r>
              <a:rPr b="1" dirty="0" err="1" smtClean="0">
                <a:solidFill>
                  <a:srgbClr val="1D6295"/>
                </a:solidFill>
                <a:cs typeface="Arial"/>
              </a:rPr>
              <a:t>адқиқотга</a:t>
            </a:r>
            <a:r>
              <a:rPr lang="ru-RU" b="1" dirty="0" smtClean="0">
                <a:solidFill>
                  <a:srgbClr val="1D6295"/>
                </a:solidFill>
                <a:cs typeface="Arial"/>
              </a:rPr>
              <a:t> </a:t>
            </a:r>
            <a:r>
              <a:rPr b="1" dirty="0" err="1">
                <a:solidFill>
                  <a:srgbClr val="1D6295"/>
                </a:solidFill>
                <a:cs typeface="Arial"/>
              </a:rPr>
              <a:t>қабул</a:t>
            </a:r>
            <a:r>
              <a:rPr lang="en-US" b="1" dirty="0">
                <a:solidFill>
                  <a:srgbClr val="1D6295"/>
                </a:solidFill>
                <a:cs typeface="Arial"/>
              </a:rPr>
              <a:t> </a:t>
            </a:r>
            <a:r>
              <a:rPr lang="ru-RU" b="1" dirty="0" err="1">
                <a:solidFill>
                  <a:srgbClr val="1D6295"/>
                </a:solidFill>
                <a:cs typeface="Arial"/>
              </a:rPr>
              <a:t>қилинган</a:t>
            </a:r>
            <a:r>
              <a:rPr b="1" dirty="0">
                <a:solidFill>
                  <a:srgbClr val="1D6295"/>
                </a:solidFill>
                <a:cs typeface="Arial"/>
              </a:rPr>
              <a:t>  </a:t>
            </a:r>
            <a:r>
              <a:rPr b="1" dirty="0" err="1" smtClean="0">
                <a:solidFill>
                  <a:srgbClr val="1D6295"/>
                </a:solidFill>
                <a:cs typeface="Arial"/>
              </a:rPr>
              <a:t>кун</a:t>
            </a:r>
            <a:r>
              <a:rPr lang="uz-Cyrl-UZ" b="1" dirty="0" smtClean="0">
                <a:solidFill>
                  <a:srgbClr val="1D6295"/>
                </a:solidFill>
                <a:cs typeface="Arial"/>
              </a:rPr>
              <a:t>дан</a:t>
            </a:r>
            <a:r>
              <a:rPr b="1" dirty="0" smtClean="0">
                <a:solidFill>
                  <a:srgbClr val="1D6295"/>
                </a:solidFill>
                <a:cs typeface="Arial"/>
              </a:rPr>
              <a:t> </a:t>
            </a:r>
            <a:r>
              <a:rPr b="1" dirty="0" err="1">
                <a:solidFill>
                  <a:srgbClr val="1D6295"/>
                </a:solidFill>
                <a:cs typeface="Arial"/>
              </a:rPr>
              <a:t>эртасигаёқ</a:t>
            </a:r>
            <a:r>
              <a:rPr lang="en-US" b="1" dirty="0">
                <a:solidFill>
                  <a:srgbClr val="1D6295"/>
                </a:solidFill>
                <a:cs typeface="Arial"/>
              </a:rPr>
              <a:t> </a:t>
            </a:r>
            <a:r>
              <a:rPr b="1" dirty="0" err="1">
                <a:solidFill>
                  <a:srgbClr val="1D6295"/>
                </a:solidFill>
                <a:cs typeface="Arial"/>
              </a:rPr>
              <a:t>вакцинанинг</a:t>
            </a:r>
            <a:r>
              <a:rPr b="1" dirty="0">
                <a:solidFill>
                  <a:srgbClr val="1D6295"/>
                </a:solidFill>
                <a:cs typeface="Arial"/>
              </a:rPr>
              <a:t>  </a:t>
            </a:r>
            <a:endParaRPr lang="en-US" b="1" dirty="0">
              <a:solidFill>
                <a:srgbClr val="1D6295"/>
              </a:solidFill>
              <a:cs typeface="Arial"/>
            </a:endParaRPr>
          </a:p>
          <a:p>
            <a:pPr marL="7701" marR="3081" indent="-7701">
              <a:lnSpc>
                <a:spcPct val="120000"/>
              </a:lnSpc>
              <a:spcBef>
                <a:spcPts val="437"/>
              </a:spcBef>
              <a:tabLst>
                <a:tab pos="2298832" algn="l"/>
                <a:tab pos="4149835" algn="l"/>
              </a:tabLst>
            </a:pPr>
            <a:r>
              <a:rPr b="1" dirty="0">
                <a:solidFill>
                  <a:srgbClr val="1D6295"/>
                </a:solidFill>
                <a:cs typeface="Arial"/>
              </a:rPr>
              <a:t>1-дозасини </a:t>
            </a:r>
            <a:r>
              <a:rPr b="1" dirty="0" err="1">
                <a:solidFill>
                  <a:srgbClr val="1D6295"/>
                </a:solidFill>
                <a:cs typeface="Arial"/>
              </a:rPr>
              <a:t>қабул</a:t>
            </a:r>
            <a:r>
              <a:rPr b="1" dirty="0">
                <a:solidFill>
                  <a:srgbClr val="1D6295"/>
                </a:solidFill>
                <a:cs typeface="Arial"/>
              </a:rPr>
              <a:t> </a:t>
            </a:r>
            <a:r>
              <a:rPr b="1" dirty="0" err="1" smtClean="0">
                <a:solidFill>
                  <a:srgbClr val="1D6295"/>
                </a:solidFill>
                <a:cs typeface="Arial"/>
              </a:rPr>
              <a:t>қил</a:t>
            </a:r>
            <a:r>
              <a:rPr lang="uz-Cyrl-UZ" b="1" dirty="0" smtClean="0">
                <a:solidFill>
                  <a:srgbClr val="1D6295"/>
                </a:solidFill>
                <a:cs typeface="Arial"/>
              </a:rPr>
              <a:t>инади</a:t>
            </a:r>
            <a:r>
              <a:rPr b="1" dirty="0" smtClean="0">
                <a:solidFill>
                  <a:srgbClr val="1D6295"/>
                </a:solidFill>
                <a:cs typeface="Arial"/>
              </a:rPr>
              <a:t>,</a:t>
            </a:r>
            <a:r>
              <a:rPr lang="en-US" b="1" dirty="0" smtClean="0">
                <a:solidFill>
                  <a:srgbClr val="1D6295"/>
                </a:solidFill>
                <a:cs typeface="Arial"/>
              </a:rPr>
              <a:t> </a:t>
            </a:r>
            <a:endParaRPr lang="en-US" b="1" dirty="0">
              <a:solidFill>
                <a:srgbClr val="1D6295"/>
              </a:solidFill>
              <a:cs typeface="Arial"/>
            </a:endParaRPr>
          </a:p>
          <a:p>
            <a:pPr marL="7701" marR="3081" indent="-7701">
              <a:lnSpc>
                <a:spcPct val="120000"/>
              </a:lnSpc>
              <a:spcBef>
                <a:spcPts val="437"/>
              </a:spcBef>
              <a:tabLst>
                <a:tab pos="2298832" algn="l"/>
                <a:tab pos="4149835" algn="l"/>
              </a:tabLst>
            </a:pPr>
            <a:r>
              <a:rPr lang="ru-RU" b="1" dirty="0">
                <a:solidFill>
                  <a:srgbClr val="1D6295"/>
                </a:solidFill>
                <a:cs typeface="Arial"/>
              </a:rPr>
              <a:t>2-дозани 30-куни </a:t>
            </a:r>
            <a:r>
              <a:rPr lang="ru-RU" b="1" dirty="0" err="1">
                <a:solidFill>
                  <a:srgbClr val="1D6295"/>
                </a:solidFill>
                <a:cs typeface="Arial"/>
              </a:rPr>
              <a:t>ва</a:t>
            </a:r>
            <a:r>
              <a:rPr lang="ru-RU" b="1" dirty="0">
                <a:solidFill>
                  <a:srgbClr val="1D6295"/>
                </a:solidFill>
                <a:cs typeface="Arial"/>
              </a:rPr>
              <a:t> </a:t>
            </a:r>
            <a:endParaRPr lang="en-US" b="1" dirty="0">
              <a:solidFill>
                <a:srgbClr val="1D6295"/>
              </a:solidFill>
              <a:cs typeface="Arial"/>
            </a:endParaRPr>
          </a:p>
          <a:p>
            <a:pPr marL="7701" marR="3081" indent="-7701">
              <a:lnSpc>
                <a:spcPct val="120000"/>
              </a:lnSpc>
              <a:spcBef>
                <a:spcPts val="437"/>
              </a:spcBef>
              <a:tabLst>
                <a:tab pos="2298832" algn="l"/>
                <a:tab pos="4149835" algn="l"/>
              </a:tabLst>
            </a:pPr>
            <a:r>
              <a:rPr lang="ru-RU" b="1" dirty="0">
                <a:solidFill>
                  <a:srgbClr val="1D6295"/>
                </a:solidFill>
                <a:cs typeface="Arial"/>
              </a:rPr>
              <a:t>3-дозани 60-куни </a:t>
            </a:r>
            <a:r>
              <a:rPr lang="ru-RU" b="1" dirty="0" err="1">
                <a:solidFill>
                  <a:srgbClr val="1D6295"/>
                </a:solidFill>
                <a:cs typeface="Arial"/>
              </a:rPr>
              <a:t>чап</a:t>
            </a:r>
            <a:r>
              <a:rPr lang="ru-RU" b="1" dirty="0">
                <a:solidFill>
                  <a:srgbClr val="1D6295"/>
                </a:solidFill>
                <a:cs typeface="Arial"/>
              </a:rPr>
              <a:t> елка </a:t>
            </a:r>
            <a:r>
              <a:rPr lang="ru-RU" b="1" dirty="0" err="1">
                <a:solidFill>
                  <a:srgbClr val="1D6295"/>
                </a:solidFill>
                <a:cs typeface="Arial"/>
              </a:rPr>
              <a:t>дельтасимон</a:t>
            </a:r>
            <a:r>
              <a:rPr lang="ru-RU" b="1" dirty="0">
                <a:solidFill>
                  <a:srgbClr val="1D6295"/>
                </a:solidFill>
                <a:cs typeface="Arial"/>
              </a:rPr>
              <a:t> </a:t>
            </a:r>
            <a:r>
              <a:rPr lang="ru-RU" b="1" dirty="0" err="1">
                <a:solidFill>
                  <a:srgbClr val="1D6295"/>
                </a:solidFill>
                <a:cs typeface="Arial"/>
              </a:rPr>
              <a:t>мушак</a:t>
            </a:r>
            <a:r>
              <a:rPr lang="ru-RU" b="1" dirty="0">
                <a:solidFill>
                  <a:srgbClr val="1D6295"/>
                </a:solidFill>
                <a:cs typeface="Arial"/>
              </a:rPr>
              <a:t> </a:t>
            </a:r>
            <a:r>
              <a:rPr lang="ru-RU" b="1" dirty="0" err="1">
                <a:solidFill>
                  <a:srgbClr val="1D6295"/>
                </a:solidFill>
                <a:cs typeface="Arial"/>
              </a:rPr>
              <a:t>орасига</a:t>
            </a:r>
            <a:r>
              <a:rPr lang="ru-RU" b="1" dirty="0">
                <a:solidFill>
                  <a:srgbClr val="1D6295"/>
                </a:solidFill>
                <a:cs typeface="Arial"/>
              </a:rPr>
              <a:t>  инъекция </a:t>
            </a:r>
            <a:r>
              <a:rPr lang="ru-RU" b="1" dirty="0" err="1">
                <a:solidFill>
                  <a:srgbClr val="1D6295"/>
                </a:solidFill>
                <a:cs typeface="Arial"/>
              </a:rPr>
              <a:t>орқали</a:t>
            </a:r>
            <a:r>
              <a:rPr lang="ru-RU" b="1" dirty="0">
                <a:solidFill>
                  <a:srgbClr val="1D6295"/>
                </a:solidFill>
                <a:cs typeface="Arial"/>
              </a:rPr>
              <a:t> </a:t>
            </a:r>
            <a:r>
              <a:rPr lang="ru-RU" b="1" dirty="0" err="1">
                <a:solidFill>
                  <a:srgbClr val="1D6295"/>
                </a:solidFill>
                <a:cs typeface="Arial"/>
              </a:rPr>
              <a:t>қабул</a:t>
            </a:r>
            <a:r>
              <a:rPr lang="ru-RU" b="1" dirty="0">
                <a:solidFill>
                  <a:srgbClr val="1D6295"/>
                </a:solidFill>
                <a:cs typeface="Arial"/>
              </a:rPr>
              <a:t> </a:t>
            </a:r>
            <a:r>
              <a:rPr lang="ru-RU" b="1" dirty="0" err="1" smtClean="0">
                <a:solidFill>
                  <a:srgbClr val="1D6295"/>
                </a:solidFill>
                <a:cs typeface="Arial"/>
              </a:rPr>
              <a:t>қилинади</a:t>
            </a:r>
            <a:r>
              <a:rPr lang="ru-RU" b="1" dirty="0" smtClean="0">
                <a:solidFill>
                  <a:srgbClr val="1D6295"/>
                </a:solidFill>
                <a:cs typeface="Arial"/>
              </a:rPr>
              <a:t>.</a:t>
            </a:r>
            <a:endParaRPr dirty="0">
              <a:solidFill>
                <a:srgbClr val="1D6295"/>
              </a:solidFill>
              <a:cs typeface="Arial"/>
            </a:endParaRPr>
          </a:p>
        </p:txBody>
      </p:sp>
      <p:cxnSp>
        <p:nvCxnSpPr>
          <p:cNvPr id="37" name="Прямая соединительная линия 36"/>
          <p:cNvCxnSpPr/>
          <p:nvPr/>
        </p:nvCxnSpPr>
        <p:spPr>
          <a:xfrm>
            <a:off x="7336156" y="2633749"/>
            <a:ext cx="0" cy="2704791"/>
          </a:xfrm>
          <a:prstGeom prst="line">
            <a:avLst/>
          </a:prstGeom>
          <a:ln w="57150">
            <a:solidFill>
              <a:srgbClr val="1D6295"/>
            </a:solidFill>
          </a:ln>
        </p:spPr>
        <p:style>
          <a:lnRef idx="1">
            <a:schemeClr val="accent1"/>
          </a:lnRef>
          <a:fillRef idx="0">
            <a:schemeClr val="accent1"/>
          </a:fillRef>
          <a:effectRef idx="0">
            <a:schemeClr val="accent1"/>
          </a:effectRef>
          <a:fontRef idx="minor">
            <a:schemeClr val="tx1"/>
          </a:fontRef>
        </p:style>
      </p:cxnSp>
      <p:sp>
        <p:nvSpPr>
          <p:cNvPr id="12" name="AutoShape 4" descr="Virus - Free healthcare and medical icons"/>
          <p:cNvSpPr>
            <a:spLocks noChangeAspect="1" noChangeArrowheads="1"/>
          </p:cNvSpPr>
          <p:nvPr/>
        </p:nvSpPr>
        <p:spPr bwMode="auto">
          <a:xfrm>
            <a:off x="94769" y="-87602"/>
            <a:ext cx="184831" cy="184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5449" tIns="27725" rIns="55449" bIns="27725" numCol="1" anchor="t" anchorCtr="0" compatLnSpc="1">
            <a:prstTxWarp prst="textNoShape">
              <a:avLst/>
            </a:prstTxWarp>
          </a:bodyPr>
          <a:lstStyle/>
          <a:p>
            <a:endParaRPr lang="ru-RU" sz="1092"/>
          </a:p>
        </p:txBody>
      </p:sp>
      <p:sp>
        <p:nvSpPr>
          <p:cNvPr id="14" name="Прямоугольник 13"/>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478970" y="297282"/>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Эмлаш жараёни ўтиладиган муассасалар </a:t>
            </a:r>
          </a:p>
        </p:txBody>
      </p:sp>
      <p:graphicFrame>
        <p:nvGraphicFramePr>
          <p:cNvPr id="5" name="Таблица 4"/>
          <p:cNvGraphicFramePr>
            <a:graphicFrameLocks noGrp="1"/>
          </p:cNvGraphicFramePr>
          <p:nvPr>
            <p:extLst>
              <p:ext uri="{D42A27DB-BD31-4B8C-83A1-F6EECF244321}">
                <p14:modId xmlns:p14="http://schemas.microsoft.com/office/powerpoint/2010/main" val="957711927"/>
              </p:ext>
            </p:extLst>
          </p:nvPr>
        </p:nvGraphicFramePr>
        <p:xfrm>
          <a:off x="478970" y="1711186"/>
          <a:ext cx="6400600" cy="4549916"/>
        </p:xfrm>
        <a:graphic>
          <a:graphicData uri="http://schemas.openxmlformats.org/drawingml/2006/table">
            <a:tbl>
              <a:tblPr firstCol="1" bandRow="1">
                <a:tableStyleId>{5C22544A-7EE6-4342-B048-85BDC9FD1C3A}</a:tableStyleId>
              </a:tblPr>
              <a:tblGrid>
                <a:gridCol w="1498400">
                  <a:extLst>
                    <a:ext uri="{9D8B030D-6E8A-4147-A177-3AD203B41FA5}">
                      <a16:colId xmlns:a16="http://schemas.microsoft.com/office/drawing/2014/main" val="2135427773"/>
                    </a:ext>
                  </a:extLst>
                </a:gridCol>
                <a:gridCol w="4902200">
                  <a:extLst>
                    <a:ext uri="{9D8B030D-6E8A-4147-A177-3AD203B41FA5}">
                      <a16:colId xmlns:a16="http://schemas.microsoft.com/office/drawing/2014/main" val="3790968917"/>
                    </a:ext>
                  </a:extLst>
                </a:gridCol>
              </a:tblGrid>
              <a:tr h="1137479">
                <a:tc>
                  <a:txBody>
                    <a:bodyPr/>
                    <a:lstStyle/>
                    <a:p>
                      <a:pPr algn="ctr"/>
                      <a:r>
                        <a:rPr lang="ru-RU" sz="1800" dirty="0" smtClean="0">
                          <a:effectLst/>
                        </a:rPr>
                        <a:t>01-марказ</a:t>
                      </a:r>
                      <a:endParaRPr lang="ru-RU" dirty="0"/>
                    </a:p>
                  </a:txBody>
                  <a:tcPr anchor="ctr">
                    <a:solidFill>
                      <a:srgbClr val="1D6295"/>
                    </a:solidFill>
                  </a:tcPr>
                </a:tc>
                <a:tc>
                  <a:txBody>
                    <a:bodyPr/>
                    <a:lstStyle/>
                    <a:p>
                      <a:pPr marL="144000"/>
                      <a:r>
                        <a:rPr lang="ru-RU" sz="1800" dirty="0" err="1" smtClean="0">
                          <a:effectLst/>
                        </a:rPr>
                        <a:t>Ўзбекистон</a:t>
                      </a:r>
                      <a:r>
                        <a:rPr lang="ru-RU" sz="1800" dirty="0" smtClean="0">
                          <a:effectLst/>
                        </a:rPr>
                        <a:t> </a:t>
                      </a:r>
                      <a:r>
                        <a:rPr lang="ru-RU" sz="1800" dirty="0" err="1" smtClean="0">
                          <a:effectLst/>
                        </a:rPr>
                        <a:t>Республикаси</a:t>
                      </a:r>
                      <a:r>
                        <a:rPr lang="ru-RU" sz="1800" dirty="0" smtClean="0">
                          <a:effectLst/>
                        </a:rPr>
                        <a:t> </a:t>
                      </a:r>
                      <a:r>
                        <a:rPr lang="ru-RU" sz="1800" dirty="0" err="1" smtClean="0">
                          <a:effectLst/>
                        </a:rPr>
                        <a:t>Ички</a:t>
                      </a:r>
                      <a:r>
                        <a:rPr lang="ru-RU" sz="1800" dirty="0" smtClean="0">
                          <a:effectLst/>
                        </a:rPr>
                        <a:t> </a:t>
                      </a:r>
                      <a:r>
                        <a:rPr lang="ru-RU" sz="1800" dirty="0" err="1" smtClean="0">
                          <a:effectLst/>
                        </a:rPr>
                        <a:t>ишлар</a:t>
                      </a:r>
                      <a:r>
                        <a:rPr lang="ru-RU" sz="1800" dirty="0" smtClean="0">
                          <a:effectLst/>
                        </a:rPr>
                        <a:t> </a:t>
                      </a:r>
                      <a:r>
                        <a:rPr lang="ru-RU" sz="1800" dirty="0" err="1" smtClean="0">
                          <a:effectLst/>
                        </a:rPr>
                        <a:t>вазирлиги</a:t>
                      </a:r>
                      <a:r>
                        <a:rPr lang="ru-RU" sz="1800" dirty="0" smtClean="0">
                          <a:effectLst/>
                        </a:rPr>
                        <a:t> </a:t>
                      </a:r>
                      <a:r>
                        <a:rPr lang="ru-RU" sz="1800" dirty="0" err="1" smtClean="0">
                          <a:effectLst/>
                        </a:rPr>
                        <a:t>Марказий</a:t>
                      </a:r>
                      <a:r>
                        <a:rPr lang="ru-RU" sz="1800" dirty="0" smtClean="0">
                          <a:effectLst/>
                        </a:rPr>
                        <a:t> </a:t>
                      </a:r>
                      <a:r>
                        <a:rPr lang="ru-RU" sz="1800" dirty="0" err="1" smtClean="0">
                          <a:effectLst/>
                        </a:rPr>
                        <a:t>поликлиникаси</a:t>
                      </a:r>
                      <a:r>
                        <a:rPr lang="ru-RU" sz="1800" dirty="0" smtClean="0">
                          <a:effectLst/>
                        </a:rPr>
                        <a:t> </a:t>
                      </a:r>
                      <a:endParaRPr lang="ru-RU" dirty="0"/>
                    </a:p>
                  </a:txBody>
                  <a:tcPr anchor="ctr"/>
                </a:tc>
                <a:extLst>
                  <a:ext uri="{0D108BD9-81ED-4DB2-BD59-A6C34878D82A}">
                    <a16:rowId xmlns:a16="http://schemas.microsoft.com/office/drawing/2014/main" val="1212404226"/>
                  </a:ext>
                </a:extLst>
              </a:tr>
              <a:tr h="1137479">
                <a:tc>
                  <a:txBody>
                    <a:bodyPr/>
                    <a:lstStyle/>
                    <a:p>
                      <a:pPr algn="ctr"/>
                      <a:r>
                        <a:rPr lang="ru-RU" sz="1800" dirty="0" smtClean="0">
                          <a:effectLst/>
                        </a:rPr>
                        <a:t>02-марказ</a:t>
                      </a:r>
                      <a:endParaRPr lang="ru-RU" dirty="0"/>
                    </a:p>
                  </a:txBody>
                  <a:tcPr anchor="ctr">
                    <a:solidFill>
                      <a:srgbClr val="1D6295"/>
                    </a:solidFill>
                  </a:tcPr>
                </a:tc>
                <a:tc>
                  <a:txBody>
                    <a:bodyPr/>
                    <a:lstStyle/>
                    <a:p>
                      <a:pPr marL="144000"/>
                      <a:r>
                        <a:rPr lang="ru-RU" sz="1800" dirty="0" err="1" smtClean="0">
                          <a:effectLst/>
                        </a:rPr>
                        <a:t>Ўзбекистон</a:t>
                      </a:r>
                      <a:r>
                        <a:rPr lang="ru-RU" sz="1800" dirty="0" smtClean="0">
                          <a:effectLst/>
                        </a:rPr>
                        <a:t> </a:t>
                      </a:r>
                      <a:r>
                        <a:rPr lang="ru-RU" sz="1800" dirty="0" err="1" smtClean="0">
                          <a:effectLst/>
                        </a:rPr>
                        <a:t>Республикаси</a:t>
                      </a:r>
                      <a:r>
                        <a:rPr lang="ru-RU" sz="1800" dirty="0" smtClean="0">
                          <a:effectLst/>
                        </a:rPr>
                        <a:t> </a:t>
                      </a:r>
                      <a:r>
                        <a:rPr lang="ru-RU" sz="1800" dirty="0" err="1" smtClean="0">
                          <a:effectLst/>
                        </a:rPr>
                        <a:t>Ички</a:t>
                      </a:r>
                      <a:r>
                        <a:rPr lang="ru-RU" sz="1800" dirty="0" smtClean="0">
                          <a:effectLst/>
                        </a:rPr>
                        <a:t> </a:t>
                      </a:r>
                      <a:r>
                        <a:rPr lang="ru-RU" sz="1800" dirty="0" err="1" smtClean="0">
                          <a:effectLst/>
                        </a:rPr>
                        <a:t>ишлар</a:t>
                      </a:r>
                      <a:r>
                        <a:rPr lang="ru-RU" sz="1800" dirty="0" smtClean="0">
                          <a:effectLst/>
                        </a:rPr>
                        <a:t> </a:t>
                      </a:r>
                      <a:r>
                        <a:rPr lang="ru-RU" sz="1800" dirty="0" err="1" smtClean="0">
                          <a:effectLst/>
                        </a:rPr>
                        <a:t>вазирлиги</a:t>
                      </a:r>
                      <a:r>
                        <a:rPr lang="ru-RU" sz="1800" dirty="0" smtClean="0">
                          <a:effectLst/>
                        </a:rPr>
                        <a:t> </a:t>
                      </a:r>
                      <a:r>
                        <a:rPr lang="ru-RU" sz="1800" dirty="0" err="1" smtClean="0">
                          <a:effectLst/>
                        </a:rPr>
                        <a:t>Тошкент</a:t>
                      </a:r>
                      <a:r>
                        <a:rPr lang="ru-RU" sz="1800" dirty="0" smtClean="0">
                          <a:effectLst/>
                        </a:rPr>
                        <a:t> </a:t>
                      </a:r>
                      <a:r>
                        <a:rPr lang="ru-RU" sz="1800" dirty="0" err="1" smtClean="0">
                          <a:effectLst/>
                        </a:rPr>
                        <a:t>шаҳар</a:t>
                      </a:r>
                      <a:r>
                        <a:rPr lang="ru-RU" sz="1800" dirty="0" smtClean="0">
                          <a:effectLst/>
                        </a:rPr>
                        <a:t> </a:t>
                      </a:r>
                      <a:r>
                        <a:rPr lang="ru-RU" sz="1800" dirty="0" err="1" smtClean="0">
                          <a:effectLst/>
                        </a:rPr>
                        <a:t>поликлиникаси</a:t>
                      </a:r>
                      <a:endParaRPr lang="ru-RU" dirty="0"/>
                    </a:p>
                  </a:txBody>
                  <a:tcPr anchor="ctr"/>
                </a:tc>
                <a:extLst>
                  <a:ext uri="{0D108BD9-81ED-4DB2-BD59-A6C34878D82A}">
                    <a16:rowId xmlns:a16="http://schemas.microsoft.com/office/drawing/2014/main" val="765533422"/>
                  </a:ext>
                </a:extLst>
              </a:tr>
              <a:tr h="1137479">
                <a:tc>
                  <a:txBody>
                    <a:bodyPr/>
                    <a:lstStyle/>
                    <a:p>
                      <a:pPr algn="ctr"/>
                      <a:r>
                        <a:rPr lang="ru-RU" sz="1800" dirty="0" smtClean="0">
                          <a:effectLst/>
                        </a:rPr>
                        <a:t>03-марказ</a:t>
                      </a:r>
                      <a:endParaRPr lang="ru-RU" dirty="0"/>
                    </a:p>
                  </a:txBody>
                  <a:tcPr anchor="ctr">
                    <a:solidFill>
                      <a:srgbClr val="1D6295"/>
                    </a:solidFill>
                  </a:tcPr>
                </a:tc>
                <a:tc>
                  <a:txBody>
                    <a:bodyPr/>
                    <a:lstStyle/>
                    <a:p>
                      <a:pPr marL="144000"/>
                      <a:r>
                        <a:rPr lang="ru-RU" sz="1800" dirty="0" err="1" smtClean="0">
                          <a:effectLst/>
                        </a:rPr>
                        <a:t>Ўзбекистон</a:t>
                      </a:r>
                      <a:r>
                        <a:rPr lang="ru-RU" sz="1800" dirty="0" smtClean="0">
                          <a:effectLst/>
                        </a:rPr>
                        <a:t> </a:t>
                      </a:r>
                      <a:r>
                        <a:rPr lang="ru-RU" sz="1800" dirty="0" err="1" smtClean="0">
                          <a:effectLst/>
                        </a:rPr>
                        <a:t>Республикаси</a:t>
                      </a:r>
                      <a:r>
                        <a:rPr lang="ru-RU" sz="1800" dirty="0" smtClean="0">
                          <a:effectLst/>
                        </a:rPr>
                        <a:t> </a:t>
                      </a:r>
                      <a:r>
                        <a:rPr lang="ru-RU" sz="1800" dirty="0" err="1" smtClean="0">
                          <a:effectLst/>
                        </a:rPr>
                        <a:t>Ички</a:t>
                      </a:r>
                      <a:r>
                        <a:rPr lang="ru-RU" sz="1800" dirty="0" smtClean="0">
                          <a:effectLst/>
                        </a:rPr>
                        <a:t> </a:t>
                      </a:r>
                      <a:r>
                        <a:rPr lang="ru-RU" sz="1800" dirty="0" err="1" smtClean="0">
                          <a:effectLst/>
                        </a:rPr>
                        <a:t>ишлар</a:t>
                      </a:r>
                      <a:r>
                        <a:rPr lang="ru-RU" sz="1800" dirty="0" smtClean="0">
                          <a:effectLst/>
                        </a:rPr>
                        <a:t> </a:t>
                      </a:r>
                      <a:r>
                        <a:rPr lang="ru-RU" sz="1800" dirty="0" err="1" smtClean="0">
                          <a:effectLst/>
                        </a:rPr>
                        <a:t>вазирлиги</a:t>
                      </a:r>
                      <a:r>
                        <a:rPr lang="ru-RU" sz="1800" dirty="0" smtClean="0">
                          <a:effectLst/>
                        </a:rPr>
                        <a:t> </a:t>
                      </a:r>
                      <a:r>
                        <a:rPr lang="ru-RU" sz="1800" dirty="0" err="1" smtClean="0">
                          <a:effectLst/>
                        </a:rPr>
                        <a:t>Тошкент</a:t>
                      </a:r>
                      <a:r>
                        <a:rPr lang="ru-RU" sz="1800" dirty="0" smtClean="0">
                          <a:effectLst/>
                        </a:rPr>
                        <a:t> </a:t>
                      </a:r>
                      <a:r>
                        <a:rPr lang="ru-RU" sz="1800" dirty="0" err="1" smtClean="0">
                          <a:effectLst/>
                        </a:rPr>
                        <a:t>вилоят</a:t>
                      </a:r>
                      <a:r>
                        <a:rPr lang="ru-RU" sz="1800" dirty="0" smtClean="0">
                          <a:effectLst/>
                        </a:rPr>
                        <a:t> </a:t>
                      </a:r>
                      <a:r>
                        <a:rPr lang="ru-RU" sz="1800" dirty="0" err="1" smtClean="0">
                          <a:effectLst/>
                        </a:rPr>
                        <a:t>тиббиёт</a:t>
                      </a:r>
                      <a:r>
                        <a:rPr lang="ru-RU" sz="1800" dirty="0" smtClean="0">
                          <a:effectLst/>
                        </a:rPr>
                        <a:t> </a:t>
                      </a:r>
                      <a:r>
                        <a:rPr lang="ru-RU" sz="1800" dirty="0" err="1" smtClean="0">
                          <a:effectLst/>
                        </a:rPr>
                        <a:t>бўлинмаси</a:t>
                      </a:r>
                      <a:endParaRPr lang="ru-RU" dirty="0"/>
                    </a:p>
                  </a:txBody>
                  <a:tcPr anchor="ctr"/>
                </a:tc>
                <a:extLst>
                  <a:ext uri="{0D108BD9-81ED-4DB2-BD59-A6C34878D82A}">
                    <a16:rowId xmlns:a16="http://schemas.microsoft.com/office/drawing/2014/main" val="2231796153"/>
                  </a:ext>
                </a:extLst>
              </a:tr>
              <a:tr h="1137479">
                <a:tc>
                  <a:txBody>
                    <a:bodyPr/>
                    <a:lstStyle/>
                    <a:p>
                      <a:pPr algn="ctr"/>
                      <a:r>
                        <a:rPr lang="ru-RU" sz="1800" dirty="0" smtClean="0">
                          <a:effectLst/>
                        </a:rPr>
                        <a:t>04-марказ</a:t>
                      </a:r>
                      <a:endParaRPr lang="ru-RU" dirty="0"/>
                    </a:p>
                  </a:txBody>
                  <a:tcPr anchor="ctr">
                    <a:solidFill>
                      <a:srgbClr val="1D6295"/>
                    </a:solidFill>
                  </a:tcPr>
                </a:tc>
                <a:tc>
                  <a:txBody>
                    <a:bodyPr/>
                    <a:lstStyle/>
                    <a:p>
                      <a:pPr marL="144000"/>
                      <a:r>
                        <a:rPr lang="ru-RU" sz="1800" dirty="0" err="1" smtClean="0">
                          <a:effectLst/>
                        </a:rPr>
                        <a:t>Ўзбекистон</a:t>
                      </a:r>
                      <a:r>
                        <a:rPr lang="ru-RU" sz="1800" dirty="0" smtClean="0">
                          <a:effectLst/>
                        </a:rPr>
                        <a:t> </a:t>
                      </a:r>
                      <a:r>
                        <a:rPr lang="ru-RU" sz="1800" dirty="0" err="1" smtClean="0">
                          <a:effectLst/>
                        </a:rPr>
                        <a:t>Республикаси</a:t>
                      </a:r>
                      <a:r>
                        <a:rPr lang="ru-RU" sz="1800" dirty="0" smtClean="0">
                          <a:effectLst/>
                        </a:rPr>
                        <a:t> </a:t>
                      </a:r>
                      <a:r>
                        <a:rPr lang="ru-RU" sz="1800" dirty="0" err="1" smtClean="0">
                          <a:effectLst/>
                        </a:rPr>
                        <a:t>Соғлиқни</a:t>
                      </a:r>
                      <a:r>
                        <a:rPr lang="ru-RU" sz="1800" dirty="0" smtClean="0">
                          <a:effectLst/>
                        </a:rPr>
                        <a:t> </a:t>
                      </a:r>
                      <a:r>
                        <a:rPr lang="ru-RU" sz="1800" dirty="0" err="1" smtClean="0">
                          <a:effectLst/>
                        </a:rPr>
                        <a:t>сақлаш</a:t>
                      </a:r>
                      <a:r>
                        <a:rPr lang="ru-RU" sz="1800" dirty="0" smtClean="0">
                          <a:effectLst/>
                        </a:rPr>
                        <a:t> </a:t>
                      </a:r>
                      <a:r>
                        <a:rPr lang="ru-RU" sz="1800" dirty="0" err="1" smtClean="0">
                          <a:effectLst/>
                        </a:rPr>
                        <a:t>вазирлиги</a:t>
                      </a:r>
                      <a:r>
                        <a:rPr lang="ru-RU" sz="1800" dirty="0" smtClean="0">
                          <a:effectLst/>
                        </a:rPr>
                        <a:t> 15-оилавий поликлиника </a:t>
                      </a:r>
                      <a:endParaRPr lang="ru-RU" dirty="0"/>
                    </a:p>
                  </a:txBody>
                  <a:tcPr anchor="ctr"/>
                </a:tc>
                <a:extLst>
                  <a:ext uri="{0D108BD9-81ED-4DB2-BD59-A6C34878D82A}">
                    <a16:rowId xmlns:a16="http://schemas.microsoft.com/office/drawing/2014/main" val="334692468"/>
                  </a:ext>
                </a:extLst>
              </a:tr>
            </a:tbl>
          </a:graphicData>
        </a:graphic>
      </p:graphicFrame>
      <p:sp>
        <p:nvSpPr>
          <p:cNvPr id="2" name="Номер слайда 1"/>
          <p:cNvSpPr>
            <a:spLocks noGrp="1"/>
          </p:cNvSpPr>
          <p:nvPr>
            <p:ph type="sldNum" sz="quarter" idx="12"/>
          </p:nvPr>
        </p:nvSpPr>
        <p:spPr/>
        <p:txBody>
          <a:bodyPr/>
          <a:lstStyle/>
          <a:p>
            <a:fld id="{172A1076-BC83-43EA-97BF-54460EE2CDF7}" type="slidenum">
              <a:rPr lang="ru-RU" smtClean="0"/>
              <a:t>14</a:t>
            </a:fld>
            <a:endParaRPr lang="ru-RU"/>
          </a:p>
        </p:txBody>
      </p:sp>
    </p:spTree>
    <p:extLst>
      <p:ext uri="{BB962C8B-B14F-4D97-AF65-F5344CB8AC3E}">
        <p14:creationId xmlns:p14="http://schemas.microsoft.com/office/powerpoint/2010/main" val="904587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1026" name="Picture 2" descr="While unpublished and not yet peer-reviewed, the data released by Pfizer and BioTech suggests the vaccine is 90 percent effective at preventing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075"/>
            <a:ext cx="12192000" cy="81280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841628" y="2598057"/>
            <a:ext cx="13891786" cy="2936573"/>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 name="Прямоугольник 4"/>
          <p:cNvSpPr/>
          <p:nvPr/>
        </p:nvSpPr>
        <p:spPr>
          <a:xfrm>
            <a:off x="859165" y="2950333"/>
            <a:ext cx="10490200" cy="2308324"/>
          </a:xfrm>
          <a:prstGeom prst="rect">
            <a:avLst/>
          </a:prstGeom>
        </p:spPr>
        <p:txBody>
          <a:bodyPr wrap="square">
            <a:spAutoFit/>
          </a:bodyPr>
          <a:lstStyle/>
          <a:p>
            <a:pPr algn="ctr">
              <a:lnSpc>
                <a:spcPct val="150000"/>
              </a:lnSpc>
            </a:pP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ЎЗБЕКИСТОНДА </a:t>
            </a:r>
            <a:r>
              <a:rPr lang="en-US"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COVID-19 </a:t>
            </a: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ГА ҚАРШИ ВАКЦИНАСИ КЛИНИК СИНОВЛАРИ </a:t>
            </a:r>
            <a:r>
              <a:rPr lang="en-US"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III </a:t>
            </a:r>
            <a:r>
              <a:rPr lang="uz-Cyrl-UZ" sz="3200" b="1" dirty="0" smtClean="0">
                <a:solidFill>
                  <a:schemeClr val="bg1"/>
                </a:solidFill>
                <a:effectLst>
                  <a:outerShdw blurRad="38100" dist="38100" dir="2700000" algn="tl">
                    <a:srgbClr val="000000">
                      <a:alpha val="43137"/>
                    </a:srgbClr>
                  </a:outerShdw>
                </a:effectLst>
                <a:ea typeface="Times New Roman" panose="02020603050405020304" pitchFamily="18" charset="0"/>
              </a:rPr>
              <a:t>БОСҚИЧИ БЎЙИЧА ОРАЛИҚ ҲИСОБОТИ</a:t>
            </a:r>
          </a:p>
        </p:txBody>
      </p:sp>
      <p:sp>
        <p:nvSpPr>
          <p:cNvPr id="6" name="Номер слайда 5"/>
          <p:cNvSpPr>
            <a:spLocks noGrp="1"/>
          </p:cNvSpPr>
          <p:nvPr>
            <p:ph type="sldNum" sz="quarter" idx="12"/>
          </p:nvPr>
        </p:nvSpPr>
        <p:spPr/>
        <p:txBody>
          <a:bodyPr/>
          <a:lstStyle/>
          <a:p>
            <a:fld id="{172A1076-BC83-43EA-97BF-54460EE2CDF7}" type="slidenum">
              <a:rPr lang="ru-RU" smtClean="0"/>
              <a:t>15</a:t>
            </a:fld>
            <a:endParaRPr lang="ru-RU"/>
          </a:p>
        </p:txBody>
      </p:sp>
    </p:spTree>
    <p:extLst>
      <p:ext uri="{BB962C8B-B14F-4D97-AF65-F5344CB8AC3E}">
        <p14:creationId xmlns:p14="http://schemas.microsoft.com/office/powerpoint/2010/main" val="502989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Таблица 18"/>
          <p:cNvGraphicFramePr>
            <a:graphicFrameLocks noGrp="1"/>
          </p:cNvGraphicFramePr>
          <p:nvPr>
            <p:extLst>
              <p:ext uri="{D42A27DB-BD31-4B8C-83A1-F6EECF244321}">
                <p14:modId xmlns:p14="http://schemas.microsoft.com/office/powerpoint/2010/main" val="1467935954"/>
              </p:ext>
            </p:extLst>
          </p:nvPr>
        </p:nvGraphicFramePr>
        <p:xfrm>
          <a:off x="714000" y="1400368"/>
          <a:ext cx="10764000" cy="5113604"/>
        </p:xfrm>
        <a:graphic>
          <a:graphicData uri="http://schemas.openxmlformats.org/drawingml/2006/table">
            <a:tbl>
              <a:tblPr firstRow="1" firstCol="1" bandRow="1">
                <a:tableStyleId>{5940675A-B579-460E-94D1-54222C63F5DA}</a:tableStyleId>
              </a:tblPr>
              <a:tblGrid>
                <a:gridCol w="5808254">
                  <a:extLst>
                    <a:ext uri="{9D8B030D-6E8A-4147-A177-3AD203B41FA5}">
                      <a16:colId xmlns:a16="http://schemas.microsoft.com/office/drawing/2014/main" val="838591553"/>
                    </a:ext>
                  </a:extLst>
                </a:gridCol>
                <a:gridCol w="1268767">
                  <a:extLst>
                    <a:ext uri="{9D8B030D-6E8A-4147-A177-3AD203B41FA5}">
                      <a16:colId xmlns:a16="http://schemas.microsoft.com/office/drawing/2014/main" val="2602316694"/>
                    </a:ext>
                  </a:extLst>
                </a:gridCol>
                <a:gridCol w="3686979">
                  <a:extLst>
                    <a:ext uri="{9D8B030D-6E8A-4147-A177-3AD203B41FA5}">
                      <a16:colId xmlns:a16="http://schemas.microsoft.com/office/drawing/2014/main" val="3504222642"/>
                    </a:ext>
                  </a:extLst>
                </a:gridCol>
              </a:tblGrid>
              <a:tr h="248250">
                <a:tc>
                  <a:txBody>
                    <a:bodyPr/>
                    <a:lstStyle/>
                    <a:p>
                      <a:pPr algn="r">
                        <a:lnSpc>
                          <a:spcPct val="115000"/>
                        </a:lnSpc>
                        <a:spcAft>
                          <a:spcPts val="0"/>
                        </a:spcAft>
                      </a:pPr>
                      <a:endParaRPr lang="ru-RU" sz="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ru-RU" sz="800" dirty="0">
                        <a:latin typeface="+mn-lt"/>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endParaRPr lang="ru-RU" sz="8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327026"/>
                  </a:ext>
                </a:extLst>
              </a:tr>
              <a:tr h="536470">
                <a:tc gridSpan="3">
                  <a:txBody>
                    <a:bodyPr/>
                    <a:lstStyle/>
                    <a:p>
                      <a:pPr algn="ctr">
                        <a:lnSpc>
                          <a:spcPct val="115000"/>
                        </a:lnSpc>
                        <a:spcAft>
                          <a:spcPts val="0"/>
                        </a:spcAft>
                      </a:pPr>
                      <a:r>
                        <a:rPr lang="ru-RU" sz="1800" b="1" dirty="0" smtClean="0">
                          <a:solidFill>
                            <a:schemeClr val="tx1">
                              <a:lumMod val="95000"/>
                              <a:lumOff val="5000"/>
                            </a:schemeClr>
                          </a:solidFill>
                          <a:effectLst/>
                          <a:latin typeface="+mn-lt"/>
                          <a:ea typeface="Calibri" panose="020F0502020204030204" pitchFamily="34" charset="0"/>
                        </a:rPr>
                        <a:t>ВАКЦИНАЦИЯ</a:t>
                      </a:r>
                      <a:r>
                        <a:rPr lang="ru-RU" sz="1800" b="1" baseline="0" dirty="0" smtClean="0">
                          <a:solidFill>
                            <a:schemeClr val="tx1">
                              <a:lumMod val="95000"/>
                              <a:lumOff val="5000"/>
                            </a:schemeClr>
                          </a:solidFill>
                          <a:effectLst/>
                          <a:latin typeface="+mn-lt"/>
                          <a:ea typeface="Calibri" panose="020F0502020204030204" pitchFamily="34" charset="0"/>
                        </a:rPr>
                        <a:t> БАРЧА ДАВРЛАРИ УЧУН МАЪЛУМОТ</a:t>
                      </a:r>
                      <a:endParaRPr lang="ru-RU" sz="1800" b="1" dirty="0">
                        <a:solidFill>
                          <a:schemeClr val="tx1">
                            <a:lumMod val="95000"/>
                            <a:lumOff val="5000"/>
                          </a:schemeClr>
                        </a:solidFill>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599090907"/>
                  </a:ext>
                </a:extLst>
              </a:tr>
              <a:tr h="595156">
                <a:tc>
                  <a:txBody>
                    <a:bodyPr/>
                    <a:lstStyle/>
                    <a:p>
                      <a:pPr algn="r">
                        <a:lnSpc>
                          <a:spcPct val="115000"/>
                        </a:lnSpc>
                        <a:spcAft>
                          <a:spcPts val="0"/>
                        </a:spcAft>
                      </a:pPr>
                      <a:endParaRPr lang="ru-RU" sz="1700" dirty="0" smtClean="0">
                        <a:effectLst/>
                        <a:latin typeface="+mn-lt"/>
                      </a:endParaRPr>
                    </a:p>
                    <a:p>
                      <a:pPr algn="r">
                        <a:lnSpc>
                          <a:spcPct val="115000"/>
                        </a:lnSpc>
                        <a:spcAft>
                          <a:spcPts val="0"/>
                        </a:spcAft>
                      </a:pPr>
                      <a:r>
                        <a:rPr lang="ru-RU" sz="1700" dirty="0" err="1" smtClean="0">
                          <a:effectLst/>
                          <a:latin typeface="+mn-lt"/>
                        </a:rPr>
                        <a:t>Скринингга</a:t>
                      </a:r>
                      <a:r>
                        <a:rPr lang="ru-RU" sz="1700" baseline="0" dirty="0" smtClean="0">
                          <a:effectLst/>
                          <a:latin typeface="+mn-lt"/>
                        </a:rPr>
                        <a:t> </a:t>
                      </a:r>
                      <a:r>
                        <a:rPr lang="uz-Cyrl-UZ" sz="1700" baseline="0" dirty="0" smtClean="0">
                          <a:effectLst/>
                          <a:latin typeface="+mn-lt"/>
                        </a:rPr>
                        <a:t>келганлар сони</a:t>
                      </a: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ru-RU" sz="1700" dirty="0" smtClean="0">
                        <a:latin typeface="+mn-lt"/>
                      </a:endParaRPr>
                    </a:p>
                    <a:p>
                      <a:pPr algn="ctr"/>
                      <a:r>
                        <a:rPr lang="ru-RU" sz="1700" dirty="0" smtClean="0">
                          <a:latin typeface="+mn-lt"/>
                        </a:rPr>
                        <a:t>-</a:t>
                      </a:r>
                      <a:endParaRPr lang="ru-RU" sz="1700" dirty="0">
                        <a:latin typeface="+mn-lt"/>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uz-Cyrl-UZ" sz="1700" dirty="0" smtClean="0">
                          <a:effectLst/>
                          <a:latin typeface="+mn-lt"/>
                          <a:ea typeface="Calibri" panose="020F0502020204030204" pitchFamily="34" charset="0"/>
                        </a:rPr>
                        <a:t>14 </a:t>
                      </a:r>
                      <a:r>
                        <a:rPr lang="uz-Cyrl-UZ" sz="1700" dirty="0" smtClean="0">
                          <a:effectLst/>
                          <a:latin typeface="+mn-lt"/>
                          <a:ea typeface="Calibri" panose="020F0502020204030204" pitchFamily="34" charset="0"/>
                        </a:rPr>
                        <a:t>332</a:t>
                      </a:r>
                      <a:endParaRPr lang="ru-RU" sz="1700" dirty="0">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4357292"/>
                  </a:ext>
                </a:extLst>
              </a:tr>
              <a:tr h="373300">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ru-RU" sz="1700" dirty="0" err="1" smtClean="0">
                          <a:effectLst/>
                          <a:latin typeface="+mn-lt"/>
                        </a:rPr>
                        <a:t>Розилик</a:t>
                      </a:r>
                      <a:r>
                        <a:rPr lang="ru-RU" sz="1700" baseline="0" dirty="0" smtClean="0">
                          <a:effectLst/>
                          <a:latin typeface="+mn-lt"/>
                        </a:rPr>
                        <a:t> </a:t>
                      </a:r>
                      <a:r>
                        <a:rPr lang="ru-RU" sz="1700" baseline="0" dirty="0" err="1" smtClean="0">
                          <a:effectLst/>
                          <a:latin typeface="+mn-lt"/>
                        </a:rPr>
                        <a:t>билдирганлар</a:t>
                      </a:r>
                      <a:r>
                        <a:rPr lang="ru-RU" sz="1700" baseline="0" dirty="0" smtClean="0">
                          <a:effectLst/>
                          <a:latin typeface="+mn-lt"/>
                        </a:rPr>
                        <a:t> сони</a:t>
                      </a:r>
                      <a:endParaRPr lang="ru-RU" sz="1700" dirty="0" smtClean="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dirty="0">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uz-Cyrl-UZ" sz="1700" dirty="0" smtClean="0">
                          <a:solidFill>
                            <a:schemeClr val="tx1">
                              <a:lumMod val="95000"/>
                              <a:lumOff val="5000"/>
                            </a:schemeClr>
                          </a:solidFill>
                          <a:effectLst/>
                          <a:latin typeface="+mn-lt"/>
                          <a:ea typeface="Calibri" panose="020F0502020204030204" pitchFamily="34" charset="0"/>
                        </a:rPr>
                        <a:t>13 </a:t>
                      </a:r>
                      <a:r>
                        <a:rPr lang="uz-Cyrl-UZ" sz="1700" dirty="0" smtClean="0">
                          <a:solidFill>
                            <a:schemeClr val="tx1">
                              <a:lumMod val="95000"/>
                              <a:lumOff val="5000"/>
                            </a:schemeClr>
                          </a:solidFill>
                          <a:effectLst/>
                          <a:latin typeface="+mn-lt"/>
                          <a:ea typeface="Calibri" panose="020F0502020204030204" pitchFamily="34" charset="0"/>
                        </a:rPr>
                        <a:t>170 </a:t>
                      </a:r>
                      <a:r>
                        <a:rPr lang="uz-Cyrl-UZ" sz="1700" dirty="0" smtClean="0">
                          <a:solidFill>
                            <a:schemeClr val="tx1">
                              <a:lumMod val="95000"/>
                              <a:lumOff val="5000"/>
                            </a:schemeClr>
                          </a:solidFill>
                          <a:effectLst/>
                          <a:latin typeface="+mn-lt"/>
                          <a:ea typeface="Calibri" panose="020F0502020204030204" pitchFamily="34" charset="0"/>
                        </a:rPr>
                        <a:t>(100%)</a:t>
                      </a:r>
                      <a:endParaRPr lang="ru-RU" sz="1700" dirty="0" smtClean="0">
                        <a:solidFill>
                          <a:schemeClr val="tx1">
                            <a:lumMod val="95000"/>
                            <a:lumOff val="5000"/>
                          </a:schemeClr>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4158888"/>
                  </a:ext>
                </a:extLst>
              </a:tr>
              <a:tr h="373300">
                <a:tc>
                  <a:txBody>
                    <a:bodyPr/>
                    <a:lstStyle/>
                    <a:p>
                      <a:pPr algn="r">
                        <a:lnSpc>
                          <a:spcPct val="115000"/>
                        </a:lnSpc>
                        <a:spcAft>
                          <a:spcPts val="0"/>
                        </a:spcAft>
                      </a:pPr>
                      <a:r>
                        <a:rPr lang="ru-RU" sz="1700" dirty="0" err="1" smtClean="0">
                          <a:effectLst/>
                          <a:latin typeface="+mn-lt"/>
                        </a:rPr>
                        <a:t>Антитаналарга</a:t>
                      </a:r>
                      <a:r>
                        <a:rPr lang="ru-RU" sz="1700" dirty="0" smtClean="0">
                          <a:effectLst/>
                          <a:latin typeface="+mn-lt"/>
                        </a:rPr>
                        <a:t> экспресс-тест </a:t>
                      </a:r>
                      <a:r>
                        <a:rPr lang="ru-RU" sz="1700" dirty="0" err="1" smtClean="0">
                          <a:effectLst/>
                          <a:latin typeface="+mn-lt"/>
                        </a:rPr>
                        <a:t>топширганлар</a:t>
                      </a:r>
                      <a:r>
                        <a:rPr lang="ru-RU" sz="1700" dirty="0" smtClean="0">
                          <a:effectLst/>
                          <a:latin typeface="+mn-lt"/>
                        </a:rPr>
                        <a:t> </a:t>
                      </a: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dirty="0">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uz-Cyrl-UZ" sz="1700" dirty="0" smtClean="0">
                          <a:solidFill>
                            <a:schemeClr val="tx1">
                              <a:lumMod val="95000"/>
                              <a:lumOff val="5000"/>
                            </a:schemeClr>
                          </a:solidFill>
                          <a:effectLst/>
                          <a:latin typeface="+mn-lt"/>
                          <a:ea typeface="Calibri" panose="020F0502020204030204" pitchFamily="34" charset="0"/>
                        </a:rPr>
                        <a:t>13</a:t>
                      </a:r>
                      <a:r>
                        <a:rPr lang="uz-Cyrl-UZ" sz="1700" baseline="0" dirty="0" smtClean="0">
                          <a:solidFill>
                            <a:schemeClr val="tx1">
                              <a:lumMod val="95000"/>
                              <a:lumOff val="5000"/>
                            </a:schemeClr>
                          </a:solidFill>
                          <a:effectLst/>
                          <a:latin typeface="+mn-lt"/>
                          <a:ea typeface="Calibri" panose="020F0502020204030204" pitchFamily="34" charset="0"/>
                        </a:rPr>
                        <a:t> 0</a:t>
                      </a:r>
                      <a:r>
                        <a:rPr lang="en-US" sz="1700" baseline="0" dirty="0" smtClean="0">
                          <a:solidFill>
                            <a:schemeClr val="tx1">
                              <a:lumMod val="95000"/>
                              <a:lumOff val="5000"/>
                            </a:schemeClr>
                          </a:solidFill>
                          <a:effectLst/>
                          <a:latin typeface="+mn-lt"/>
                          <a:ea typeface="Calibri" panose="020F0502020204030204" pitchFamily="34" charset="0"/>
                        </a:rPr>
                        <a:t>2</a:t>
                      </a:r>
                      <a:r>
                        <a:rPr lang="uz-Cyrl-UZ" sz="1700" baseline="0" dirty="0" smtClean="0">
                          <a:solidFill>
                            <a:schemeClr val="tx1">
                              <a:lumMod val="95000"/>
                              <a:lumOff val="5000"/>
                            </a:schemeClr>
                          </a:solidFill>
                          <a:effectLst/>
                          <a:latin typeface="+mn-lt"/>
                          <a:ea typeface="Calibri" panose="020F0502020204030204" pitchFamily="34" charset="0"/>
                        </a:rPr>
                        <a:t>7 </a:t>
                      </a:r>
                      <a:r>
                        <a:rPr lang="uz-Cyrl-UZ" sz="1700" dirty="0" smtClean="0">
                          <a:solidFill>
                            <a:schemeClr val="tx1">
                              <a:lumMod val="95000"/>
                              <a:lumOff val="5000"/>
                            </a:schemeClr>
                          </a:solidFill>
                          <a:effectLst/>
                          <a:latin typeface="+mn-lt"/>
                          <a:ea typeface="Calibri" panose="020F0502020204030204" pitchFamily="34" charset="0"/>
                        </a:rPr>
                        <a:t>(98,9%)</a:t>
                      </a:r>
                      <a:endParaRPr lang="ru-RU" sz="1700" dirty="0">
                        <a:solidFill>
                          <a:schemeClr val="tx1">
                            <a:lumMod val="95000"/>
                            <a:lumOff val="5000"/>
                          </a:schemeClr>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3835368"/>
                  </a:ext>
                </a:extLst>
              </a:tr>
              <a:tr h="373300">
                <a:tc>
                  <a:txBody>
                    <a:bodyPr/>
                    <a:lstStyle/>
                    <a:p>
                      <a:pPr algn="r">
                        <a:lnSpc>
                          <a:spcPct val="115000"/>
                        </a:lnSpc>
                        <a:spcAft>
                          <a:spcPts val="0"/>
                        </a:spcAft>
                      </a:pPr>
                      <a:r>
                        <a:rPr lang="uz-Cyrl-UZ" sz="1700" b="0" dirty="0" smtClean="0">
                          <a:solidFill>
                            <a:schemeClr val="tx1">
                              <a:lumMod val="95000"/>
                              <a:lumOff val="5000"/>
                            </a:schemeClr>
                          </a:solidFill>
                          <a:effectLst/>
                          <a:latin typeface="+mn-lt"/>
                          <a:ea typeface="Calibri" panose="020F0502020204030204" pitchFamily="34" charset="0"/>
                        </a:rPr>
                        <a:t>Антитаналарга экспресс-тест натижалари</a:t>
                      </a:r>
                      <a:r>
                        <a:rPr lang="uz-Cyrl-UZ" sz="1700" b="0" baseline="0" dirty="0" smtClean="0">
                          <a:solidFill>
                            <a:schemeClr val="tx1">
                              <a:lumMod val="95000"/>
                              <a:lumOff val="5000"/>
                            </a:schemeClr>
                          </a:solidFill>
                          <a:effectLst/>
                          <a:latin typeface="+mn-lt"/>
                          <a:ea typeface="Calibri" panose="020F0502020204030204" pitchFamily="34" charset="0"/>
                        </a:rPr>
                        <a:t> - мусбат </a:t>
                      </a:r>
                      <a:endParaRPr lang="ru-RU" sz="1700" b="0" dirty="0">
                        <a:solidFill>
                          <a:schemeClr val="tx1">
                            <a:lumMod val="95000"/>
                            <a:lumOff val="5000"/>
                          </a:schemeClr>
                        </a:solidFill>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b="0" dirty="0" smtClean="0">
                          <a:solidFill>
                            <a:schemeClr val="tx1">
                              <a:lumMod val="95000"/>
                              <a:lumOff val="5000"/>
                            </a:schemeClr>
                          </a:solidFill>
                          <a:latin typeface="+mn-lt"/>
                        </a:rPr>
                        <a:t>-</a:t>
                      </a:r>
                      <a:endParaRPr lang="ru-RU" sz="1700" b="0" dirty="0">
                        <a:solidFill>
                          <a:schemeClr val="tx1">
                            <a:lumMod val="95000"/>
                            <a:lumOff val="5000"/>
                          </a:schemeClr>
                        </a:solidFill>
                        <a:latin typeface="+mn-lt"/>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uz-Cyrl-UZ" sz="1700" b="0" dirty="0" smtClean="0">
                          <a:solidFill>
                            <a:schemeClr val="tx1">
                              <a:lumMod val="95000"/>
                              <a:lumOff val="5000"/>
                            </a:schemeClr>
                          </a:solidFill>
                          <a:effectLst/>
                          <a:latin typeface="+mn-lt"/>
                          <a:ea typeface="Calibri" panose="020F0502020204030204" pitchFamily="34" charset="0"/>
                        </a:rPr>
                        <a:t>3 110 (23,9% </a:t>
                      </a:r>
                      <a:r>
                        <a:rPr lang="uz-Cyrl-UZ" sz="1200" b="0" dirty="0" smtClean="0">
                          <a:solidFill>
                            <a:schemeClr val="tx1">
                              <a:lumMod val="95000"/>
                              <a:lumOff val="5000"/>
                            </a:schemeClr>
                          </a:solidFill>
                          <a:effectLst/>
                          <a:latin typeface="+mn-lt"/>
                          <a:ea typeface="Calibri" panose="020F0502020204030204" pitchFamily="34" charset="0"/>
                        </a:rPr>
                        <a:t>- </a:t>
                      </a:r>
                      <a:r>
                        <a:rPr lang="uz-Cyrl-UZ" sz="1200" b="0" i="1" dirty="0" smtClean="0">
                          <a:solidFill>
                            <a:schemeClr val="tx1">
                              <a:lumMod val="95000"/>
                              <a:lumOff val="5000"/>
                            </a:schemeClr>
                          </a:solidFill>
                          <a:effectLst/>
                          <a:latin typeface="+mn-lt"/>
                          <a:ea typeface="Calibri" panose="020F0502020204030204" pitchFamily="34" charset="0"/>
                        </a:rPr>
                        <a:t>экспресс-тест топширганлардан</a:t>
                      </a:r>
                      <a:r>
                        <a:rPr lang="uz-Cyrl-UZ" sz="1700" b="0" dirty="0" smtClean="0">
                          <a:solidFill>
                            <a:schemeClr val="tx1">
                              <a:lumMod val="95000"/>
                              <a:lumOff val="5000"/>
                            </a:schemeClr>
                          </a:solidFill>
                          <a:effectLst/>
                          <a:latin typeface="+mn-lt"/>
                          <a:ea typeface="Calibri" panose="020F0502020204030204" pitchFamily="34" charset="0"/>
                        </a:rPr>
                        <a:t>) </a:t>
                      </a:r>
                      <a:endParaRPr lang="ru-RU" sz="1700" b="0" dirty="0">
                        <a:solidFill>
                          <a:schemeClr val="tx1">
                            <a:lumMod val="95000"/>
                            <a:lumOff val="5000"/>
                          </a:schemeClr>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3411004"/>
                  </a:ext>
                </a:extLst>
              </a:tr>
              <a:tr h="373300">
                <a:tc>
                  <a:txBody>
                    <a:bodyPr/>
                    <a:lstStyle/>
                    <a:p>
                      <a:pPr algn="r">
                        <a:lnSpc>
                          <a:spcPct val="115000"/>
                        </a:lnSpc>
                        <a:spcAft>
                          <a:spcPts val="0"/>
                        </a:spcAft>
                      </a:pPr>
                      <a:r>
                        <a:rPr lang="ru-RU" sz="1700" dirty="0" err="1" smtClean="0">
                          <a:effectLst/>
                          <a:latin typeface="+mn-lt"/>
                        </a:rPr>
                        <a:t>Улардан</a:t>
                      </a:r>
                      <a:r>
                        <a:rPr lang="ru-RU" sz="1700" dirty="0" smtClean="0">
                          <a:effectLst/>
                          <a:latin typeface="+mn-lt"/>
                        </a:rPr>
                        <a:t> ПЦР </a:t>
                      </a:r>
                      <a:r>
                        <a:rPr lang="ru-RU" sz="1700" dirty="0" err="1" smtClean="0">
                          <a:effectLst/>
                          <a:latin typeface="+mn-lt"/>
                        </a:rPr>
                        <a:t>топширганлар</a:t>
                      </a: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dirty="0">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uz-Cyrl-UZ" sz="1700" dirty="0" smtClean="0">
                          <a:solidFill>
                            <a:schemeClr val="tx1">
                              <a:lumMod val="95000"/>
                              <a:lumOff val="5000"/>
                            </a:schemeClr>
                          </a:solidFill>
                          <a:effectLst/>
                          <a:latin typeface="+mn-lt"/>
                          <a:ea typeface="Calibri" panose="020F0502020204030204" pitchFamily="34" charset="0"/>
                        </a:rPr>
                        <a:t>9 9</a:t>
                      </a:r>
                      <a:r>
                        <a:rPr lang="en-US" sz="1700" dirty="0" smtClean="0">
                          <a:solidFill>
                            <a:schemeClr val="tx1">
                              <a:lumMod val="95000"/>
                              <a:lumOff val="5000"/>
                            </a:schemeClr>
                          </a:solidFill>
                          <a:effectLst/>
                          <a:latin typeface="+mn-lt"/>
                          <a:ea typeface="Calibri" panose="020F0502020204030204" pitchFamily="34" charset="0"/>
                        </a:rPr>
                        <a:t>10</a:t>
                      </a:r>
                      <a:r>
                        <a:rPr lang="uz-Cyrl-UZ" sz="1700" dirty="0" smtClean="0">
                          <a:solidFill>
                            <a:schemeClr val="tx1">
                              <a:lumMod val="95000"/>
                              <a:lumOff val="5000"/>
                            </a:schemeClr>
                          </a:solidFill>
                          <a:effectLst/>
                          <a:latin typeface="+mn-lt"/>
                          <a:ea typeface="Calibri" panose="020F0502020204030204" pitchFamily="34" charset="0"/>
                        </a:rPr>
                        <a:t> (75,3%)</a:t>
                      </a:r>
                      <a:endParaRPr lang="ru-RU" sz="1700" dirty="0">
                        <a:solidFill>
                          <a:schemeClr val="tx1">
                            <a:lumMod val="95000"/>
                            <a:lumOff val="5000"/>
                          </a:schemeClr>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6377691"/>
                  </a:ext>
                </a:extLst>
              </a:tr>
              <a:tr h="373300">
                <a:tc>
                  <a:txBody>
                    <a:bodyPr/>
                    <a:lstStyle/>
                    <a:p>
                      <a:pPr algn="r">
                        <a:lnSpc>
                          <a:spcPct val="115000"/>
                        </a:lnSpc>
                        <a:spcAft>
                          <a:spcPts val="0"/>
                        </a:spcAft>
                      </a:pPr>
                      <a:r>
                        <a:rPr lang="ru-RU" sz="1700" b="1" dirty="0" smtClean="0">
                          <a:solidFill>
                            <a:srgbClr val="1D6295"/>
                          </a:solidFill>
                          <a:effectLst/>
                          <a:latin typeface="+mn-lt"/>
                        </a:rPr>
                        <a:t>ВАКЦИНАЦИЯ 1</a:t>
                      </a:r>
                      <a:endParaRPr lang="ru-RU" sz="1700" b="1" dirty="0">
                        <a:solidFill>
                          <a:srgbClr val="1D6295"/>
                        </a:solidFill>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b="1" dirty="0">
                          <a:solidFill>
                            <a:srgbClr val="1D6295"/>
                          </a:solidFill>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r>
                        <a:rPr lang="uz-Cyrl-UZ" sz="1700" b="1" dirty="0" smtClean="0">
                          <a:solidFill>
                            <a:srgbClr val="1D6295"/>
                          </a:solidFill>
                          <a:effectLst/>
                          <a:latin typeface="+mn-lt"/>
                          <a:ea typeface="Calibri" panose="020F0502020204030204" pitchFamily="34" charset="0"/>
                        </a:rPr>
                        <a:t>6 </a:t>
                      </a:r>
                      <a:r>
                        <a:rPr lang="uz-Cyrl-UZ" sz="1700" b="1" dirty="0" smtClean="0">
                          <a:solidFill>
                            <a:srgbClr val="1D6295"/>
                          </a:solidFill>
                          <a:effectLst/>
                          <a:latin typeface="+mn-lt"/>
                          <a:ea typeface="Calibri" panose="020F0502020204030204" pitchFamily="34" charset="0"/>
                        </a:rPr>
                        <a:t>8</a:t>
                      </a:r>
                      <a:r>
                        <a:rPr lang="en-US" sz="1700" b="1" dirty="0" smtClean="0">
                          <a:solidFill>
                            <a:srgbClr val="1D6295"/>
                          </a:solidFill>
                          <a:effectLst/>
                          <a:latin typeface="+mn-lt"/>
                          <a:ea typeface="Calibri" panose="020F0502020204030204" pitchFamily="34" charset="0"/>
                        </a:rPr>
                        <a:t>3</a:t>
                      </a:r>
                      <a:r>
                        <a:rPr lang="uz-Cyrl-UZ" sz="1700" b="1" dirty="0" smtClean="0">
                          <a:solidFill>
                            <a:srgbClr val="1D6295"/>
                          </a:solidFill>
                          <a:effectLst/>
                          <a:latin typeface="+mn-lt"/>
                          <a:ea typeface="Calibri" panose="020F0502020204030204" pitchFamily="34" charset="0"/>
                        </a:rPr>
                        <a:t>4 </a:t>
                      </a:r>
                      <a:r>
                        <a:rPr lang="uz-Cyrl-UZ" sz="1700" b="1" dirty="0" smtClean="0">
                          <a:solidFill>
                            <a:srgbClr val="1D6295"/>
                          </a:solidFill>
                          <a:effectLst/>
                          <a:latin typeface="+mn-lt"/>
                          <a:ea typeface="Calibri" panose="020F0502020204030204" pitchFamily="34" charset="0"/>
                        </a:rPr>
                        <a:t>(51,8%)</a:t>
                      </a:r>
                      <a:endParaRPr lang="ru-RU" sz="1700" b="1" dirty="0">
                        <a:solidFill>
                          <a:srgbClr val="1D6295"/>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8044324"/>
                  </a:ext>
                </a:extLst>
              </a:tr>
              <a:tr h="373300">
                <a:tc>
                  <a:txBody>
                    <a:bodyPr/>
                    <a:lstStyle/>
                    <a:p>
                      <a:pPr algn="r">
                        <a:lnSpc>
                          <a:spcPct val="115000"/>
                        </a:lnSpc>
                        <a:spcAft>
                          <a:spcPts val="0"/>
                        </a:spcAft>
                      </a:pPr>
                      <a:r>
                        <a:rPr lang="ru-RU" sz="1700" b="1" dirty="0" smtClean="0">
                          <a:solidFill>
                            <a:srgbClr val="1D6295"/>
                          </a:solidFill>
                          <a:effectLst/>
                          <a:latin typeface="+mn-lt"/>
                        </a:rPr>
                        <a:t>ВАКЦИНАЦИЯ 2</a:t>
                      </a:r>
                      <a:endParaRPr lang="ru-RU" sz="1700" b="1" dirty="0">
                        <a:solidFill>
                          <a:srgbClr val="1D6295"/>
                        </a:solidFill>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b="1" dirty="0">
                          <a:solidFill>
                            <a:srgbClr val="1D6295"/>
                          </a:solidFill>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r>
                        <a:rPr lang="uz-Cyrl-UZ" sz="1700" b="1" dirty="0" smtClean="0">
                          <a:solidFill>
                            <a:srgbClr val="1D6295"/>
                          </a:solidFill>
                          <a:effectLst/>
                          <a:latin typeface="+mn-lt"/>
                          <a:ea typeface="Calibri" panose="020F0502020204030204" pitchFamily="34" charset="0"/>
                        </a:rPr>
                        <a:t>3 4</a:t>
                      </a:r>
                      <a:r>
                        <a:rPr lang="en-US" sz="1700" b="1" dirty="0" smtClean="0">
                          <a:solidFill>
                            <a:srgbClr val="1D6295"/>
                          </a:solidFill>
                          <a:effectLst/>
                          <a:latin typeface="+mn-lt"/>
                          <a:ea typeface="Calibri" panose="020F0502020204030204" pitchFamily="34" charset="0"/>
                        </a:rPr>
                        <a:t>56</a:t>
                      </a:r>
                      <a:r>
                        <a:rPr lang="uz-Cyrl-UZ" sz="1700" b="1" dirty="0" smtClean="0">
                          <a:solidFill>
                            <a:srgbClr val="1D6295"/>
                          </a:solidFill>
                          <a:effectLst/>
                          <a:latin typeface="+mn-lt"/>
                          <a:ea typeface="Calibri" panose="020F0502020204030204" pitchFamily="34" charset="0"/>
                        </a:rPr>
                        <a:t> </a:t>
                      </a:r>
                      <a:r>
                        <a:rPr lang="uz-Cyrl-UZ" sz="1700" b="1" dirty="0" smtClean="0">
                          <a:solidFill>
                            <a:srgbClr val="1D6295"/>
                          </a:solidFill>
                          <a:effectLst/>
                          <a:latin typeface="+mn-lt"/>
                          <a:ea typeface="Calibri" panose="020F0502020204030204" pitchFamily="34" charset="0"/>
                        </a:rPr>
                        <a:t>(</a:t>
                      </a:r>
                      <a:r>
                        <a:rPr lang="uz-Cyrl-UZ" sz="1700" b="1" dirty="0" smtClean="0">
                          <a:solidFill>
                            <a:srgbClr val="1D6295"/>
                          </a:solidFill>
                          <a:effectLst/>
                          <a:latin typeface="+mn-lt"/>
                          <a:ea typeface="Calibri" panose="020F0502020204030204" pitchFamily="34" charset="0"/>
                        </a:rPr>
                        <a:t>26,3</a:t>
                      </a:r>
                      <a:r>
                        <a:rPr lang="uz-Cyrl-UZ" sz="1700" b="1" dirty="0" smtClean="0">
                          <a:solidFill>
                            <a:srgbClr val="1D6295"/>
                          </a:solidFill>
                          <a:effectLst/>
                          <a:latin typeface="+mn-lt"/>
                          <a:ea typeface="Calibri" panose="020F0502020204030204" pitchFamily="34" charset="0"/>
                        </a:rPr>
                        <a:t>%)</a:t>
                      </a:r>
                      <a:endParaRPr lang="ru-RU" sz="1700" b="1" dirty="0">
                        <a:solidFill>
                          <a:srgbClr val="1D6295"/>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532156"/>
                  </a:ext>
                </a:extLst>
              </a:tr>
              <a:tr h="373300">
                <a:tc>
                  <a:txBody>
                    <a:bodyPr/>
                    <a:lstStyle/>
                    <a:p>
                      <a:pPr algn="r">
                        <a:lnSpc>
                          <a:spcPct val="115000"/>
                        </a:lnSpc>
                        <a:spcAft>
                          <a:spcPts val="0"/>
                        </a:spcAft>
                      </a:pPr>
                      <a:r>
                        <a:rPr lang="ru-RU" sz="1700" b="1" dirty="0" smtClean="0">
                          <a:solidFill>
                            <a:srgbClr val="1D6295"/>
                          </a:solidFill>
                          <a:effectLst/>
                          <a:latin typeface="+mn-lt"/>
                        </a:rPr>
                        <a:t>ВАКЦИНАЦИЯ </a:t>
                      </a:r>
                      <a:r>
                        <a:rPr lang="ru-RU" sz="1700" b="1" dirty="0" smtClean="0">
                          <a:solidFill>
                            <a:srgbClr val="1D6295"/>
                          </a:solidFill>
                          <a:effectLst/>
                          <a:latin typeface="+mn-lt"/>
                        </a:rPr>
                        <a:t>60</a:t>
                      </a:r>
                      <a:r>
                        <a:rPr lang="ru-RU" sz="1700" b="1" dirty="0" smtClean="0">
                          <a:solidFill>
                            <a:srgbClr val="1D6295"/>
                          </a:solidFill>
                          <a:effectLst/>
                          <a:latin typeface="+mn-lt"/>
                        </a:rPr>
                        <a:t>+</a:t>
                      </a:r>
                      <a:endParaRPr lang="ru-RU" sz="1700" b="1" dirty="0">
                        <a:solidFill>
                          <a:srgbClr val="1D6295"/>
                        </a:solidFill>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b="1" dirty="0">
                          <a:solidFill>
                            <a:srgbClr val="1D6295"/>
                          </a:solidFill>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r>
                        <a:rPr lang="uz-Cyrl-UZ" sz="1700" b="1" dirty="0" smtClean="0">
                          <a:solidFill>
                            <a:srgbClr val="1D6295"/>
                          </a:solidFill>
                          <a:effectLst/>
                          <a:latin typeface="+mn-lt"/>
                          <a:ea typeface="Calibri" panose="020F0502020204030204" pitchFamily="34" charset="0"/>
                        </a:rPr>
                        <a:t>85 </a:t>
                      </a:r>
                      <a:r>
                        <a:rPr lang="uz-Cyrl-UZ" sz="1700" b="1" dirty="0" smtClean="0">
                          <a:solidFill>
                            <a:srgbClr val="1D6295"/>
                          </a:solidFill>
                          <a:effectLst/>
                          <a:latin typeface="+mn-lt"/>
                          <a:ea typeface="Calibri" panose="020F0502020204030204" pitchFamily="34" charset="0"/>
                        </a:rPr>
                        <a:t>(0,5%)</a:t>
                      </a:r>
                      <a:endParaRPr lang="ru-RU" sz="1700" b="1" dirty="0">
                        <a:solidFill>
                          <a:srgbClr val="1D6295"/>
                        </a:solidFill>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05790"/>
                  </a:ext>
                </a:extLst>
              </a:tr>
              <a:tr h="373300">
                <a:tc>
                  <a:txBody>
                    <a:bodyPr/>
                    <a:lstStyle/>
                    <a:p>
                      <a:pPr algn="r">
                        <a:lnSpc>
                          <a:spcPct val="115000"/>
                        </a:lnSpc>
                        <a:spcAft>
                          <a:spcPts val="0"/>
                        </a:spcAft>
                      </a:pPr>
                      <a:r>
                        <a:rPr lang="ru-RU" sz="1700" dirty="0" err="1" smtClean="0">
                          <a:effectLst/>
                          <a:latin typeface="+mn-lt"/>
                        </a:rPr>
                        <a:t>Тиббий</a:t>
                      </a:r>
                      <a:r>
                        <a:rPr lang="ru-RU" sz="1700" dirty="0" smtClean="0">
                          <a:effectLst/>
                          <a:latin typeface="+mn-lt"/>
                        </a:rPr>
                        <a:t> </a:t>
                      </a:r>
                      <a:r>
                        <a:rPr lang="ru-RU" sz="1700" dirty="0" err="1" smtClean="0">
                          <a:effectLst/>
                          <a:latin typeface="+mn-lt"/>
                        </a:rPr>
                        <a:t>кўрикдан</a:t>
                      </a:r>
                      <a:r>
                        <a:rPr lang="ru-RU" sz="1700" dirty="0" smtClean="0">
                          <a:effectLst/>
                          <a:latin typeface="+mn-lt"/>
                        </a:rPr>
                        <a:t> </a:t>
                      </a:r>
                      <a:r>
                        <a:rPr lang="ru-RU" sz="1700" dirty="0" err="1" smtClean="0">
                          <a:effectLst/>
                          <a:latin typeface="+mn-lt"/>
                        </a:rPr>
                        <a:t>сўнг</a:t>
                      </a:r>
                      <a:r>
                        <a:rPr lang="ru-RU" sz="1700" dirty="0" smtClean="0">
                          <a:effectLst/>
                          <a:latin typeface="+mn-lt"/>
                        </a:rPr>
                        <a:t> рад </a:t>
                      </a:r>
                      <a:r>
                        <a:rPr lang="ru-RU" sz="1700" dirty="0" err="1" smtClean="0">
                          <a:effectLst/>
                          <a:latin typeface="+mn-lt"/>
                        </a:rPr>
                        <a:t>этилганлар</a:t>
                      </a: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700" dirty="0">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r>
                        <a:rPr lang="uz-Cyrl-UZ" sz="1700" dirty="0" smtClean="0">
                          <a:effectLst/>
                          <a:latin typeface="+mn-lt"/>
                          <a:ea typeface="Calibri" panose="020F0502020204030204" pitchFamily="34" charset="0"/>
                        </a:rPr>
                        <a:t>3 466 (26,3%)</a:t>
                      </a:r>
                      <a:endParaRPr lang="ru-RU" sz="1700" dirty="0">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7205815"/>
                  </a:ext>
                </a:extLst>
              </a:tr>
              <a:tr h="373300">
                <a:tc>
                  <a:txBody>
                    <a:bodyPr/>
                    <a:lstStyle/>
                    <a:p>
                      <a:pPr algn="r">
                        <a:lnSpc>
                          <a:spcPct val="115000"/>
                        </a:lnSpc>
                        <a:spcAft>
                          <a:spcPts val="0"/>
                        </a:spcAft>
                      </a:pPr>
                      <a:r>
                        <a:rPr lang="ru-RU" sz="1700" dirty="0" smtClean="0">
                          <a:effectLst/>
                          <a:latin typeface="+mn-lt"/>
                        </a:rPr>
                        <a:t> </a:t>
                      </a:r>
                      <a:r>
                        <a:rPr lang="ru-RU" sz="1700" dirty="0" err="1" smtClean="0">
                          <a:effectLst/>
                          <a:latin typeface="+mn-lt"/>
                        </a:rPr>
                        <a:t>Бошқа</a:t>
                      </a:r>
                      <a:r>
                        <a:rPr lang="ru-RU" sz="1700" dirty="0" smtClean="0">
                          <a:effectLst/>
                          <a:latin typeface="+mn-lt"/>
                        </a:rPr>
                        <a:t> </a:t>
                      </a:r>
                      <a:r>
                        <a:rPr lang="ru-RU" sz="1700" dirty="0" err="1" smtClean="0">
                          <a:effectLst/>
                          <a:latin typeface="+mn-lt"/>
                        </a:rPr>
                        <a:t>сабабларга</a:t>
                      </a:r>
                      <a:r>
                        <a:rPr lang="ru-RU" sz="1700" dirty="0" smtClean="0">
                          <a:effectLst/>
                          <a:latin typeface="+mn-lt"/>
                        </a:rPr>
                        <a:t> </a:t>
                      </a:r>
                      <a:r>
                        <a:rPr lang="ru-RU" sz="1700" dirty="0" err="1" smtClean="0">
                          <a:effectLst/>
                          <a:latin typeface="+mn-lt"/>
                        </a:rPr>
                        <a:t>кўра</a:t>
                      </a:r>
                      <a:r>
                        <a:rPr lang="ru-RU" sz="1700" dirty="0" smtClean="0">
                          <a:effectLst/>
                          <a:latin typeface="+mn-lt"/>
                        </a:rPr>
                        <a:t> </a:t>
                      </a:r>
                      <a:r>
                        <a:rPr lang="ru-RU" sz="1700" dirty="0" err="1" smtClean="0">
                          <a:effectLst/>
                          <a:latin typeface="+mn-lt"/>
                        </a:rPr>
                        <a:t>сўнг</a:t>
                      </a:r>
                      <a:r>
                        <a:rPr lang="ru-RU" sz="1700" dirty="0" smtClean="0">
                          <a:effectLst/>
                          <a:latin typeface="+mn-lt"/>
                        </a:rPr>
                        <a:t> рад </a:t>
                      </a:r>
                      <a:r>
                        <a:rPr lang="ru-RU" sz="1700" dirty="0" err="1" smtClean="0">
                          <a:effectLst/>
                          <a:latin typeface="+mn-lt"/>
                        </a:rPr>
                        <a:t>этилганлар</a:t>
                      </a: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ru-RU" sz="1700" dirty="0" smtClean="0">
                          <a:latin typeface="+mn-lt"/>
                        </a:rPr>
                        <a:t>-</a:t>
                      </a: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r>
                        <a:rPr lang="uz-Cyrl-UZ" sz="1700" dirty="0" smtClean="0">
                          <a:effectLst/>
                          <a:latin typeface="+mn-lt"/>
                          <a:ea typeface="Calibri" panose="020F0502020204030204" pitchFamily="34" charset="0"/>
                        </a:rPr>
                        <a:t>2 327 (17,7%)</a:t>
                      </a:r>
                      <a:endParaRPr lang="ru-RU" sz="1700" dirty="0">
                        <a:effectLst/>
                        <a:latin typeface="+mn-lt"/>
                        <a:ea typeface="Calibri" panose="020F0502020204030204" pitchFamily="34" charset="0"/>
                      </a:endParaRPr>
                    </a:p>
                  </a:txBody>
                  <a:tcPr marL="41587" marR="41587"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84549"/>
                  </a:ext>
                </a:extLst>
              </a:tr>
              <a:tr h="373300">
                <a:tc>
                  <a:txBody>
                    <a:bodyPr/>
                    <a:lstStyle/>
                    <a:p>
                      <a:pPr algn="r">
                        <a:lnSpc>
                          <a:spcPct val="115000"/>
                        </a:lnSpc>
                        <a:spcAft>
                          <a:spcPts val="0"/>
                        </a:spcAft>
                      </a:pPr>
                      <a:endParaRPr lang="ru-RU" sz="1700" dirty="0">
                        <a:effectLst/>
                        <a:latin typeface="+mn-lt"/>
                        <a:ea typeface="Calibri" panose="020F0502020204030204" pitchFamily="34" charset="0"/>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ru-RU" sz="1700" dirty="0" smtClean="0">
                        <a:latin typeface="+mn-lt"/>
                      </a:endParaRPr>
                    </a:p>
                  </a:txBody>
                  <a:tcPr marL="39980" marR="399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tabLst>
                          <a:tab pos="236220" algn="l"/>
                        </a:tabLst>
                      </a:pPr>
                      <a:endParaRPr lang="ru-RU" sz="1700" dirty="0">
                        <a:effectLst/>
                        <a:latin typeface="+mn-lt"/>
                        <a:ea typeface="Calibri" panose="020F0502020204030204" pitchFamily="34" charset="0"/>
                      </a:endParaRPr>
                    </a:p>
                  </a:txBody>
                  <a:tcPr marL="41587" marR="41587"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4319614"/>
                  </a:ext>
                </a:extLst>
              </a:tr>
            </a:tbl>
          </a:graphicData>
        </a:graphic>
      </p:graphicFrame>
      <p:sp>
        <p:nvSpPr>
          <p:cNvPr id="20" name="TextBox 19"/>
          <p:cNvSpPr txBox="1"/>
          <p:nvPr/>
        </p:nvSpPr>
        <p:spPr>
          <a:xfrm>
            <a:off x="8813800" y="6297049"/>
            <a:ext cx="2688507" cy="276999"/>
          </a:xfrm>
          <a:prstGeom prst="rect">
            <a:avLst/>
          </a:prstGeom>
          <a:noFill/>
        </p:spPr>
        <p:txBody>
          <a:bodyPr wrap="square" rtlCol="0">
            <a:spAutoFit/>
          </a:bodyPr>
          <a:lstStyle/>
          <a:p>
            <a:r>
              <a:rPr lang="ru-RU" sz="1200" i="1" dirty="0"/>
              <a:t>202</a:t>
            </a:r>
            <a:r>
              <a:rPr lang="en-US" sz="1200" i="1" dirty="0"/>
              <a:t>1</a:t>
            </a:r>
            <a:r>
              <a:rPr lang="ru-RU" sz="1200" i="1" dirty="0"/>
              <a:t> й. </a:t>
            </a:r>
            <a:r>
              <a:rPr lang="ru-RU" sz="1200" i="1" dirty="0" smtClean="0"/>
              <a:t>19 </a:t>
            </a:r>
            <a:r>
              <a:rPr lang="ru-RU" sz="1200" i="1" dirty="0" smtClean="0"/>
              <a:t>февраль </a:t>
            </a:r>
            <a:r>
              <a:rPr lang="ru-RU" sz="1200" i="1" dirty="0" err="1" smtClean="0"/>
              <a:t>ҳолатига</a:t>
            </a:r>
            <a:r>
              <a:rPr lang="ru-RU" sz="1200" i="1" dirty="0" smtClean="0"/>
              <a:t> </a:t>
            </a:r>
            <a:r>
              <a:rPr lang="ru-RU" sz="1200" i="1" dirty="0" err="1"/>
              <a:t>кўра</a:t>
            </a:r>
            <a:endParaRPr lang="ru-RU" sz="1200" i="1" dirty="0"/>
          </a:p>
        </p:txBody>
      </p:sp>
      <p:sp>
        <p:nvSpPr>
          <p:cNvPr id="11" name="AutoShape 4" descr="Virus - Free healthcare and medical icons"/>
          <p:cNvSpPr>
            <a:spLocks noChangeAspect="1" noChangeArrowheads="1"/>
          </p:cNvSpPr>
          <p:nvPr/>
        </p:nvSpPr>
        <p:spPr bwMode="auto">
          <a:xfrm>
            <a:off x="94769" y="-87602"/>
            <a:ext cx="184831" cy="184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5449" tIns="27725" rIns="55449" bIns="27725" numCol="1" anchor="t" anchorCtr="0" compatLnSpc="1">
            <a:prstTxWarp prst="textNoShape">
              <a:avLst/>
            </a:prstTxWarp>
          </a:bodyPr>
          <a:lstStyle/>
          <a:p>
            <a:endParaRPr lang="ru-RU" sz="1092"/>
          </a:p>
        </p:txBody>
      </p:sp>
      <p:sp>
        <p:nvSpPr>
          <p:cNvPr id="12" name="Прямоугольник 11"/>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78970" y="297282"/>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Вакцина клиник синовлари статистикаси</a:t>
            </a:r>
          </a:p>
        </p:txBody>
      </p:sp>
      <p:sp>
        <p:nvSpPr>
          <p:cNvPr id="2" name="Номер слайда 1"/>
          <p:cNvSpPr>
            <a:spLocks noGrp="1"/>
          </p:cNvSpPr>
          <p:nvPr>
            <p:ph type="sldNum" sz="quarter" idx="12"/>
          </p:nvPr>
        </p:nvSpPr>
        <p:spPr>
          <a:xfrm>
            <a:off x="9231085" y="6393473"/>
            <a:ext cx="2743200" cy="365125"/>
          </a:xfrm>
        </p:spPr>
        <p:txBody>
          <a:bodyPr/>
          <a:lstStyle/>
          <a:p>
            <a:fld id="{172A1076-BC83-43EA-97BF-54460EE2CDF7}" type="slidenum">
              <a:rPr lang="ru-RU" smtClean="0"/>
              <a:t>16</a:t>
            </a:fld>
            <a:endParaRPr lang="ru-RU" dirty="0"/>
          </a:p>
        </p:txBody>
      </p:sp>
    </p:spTree>
    <p:extLst>
      <p:ext uri="{BB962C8B-B14F-4D97-AF65-F5344CB8AC3E}">
        <p14:creationId xmlns:p14="http://schemas.microsoft.com/office/powerpoint/2010/main" val="4265161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Диаграмма 9"/>
          <p:cNvGraphicFramePr>
            <a:graphicFrameLocks/>
          </p:cNvGraphicFramePr>
          <p:nvPr>
            <p:extLst>
              <p:ext uri="{D42A27DB-BD31-4B8C-83A1-F6EECF244321}">
                <p14:modId xmlns:p14="http://schemas.microsoft.com/office/powerpoint/2010/main" val="1187582212"/>
              </p:ext>
            </p:extLst>
          </p:nvPr>
        </p:nvGraphicFramePr>
        <p:xfrm>
          <a:off x="514200" y="2137995"/>
          <a:ext cx="11163600" cy="4583479"/>
        </p:xfrm>
        <a:graphic>
          <a:graphicData uri="http://schemas.openxmlformats.org/drawingml/2006/chart">
            <c:chart xmlns:c="http://schemas.openxmlformats.org/drawingml/2006/chart" xmlns:r="http://schemas.openxmlformats.org/officeDocument/2006/relationships" r:id="rId2"/>
          </a:graphicData>
        </a:graphic>
      </p:graphicFrame>
      <p:sp>
        <p:nvSpPr>
          <p:cNvPr id="6" name="Прямоугольник 5"/>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478970" y="366877"/>
            <a:ext cx="11495315" cy="523220"/>
          </a:xfrm>
          <a:prstGeom prst="rect">
            <a:avLst/>
          </a:prstGeom>
        </p:spPr>
        <p:txBody>
          <a:bodyPr wrap="square">
            <a:spAutoFit/>
          </a:bodyPr>
          <a:lstStyle/>
          <a:p>
            <a:pPr algn="ctr"/>
            <a:r>
              <a:rPr lang="ru-RU" sz="2800" b="1" dirty="0" err="1" smtClean="0">
                <a:solidFill>
                  <a:schemeClr val="bg1"/>
                </a:solidFill>
                <a:ea typeface="Times New Roman" panose="02020603050405020304" pitchFamily="18" charset="0"/>
              </a:rPr>
              <a:t>Идоралар</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кесимида</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эмланганлар</a:t>
            </a:r>
            <a:r>
              <a:rPr lang="ru-RU" sz="2800" b="1" dirty="0" smtClean="0">
                <a:solidFill>
                  <a:schemeClr val="bg1"/>
                </a:solidFill>
                <a:ea typeface="Times New Roman" panose="02020603050405020304" pitchFamily="18" charset="0"/>
              </a:rPr>
              <a:t> сони</a:t>
            </a:r>
          </a:p>
        </p:txBody>
      </p:sp>
      <p:sp>
        <p:nvSpPr>
          <p:cNvPr id="15" name="TextBox 14"/>
          <p:cNvSpPr txBox="1"/>
          <p:nvPr/>
        </p:nvSpPr>
        <p:spPr>
          <a:xfrm>
            <a:off x="8753476" y="6106549"/>
            <a:ext cx="2748832" cy="278987"/>
          </a:xfrm>
          <a:prstGeom prst="rect">
            <a:avLst/>
          </a:prstGeom>
          <a:noFill/>
        </p:spPr>
        <p:txBody>
          <a:bodyPr wrap="square" rtlCol="0">
            <a:spAutoFit/>
          </a:bodyPr>
          <a:lstStyle/>
          <a:p>
            <a:r>
              <a:rPr lang="ru-RU" sz="1213" i="1" dirty="0">
                <a:latin typeface="Franklin Gothic Book" panose="020B0503020102020204" pitchFamily="34" charset="0"/>
              </a:rPr>
              <a:t>202</a:t>
            </a:r>
            <a:r>
              <a:rPr lang="en-US" sz="1213" i="1" dirty="0">
                <a:latin typeface="Franklin Gothic Book" panose="020B0503020102020204" pitchFamily="34" charset="0"/>
              </a:rPr>
              <a:t>1</a:t>
            </a:r>
            <a:r>
              <a:rPr lang="ru-RU" sz="1213" i="1" dirty="0">
                <a:latin typeface="Franklin Gothic Book" panose="020B0503020102020204" pitchFamily="34" charset="0"/>
              </a:rPr>
              <a:t> й. </a:t>
            </a:r>
            <a:r>
              <a:rPr lang="ru-RU" sz="1213" i="1" dirty="0" smtClean="0">
                <a:latin typeface="Franklin Gothic Book" panose="020B0503020102020204" pitchFamily="34" charset="0"/>
              </a:rPr>
              <a:t>19 </a:t>
            </a:r>
            <a:r>
              <a:rPr lang="ru-RU" sz="1213" i="1" dirty="0" smtClean="0">
                <a:latin typeface="Franklin Gothic Book" panose="020B0503020102020204" pitchFamily="34" charset="0"/>
              </a:rPr>
              <a:t>февраль </a:t>
            </a:r>
            <a:r>
              <a:rPr lang="ru-RU" sz="1213" i="1" dirty="0" err="1" smtClean="0">
                <a:latin typeface="Franklin Gothic Book" panose="020B0503020102020204" pitchFamily="34" charset="0"/>
              </a:rPr>
              <a:t>ҳолатига</a:t>
            </a:r>
            <a:r>
              <a:rPr lang="ru-RU" sz="1213" i="1" dirty="0" smtClean="0">
                <a:latin typeface="Franklin Gothic Book" panose="020B0503020102020204" pitchFamily="34" charset="0"/>
              </a:rPr>
              <a:t> </a:t>
            </a:r>
            <a:r>
              <a:rPr lang="ru-RU" sz="1213" i="1" dirty="0" err="1">
                <a:latin typeface="Franklin Gothic Book" panose="020B0503020102020204" pitchFamily="34" charset="0"/>
              </a:rPr>
              <a:t>кўра</a:t>
            </a:r>
            <a:endParaRPr lang="ru-RU" sz="1213" i="1" dirty="0">
              <a:latin typeface="Franklin Gothic Book" panose="020B0503020102020204" pitchFamily="34" charset="0"/>
            </a:endParaRPr>
          </a:p>
        </p:txBody>
      </p:sp>
      <p:sp>
        <p:nvSpPr>
          <p:cNvPr id="9" name="Прямоугольник 8"/>
          <p:cNvSpPr/>
          <p:nvPr/>
        </p:nvSpPr>
        <p:spPr>
          <a:xfrm>
            <a:off x="348343" y="1664091"/>
            <a:ext cx="11495315" cy="400110"/>
          </a:xfrm>
          <a:prstGeom prst="rect">
            <a:avLst/>
          </a:prstGeom>
        </p:spPr>
        <p:txBody>
          <a:bodyPr wrap="square">
            <a:spAutoFit/>
          </a:bodyPr>
          <a:lstStyle/>
          <a:p>
            <a:pPr algn="ctr"/>
            <a:r>
              <a:rPr lang="ru-RU" sz="2000" b="1" dirty="0" err="1" smtClean="0">
                <a:solidFill>
                  <a:srgbClr val="1D6295"/>
                </a:solidFill>
                <a:ea typeface="Times New Roman" panose="02020603050405020304" pitchFamily="18" charset="0"/>
              </a:rPr>
              <a:t>Идоралар</a:t>
            </a:r>
            <a:r>
              <a:rPr lang="ru-RU" sz="2000" b="1" dirty="0" smtClean="0">
                <a:solidFill>
                  <a:srgbClr val="1D6295"/>
                </a:solidFill>
                <a:ea typeface="Times New Roman" panose="02020603050405020304" pitchFamily="18" charset="0"/>
              </a:rPr>
              <a:t> </a:t>
            </a:r>
            <a:r>
              <a:rPr lang="ru-RU" sz="2000" b="1" dirty="0" err="1" smtClean="0">
                <a:solidFill>
                  <a:srgbClr val="1D6295"/>
                </a:solidFill>
                <a:ea typeface="Times New Roman" panose="02020603050405020304" pitchFamily="18" charset="0"/>
              </a:rPr>
              <a:t>кесимида</a:t>
            </a:r>
            <a:r>
              <a:rPr lang="ru-RU" sz="2000" b="1" dirty="0" smtClean="0">
                <a:solidFill>
                  <a:srgbClr val="1D6295"/>
                </a:solidFill>
                <a:ea typeface="Times New Roman" panose="02020603050405020304" pitchFamily="18" charset="0"/>
              </a:rPr>
              <a:t> </a:t>
            </a:r>
            <a:r>
              <a:rPr lang="ru-RU" sz="2000" b="1" dirty="0" err="1" smtClean="0">
                <a:solidFill>
                  <a:srgbClr val="1D6295"/>
                </a:solidFill>
                <a:ea typeface="Times New Roman" panose="02020603050405020304" pitchFamily="18" charset="0"/>
              </a:rPr>
              <a:t>эмланганлар</a:t>
            </a:r>
            <a:r>
              <a:rPr lang="ru-RU" sz="2000" b="1" dirty="0" smtClean="0">
                <a:solidFill>
                  <a:srgbClr val="1D6295"/>
                </a:solidFill>
                <a:ea typeface="Times New Roman" panose="02020603050405020304" pitchFamily="18" charset="0"/>
              </a:rPr>
              <a:t> сони</a:t>
            </a:r>
          </a:p>
        </p:txBody>
      </p:sp>
      <p:sp>
        <p:nvSpPr>
          <p:cNvPr id="3" name="Номер слайда 2"/>
          <p:cNvSpPr>
            <a:spLocks noGrp="1"/>
          </p:cNvSpPr>
          <p:nvPr>
            <p:ph type="sldNum" sz="quarter" idx="12"/>
          </p:nvPr>
        </p:nvSpPr>
        <p:spPr/>
        <p:txBody>
          <a:bodyPr/>
          <a:lstStyle/>
          <a:p>
            <a:fld id="{172A1076-BC83-43EA-97BF-54460EE2CDF7}" type="slidenum">
              <a:rPr lang="ru-RU" smtClean="0"/>
              <a:t>17</a:t>
            </a:fld>
            <a:endParaRPr lang="ru-RU"/>
          </a:p>
        </p:txBody>
      </p:sp>
      <p:sp>
        <p:nvSpPr>
          <p:cNvPr id="11" name="Прямоугольник 10"/>
          <p:cNvSpPr/>
          <p:nvPr/>
        </p:nvSpPr>
        <p:spPr>
          <a:xfrm>
            <a:off x="1130300" y="1991186"/>
            <a:ext cx="1701800" cy="3599545"/>
          </a:xfrm>
          <a:prstGeom prst="rect">
            <a:avLst/>
          </a:prstGeom>
          <a:no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32989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Прямая соединительная линия 37"/>
          <p:cNvCxnSpPr/>
          <p:nvPr/>
        </p:nvCxnSpPr>
        <p:spPr>
          <a:xfrm>
            <a:off x="5540923" y="4023748"/>
            <a:ext cx="1021014" cy="96230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V="1">
            <a:off x="8789953" y="4092597"/>
            <a:ext cx="857433" cy="544963"/>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V="1">
            <a:off x="2947084" y="3515316"/>
            <a:ext cx="857433" cy="544963"/>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4" name="Номер слайда 3"/>
          <p:cNvSpPr>
            <a:spLocks noGrp="1"/>
          </p:cNvSpPr>
          <p:nvPr>
            <p:ph type="sldNum" sz="quarter" idx="12"/>
          </p:nvPr>
        </p:nvSpPr>
        <p:spPr/>
        <p:txBody>
          <a:bodyPr/>
          <a:lstStyle/>
          <a:p>
            <a:fld id="{172A1076-BC83-43EA-97BF-54460EE2CDF7}" type="slidenum">
              <a:rPr lang="ru-RU" smtClean="0"/>
              <a:t>18</a:t>
            </a:fld>
            <a:endParaRPr lang="ru-RU" dirty="0"/>
          </a:p>
        </p:txBody>
      </p:sp>
      <p:sp>
        <p:nvSpPr>
          <p:cNvPr id="5" name="Прямоугольник 4"/>
          <p:cNvSpPr/>
          <p:nvPr/>
        </p:nvSpPr>
        <p:spPr>
          <a:xfrm>
            <a:off x="-130631" y="-1521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63389" y="304033"/>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Вакцина клиник </a:t>
            </a:r>
            <a:r>
              <a:rPr lang="uz-Cyrl-UZ" sz="2800" b="1" dirty="0" smtClean="0">
                <a:solidFill>
                  <a:schemeClr val="bg1"/>
                </a:solidFill>
                <a:ea typeface="Times New Roman" panose="02020603050405020304" pitchFamily="18" charset="0"/>
              </a:rPr>
              <a:t>тадқиқотларини ўтқазилишида қатнашаятган жамо </a:t>
            </a:r>
            <a:endParaRPr lang="uz-Cyrl-UZ" sz="2800" b="1" dirty="0" smtClean="0">
              <a:solidFill>
                <a:schemeClr val="bg1"/>
              </a:solidFill>
              <a:ea typeface="Times New Roman" panose="02020603050405020304" pitchFamily="18" charset="0"/>
            </a:endParaRPr>
          </a:p>
        </p:txBody>
      </p:sp>
      <p:grpSp>
        <p:nvGrpSpPr>
          <p:cNvPr id="20" name="Группа 19"/>
          <p:cNvGrpSpPr/>
          <p:nvPr/>
        </p:nvGrpSpPr>
        <p:grpSpPr>
          <a:xfrm>
            <a:off x="6398747" y="3543094"/>
            <a:ext cx="2537499" cy="2444049"/>
            <a:chOff x="4598682" y="4522313"/>
            <a:chExt cx="2016600" cy="2016599"/>
          </a:xfrm>
        </p:grpSpPr>
        <p:sp>
          <p:nvSpPr>
            <p:cNvPr id="22" name="Полилиния 21"/>
            <p:cNvSpPr/>
            <p:nvPr/>
          </p:nvSpPr>
          <p:spPr>
            <a:xfrm>
              <a:off x="4598682" y="4522313"/>
              <a:ext cx="2016600" cy="201659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solidFill>
              <a:srgbClr val="D2EFFA"/>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sp>
          <p:nvSpPr>
            <p:cNvPr id="12" name="Полилиния 11"/>
            <p:cNvSpPr/>
            <p:nvPr/>
          </p:nvSpPr>
          <p:spPr>
            <a:xfrm>
              <a:off x="4823130" y="4695622"/>
              <a:ext cx="1577322" cy="166997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blipFill dpi="0" rotWithShape="1">
              <a:blip r:embed="rId2"/>
              <a:srcRect/>
              <a:stretch>
                <a:fillRect l="1000" b="1000"/>
              </a:stretch>
            </a:bli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grpSp>
      <p:grpSp>
        <p:nvGrpSpPr>
          <p:cNvPr id="19" name="Группа 18"/>
          <p:cNvGrpSpPr/>
          <p:nvPr/>
        </p:nvGrpSpPr>
        <p:grpSpPr>
          <a:xfrm>
            <a:off x="3624443" y="2087568"/>
            <a:ext cx="2361369" cy="2371850"/>
            <a:chOff x="6406888" y="3012574"/>
            <a:chExt cx="2016600" cy="2016599"/>
          </a:xfrm>
        </p:grpSpPr>
        <p:sp>
          <p:nvSpPr>
            <p:cNvPr id="21" name="Полилиния 20"/>
            <p:cNvSpPr/>
            <p:nvPr/>
          </p:nvSpPr>
          <p:spPr>
            <a:xfrm>
              <a:off x="6406888" y="3012574"/>
              <a:ext cx="2016600" cy="201659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solidFill>
              <a:schemeClr val="accent1">
                <a:lumMod val="20000"/>
                <a:lumOff val="8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sp>
          <p:nvSpPr>
            <p:cNvPr id="14" name="Полилиния 13"/>
            <p:cNvSpPr/>
            <p:nvPr/>
          </p:nvSpPr>
          <p:spPr>
            <a:xfrm>
              <a:off x="6615282" y="3220720"/>
              <a:ext cx="1611441" cy="163575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blipFill>
              <a:blip r:embed="rId3"/>
              <a:stretch>
                <a:fillRect/>
              </a:stretch>
            </a:bli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grpSp>
      <p:grpSp>
        <p:nvGrpSpPr>
          <p:cNvPr id="18" name="Группа 17"/>
          <p:cNvGrpSpPr/>
          <p:nvPr/>
        </p:nvGrpSpPr>
        <p:grpSpPr>
          <a:xfrm>
            <a:off x="661820" y="3005777"/>
            <a:ext cx="2349212" cy="2328258"/>
            <a:chOff x="4598683" y="1281722"/>
            <a:chExt cx="2016600" cy="2016599"/>
          </a:xfrm>
        </p:grpSpPr>
        <p:sp>
          <p:nvSpPr>
            <p:cNvPr id="16" name="Полилиния 15"/>
            <p:cNvSpPr/>
            <p:nvPr/>
          </p:nvSpPr>
          <p:spPr>
            <a:xfrm>
              <a:off x="4598683" y="1281722"/>
              <a:ext cx="2016600" cy="201659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solidFill>
              <a:srgbClr val="D2EFFA"/>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sp>
          <p:nvSpPr>
            <p:cNvPr id="24" name="Полилиния 23"/>
            <p:cNvSpPr/>
            <p:nvPr/>
          </p:nvSpPr>
          <p:spPr>
            <a:xfrm>
              <a:off x="4801883" y="1472141"/>
              <a:ext cx="1611441" cy="163575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blipFill dpi="0" rotWithShape="1">
              <a:blip r:embed="rId4">
                <a:alphaModFix amt="83000"/>
              </a:blip>
              <a:srcRect/>
              <a:stretch>
                <a:fillRect/>
              </a:stretch>
            </a:blipFill>
            <a:ln w="133350">
              <a:solidFill>
                <a:srgbClr val="F4F8F8"/>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grpSp>
      <p:grpSp>
        <p:nvGrpSpPr>
          <p:cNvPr id="17" name="Группа 16"/>
          <p:cNvGrpSpPr/>
          <p:nvPr/>
        </p:nvGrpSpPr>
        <p:grpSpPr>
          <a:xfrm>
            <a:off x="9340869" y="2368782"/>
            <a:ext cx="2351457" cy="2348623"/>
            <a:chOff x="2778847" y="2942091"/>
            <a:chExt cx="2016600" cy="2016599"/>
          </a:xfrm>
        </p:grpSpPr>
        <p:sp>
          <p:nvSpPr>
            <p:cNvPr id="15" name="Полилиния 14"/>
            <p:cNvSpPr/>
            <p:nvPr/>
          </p:nvSpPr>
          <p:spPr>
            <a:xfrm>
              <a:off x="2778847" y="2942091"/>
              <a:ext cx="2016600" cy="201659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solidFill>
              <a:srgbClr val="D2EFFA"/>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sp>
          <p:nvSpPr>
            <p:cNvPr id="23" name="Полилиния 22"/>
            <p:cNvSpPr/>
            <p:nvPr/>
          </p:nvSpPr>
          <p:spPr>
            <a:xfrm>
              <a:off x="2975206" y="3132510"/>
              <a:ext cx="1611441" cy="1635759"/>
            </a:xfrm>
            <a:custGeom>
              <a:avLst/>
              <a:gdLst>
                <a:gd name="connsiteX0" fmla="*/ 0 w 1344400"/>
                <a:gd name="connsiteY0" fmla="*/ 672200 h 1344400"/>
                <a:gd name="connsiteX1" fmla="*/ 672200 w 1344400"/>
                <a:gd name="connsiteY1" fmla="*/ 0 h 1344400"/>
                <a:gd name="connsiteX2" fmla="*/ 1344400 w 1344400"/>
                <a:gd name="connsiteY2" fmla="*/ 672200 h 1344400"/>
                <a:gd name="connsiteX3" fmla="*/ 672200 w 1344400"/>
                <a:gd name="connsiteY3" fmla="*/ 1344400 h 1344400"/>
                <a:gd name="connsiteX4" fmla="*/ 0 w 1344400"/>
                <a:gd name="connsiteY4" fmla="*/ 672200 h 134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00" h="1344400">
                  <a:moveTo>
                    <a:pt x="0" y="672200"/>
                  </a:moveTo>
                  <a:cubicBezTo>
                    <a:pt x="0" y="300954"/>
                    <a:pt x="300954" y="0"/>
                    <a:pt x="672200" y="0"/>
                  </a:cubicBezTo>
                  <a:cubicBezTo>
                    <a:pt x="1043446" y="0"/>
                    <a:pt x="1344400" y="300954"/>
                    <a:pt x="1344400" y="672200"/>
                  </a:cubicBezTo>
                  <a:cubicBezTo>
                    <a:pt x="1344400" y="1043446"/>
                    <a:pt x="1043446" y="1344400"/>
                    <a:pt x="672200" y="1344400"/>
                  </a:cubicBezTo>
                  <a:cubicBezTo>
                    <a:pt x="300954" y="1344400"/>
                    <a:pt x="0" y="1043446"/>
                    <a:pt x="0" y="672200"/>
                  </a:cubicBezTo>
                  <a:close/>
                </a:path>
              </a:pathLst>
            </a:custGeom>
            <a:solidFill>
              <a:srgbClr val="F6F6F6"/>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8633" tIns="228633" rIns="228633" bIns="228633" numCol="1" spcCol="1270" anchor="ctr" anchorCtr="0">
              <a:noAutofit/>
            </a:bodyPr>
            <a:lstStyle/>
            <a:p>
              <a:pPr lvl="0" algn="ctr" defTabSz="1111250">
                <a:lnSpc>
                  <a:spcPct val="90000"/>
                </a:lnSpc>
                <a:spcBef>
                  <a:spcPct val="0"/>
                </a:spcBef>
                <a:spcAft>
                  <a:spcPct val="35000"/>
                </a:spcAft>
              </a:pPr>
              <a:endParaRPr lang="ru-RU" sz="2500" kern="1200"/>
            </a:p>
          </p:txBody>
        </p:sp>
        <p:pic>
          <p:nvPicPr>
            <p:cNvPr id="1036" name="Picture 12" descr="Картинки по запросу &quot;doctors illustrati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1775" y="3288010"/>
              <a:ext cx="1006651" cy="1277061"/>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p:cNvSpPr txBox="1"/>
          <p:nvPr/>
        </p:nvSpPr>
        <p:spPr>
          <a:xfrm>
            <a:off x="130836" y="5323180"/>
            <a:ext cx="3411179" cy="1661993"/>
          </a:xfrm>
          <a:prstGeom prst="rect">
            <a:avLst/>
          </a:prstGeom>
          <a:noFill/>
        </p:spPr>
        <p:txBody>
          <a:bodyPr wrap="square" rtlCol="0">
            <a:spAutoFit/>
          </a:bodyPr>
          <a:lstStyle/>
          <a:p>
            <a:pPr algn="ctr"/>
            <a:r>
              <a:rPr lang="en-US" sz="2000" dirty="0" err="1"/>
              <a:t>Zhifei</a:t>
            </a:r>
            <a:r>
              <a:rPr lang="en-US" sz="2000" dirty="0"/>
              <a:t> </a:t>
            </a:r>
            <a:r>
              <a:rPr lang="en-US" sz="2000" dirty="0" err="1"/>
              <a:t>Longcom</a:t>
            </a:r>
            <a:r>
              <a:rPr lang="en-US" sz="2000" dirty="0"/>
              <a:t> Biopharmaceutical </a:t>
            </a:r>
            <a:r>
              <a:rPr lang="en-US" sz="2000" dirty="0" err="1"/>
              <a:t>Co.Ltd</a:t>
            </a:r>
            <a:r>
              <a:rPr lang="en-US" sz="2000" dirty="0"/>
              <a:t> </a:t>
            </a:r>
            <a:r>
              <a:rPr lang="ru-RU" sz="2000" dirty="0" err="1"/>
              <a:t>компаниясининг</a:t>
            </a:r>
            <a:r>
              <a:rPr lang="ru-RU" sz="2000" dirty="0"/>
              <a:t> </a:t>
            </a:r>
            <a:r>
              <a:rPr lang="ru-RU" sz="2400" b="1" dirty="0">
                <a:solidFill>
                  <a:srgbClr val="003366"/>
                </a:solidFill>
              </a:rPr>
              <a:t>8</a:t>
            </a:r>
            <a:r>
              <a:rPr lang="ru-RU" sz="2000" dirty="0"/>
              <a:t> </a:t>
            </a:r>
            <a:r>
              <a:rPr lang="ru-RU" sz="2000" dirty="0" err="1"/>
              <a:t>нафар</a:t>
            </a:r>
            <a:r>
              <a:rPr lang="ru-RU" sz="2000" dirty="0"/>
              <a:t> </a:t>
            </a:r>
            <a:r>
              <a:rPr lang="ru-RU" sz="2000" dirty="0" err="1" smtClean="0"/>
              <a:t>ходимлари</a:t>
            </a:r>
            <a:r>
              <a:rPr lang="ru-RU" sz="2000" dirty="0" smtClean="0"/>
              <a:t> </a:t>
            </a:r>
            <a:endParaRPr lang="ru-RU" sz="2000" dirty="0"/>
          </a:p>
          <a:p>
            <a:endParaRPr lang="en-US" dirty="0"/>
          </a:p>
        </p:txBody>
      </p:sp>
      <p:sp>
        <p:nvSpPr>
          <p:cNvPr id="26" name="TextBox 25"/>
          <p:cNvSpPr txBox="1"/>
          <p:nvPr/>
        </p:nvSpPr>
        <p:spPr>
          <a:xfrm>
            <a:off x="2808824" y="1355249"/>
            <a:ext cx="3753113" cy="769441"/>
          </a:xfrm>
          <a:prstGeom prst="rect">
            <a:avLst/>
          </a:prstGeom>
          <a:noFill/>
        </p:spPr>
        <p:txBody>
          <a:bodyPr wrap="square" rtlCol="0">
            <a:spAutoFit/>
          </a:bodyPr>
          <a:lstStyle/>
          <a:p>
            <a:pPr algn="ctr"/>
            <a:r>
              <a:rPr lang="ru-RU" sz="2400" b="1" dirty="0">
                <a:solidFill>
                  <a:srgbClr val="003366"/>
                </a:solidFill>
              </a:rPr>
              <a:t>30 </a:t>
            </a:r>
            <a:r>
              <a:rPr lang="ru-RU" sz="2000" dirty="0" err="1"/>
              <a:t>нафар</a:t>
            </a:r>
            <a:r>
              <a:rPr lang="ru-RU" sz="2000" dirty="0"/>
              <a:t> </a:t>
            </a:r>
            <a:r>
              <a:rPr lang="ru-RU" sz="2000" dirty="0" err="1"/>
              <a:t>Илғор</a:t>
            </a:r>
            <a:r>
              <a:rPr lang="ru-RU" sz="2000" dirty="0"/>
              <a:t> </a:t>
            </a:r>
            <a:r>
              <a:rPr lang="ru-RU" sz="2000" dirty="0" err="1"/>
              <a:t>технологиялар</a:t>
            </a:r>
            <a:r>
              <a:rPr lang="ru-RU" sz="2000" dirty="0"/>
              <a:t> </a:t>
            </a:r>
            <a:endParaRPr lang="en-US" sz="2000" dirty="0" smtClean="0"/>
          </a:p>
          <a:p>
            <a:pPr algn="ctr"/>
            <a:r>
              <a:rPr lang="ru-RU" sz="2000" dirty="0" err="1" smtClean="0"/>
              <a:t>маркази</a:t>
            </a:r>
            <a:r>
              <a:rPr lang="ru-RU" sz="2000" dirty="0" smtClean="0"/>
              <a:t> </a:t>
            </a:r>
            <a:r>
              <a:rPr lang="ru-RU" sz="2000" dirty="0" err="1" smtClean="0"/>
              <a:t>олимлари</a:t>
            </a:r>
            <a:endParaRPr lang="ru-RU" sz="2000" dirty="0"/>
          </a:p>
        </p:txBody>
      </p:sp>
      <p:sp>
        <p:nvSpPr>
          <p:cNvPr id="27" name="TextBox 26"/>
          <p:cNvSpPr txBox="1"/>
          <p:nvPr/>
        </p:nvSpPr>
        <p:spPr>
          <a:xfrm>
            <a:off x="5920338" y="6000303"/>
            <a:ext cx="3494316" cy="1077218"/>
          </a:xfrm>
          <a:prstGeom prst="rect">
            <a:avLst/>
          </a:prstGeom>
          <a:noFill/>
        </p:spPr>
        <p:txBody>
          <a:bodyPr wrap="square" rtlCol="0">
            <a:spAutoFit/>
          </a:bodyPr>
          <a:lstStyle/>
          <a:p>
            <a:pPr algn="ctr"/>
            <a:r>
              <a:rPr lang="ru-RU" sz="2400" b="1" dirty="0">
                <a:solidFill>
                  <a:srgbClr val="003366"/>
                </a:solidFill>
              </a:rPr>
              <a:t>112</a:t>
            </a:r>
            <a:r>
              <a:rPr lang="ru-RU" sz="2000" dirty="0"/>
              <a:t> </a:t>
            </a:r>
            <a:r>
              <a:rPr lang="ru-RU" sz="2000" dirty="0" err="1"/>
              <a:t>нафар</a:t>
            </a:r>
            <a:r>
              <a:rPr lang="ru-RU" sz="2000" dirty="0"/>
              <a:t> </a:t>
            </a:r>
            <a:r>
              <a:rPr lang="ru-RU" sz="2000" dirty="0" err="1"/>
              <a:t>тиббиёт</a:t>
            </a:r>
            <a:r>
              <a:rPr lang="ru-RU" sz="2000" dirty="0"/>
              <a:t> </a:t>
            </a:r>
            <a:r>
              <a:rPr lang="ru-RU" sz="2000" dirty="0" err="1"/>
              <a:t>ходимлари</a:t>
            </a:r>
            <a:r>
              <a:rPr lang="ru-RU" sz="2000" dirty="0"/>
              <a:t> </a:t>
            </a:r>
          </a:p>
          <a:p>
            <a:endParaRPr lang="en-US" sz="2000" dirty="0"/>
          </a:p>
        </p:txBody>
      </p:sp>
      <p:sp>
        <p:nvSpPr>
          <p:cNvPr id="28" name="TextBox 27"/>
          <p:cNvSpPr txBox="1"/>
          <p:nvPr/>
        </p:nvSpPr>
        <p:spPr>
          <a:xfrm>
            <a:off x="9159982" y="1534886"/>
            <a:ext cx="2698722" cy="1046440"/>
          </a:xfrm>
          <a:prstGeom prst="rect">
            <a:avLst/>
          </a:prstGeom>
          <a:noFill/>
        </p:spPr>
        <p:txBody>
          <a:bodyPr wrap="square" rtlCol="0">
            <a:spAutoFit/>
          </a:bodyPr>
          <a:lstStyle/>
          <a:p>
            <a:pPr algn="ctr"/>
            <a:r>
              <a:rPr lang="ru-RU" sz="2400" b="1" dirty="0">
                <a:solidFill>
                  <a:srgbClr val="003366"/>
                </a:solidFill>
              </a:rPr>
              <a:t>36</a:t>
            </a:r>
            <a:r>
              <a:rPr lang="ru-RU" sz="2000" dirty="0"/>
              <a:t> </a:t>
            </a:r>
            <a:r>
              <a:rPr lang="ru-RU" sz="2000" dirty="0" err="1"/>
              <a:t>нафар</a:t>
            </a:r>
            <a:r>
              <a:rPr lang="ru-RU" sz="2000" dirty="0"/>
              <a:t> С</a:t>
            </a:r>
            <a:r>
              <a:rPr lang="en-US" sz="2000" dirty="0"/>
              <a:t>all Center </a:t>
            </a:r>
            <a:r>
              <a:rPr lang="uz-Cyrl-UZ" sz="2000" dirty="0"/>
              <a:t>шифокорлари</a:t>
            </a:r>
            <a:endParaRPr lang="ru-RU" sz="2000" dirty="0"/>
          </a:p>
          <a:p>
            <a:pPr algn="ctr"/>
            <a:endParaRPr lang="en-US" dirty="0"/>
          </a:p>
        </p:txBody>
      </p:sp>
    </p:spTree>
    <p:extLst>
      <p:ext uri="{BB962C8B-B14F-4D97-AF65-F5344CB8AC3E}">
        <p14:creationId xmlns:p14="http://schemas.microsoft.com/office/powerpoint/2010/main" val="105095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 y="0"/>
            <a:ext cx="12192002" cy="12009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89592" y="133606"/>
            <a:ext cx="11495315" cy="954107"/>
          </a:xfrm>
          <a:prstGeom prst="rect">
            <a:avLst/>
          </a:prstGeom>
        </p:spPr>
        <p:txBody>
          <a:bodyPr wrap="square">
            <a:spAutoFit/>
          </a:bodyPr>
          <a:lstStyle/>
          <a:p>
            <a:pPr algn="ctr"/>
            <a:r>
              <a:rPr lang="ru-RU" sz="2800" b="1" dirty="0" err="1" smtClean="0">
                <a:solidFill>
                  <a:schemeClr val="bg1"/>
                </a:solidFill>
                <a:ea typeface="Times New Roman" panose="02020603050405020304" pitchFamily="18" charset="0"/>
              </a:rPr>
              <a:t>Назоратга</a:t>
            </a:r>
            <a:r>
              <a:rPr lang="ru-RU" sz="2800" b="1" dirty="0" smtClean="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олинган</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гуруҳда</a:t>
            </a:r>
            <a:r>
              <a:rPr lang="ru-RU" sz="2800" b="1" dirty="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эмланганларда</a:t>
            </a:r>
            <a:r>
              <a:rPr lang="ru-RU" sz="2800" b="1" dirty="0" smtClean="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антит</a:t>
            </a:r>
            <a:r>
              <a:rPr lang="ru-RU" sz="2800" b="1" dirty="0" err="1" smtClean="0">
                <a:solidFill>
                  <a:schemeClr val="bg1"/>
                </a:solidFill>
                <a:ea typeface="Times New Roman" panose="02020603050405020304" pitchFamily="18" charset="0"/>
              </a:rPr>
              <a:t>аналарнинг</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ҳосил</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бўлиши</a:t>
            </a:r>
            <a:endParaRPr lang="ru-RU" sz="2800" b="1" dirty="0" smtClean="0">
              <a:solidFill>
                <a:schemeClr val="bg1"/>
              </a:solidFill>
              <a:ea typeface="Times New Roman" panose="02020603050405020304" pitchFamily="18" charset="0"/>
            </a:endParaRPr>
          </a:p>
        </p:txBody>
      </p:sp>
      <p:sp>
        <p:nvSpPr>
          <p:cNvPr id="6" name="TextBox 5"/>
          <p:cNvSpPr txBox="1"/>
          <p:nvPr/>
        </p:nvSpPr>
        <p:spPr>
          <a:xfrm>
            <a:off x="809898" y="917460"/>
            <a:ext cx="10014857" cy="1015663"/>
          </a:xfrm>
          <a:prstGeom prst="rect">
            <a:avLst/>
          </a:prstGeom>
          <a:noFill/>
        </p:spPr>
        <p:txBody>
          <a:bodyPr wrap="square" rtlCol="0">
            <a:spAutoFit/>
          </a:bodyPr>
          <a:lstStyle/>
          <a:p>
            <a:pPr algn="ctr"/>
            <a:endParaRPr lang="ru-RU" sz="2000" b="1" dirty="0">
              <a:solidFill>
                <a:srgbClr val="1D6295"/>
              </a:solidFill>
            </a:endParaRPr>
          </a:p>
          <a:p>
            <a:pPr algn="ctr"/>
            <a:r>
              <a:rPr lang="ru-RU" sz="2000" b="1" dirty="0" smtClean="0">
                <a:solidFill>
                  <a:srgbClr val="1D6295"/>
                </a:solidFill>
              </a:rPr>
              <a:t>2-дозадан </a:t>
            </a:r>
            <a:r>
              <a:rPr lang="ru-RU" sz="2000" b="1" dirty="0" err="1" smtClean="0">
                <a:solidFill>
                  <a:srgbClr val="1D6295"/>
                </a:solidFill>
              </a:rPr>
              <a:t>кейин</a:t>
            </a:r>
            <a:r>
              <a:rPr lang="ru-RU" sz="2000" b="1" dirty="0" smtClean="0">
                <a:solidFill>
                  <a:srgbClr val="1D6295"/>
                </a:solidFill>
              </a:rPr>
              <a:t> </a:t>
            </a:r>
            <a:r>
              <a:rPr lang="ru-RU" sz="2000" b="1" dirty="0">
                <a:solidFill>
                  <a:srgbClr val="1D6295"/>
                </a:solidFill>
              </a:rPr>
              <a:t/>
            </a:r>
            <a:br>
              <a:rPr lang="ru-RU" sz="2000" b="1" dirty="0">
                <a:solidFill>
                  <a:srgbClr val="1D6295"/>
                </a:solidFill>
              </a:rPr>
            </a:br>
            <a:endParaRPr lang="ru-RU" sz="2000" b="1" dirty="0">
              <a:solidFill>
                <a:srgbClr val="1D6295"/>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690100306"/>
              </p:ext>
            </p:extLst>
          </p:nvPr>
        </p:nvGraphicFramePr>
        <p:xfrm>
          <a:off x="-2" y="1736000"/>
          <a:ext cx="12192001" cy="1679425"/>
        </p:xfrm>
        <a:graphic>
          <a:graphicData uri="http://schemas.openxmlformats.org/drawingml/2006/table">
            <a:tbl>
              <a:tblPr firstRow="1" bandRow="1">
                <a:tableStyleId>{5C22544A-7EE6-4342-B048-85BDC9FD1C3A}</a:tableStyleId>
              </a:tblPr>
              <a:tblGrid>
                <a:gridCol w="901702">
                  <a:extLst>
                    <a:ext uri="{9D8B030D-6E8A-4147-A177-3AD203B41FA5}">
                      <a16:colId xmlns:a16="http://schemas.microsoft.com/office/drawing/2014/main" val="347820317"/>
                    </a:ext>
                  </a:extLst>
                </a:gridCol>
                <a:gridCol w="3441700">
                  <a:extLst>
                    <a:ext uri="{9D8B030D-6E8A-4147-A177-3AD203B41FA5}">
                      <a16:colId xmlns:a16="http://schemas.microsoft.com/office/drawing/2014/main" val="1883398083"/>
                    </a:ext>
                  </a:extLst>
                </a:gridCol>
                <a:gridCol w="292100">
                  <a:extLst>
                    <a:ext uri="{9D8B030D-6E8A-4147-A177-3AD203B41FA5}">
                      <a16:colId xmlns:a16="http://schemas.microsoft.com/office/drawing/2014/main" val="3485734236"/>
                    </a:ext>
                  </a:extLst>
                </a:gridCol>
                <a:gridCol w="3618005">
                  <a:extLst>
                    <a:ext uri="{9D8B030D-6E8A-4147-A177-3AD203B41FA5}">
                      <a16:colId xmlns:a16="http://schemas.microsoft.com/office/drawing/2014/main" val="209880273"/>
                    </a:ext>
                  </a:extLst>
                </a:gridCol>
                <a:gridCol w="294768">
                  <a:extLst>
                    <a:ext uri="{9D8B030D-6E8A-4147-A177-3AD203B41FA5}">
                      <a16:colId xmlns:a16="http://schemas.microsoft.com/office/drawing/2014/main" val="1212324019"/>
                    </a:ext>
                  </a:extLst>
                </a:gridCol>
                <a:gridCol w="2716627">
                  <a:extLst>
                    <a:ext uri="{9D8B030D-6E8A-4147-A177-3AD203B41FA5}">
                      <a16:colId xmlns:a16="http://schemas.microsoft.com/office/drawing/2014/main" val="1729409687"/>
                    </a:ext>
                  </a:extLst>
                </a:gridCol>
                <a:gridCol w="927099">
                  <a:extLst>
                    <a:ext uri="{9D8B030D-6E8A-4147-A177-3AD203B41FA5}">
                      <a16:colId xmlns:a16="http://schemas.microsoft.com/office/drawing/2014/main" val="2115378329"/>
                    </a:ext>
                  </a:extLst>
                </a:gridCol>
              </a:tblGrid>
              <a:tr h="892529">
                <a:tc>
                  <a:txBody>
                    <a:bodyPr/>
                    <a:lstStyle/>
                    <a:p>
                      <a:pPr algn="ctr"/>
                      <a:endParaRPr lang="ru-RU" sz="1800" dirty="0" smtClean="0"/>
                    </a:p>
                  </a:txBody>
                  <a:tcPr anchor="ctr">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Антитаналар</a:t>
                      </a:r>
                      <a:r>
                        <a:rPr lang="ru-RU" sz="1800" dirty="0" smtClean="0"/>
                        <a:t> </a:t>
                      </a:r>
                      <a:r>
                        <a:rPr lang="ru-RU" sz="1800" dirty="0" err="1" smtClean="0"/>
                        <a:t>концентрацияси</a:t>
                      </a:r>
                      <a:r>
                        <a:rPr lang="ru-RU" sz="1800" dirty="0" smtClean="0"/>
                        <a:t> 4,55 </a:t>
                      </a:r>
                      <a:r>
                        <a:rPr lang="ru-RU" sz="1800" dirty="0" err="1" smtClean="0"/>
                        <a:t>Au</a:t>
                      </a:r>
                      <a:r>
                        <a:rPr lang="ru-RU" sz="1800" dirty="0" smtClean="0"/>
                        <a:t>/</a:t>
                      </a:r>
                      <a:r>
                        <a:rPr lang="ru-RU" sz="1800" dirty="0" err="1" smtClean="0"/>
                        <a:t>ml</a:t>
                      </a:r>
                      <a:r>
                        <a:rPr lang="ru-RU" sz="1800" dirty="0" smtClean="0"/>
                        <a:t> </a:t>
                      </a:r>
                      <a:r>
                        <a:rPr lang="ru-RU" sz="1800" dirty="0" err="1" smtClean="0"/>
                        <a:t>кам</a:t>
                      </a:r>
                      <a:r>
                        <a:rPr lang="ru-RU" sz="1800" dirty="0" smtClean="0"/>
                        <a:t> </a:t>
                      </a:r>
                      <a:r>
                        <a:rPr lang="ru-RU" sz="1800" dirty="0" err="1" smtClean="0"/>
                        <a:t>бўлган</a:t>
                      </a:r>
                      <a:r>
                        <a:rPr lang="ru-RU" sz="1800" dirty="0" smtClean="0"/>
                        <a:t> </a:t>
                      </a:r>
                      <a:r>
                        <a:rPr lang="ru-RU" sz="1800" dirty="0" err="1" smtClean="0"/>
                        <a:t>эмланганлар</a:t>
                      </a:r>
                      <a:r>
                        <a:rPr lang="ru-RU" sz="1800" dirty="0" smtClean="0"/>
                        <a:t>*</a:t>
                      </a:r>
                    </a:p>
                  </a:txBody>
                  <a:tcPr anchor="ctr">
                    <a:lnL w="12700" cmpd="sng">
                      <a:noFill/>
                    </a:lnL>
                    <a:lnR w="12700" cap="flat" cmpd="sng" algn="ctr">
                      <a:noFill/>
                      <a:prstDash val="solid"/>
                      <a:round/>
                      <a:headEnd type="none" w="med" len="med"/>
                      <a:tailEnd type="none" w="med" len="med"/>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Антитаналар</a:t>
                      </a:r>
                      <a:r>
                        <a:rPr lang="ru-RU" sz="1800" dirty="0" smtClean="0"/>
                        <a:t> </a:t>
                      </a:r>
                      <a:r>
                        <a:rPr lang="ru-RU" sz="1800" dirty="0" err="1" smtClean="0"/>
                        <a:t>концентрацияси</a:t>
                      </a:r>
                      <a:r>
                        <a:rPr lang="ru-RU" sz="1800" dirty="0" smtClean="0"/>
                        <a:t> </a:t>
                      </a:r>
                      <a:br>
                        <a:rPr lang="ru-RU" sz="1800" dirty="0" smtClean="0"/>
                      </a:br>
                      <a:r>
                        <a:rPr lang="ru-RU" sz="1800" dirty="0" smtClean="0"/>
                        <a:t>4,55 </a:t>
                      </a:r>
                      <a:r>
                        <a:rPr lang="ru-RU" sz="1800" dirty="0" err="1" smtClean="0"/>
                        <a:t>Au</a:t>
                      </a:r>
                      <a:r>
                        <a:rPr lang="ru-RU" sz="1800" dirty="0" smtClean="0"/>
                        <a:t>/</a:t>
                      </a:r>
                      <a:r>
                        <a:rPr lang="ru-RU" sz="1800" dirty="0" err="1" smtClean="0"/>
                        <a:t>ml</a:t>
                      </a:r>
                      <a:r>
                        <a:rPr lang="ru-RU" sz="1800" dirty="0" smtClean="0"/>
                        <a:t> </a:t>
                      </a:r>
                      <a:r>
                        <a:rPr lang="ru-RU" sz="1800" dirty="0" err="1" smtClean="0"/>
                        <a:t>юқори</a:t>
                      </a:r>
                      <a:r>
                        <a:rPr lang="ru-RU" sz="1800" dirty="0" smtClean="0"/>
                        <a:t> </a:t>
                      </a:r>
                      <a:r>
                        <a:rPr lang="ru-RU" sz="1800" dirty="0" err="1" smtClean="0"/>
                        <a:t>бўлган</a:t>
                      </a:r>
                      <a:r>
                        <a:rPr lang="ru-RU" sz="1800" dirty="0" smtClean="0"/>
                        <a:t> </a:t>
                      </a:r>
                      <a:r>
                        <a:rPr lang="ru-RU" sz="1800" dirty="0" err="1" smtClean="0"/>
                        <a:t>эмланганлар</a:t>
                      </a:r>
                      <a:r>
                        <a:rPr lang="ru-RU" sz="1800" dirty="0" smtClean="0"/>
                        <a:t>*</a:t>
                      </a: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Ўртача</a:t>
                      </a:r>
                      <a:r>
                        <a:rPr lang="ru-RU" sz="1800" dirty="0" smtClean="0"/>
                        <a:t> </a:t>
                      </a:r>
                      <a:r>
                        <a:rPr lang="ru-RU" sz="1800" dirty="0" err="1" smtClean="0"/>
                        <a:t>кўрсаткич</a:t>
                      </a:r>
                      <a:endParaRPr lang="ru-RU" sz="1800" dirty="0"/>
                    </a:p>
                  </a:txBody>
                  <a:tcPr anchor="ctr">
                    <a:lnL w="12700" cap="flat" cmpd="sng" algn="ctr">
                      <a:noFill/>
                      <a:prstDash val="solid"/>
                      <a:round/>
                      <a:headEnd type="none" w="med" len="med"/>
                      <a:tailEnd type="none" w="med" len="med"/>
                    </a:lnL>
                    <a:lnR w="12700" cmpd="sng">
                      <a:noFill/>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solidFill>
                      <a:srgbClr val="1D6295"/>
                    </a:solidFill>
                  </a:tcPr>
                </a:tc>
                <a:extLst>
                  <a:ext uri="{0D108BD9-81ED-4DB2-BD59-A6C34878D82A}">
                    <a16:rowId xmlns:a16="http://schemas.microsoft.com/office/drawing/2014/main" val="1645867715"/>
                  </a:ext>
                </a:extLst>
              </a:tr>
              <a:tr h="765025">
                <a:tc>
                  <a:txBody>
                    <a:bodyPr/>
                    <a:lstStyle/>
                    <a:p>
                      <a:pPr algn="ctr"/>
                      <a:endParaRPr lang="ru-RU" sz="1800" b="1" dirty="0"/>
                    </a:p>
                  </a:txBody>
                  <a:tcPr anchor="ctr">
                    <a:lnR w="12700" cap="flat" cmpd="sng" algn="ctr">
                      <a:noFill/>
                      <a:prstDash val="solid"/>
                      <a:round/>
                      <a:headEnd type="none" w="med" len="med"/>
                      <a:tailEnd type="none" w="med" len="med"/>
                    </a:lnR>
                  </a:tcPr>
                </a:tc>
                <a:tc>
                  <a:txBody>
                    <a:bodyPr/>
                    <a:lstStyle/>
                    <a:p>
                      <a:pPr algn="ctr"/>
                      <a:r>
                        <a:rPr lang="uz-Cyrl-UZ" sz="2800" b="1" dirty="0" smtClean="0"/>
                        <a:t>10</a:t>
                      </a:r>
                      <a:r>
                        <a:rPr lang="uz-Cyrl-UZ" sz="2800" b="1" baseline="0" dirty="0" smtClean="0"/>
                        <a:t> %</a:t>
                      </a:r>
                      <a:r>
                        <a:rPr lang="uz-Cyrl-UZ" sz="1800" b="1" baseline="0" dirty="0" smtClean="0"/>
                        <a:t> </a:t>
                      </a:r>
                      <a:endParaRPr lang="ru-RU" sz="1800" b="1" dirty="0"/>
                    </a:p>
                  </a:txBody>
                  <a:tcPr anchor="ctr">
                    <a:lnL w="12700" cmpd="sng">
                      <a:noFill/>
                    </a:lnL>
                    <a:lnR w="12700" cap="flat" cmpd="sng" algn="ctr">
                      <a:noFill/>
                      <a:prstDash val="solid"/>
                      <a:round/>
                      <a:headEnd type="none" w="med" len="med"/>
                      <a:tailEnd type="none" w="med" len="med"/>
                    </a:lnR>
                  </a:tcPr>
                </a:tc>
                <a:tc>
                  <a:txBody>
                    <a:bodyPr/>
                    <a:lstStyle/>
                    <a:p>
                      <a:pPr algn="ctr"/>
                      <a:endParaRPr lang="ru-RU" sz="2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sz="2800" b="1" dirty="0" smtClean="0"/>
                        <a:t>90 %</a:t>
                      </a:r>
                      <a:endParaRPr lang="ru-RU"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sz="2800" b="1" dirty="0" smtClean="0"/>
                        <a:t>26,3 </a:t>
                      </a:r>
                      <a:r>
                        <a:rPr lang="en-US" sz="1800" b="1" dirty="0" smtClean="0"/>
                        <a:t>Au/ml</a:t>
                      </a:r>
                      <a:endParaRPr lang="ru-RU" sz="1800" b="1" dirty="0"/>
                    </a:p>
                  </a:txBody>
                  <a:tcPr anchor="ctr">
                    <a:lnL w="12700" cap="flat" cmpd="sng" algn="ctr">
                      <a:noFill/>
                      <a:prstDash val="solid"/>
                      <a:round/>
                      <a:headEnd type="none" w="med" len="med"/>
                      <a:tailEnd type="none" w="med" len="med"/>
                    </a:lnL>
                    <a:lnR w="12700" cmpd="sng">
                      <a:noFill/>
                    </a:lnR>
                  </a:tcPr>
                </a:tc>
                <a:tc>
                  <a:txBody>
                    <a:bodyPr/>
                    <a:lstStyle/>
                    <a:p>
                      <a:pPr algn="ctr"/>
                      <a:endParaRPr lang="ru-RU" sz="1800" b="1"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1978348093"/>
                  </a:ext>
                </a:extLst>
              </a:tr>
            </a:tbl>
          </a:graphicData>
        </a:graphic>
      </p:graphicFrame>
      <p:sp>
        <p:nvSpPr>
          <p:cNvPr id="9" name="TextBox 8"/>
          <p:cNvSpPr txBox="1"/>
          <p:nvPr/>
        </p:nvSpPr>
        <p:spPr>
          <a:xfrm>
            <a:off x="1709964" y="5881845"/>
            <a:ext cx="8772070" cy="830997"/>
          </a:xfrm>
          <a:prstGeom prst="rect">
            <a:avLst/>
          </a:prstGeom>
          <a:noFill/>
        </p:spPr>
        <p:txBody>
          <a:bodyPr wrap="square" rtlCol="0">
            <a:spAutoFit/>
          </a:bodyPr>
          <a:lstStyle/>
          <a:p>
            <a:pPr algn="ctr"/>
            <a:r>
              <a:rPr lang="en-US" sz="1600" b="1" i="1" dirty="0" smtClean="0"/>
              <a:t>4,55 Au/ml </a:t>
            </a:r>
            <a:r>
              <a:rPr lang="ru-RU" sz="1600" i="1" dirty="0" smtClean="0"/>
              <a:t>дан </a:t>
            </a:r>
            <a:r>
              <a:rPr lang="ru-RU" sz="1600" i="1" dirty="0" err="1" smtClean="0"/>
              <a:t>юқори</a:t>
            </a:r>
            <a:r>
              <a:rPr lang="ru-RU" sz="1600" i="1" dirty="0" smtClean="0"/>
              <a:t> </a:t>
            </a:r>
            <a:r>
              <a:rPr lang="ru-RU" sz="1600" i="1" dirty="0" err="1" smtClean="0"/>
              <a:t>бўлган</a:t>
            </a:r>
            <a:r>
              <a:rPr lang="ru-RU" sz="1600" i="1" dirty="0" smtClean="0"/>
              <a:t> </a:t>
            </a:r>
            <a:r>
              <a:rPr lang="en-US" sz="1600" i="1" dirty="0" smtClean="0"/>
              <a:t>S-RBD IgG SARS-CoV-2 </a:t>
            </a:r>
            <a:r>
              <a:rPr lang="ru-RU" sz="1600" i="1" dirty="0" err="1" smtClean="0"/>
              <a:t>антитаналар</a:t>
            </a:r>
            <a:r>
              <a:rPr lang="ru-RU" sz="1600" i="1" dirty="0" smtClean="0"/>
              <a:t>  </a:t>
            </a:r>
            <a:r>
              <a:rPr lang="ru-RU" sz="1600" i="1" dirty="0" err="1" smtClean="0"/>
              <a:t>даражаси</a:t>
            </a:r>
            <a:r>
              <a:rPr lang="ru-RU" sz="1600" i="1" dirty="0" smtClean="0"/>
              <a:t> </a:t>
            </a:r>
            <a:r>
              <a:rPr lang="ru-RU" sz="1600" i="1" dirty="0" err="1" smtClean="0"/>
              <a:t>вирусларни</a:t>
            </a:r>
            <a:r>
              <a:rPr lang="ru-RU" sz="1600" i="1" dirty="0" smtClean="0"/>
              <a:t> </a:t>
            </a:r>
            <a:r>
              <a:rPr lang="ru-RU" sz="1600" i="1" dirty="0" err="1" smtClean="0"/>
              <a:t>зарарсизлантириш</a:t>
            </a:r>
            <a:r>
              <a:rPr lang="ru-RU" sz="1600" i="1" dirty="0" smtClean="0"/>
              <a:t> </a:t>
            </a:r>
            <a:r>
              <a:rPr lang="ru-RU" sz="1600" i="1" dirty="0" err="1" smtClean="0"/>
              <a:t>ва</a:t>
            </a:r>
            <a:r>
              <a:rPr lang="ru-RU" sz="1600" i="1" dirty="0" smtClean="0"/>
              <a:t> </a:t>
            </a:r>
            <a:r>
              <a:rPr lang="ru-RU" sz="1600" i="1" dirty="0" err="1" smtClean="0"/>
              <a:t>коронавирус</a:t>
            </a:r>
            <a:r>
              <a:rPr lang="ru-RU" sz="1600" i="1" dirty="0" smtClean="0"/>
              <a:t> </a:t>
            </a:r>
            <a:r>
              <a:rPr lang="ru-RU" sz="1600" i="1" dirty="0" err="1" smtClean="0"/>
              <a:t>инфекциясига</a:t>
            </a:r>
            <a:r>
              <a:rPr lang="ru-RU" sz="1600" i="1" dirty="0" smtClean="0"/>
              <a:t> </a:t>
            </a:r>
            <a:r>
              <a:rPr lang="ru-RU" sz="1600" i="1" dirty="0" err="1" smtClean="0"/>
              <a:t>чалинган</a:t>
            </a:r>
            <a:r>
              <a:rPr lang="ru-RU" sz="1600" i="1" dirty="0" smtClean="0"/>
              <a:t> </a:t>
            </a:r>
            <a:r>
              <a:rPr lang="ru-RU" sz="1600" i="1" dirty="0" err="1" smtClean="0"/>
              <a:t>оғир</a:t>
            </a:r>
            <a:r>
              <a:rPr lang="ru-RU" sz="1600" i="1" dirty="0" smtClean="0"/>
              <a:t> </a:t>
            </a:r>
            <a:r>
              <a:rPr lang="ru-RU" sz="1600" i="1" dirty="0" err="1" smtClean="0"/>
              <a:t>беморларда</a:t>
            </a:r>
            <a:r>
              <a:rPr lang="ru-RU" sz="1600" i="1" dirty="0" smtClean="0"/>
              <a:t> </a:t>
            </a:r>
            <a:r>
              <a:rPr lang="ru-RU" sz="1600" i="1" dirty="0" err="1" smtClean="0"/>
              <a:t>қон</a:t>
            </a:r>
            <a:r>
              <a:rPr lang="ru-RU" sz="1600" i="1" dirty="0" smtClean="0"/>
              <a:t> </a:t>
            </a:r>
            <a:r>
              <a:rPr lang="ru-RU" sz="1600" i="1" dirty="0" err="1" smtClean="0"/>
              <a:t>қуйиш</a:t>
            </a:r>
            <a:r>
              <a:rPr lang="ru-RU" sz="1600" i="1" dirty="0" smtClean="0"/>
              <a:t> </a:t>
            </a:r>
            <a:r>
              <a:rPr lang="ru-RU" sz="1600" i="1" dirty="0" err="1" smtClean="0"/>
              <a:t>учун</a:t>
            </a:r>
            <a:r>
              <a:rPr lang="ru-RU" sz="1600" i="1" dirty="0" smtClean="0"/>
              <a:t> </a:t>
            </a:r>
            <a:r>
              <a:rPr lang="ru-RU" sz="1600" i="1" dirty="0" err="1" smtClean="0"/>
              <a:t>мос</a:t>
            </a:r>
            <a:r>
              <a:rPr lang="ru-RU" sz="1600" i="1" dirty="0" smtClean="0"/>
              <a:t> </a:t>
            </a:r>
            <a:r>
              <a:rPr lang="ru-RU" sz="1600" i="1" dirty="0" err="1" smtClean="0"/>
              <a:t>келадиган</a:t>
            </a:r>
            <a:r>
              <a:rPr lang="ru-RU" sz="1600" i="1" dirty="0" smtClean="0"/>
              <a:t> </a:t>
            </a:r>
            <a:r>
              <a:rPr lang="ru-RU" sz="1600" i="1" dirty="0" err="1" smtClean="0"/>
              <a:t>реконвалент</a:t>
            </a:r>
            <a:r>
              <a:rPr lang="ru-RU" sz="1600" i="1" dirty="0" smtClean="0"/>
              <a:t> </a:t>
            </a:r>
            <a:r>
              <a:rPr lang="ru-RU" sz="1600" i="1" dirty="0" err="1" smtClean="0"/>
              <a:t>плазмани</a:t>
            </a:r>
            <a:r>
              <a:rPr lang="ru-RU" sz="1600" i="1" dirty="0" smtClean="0"/>
              <a:t> </a:t>
            </a:r>
            <a:r>
              <a:rPr lang="ru-RU" sz="1600" i="1" dirty="0" err="1" smtClean="0"/>
              <a:t>аниқлаш</a:t>
            </a:r>
            <a:r>
              <a:rPr lang="ru-RU" sz="1600" i="1" dirty="0" smtClean="0"/>
              <a:t> </a:t>
            </a:r>
            <a:r>
              <a:rPr lang="ru-RU" sz="1600" i="1" dirty="0" err="1" smtClean="0"/>
              <a:t>учун</a:t>
            </a:r>
            <a:r>
              <a:rPr lang="ru-RU" sz="1600" i="1" dirty="0" smtClean="0"/>
              <a:t> </a:t>
            </a:r>
            <a:r>
              <a:rPr lang="ru-RU" sz="1600" i="1" dirty="0" err="1"/>
              <a:t>е</a:t>
            </a:r>
            <a:r>
              <a:rPr lang="ru-RU" sz="1600" i="1" dirty="0" err="1" smtClean="0"/>
              <a:t>тарли</a:t>
            </a:r>
            <a:r>
              <a:rPr lang="ru-RU" sz="1600" i="1" dirty="0" smtClean="0"/>
              <a:t> </a:t>
            </a:r>
            <a:r>
              <a:rPr lang="ru-RU" sz="1600" i="1" dirty="0" err="1" smtClean="0"/>
              <a:t>деб</a:t>
            </a:r>
            <a:r>
              <a:rPr lang="ru-RU" sz="1600" i="1" dirty="0" smtClean="0"/>
              <a:t> </a:t>
            </a:r>
            <a:r>
              <a:rPr lang="ru-RU" sz="1600" i="1" dirty="0" err="1" smtClean="0"/>
              <a:t>прогнозлаштирилган</a:t>
            </a:r>
            <a:r>
              <a:rPr lang="ru-RU" sz="1600" i="1" dirty="0" smtClean="0"/>
              <a:t>.</a:t>
            </a:r>
          </a:p>
        </p:txBody>
      </p:sp>
      <p:sp>
        <p:nvSpPr>
          <p:cNvPr id="10" name="TextBox 9"/>
          <p:cNvSpPr txBox="1"/>
          <p:nvPr/>
        </p:nvSpPr>
        <p:spPr>
          <a:xfrm>
            <a:off x="962298" y="3133796"/>
            <a:ext cx="10014857" cy="1015663"/>
          </a:xfrm>
          <a:prstGeom prst="rect">
            <a:avLst/>
          </a:prstGeom>
          <a:noFill/>
        </p:spPr>
        <p:txBody>
          <a:bodyPr wrap="square" rtlCol="0">
            <a:spAutoFit/>
          </a:bodyPr>
          <a:lstStyle/>
          <a:p>
            <a:pPr algn="ctr"/>
            <a:endParaRPr lang="ru-RU" sz="2000" b="1" dirty="0">
              <a:solidFill>
                <a:srgbClr val="1D6295"/>
              </a:solidFill>
            </a:endParaRPr>
          </a:p>
          <a:p>
            <a:pPr algn="ctr"/>
            <a:r>
              <a:rPr lang="ru-RU" sz="2000" b="1" dirty="0" smtClean="0">
                <a:solidFill>
                  <a:srgbClr val="1D6295"/>
                </a:solidFill>
              </a:rPr>
              <a:t>1-дозадан </a:t>
            </a:r>
            <a:r>
              <a:rPr lang="ru-RU" sz="2000" b="1" dirty="0" err="1" smtClean="0">
                <a:solidFill>
                  <a:srgbClr val="1D6295"/>
                </a:solidFill>
              </a:rPr>
              <a:t>кейин</a:t>
            </a:r>
            <a:r>
              <a:rPr lang="ru-RU" sz="2000" b="1" dirty="0">
                <a:solidFill>
                  <a:srgbClr val="1D6295"/>
                </a:solidFill>
              </a:rPr>
              <a:t/>
            </a:r>
            <a:br>
              <a:rPr lang="ru-RU" sz="2000" b="1" dirty="0">
                <a:solidFill>
                  <a:srgbClr val="1D6295"/>
                </a:solidFill>
              </a:rPr>
            </a:br>
            <a:endParaRPr lang="ru-RU" sz="2000" b="1" dirty="0">
              <a:solidFill>
                <a:srgbClr val="1D6295"/>
              </a:solidFill>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385392570"/>
              </p:ext>
            </p:extLst>
          </p:nvPr>
        </p:nvGraphicFramePr>
        <p:xfrm>
          <a:off x="-1" y="3973508"/>
          <a:ext cx="12192001" cy="1679425"/>
        </p:xfrm>
        <a:graphic>
          <a:graphicData uri="http://schemas.openxmlformats.org/drawingml/2006/table">
            <a:tbl>
              <a:tblPr firstRow="1" bandRow="1">
                <a:tableStyleId>{5C22544A-7EE6-4342-B048-85BDC9FD1C3A}</a:tableStyleId>
              </a:tblPr>
              <a:tblGrid>
                <a:gridCol w="901702">
                  <a:extLst>
                    <a:ext uri="{9D8B030D-6E8A-4147-A177-3AD203B41FA5}">
                      <a16:colId xmlns:a16="http://schemas.microsoft.com/office/drawing/2014/main" val="347820317"/>
                    </a:ext>
                  </a:extLst>
                </a:gridCol>
                <a:gridCol w="3441700">
                  <a:extLst>
                    <a:ext uri="{9D8B030D-6E8A-4147-A177-3AD203B41FA5}">
                      <a16:colId xmlns:a16="http://schemas.microsoft.com/office/drawing/2014/main" val="1883398083"/>
                    </a:ext>
                  </a:extLst>
                </a:gridCol>
                <a:gridCol w="292100">
                  <a:extLst>
                    <a:ext uri="{9D8B030D-6E8A-4147-A177-3AD203B41FA5}">
                      <a16:colId xmlns:a16="http://schemas.microsoft.com/office/drawing/2014/main" val="3485734236"/>
                    </a:ext>
                  </a:extLst>
                </a:gridCol>
                <a:gridCol w="3618005">
                  <a:extLst>
                    <a:ext uri="{9D8B030D-6E8A-4147-A177-3AD203B41FA5}">
                      <a16:colId xmlns:a16="http://schemas.microsoft.com/office/drawing/2014/main" val="209880273"/>
                    </a:ext>
                  </a:extLst>
                </a:gridCol>
                <a:gridCol w="294768">
                  <a:extLst>
                    <a:ext uri="{9D8B030D-6E8A-4147-A177-3AD203B41FA5}">
                      <a16:colId xmlns:a16="http://schemas.microsoft.com/office/drawing/2014/main" val="1212324019"/>
                    </a:ext>
                  </a:extLst>
                </a:gridCol>
                <a:gridCol w="2716627">
                  <a:extLst>
                    <a:ext uri="{9D8B030D-6E8A-4147-A177-3AD203B41FA5}">
                      <a16:colId xmlns:a16="http://schemas.microsoft.com/office/drawing/2014/main" val="1729409687"/>
                    </a:ext>
                  </a:extLst>
                </a:gridCol>
                <a:gridCol w="927099">
                  <a:extLst>
                    <a:ext uri="{9D8B030D-6E8A-4147-A177-3AD203B41FA5}">
                      <a16:colId xmlns:a16="http://schemas.microsoft.com/office/drawing/2014/main" val="2115378329"/>
                    </a:ext>
                  </a:extLst>
                </a:gridCol>
              </a:tblGrid>
              <a:tr h="892529">
                <a:tc>
                  <a:txBody>
                    <a:bodyPr/>
                    <a:lstStyle/>
                    <a:p>
                      <a:pPr algn="ctr"/>
                      <a:endParaRPr lang="ru-RU" sz="1800" dirty="0" smtClean="0"/>
                    </a:p>
                  </a:txBody>
                  <a:tcPr anchor="ctr">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Антитаналар</a:t>
                      </a:r>
                      <a:r>
                        <a:rPr lang="ru-RU" sz="1800" dirty="0" smtClean="0"/>
                        <a:t> </a:t>
                      </a:r>
                      <a:r>
                        <a:rPr lang="ru-RU" sz="1800" dirty="0" err="1" smtClean="0"/>
                        <a:t>концентрацияси</a:t>
                      </a:r>
                      <a:r>
                        <a:rPr lang="ru-RU" sz="1800" dirty="0" smtClean="0"/>
                        <a:t> 4,55 </a:t>
                      </a:r>
                      <a:r>
                        <a:rPr lang="ru-RU" sz="1800" dirty="0" err="1" smtClean="0"/>
                        <a:t>Au</a:t>
                      </a:r>
                      <a:r>
                        <a:rPr lang="ru-RU" sz="1800" dirty="0" smtClean="0"/>
                        <a:t>/</a:t>
                      </a:r>
                      <a:r>
                        <a:rPr lang="ru-RU" sz="1800" dirty="0" err="1" smtClean="0"/>
                        <a:t>ml</a:t>
                      </a:r>
                      <a:r>
                        <a:rPr lang="ru-RU" sz="1800" dirty="0" smtClean="0"/>
                        <a:t> </a:t>
                      </a:r>
                      <a:r>
                        <a:rPr lang="ru-RU" sz="1800" dirty="0" err="1" smtClean="0"/>
                        <a:t>кам</a:t>
                      </a:r>
                      <a:r>
                        <a:rPr lang="ru-RU" sz="1800" dirty="0" smtClean="0"/>
                        <a:t> </a:t>
                      </a:r>
                      <a:r>
                        <a:rPr lang="ru-RU" sz="1800" dirty="0" err="1" smtClean="0"/>
                        <a:t>бўлган</a:t>
                      </a:r>
                      <a:r>
                        <a:rPr lang="ru-RU" sz="1800" dirty="0" smtClean="0"/>
                        <a:t> </a:t>
                      </a:r>
                      <a:r>
                        <a:rPr lang="ru-RU" sz="1800" dirty="0" err="1" smtClean="0"/>
                        <a:t>эмланганлар</a:t>
                      </a:r>
                      <a:r>
                        <a:rPr lang="ru-RU" sz="1800" dirty="0" smtClean="0"/>
                        <a:t>*</a:t>
                      </a:r>
                    </a:p>
                  </a:txBody>
                  <a:tcPr anchor="ctr">
                    <a:lnL w="12700" cmpd="sng">
                      <a:noFill/>
                    </a:lnL>
                    <a:lnR w="12700" cap="flat" cmpd="sng" algn="ctr">
                      <a:noFill/>
                      <a:prstDash val="solid"/>
                      <a:round/>
                      <a:headEnd type="none" w="med" len="med"/>
                      <a:tailEnd type="none" w="med" len="med"/>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Антитаналар</a:t>
                      </a:r>
                      <a:r>
                        <a:rPr lang="ru-RU" sz="1800" dirty="0" smtClean="0"/>
                        <a:t> </a:t>
                      </a:r>
                      <a:r>
                        <a:rPr lang="ru-RU" sz="1800" dirty="0" err="1" smtClean="0"/>
                        <a:t>концентрацияси</a:t>
                      </a:r>
                      <a:r>
                        <a:rPr lang="ru-RU" sz="1800" dirty="0" smtClean="0"/>
                        <a:t> </a:t>
                      </a:r>
                      <a:br>
                        <a:rPr lang="ru-RU" sz="1800" dirty="0" smtClean="0"/>
                      </a:br>
                      <a:r>
                        <a:rPr lang="ru-RU" sz="1800" dirty="0" smtClean="0"/>
                        <a:t>4,55 </a:t>
                      </a:r>
                      <a:r>
                        <a:rPr lang="ru-RU" sz="1800" dirty="0" err="1" smtClean="0"/>
                        <a:t>Au</a:t>
                      </a:r>
                      <a:r>
                        <a:rPr lang="ru-RU" sz="1800" dirty="0" smtClean="0"/>
                        <a:t>/</a:t>
                      </a:r>
                      <a:r>
                        <a:rPr lang="ru-RU" sz="1800" dirty="0" err="1" smtClean="0"/>
                        <a:t>ml</a:t>
                      </a:r>
                      <a:r>
                        <a:rPr lang="ru-RU" sz="1800" dirty="0" smtClean="0"/>
                        <a:t> </a:t>
                      </a:r>
                      <a:r>
                        <a:rPr lang="ru-RU" sz="1800" dirty="0" err="1" smtClean="0"/>
                        <a:t>юқори</a:t>
                      </a:r>
                      <a:r>
                        <a:rPr lang="ru-RU" sz="1800" dirty="0" smtClean="0"/>
                        <a:t> </a:t>
                      </a:r>
                      <a:r>
                        <a:rPr lang="ru-RU" sz="1800" dirty="0" err="1" smtClean="0"/>
                        <a:t>бўлган</a:t>
                      </a:r>
                      <a:r>
                        <a:rPr lang="ru-RU" sz="1800" dirty="0" smtClean="0"/>
                        <a:t> </a:t>
                      </a:r>
                      <a:r>
                        <a:rPr lang="ru-RU" sz="1800" dirty="0" err="1" smtClean="0"/>
                        <a:t>эмланганлар</a:t>
                      </a:r>
                      <a:r>
                        <a:rPr lang="ru-RU" sz="1800" dirty="0" smtClean="0"/>
                        <a:t>*</a:t>
                      </a: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r>
                        <a:rPr lang="ru-RU" sz="1800" dirty="0" err="1" smtClean="0"/>
                        <a:t>Ўртача</a:t>
                      </a:r>
                      <a:r>
                        <a:rPr lang="ru-RU" sz="1800" dirty="0" smtClean="0"/>
                        <a:t> </a:t>
                      </a:r>
                      <a:r>
                        <a:rPr lang="ru-RU" sz="1800" dirty="0" err="1" smtClean="0"/>
                        <a:t>кўрсаткич</a:t>
                      </a:r>
                      <a:endParaRPr lang="ru-RU" sz="1800" dirty="0"/>
                    </a:p>
                  </a:txBody>
                  <a:tcPr anchor="ctr">
                    <a:lnL w="12700" cap="flat" cmpd="sng" algn="ctr">
                      <a:noFill/>
                      <a:prstDash val="solid"/>
                      <a:round/>
                      <a:headEnd type="none" w="med" len="med"/>
                      <a:tailEnd type="none" w="med" len="med"/>
                    </a:lnL>
                    <a:lnR w="12700" cmpd="sng">
                      <a:noFill/>
                    </a:lnR>
                    <a:solidFill>
                      <a:srgbClr val="1D6295"/>
                    </a:solidFill>
                  </a:tcPr>
                </a:tc>
                <a:tc>
                  <a:txBody>
                    <a:bodyPr/>
                    <a:lstStyle/>
                    <a:p>
                      <a:pPr algn="ctr"/>
                      <a:endParaRPr lang="ru-RU" sz="1800" dirty="0"/>
                    </a:p>
                  </a:txBody>
                  <a:tcPr anchor="ctr">
                    <a:lnL w="12700" cap="flat" cmpd="sng" algn="ctr">
                      <a:noFill/>
                      <a:prstDash val="solid"/>
                      <a:round/>
                      <a:headEnd type="none" w="med" len="med"/>
                      <a:tailEnd type="none" w="med" len="med"/>
                    </a:lnL>
                    <a:solidFill>
                      <a:srgbClr val="1D6295"/>
                    </a:solidFill>
                  </a:tcPr>
                </a:tc>
                <a:extLst>
                  <a:ext uri="{0D108BD9-81ED-4DB2-BD59-A6C34878D82A}">
                    <a16:rowId xmlns:a16="http://schemas.microsoft.com/office/drawing/2014/main" val="1645867715"/>
                  </a:ext>
                </a:extLst>
              </a:tr>
              <a:tr h="765025">
                <a:tc>
                  <a:txBody>
                    <a:bodyPr/>
                    <a:lstStyle/>
                    <a:p>
                      <a:pPr algn="ctr"/>
                      <a:endParaRPr lang="ru-RU" sz="1800" b="1" dirty="0"/>
                    </a:p>
                  </a:txBody>
                  <a:tcPr anchor="ctr">
                    <a:lnR w="12700" cap="flat" cmpd="sng" algn="ctr">
                      <a:noFill/>
                      <a:prstDash val="solid"/>
                      <a:round/>
                      <a:headEnd type="none" w="med" len="med"/>
                      <a:tailEnd type="none" w="med" len="med"/>
                    </a:lnR>
                  </a:tcPr>
                </a:tc>
                <a:tc>
                  <a:txBody>
                    <a:bodyPr/>
                    <a:lstStyle/>
                    <a:p>
                      <a:pPr algn="ctr"/>
                      <a:r>
                        <a:rPr lang="uz-Cyrl-UZ" sz="2800" b="1" dirty="0" smtClean="0"/>
                        <a:t>64 %</a:t>
                      </a:r>
                      <a:endParaRPr lang="ru-RU" sz="1800" b="1" dirty="0"/>
                    </a:p>
                  </a:txBody>
                  <a:tcPr anchor="ctr">
                    <a:lnL w="12700" cmpd="sng">
                      <a:noFill/>
                    </a:lnL>
                    <a:lnR w="12700" cap="flat" cmpd="sng" algn="ctr">
                      <a:noFill/>
                      <a:prstDash val="solid"/>
                      <a:round/>
                      <a:headEnd type="none" w="med" len="med"/>
                      <a:tailEnd type="none" w="med" len="med"/>
                    </a:lnR>
                  </a:tcPr>
                </a:tc>
                <a:tc>
                  <a:txBody>
                    <a:bodyPr/>
                    <a:lstStyle/>
                    <a:p>
                      <a:pPr algn="ctr"/>
                      <a:endParaRPr lang="ru-RU" sz="2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sz="2800" b="1" dirty="0" smtClean="0"/>
                        <a:t>36 %</a:t>
                      </a:r>
                      <a:endParaRPr lang="ru-RU"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sz="2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sz="2800" b="1" dirty="0" smtClean="0"/>
                        <a:t>2,9 </a:t>
                      </a:r>
                      <a:r>
                        <a:rPr lang="en-US" sz="1800" b="1" dirty="0" smtClean="0"/>
                        <a:t>Au/ml</a:t>
                      </a:r>
                      <a:endParaRPr lang="ru-RU" sz="1800" b="1" dirty="0"/>
                    </a:p>
                  </a:txBody>
                  <a:tcPr anchor="ctr">
                    <a:lnL w="12700" cap="flat" cmpd="sng" algn="ctr">
                      <a:noFill/>
                      <a:prstDash val="solid"/>
                      <a:round/>
                      <a:headEnd type="none" w="med" len="med"/>
                      <a:tailEnd type="none" w="med" len="med"/>
                    </a:lnL>
                    <a:lnR w="12700" cmpd="sng">
                      <a:noFill/>
                    </a:lnR>
                  </a:tcPr>
                </a:tc>
                <a:tc>
                  <a:txBody>
                    <a:bodyPr/>
                    <a:lstStyle/>
                    <a:p>
                      <a:pPr algn="ctr"/>
                      <a:endParaRPr lang="ru-RU" sz="1800" b="1"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1978348093"/>
                  </a:ext>
                </a:extLst>
              </a:tr>
            </a:tbl>
          </a:graphicData>
        </a:graphic>
      </p:graphicFrame>
    </p:spTree>
    <p:extLst>
      <p:ext uri="{BB962C8B-B14F-4D97-AF65-F5344CB8AC3E}">
        <p14:creationId xmlns:p14="http://schemas.microsoft.com/office/powerpoint/2010/main" val="2498796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78970" y="366877"/>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Дунёдаги оммавий эмлаш жараёнлари</a:t>
            </a:r>
            <a:endParaRPr lang="ru-RU" sz="2800" dirty="0">
              <a:solidFill>
                <a:schemeClr val="bg1"/>
              </a:solidFill>
            </a:endParaRPr>
          </a:p>
        </p:txBody>
      </p:sp>
      <p:pic>
        <p:nvPicPr>
          <p:cNvPr id="2" name="Рисунок 1"/>
          <p:cNvPicPr>
            <a:picLocks noChangeAspect="1"/>
          </p:cNvPicPr>
          <p:nvPr/>
        </p:nvPicPr>
        <p:blipFill rotWithShape="1">
          <a:blip r:embed="rId2"/>
          <a:srcRect l="4921" t="14550" r="11191" b="8977"/>
          <a:stretch/>
        </p:blipFill>
        <p:spPr>
          <a:xfrm>
            <a:off x="899885" y="1256974"/>
            <a:ext cx="10392229" cy="5328844"/>
          </a:xfrm>
          <a:prstGeom prst="rect">
            <a:avLst/>
          </a:prstGeom>
        </p:spPr>
      </p:pic>
      <p:graphicFrame>
        <p:nvGraphicFramePr>
          <p:cNvPr id="8" name="Таблица 7"/>
          <p:cNvGraphicFramePr>
            <a:graphicFrameLocks noGrp="1"/>
          </p:cNvGraphicFramePr>
          <p:nvPr>
            <p:extLst>
              <p:ext uri="{D42A27DB-BD31-4B8C-83A1-F6EECF244321}">
                <p14:modId xmlns:p14="http://schemas.microsoft.com/office/powerpoint/2010/main" val="2247454169"/>
              </p:ext>
            </p:extLst>
          </p:nvPr>
        </p:nvGraphicFramePr>
        <p:xfrm>
          <a:off x="6071076" y="1781234"/>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err="1" smtClean="0">
                          <a:solidFill>
                            <a:schemeClr val="bg1"/>
                          </a:solidFill>
                          <a:effectLst/>
                          <a:latin typeface="+mn-lt"/>
                        </a:rPr>
                        <a:t>Исроил</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72,5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6 442 239</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44,0</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ru-RU" sz="700" b="1" i="0" u="none" strike="noStrike" dirty="0" smtClean="0">
                          <a:solidFill>
                            <a:schemeClr val="tx1">
                              <a:lumMod val="95000"/>
                              <a:lumOff val="5000"/>
                            </a:schemeClr>
                          </a:solidFill>
                          <a:effectLst/>
                          <a:latin typeface="+mn-lt"/>
                        </a:rPr>
                        <a:t>28,5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3370347312"/>
              </p:ext>
            </p:extLst>
          </p:nvPr>
        </p:nvGraphicFramePr>
        <p:xfrm>
          <a:off x="478970" y="1901591"/>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smtClean="0">
                          <a:solidFill>
                            <a:schemeClr val="bg1"/>
                          </a:solidFill>
                          <a:effectLst/>
                          <a:latin typeface="+mn-lt"/>
                          <a:ea typeface="Calibri" panose="020F0502020204030204" pitchFamily="34" charset="0"/>
                          <a:cs typeface="Times New Roman" panose="02020603050405020304" pitchFamily="18" charset="0"/>
                        </a:rPr>
                        <a:t>АҚШ</a:t>
                      </a: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13,4</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53 800 000</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en-US"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4073481368"/>
              </p:ext>
            </p:extLst>
          </p:nvPr>
        </p:nvGraphicFramePr>
        <p:xfrm>
          <a:off x="3969070" y="2350611"/>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z-Cyrl-UZ" sz="800" dirty="0" smtClean="0">
                          <a:solidFill>
                            <a:schemeClr val="bg1"/>
                          </a:solidFill>
                          <a:effectLst/>
                          <a:latin typeface="+mn-lt"/>
                          <a:ea typeface="Calibri" panose="020F0502020204030204" pitchFamily="34" charset="0"/>
                          <a:cs typeface="Times New Roman" panose="02020603050405020304" pitchFamily="18" charset="0"/>
                        </a:rPr>
                        <a:t>Буюк Британия</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23</a:t>
                      </a:r>
                      <a:r>
                        <a:rPr lang="ru-RU" sz="700" b="1" i="0" u="none" strike="noStrike" dirty="0" smtClean="0">
                          <a:solidFill>
                            <a:schemeClr val="tx1">
                              <a:lumMod val="95000"/>
                              <a:lumOff val="5000"/>
                            </a:schemeClr>
                          </a:solidFill>
                          <a:effectLst/>
                          <a:latin typeface="+mn-lt"/>
                        </a:rPr>
                        <a:t>,5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15</a:t>
                      </a:r>
                      <a:r>
                        <a:rPr lang="ru-RU" sz="700" b="1" i="0" u="none" strike="noStrike" baseline="0" dirty="0" smtClean="0">
                          <a:solidFill>
                            <a:schemeClr val="tx1">
                              <a:lumMod val="95000"/>
                              <a:lumOff val="5000"/>
                            </a:schemeClr>
                          </a:solidFill>
                          <a:effectLst/>
                          <a:latin typeface="+mn-lt"/>
                        </a:rPr>
                        <a:t> 599 904</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22,7%</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ru-RU" sz="700" b="1" i="0" u="none" strike="noStrike" dirty="0" smtClean="0">
                          <a:solidFill>
                            <a:schemeClr val="tx1">
                              <a:lumMod val="95000"/>
                              <a:lumOff val="5000"/>
                            </a:schemeClr>
                          </a:solidFill>
                          <a:effectLst/>
                          <a:latin typeface="+mn-lt"/>
                        </a:rPr>
                        <a:t>0,8%</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1886344750"/>
              </p:ext>
            </p:extLst>
          </p:nvPr>
        </p:nvGraphicFramePr>
        <p:xfrm>
          <a:off x="6146527" y="3775860"/>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smtClean="0">
                          <a:solidFill>
                            <a:schemeClr val="bg1"/>
                          </a:solidFill>
                          <a:effectLst/>
                          <a:latin typeface="+mn-lt"/>
                        </a:rPr>
                        <a:t>БАА</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52,5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5 055 231</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baseline="0" dirty="0" smtClean="0">
                          <a:solidFill>
                            <a:schemeClr val="tx1">
                              <a:lumMod val="95000"/>
                              <a:lumOff val="5000"/>
                            </a:schemeClr>
                          </a:solidFill>
                          <a:effectLst/>
                          <a:latin typeface="+mn-lt"/>
                        </a:rPr>
                        <a:t>  </a:t>
                      </a:r>
                      <a:r>
                        <a:rPr lang="en-US" sz="700" b="1" i="0" u="none" strike="noStrike" baseline="0" dirty="0" smtClean="0">
                          <a:solidFill>
                            <a:schemeClr val="tx1">
                              <a:lumMod val="95000"/>
                              <a:lumOff val="5000"/>
                            </a:schemeClr>
                          </a:solidFill>
                          <a:effectLst/>
                          <a:latin typeface="+mn-lt"/>
                        </a:rPr>
                        <a:t>37,4%</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ru-RU" sz="700" b="1" i="0" u="none" strike="noStrike" dirty="0" smtClean="0">
                          <a:solidFill>
                            <a:schemeClr val="tx1">
                              <a:lumMod val="95000"/>
                              <a:lumOff val="5000"/>
                            </a:schemeClr>
                          </a:solidFill>
                          <a:effectLst/>
                          <a:latin typeface="+mn-lt"/>
                        </a:rPr>
                        <a:t> </a:t>
                      </a:r>
                      <a:r>
                        <a:rPr lang="en-US" sz="700" b="1" i="0" u="none" strike="noStrike" dirty="0" smtClean="0">
                          <a:solidFill>
                            <a:schemeClr val="tx1">
                              <a:lumMod val="95000"/>
                              <a:lumOff val="5000"/>
                            </a:schemeClr>
                          </a:solidFill>
                          <a:effectLst/>
                          <a:latin typeface="+mn-lt"/>
                        </a:rPr>
                        <a:t>2,6%</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3423374699"/>
              </p:ext>
            </p:extLst>
          </p:nvPr>
        </p:nvGraphicFramePr>
        <p:xfrm>
          <a:off x="8255452" y="4283917"/>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err="1" smtClean="0">
                          <a:solidFill>
                            <a:schemeClr val="bg1"/>
                          </a:solidFill>
                          <a:effectLst/>
                          <a:latin typeface="+mn-lt"/>
                        </a:rPr>
                        <a:t>Ҳиндистон</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uz-Cyrl-UZ" sz="700" b="1" i="0" u="none" strike="noStrike" dirty="0" smtClean="0">
                          <a:solidFill>
                            <a:schemeClr val="tx1">
                              <a:lumMod val="95000"/>
                              <a:lumOff val="5000"/>
                            </a:schemeClr>
                          </a:solidFill>
                          <a:effectLst/>
                          <a:latin typeface="+mn-lt"/>
                        </a:rPr>
                        <a:t>0,6</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8 285 295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uz-Cyrl-UZ"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uz-Cyrl-UZ" sz="700" b="1" i="0" u="none" strike="noStrike" baseline="0"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817421012"/>
              </p:ext>
            </p:extLst>
          </p:nvPr>
        </p:nvGraphicFramePr>
        <p:xfrm>
          <a:off x="9645468" y="3002246"/>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err="1" smtClean="0">
                          <a:solidFill>
                            <a:schemeClr val="bg1"/>
                          </a:solidFill>
                          <a:effectLst/>
                          <a:latin typeface="+mn-lt"/>
                        </a:rPr>
                        <a:t>Хитой</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2,9</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4 520 000</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 -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en-US"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1378577315"/>
              </p:ext>
            </p:extLst>
          </p:nvPr>
        </p:nvGraphicFramePr>
        <p:xfrm>
          <a:off x="8230232" y="1623752"/>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smtClean="0">
                          <a:solidFill>
                            <a:schemeClr val="bg1"/>
                          </a:solidFill>
                          <a:effectLst/>
                          <a:latin typeface="+mn-lt"/>
                        </a:rPr>
                        <a:t>Россия</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uz-Cyrl-UZ" sz="700" b="1" i="0" u="none" strike="noStrike" dirty="0" smtClean="0">
                          <a:solidFill>
                            <a:schemeClr val="tx1">
                              <a:lumMod val="95000"/>
                              <a:lumOff val="5000"/>
                            </a:schemeClr>
                          </a:solidFill>
                          <a:effectLst/>
                          <a:latin typeface="+mn-lt"/>
                        </a:rPr>
                        <a:t>0,7</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ru-RU" sz="700" b="1" i="0" u="none" strike="noStrike" dirty="0" smtClean="0">
                          <a:solidFill>
                            <a:schemeClr val="tx1">
                              <a:lumMod val="95000"/>
                              <a:lumOff val="5000"/>
                            </a:schemeClr>
                          </a:solidFill>
                          <a:effectLst/>
                          <a:latin typeface="+mn-lt"/>
                        </a:rPr>
                        <a:t>1 000</a:t>
                      </a:r>
                      <a:r>
                        <a:rPr lang="ru-RU" sz="700" b="1" i="0" u="none" strike="noStrike" baseline="0" dirty="0" smtClean="0">
                          <a:solidFill>
                            <a:schemeClr val="tx1">
                              <a:lumMod val="95000"/>
                              <a:lumOff val="5000"/>
                            </a:schemeClr>
                          </a:solidFill>
                          <a:effectLst/>
                          <a:latin typeface="+mn-lt"/>
                        </a:rPr>
                        <a:t> 000</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uz-Cyrl-UZ"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uz-Cyrl-UZ"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4055017291"/>
              </p:ext>
            </p:extLst>
          </p:nvPr>
        </p:nvGraphicFramePr>
        <p:xfrm>
          <a:off x="2165530" y="4687476"/>
          <a:ext cx="1686560" cy="1100655"/>
        </p:xfrm>
        <a:graphic>
          <a:graphicData uri="http://schemas.openxmlformats.org/drawingml/2006/table">
            <a:tbl>
              <a:tblPr firstRow="1" bandRow="1">
                <a:tableStyleId>{5C22544A-7EE6-4342-B048-85BDC9FD1C3A}</a:tableStyleId>
              </a:tblPr>
              <a:tblGrid>
                <a:gridCol w="1092058">
                  <a:extLst>
                    <a:ext uri="{9D8B030D-6E8A-4147-A177-3AD203B41FA5}">
                      <a16:colId xmlns:a16="http://schemas.microsoft.com/office/drawing/2014/main" val="2048326740"/>
                    </a:ext>
                  </a:extLst>
                </a:gridCol>
                <a:gridCol w="115801">
                  <a:extLst>
                    <a:ext uri="{9D8B030D-6E8A-4147-A177-3AD203B41FA5}">
                      <a16:colId xmlns:a16="http://schemas.microsoft.com/office/drawing/2014/main" val="3558759377"/>
                    </a:ext>
                  </a:extLst>
                </a:gridCol>
                <a:gridCol w="478701">
                  <a:extLst>
                    <a:ext uri="{9D8B030D-6E8A-4147-A177-3AD203B41FA5}">
                      <a16:colId xmlns:a16="http://schemas.microsoft.com/office/drawing/2014/main" val="1543928768"/>
                    </a:ext>
                  </a:extLst>
                </a:gridCol>
              </a:tblGrid>
              <a:tr h="2160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dirty="0" smtClean="0">
                          <a:solidFill>
                            <a:schemeClr val="bg1"/>
                          </a:solidFill>
                          <a:effectLst/>
                          <a:latin typeface="+mn-lt"/>
                        </a:rPr>
                        <a:t>Бразилия</a:t>
                      </a:r>
                      <a:endParaRPr lang="ru-RU" sz="8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Ҳар</a:t>
                      </a:r>
                      <a:r>
                        <a:rPr lang="ru-RU" sz="700" b="1" i="0" u="none" strike="noStrike" dirty="0" smtClean="0">
                          <a:solidFill>
                            <a:schemeClr val="tx1">
                              <a:lumMod val="95000"/>
                              <a:lumOff val="5000"/>
                            </a:schemeClr>
                          </a:solidFill>
                          <a:effectLst/>
                          <a:latin typeface="+mn-lt"/>
                        </a:rPr>
                        <a:t> 100 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2</a:t>
                      </a:r>
                      <a:r>
                        <a:rPr lang="uz-Cyrl-UZ" sz="700" b="1" i="0" u="none" strike="noStrike" dirty="0" smtClean="0">
                          <a:solidFill>
                            <a:schemeClr val="tx1">
                              <a:lumMod val="95000"/>
                              <a:lumOff val="5000"/>
                            </a:schemeClr>
                          </a:solidFill>
                          <a:effectLst/>
                          <a:latin typeface="+mn-lt"/>
                        </a:rPr>
                        <a:t>,</a:t>
                      </a:r>
                      <a:r>
                        <a:rPr lang="en-US" sz="700" b="1" i="0" u="none" strike="noStrike" dirty="0" smtClean="0">
                          <a:solidFill>
                            <a:schemeClr val="tx1">
                              <a:lumMod val="95000"/>
                              <a:lumOff val="5000"/>
                            </a:schemeClr>
                          </a:solidFill>
                          <a:effectLst/>
                          <a:latin typeface="+mn-lt"/>
                        </a:rPr>
                        <a:t>5</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Умумий</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r>
                      <a:br>
                        <a:rPr lang="ru-RU" sz="700" b="1" i="0" u="none" strike="noStrike" dirty="0" smtClean="0">
                          <a:solidFill>
                            <a:schemeClr val="tx1">
                              <a:lumMod val="95000"/>
                              <a:lumOff val="5000"/>
                            </a:schemeClr>
                          </a:solidFill>
                          <a:effectLst/>
                          <a:latin typeface="+mn-lt"/>
                        </a:rPr>
                      </a:br>
                      <a:r>
                        <a:rPr lang="ru-RU" sz="700" b="1" i="0" u="none" strike="noStrike" dirty="0" smtClean="0">
                          <a:solidFill>
                            <a:schemeClr val="tx1">
                              <a:lumMod val="95000"/>
                              <a:lumOff val="5000"/>
                            </a:schemeClr>
                          </a:solidFill>
                          <a:effectLst/>
                          <a:latin typeface="+mn-lt"/>
                        </a:rPr>
                        <a:t>(киши)</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5</a:t>
                      </a:r>
                      <a:r>
                        <a:rPr lang="en-US" sz="700" b="1" i="0" u="none" strike="noStrike" baseline="0" dirty="0" smtClean="0">
                          <a:solidFill>
                            <a:schemeClr val="tx1">
                              <a:lumMod val="95000"/>
                              <a:lumOff val="5000"/>
                            </a:schemeClr>
                          </a:solidFill>
                          <a:effectLst/>
                          <a:latin typeface="+mn-lt"/>
                        </a:rPr>
                        <a:t> 236 943</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2078237"/>
                  </a:ext>
                </a:extLst>
              </a:tr>
              <a:tr h="216000">
                <a:tc>
                  <a:txBody>
                    <a:bodyPr/>
                    <a:lstStyle/>
                    <a:p>
                      <a:pPr algn="r" rtl="0" fontAlgn="ctr"/>
                      <a:r>
                        <a:rPr lang="ru-RU" sz="700" b="1" i="0" u="none" strike="noStrike" dirty="0" err="1" smtClean="0">
                          <a:solidFill>
                            <a:schemeClr val="tx1">
                              <a:lumMod val="95000"/>
                              <a:lumOff val="5000"/>
                            </a:schemeClr>
                          </a:solidFill>
                          <a:effectLst/>
                          <a:latin typeface="+mn-lt"/>
                        </a:rPr>
                        <a:t>Бир</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ctr"/>
                      <a:r>
                        <a:rPr lang="en-US" sz="700" b="1" i="0" u="none" strike="noStrike" dirty="0" smtClean="0">
                          <a:solidFill>
                            <a:schemeClr val="tx1">
                              <a:lumMod val="95000"/>
                              <a:lumOff val="5000"/>
                            </a:schemeClr>
                          </a:solidFill>
                          <a:effectLst/>
                          <a:latin typeface="+mn-lt"/>
                        </a:rPr>
                        <a:t>2,4</a:t>
                      </a:r>
                      <a:r>
                        <a:rPr lang="uz-Cyrl-UZ"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40500343"/>
                  </a:ext>
                </a:extLst>
              </a:tr>
              <a:tr h="0">
                <a:tc>
                  <a:txBody>
                    <a:bodyPr/>
                    <a:lstStyle/>
                    <a:p>
                      <a:pPr algn="r" rtl="0" fontAlgn="ctr"/>
                      <a:r>
                        <a:rPr lang="ru-RU" sz="700" b="1" i="0" u="none" strike="noStrike" dirty="0" err="1" smtClean="0">
                          <a:solidFill>
                            <a:schemeClr val="tx1">
                              <a:lumMod val="95000"/>
                              <a:lumOff val="5000"/>
                            </a:schemeClr>
                          </a:solidFill>
                          <a:effectLst/>
                          <a:latin typeface="+mn-lt"/>
                        </a:rPr>
                        <a:t>Икки</a:t>
                      </a:r>
                      <a:r>
                        <a:rPr lang="ru-RU" sz="700" b="1" i="0" u="none" strike="noStrike" dirty="0" smtClean="0">
                          <a:solidFill>
                            <a:schemeClr val="tx1">
                              <a:lumMod val="95000"/>
                              <a:lumOff val="5000"/>
                            </a:schemeClr>
                          </a:solidFill>
                          <a:effectLst/>
                          <a:latin typeface="+mn-lt"/>
                        </a:rPr>
                        <a:t> доза </a:t>
                      </a:r>
                      <a:r>
                        <a:rPr lang="ru-RU" sz="700" b="1" i="0" u="none" strike="noStrike" dirty="0" err="1" smtClean="0">
                          <a:solidFill>
                            <a:schemeClr val="tx1">
                              <a:lumMod val="95000"/>
                              <a:lumOff val="5000"/>
                            </a:schemeClr>
                          </a:solidFill>
                          <a:effectLst/>
                          <a:latin typeface="+mn-lt"/>
                        </a:rPr>
                        <a:t>миқдорида</a:t>
                      </a:r>
                      <a:r>
                        <a:rPr lang="ru-RU" sz="700" b="1" i="0" u="none" strike="noStrike" dirty="0" smtClean="0">
                          <a:solidFill>
                            <a:schemeClr val="tx1">
                              <a:lumMod val="95000"/>
                              <a:lumOff val="5000"/>
                            </a:schemeClr>
                          </a:solidFill>
                          <a:effectLst/>
                          <a:latin typeface="+mn-lt"/>
                        </a:rPr>
                        <a:t> </a:t>
                      </a:r>
                      <a:r>
                        <a:rPr lang="ru-RU" sz="700" b="1" i="0" u="none" strike="noStrike" dirty="0" err="1" smtClean="0">
                          <a:solidFill>
                            <a:schemeClr val="tx1">
                              <a:lumMod val="95000"/>
                              <a:lumOff val="5000"/>
                            </a:schemeClr>
                          </a:solidFill>
                          <a:effectLst/>
                          <a:latin typeface="+mn-lt"/>
                        </a:rPr>
                        <a:t>эмланганлар</a:t>
                      </a:r>
                      <a:r>
                        <a:rPr lang="ru-RU" sz="700" b="1" i="0" u="none" strike="noStrike" dirty="0" smtClean="0">
                          <a:solidFill>
                            <a:schemeClr val="tx1">
                              <a:lumMod val="95000"/>
                              <a:lumOff val="5000"/>
                            </a:schemeClr>
                          </a:solidFill>
                          <a:effectLst/>
                          <a:latin typeface="+mn-lt"/>
                        </a:rPr>
                        <a:t> </a:t>
                      </a:r>
                      <a:endParaRPr lang="ru-RU" sz="7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ru-RU" sz="700" b="1" i="0" u="none" strike="noStrike" dirty="0" smtClean="0">
                          <a:solidFill>
                            <a:schemeClr val="tx1">
                              <a:lumMod val="95000"/>
                              <a:lumOff val="5000"/>
                            </a:schemeClr>
                          </a:solidFill>
                          <a:effectLst/>
                          <a:latin typeface="+mn-lt"/>
                        </a:rPr>
                        <a:t>-</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rtl="0" fontAlgn="ctr"/>
                      <a:r>
                        <a:rPr lang="uz-Cyrl-UZ" sz="700" b="1" i="0" u="none" strike="noStrike" dirty="0" smtClean="0">
                          <a:solidFill>
                            <a:schemeClr val="tx1">
                              <a:lumMod val="95000"/>
                              <a:lumOff val="5000"/>
                            </a:schemeClr>
                          </a:solidFill>
                          <a:effectLst/>
                          <a:latin typeface="+mn-lt"/>
                        </a:rPr>
                        <a:t>0,1%</a:t>
                      </a:r>
                      <a:endParaRPr lang="ru-RU" sz="7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036689713"/>
                  </a:ext>
                </a:extLst>
              </a:tr>
            </a:tbl>
          </a:graphicData>
        </a:graphic>
      </p:graphicFrame>
      <p:sp>
        <p:nvSpPr>
          <p:cNvPr id="3" name="Номер слайда 2"/>
          <p:cNvSpPr>
            <a:spLocks noGrp="1"/>
          </p:cNvSpPr>
          <p:nvPr>
            <p:ph type="sldNum" sz="quarter" idx="12"/>
          </p:nvPr>
        </p:nvSpPr>
        <p:spPr/>
        <p:txBody>
          <a:bodyPr/>
          <a:lstStyle/>
          <a:p>
            <a:fld id="{172A1076-BC83-43EA-97BF-54460EE2CDF7}" type="slidenum">
              <a:rPr lang="ru-RU" smtClean="0"/>
              <a:t>2</a:t>
            </a:fld>
            <a:endParaRPr lang="ru-RU"/>
          </a:p>
        </p:txBody>
      </p:sp>
      <p:sp>
        <p:nvSpPr>
          <p:cNvPr id="16" name="TextBox 15"/>
          <p:cNvSpPr txBox="1"/>
          <p:nvPr/>
        </p:nvSpPr>
        <p:spPr>
          <a:xfrm>
            <a:off x="8813800" y="6297049"/>
            <a:ext cx="2688507" cy="276999"/>
          </a:xfrm>
          <a:prstGeom prst="rect">
            <a:avLst/>
          </a:prstGeom>
          <a:noFill/>
        </p:spPr>
        <p:txBody>
          <a:bodyPr wrap="square" rtlCol="0">
            <a:spAutoFit/>
          </a:bodyPr>
          <a:lstStyle/>
          <a:p>
            <a:r>
              <a:rPr lang="ru-RU" sz="1200" i="1" dirty="0"/>
              <a:t>202</a:t>
            </a:r>
            <a:r>
              <a:rPr lang="en-US" sz="1200" i="1" dirty="0"/>
              <a:t>1</a:t>
            </a:r>
            <a:r>
              <a:rPr lang="ru-RU" sz="1200" i="1" dirty="0"/>
              <a:t> й. </a:t>
            </a:r>
            <a:r>
              <a:rPr lang="ru-RU" sz="1200" i="1" dirty="0" smtClean="0"/>
              <a:t>1</a:t>
            </a:r>
            <a:r>
              <a:rPr lang="en-US" sz="1200" i="1" dirty="0" smtClean="0"/>
              <a:t>1</a:t>
            </a:r>
            <a:r>
              <a:rPr lang="ru-RU" sz="1200" i="1" dirty="0" smtClean="0"/>
              <a:t> февраль </a:t>
            </a:r>
            <a:r>
              <a:rPr lang="ru-RU" sz="1200" i="1" dirty="0" err="1" smtClean="0"/>
              <a:t>ҳолатига</a:t>
            </a:r>
            <a:r>
              <a:rPr lang="ru-RU" sz="1200" i="1" dirty="0" smtClean="0"/>
              <a:t> </a:t>
            </a:r>
            <a:r>
              <a:rPr lang="ru-RU" sz="1200" i="1" dirty="0" err="1"/>
              <a:t>кўра</a:t>
            </a:r>
            <a:endParaRPr lang="ru-RU" sz="1200" i="1" dirty="0"/>
          </a:p>
        </p:txBody>
      </p:sp>
    </p:spTree>
    <p:extLst>
      <p:ext uri="{BB962C8B-B14F-4D97-AF65-F5344CB8AC3E}">
        <p14:creationId xmlns:p14="http://schemas.microsoft.com/office/powerpoint/2010/main" val="3736509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8" y="99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478970" y="75489"/>
            <a:ext cx="11495315" cy="954107"/>
          </a:xfrm>
          <a:prstGeom prst="rect">
            <a:avLst/>
          </a:prstGeom>
        </p:spPr>
        <p:txBody>
          <a:bodyPr wrap="square">
            <a:spAutoFit/>
          </a:bodyPr>
          <a:lstStyle/>
          <a:p>
            <a:pPr algn="ctr"/>
            <a:r>
              <a:rPr lang="ru-RU" sz="2800" b="1" dirty="0" smtClean="0">
                <a:solidFill>
                  <a:schemeClr val="bg1"/>
                </a:solidFill>
                <a:ea typeface="Times New Roman" panose="02020603050405020304" pitchFamily="18" charset="0"/>
              </a:rPr>
              <a:t>ZF-</a:t>
            </a:r>
            <a:r>
              <a:rPr lang="en-US" sz="2800" b="1" dirty="0" smtClean="0">
                <a:solidFill>
                  <a:schemeClr val="bg1"/>
                </a:solidFill>
                <a:ea typeface="Times New Roman" panose="02020603050405020304" pitchFamily="18" charset="0"/>
              </a:rPr>
              <a:t>UZ-VAC</a:t>
            </a:r>
            <a:r>
              <a:rPr lang="ru-RU" sz="2800" b="1" dirty="0" smtClean="0">
                <a:solidFill>
                  <a:schemeClr val="bg1"/>
                </a:solidFill>
                <a:ea typeface="Times New Roman" panose="02020603050405020304" pitchFamily="18" charset="0"/>
              </a:rPr>
              <a:t>2001 </a:t>
            </a:r>
            <a:r>
              <a:rPr lang="ru-RU" sz="2800" b="1" dirty="0" err="1" smtClean="0">
                <a:solidFill>
                  <a:schemeClr val="bg1"/>
                </a:solidFill>
                <a:ea typeface="Times New Roman" panose="02020603050405020304" pitchFamily="18" charset="0"/>
              </a:rPr>
              <a:t>вакцинанинг</a:t>
            </a:r>
            <a:r>
              <a:rPr lang="ru-RU" sz="2800" b="1" dirty="0" smtClean="0">
                <a:solidFill>
                  <a:schemeClr val="bg1"/>
                </a:solidFill>
                <a:ea typeface="Times New Roman" panose="02020603050405020304" pitchFamily="18" charset="0"/>
              </a:rPr>
              <a:t> </a:t>
            </a:r>
            <a:r>
              <a:rPr lang="ru-RU" sz="2800" b="1" dirty="0" smtClean="0">
                <a:solidFill>
                  <a:schemeClr val="bg1"/>
                </a:solidFill>
                <a:ea typeface="Times New Roman" panose="02020603050405020304" pitchFamily="18" charset="0"/>
              </a:rPr>
              <a:t>клиник </a:t>
            </a:r>
            <a:r>
              <a:rPr lang="ru-RU" sz="2800" b="1" dirty="0" err="1" smtClean="0">
                <a:solidFill>
                  <a:schemeClr val="bg1"/>
                </a:solidFill>
                <a:ea typeface="Times New Roman" panose="02020603050405020304" pitchFamily="18" charset="0"/>
              </a:rPr>
              <a:t>синовларида</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кузатилган</a:t>
            </a:r>
            <a:r>
              <a:rPr lang="ru-RU" sz="2800" b="1" dirty="0" smtClean="0">
                <a:solidFill>
                  <a:schemeClr val="bg1"/>
                </a:solidFill>
                <a:ea typeface="Times New Roman" panose="02020603050405020304" pitchFamily="18" charset="0"/>
              </a:rPr>
              <a:t> ж</a:t>
            </a:r>
            <a:r>
              <a:rPr lang="uz-Cyrl-UZ" sz="2800" b="1" dirty="0" smtClean="0">
                <a:solidFill>
                  <a:schemeClr val="bg1"/>
                </a:solidFill>
                <a:ea typeface="Times New Roman" panose="02020603050405020304" pitchFamily="18" charset="0"/>
              </a:rPr>
              <a:t>иддий ножўя </a:t>
            </a:r>
            <a:r>
              <a:rPr lang="uz-Cyrl-UZ" sz="2800" b="1" dirty="0" smtClean="0">
                <a:solidFill>
                  <a:schemeClr val="bg1"/>
                </a:solidFill>
                <a:ea typeface="Times New Roman" panose="02020603050405020304" pitchFamily="18" charset="0"/>
              </a:rPr>
              <a:t>таъсирлар</a:t>
            </a:r>
            <a:endParaRPr lang="ru-RU" sz="2800" dirty="0">
              <a:solidFill>
                <a:schemeClr val="bg1"/>
              </a:solidFill>
            </a:endParaRPr>
          </a:p>
        </p:txBody>
      </p:sp>
      <p:sp>
        <p:nvSpPr>
          <p:cNvPr id="9" name="TextBox 8"/>
          <p:cNvSpPr txBox="1"/>
          <p:nvPr/>
        </p:nvSpPr>
        <p:spPr>
          <a:xfrm>
            <a:off x="1784350" y="1593208"/>
            <a:ext cx="8623300" cy="646331"/>
          </a:xfrm>
          <a:prstGeom prst="rect">
            <a:avLst/>
          </a:prstGeom>
          <a:noFill/>
        </p:spPr>
        <p:txBody>
          <a:bodyPr wrap="square" rtlCol="0">
            <a:spAutoFit/>
          </a:bodyPr>
          <a:lstStyle/>
          <a:p>
            <a:pPr algn="ctr"/>
            <a:r>
              <a:rPr lang="uz-Cyrl-UZ" b="1" dirty="0" smtClean="0">
                <a:solidFill>
                  <a:srgbClr val="1D6295"/>
                </a:solidFill>
              </a:rPr>
              <a:t>Ўзбекистонда </a:t>
            </a:r>
            <a:r>
              <a:rPr lang="en-US" b="1" dirty="0" smtClean="0">
                <a:solidFill>
                  <a:srgbClr val="1D6295"/>
                </a:solidFill>
              </a:rPr>
              <a:t>Anhui </a:t>
            </a:r>
            <a:r>
              <a:rPr lang="en-US" b="1" dirty="0" err="1" smtClean="0">
                <a:solidFill>
                  <a:srgbClr val="1D6295"/>
                </a:solidFill>
              </a:rPr>
              <a:t>Zhifei</a:t>
            </a:r>
            <a:r>
              <a:rPr lang="en-US" b="1" dirty="0" smtClean="0">
                <a:solidFill>
                  <a:srgbClr val="1D6295"/>
                </a:solidFill>
              </a:rPr>
              <a:t> </a:t>
            </a:r>
            <a:r>
              <a:rPr lang="en-US" b="1" dirty="0" err="1" smtClean="0">
                <a:solidFill>
                  <a:srgbClr val="1D6295"/>
                </a:solidFill>
              </a:rPr>
              <a:t>Longcom</a:t>
            </a:r>
            <a:r>
              <a:rPr lang="uz-Cyrl-UZ" b="1" dirty="0" smtClean="0">
                <a:solidFill>
                  <a:srgbClr val="1D6295"/>
                </a:solidFill>
              </a:rPr>
              <a:t> компаниясини </a:t>
            </a:r>
            <a:r>
              <a:rPr lang="en-US" b="1" dirty="0" smtClean="0">
                <a:solidFill>
                  <a:srgbClr val="1D6295"/>
                </a:solidFill>
              </a:rPr>
              <a:t>ZF-2001 </a:t>
            </a:r>
            <a:r>
              <a:rPr lang="ru-RU" b="1" dirty="0" err="1" smtClean="0">
                <a:solidFill>
                  <a:srgbClr val="1D6295"/>
                </a:solidFill>
              </a:rPr>
              <a:t>вакцинасининг</a:t>
            </a:r>
            <a:r>
              <a:rPr lang="ru-RU" b="1" dirty="0" smtClean="0">
                <a:solidFill>
                  <a:srgbClr val="1D6295"/>
                </a:solidFill>
              </a:rPr>
              <a:t> клиник </a:t>
            </a:r>
            <a:r>
              <a:rPr lang="ru-RU" b="1" dirty="0" err="1" smtClean="0">
                <a:solidFill>
                  <a:srgbClr val="1D6295"/>
                </a:solidFill>
              </a:rPr>
              <a:t>синовларида</a:t>
            </a:r>
            <a:r>
              <a:rPr lang="ru-RU" b="1" dirty="0" smtClean="0">
                <a:solidFill>
                  <a:srgbClr val="1D6295"/>
                </a:solidFill>
              </a:rPr>
              <a:t> </a:t>
            </a:r>
            <a:r>
              <a:rPr lang="ru-RU" b="1" dirty="0" err="1" smtClean="0">
                <a:solidFill>
                  <a:srgbClr val="1D6295"/>
                </a:solidFill>
              </a:rPr>
              <a:t>кузатилган</a:t>
            </a:r>
            <a:r>
              <a:rPr lang="ru-RU" b="1" dirty="0" smtClean="0">
                <a:solidFill>
                  <a:srgbClr val="1D6295"/>
                </a:solidFill>
              </a:rPr>
              <a:t> </a:t>
            </a:r>
            <a:r>
              <a:rPr lang="ru-RU" b="1" dirty="0" err="1">
                <a:solidFill>
                  <a:srgbClr val="1D6295"/>
                </a:solidFill>
              </a:rPr>
              <a:t>ж</a:t>
            </a:r>
            <a:r>
              <a:rPr lang="ru-RU" b="1" dirty="0" err="1" smtClean="0">
                <a:solidFill>
                  <a:srgbClr val="1D6295"/>
                </a:solidFill>
              </a:rPr>
              <a:t>иддий</a:t>
            </a:r>
            <a:r>
              <a:rPr lang="ru-RU" b="1" dirty="0" smtClean="0">
                <a:solidFill>
                  <a:srgbClr val="1D6295"/>
                </a:solidFill>
              </a:rPr>
              <a:t> </a:t>
            </a:r>
            <a:r>
              <a:rPr lang="ru-RU" b="1" dirty="0" err="1" smtClean="0">
                <a:solidFill>
                  <a:srgbClr val="1D6295"/>
                </a:solidFill>
              </a:rPr>
              <a:t>ножўя</a:t>
            </a:r>
            <a:r>
              <a:rPr lang="ru-RU" b="1" dirty="0" smtClean="0">
                <a:solidFill>
                  <a:srgbClr val="1D6295"/>
                </a:solidFill>
              </a:rPr>
              <a:t> </a:t>
            </a:r>
            <a:r>
              <a:rPr lang="ru-RU" b="1" dirty="0" err="1" smtClean="0">
                <a:solidFill>
                  <a:srgbClr val="1D6295"/>
                </a:solidFill>
              </a:rPr>
              <a:t>таъсирлар</a:t>
            </a:r>
            <a:r>
              <a:rPr lang="ru-RU" b="1" dirty="0">
                <a:solidFill>
                  <a:srgbClr val="1D6295"/>
                </a:solidFill>
              </a:rPr>
              <a:t> </a:t>
            </a:r>
            <a:r>
              <a:rPr lang="ru-RU" b="1" dirty="0" err="1" smtClean="0">
                <a:solidFill>
                  <a:srgbClr val="1D6295"/>
                </a:solidFill>
              </a:rPr>
              <a:t>улуши</a:t>
            </a:r>
            <a:r>
              <a:rPr lang="ru-RU" b="1" dirty="0" smtClean="0">
                <a:solidFill>
                  <a:srgbClr val="1D6295"/>
                </a:solidFill>
              </a:rPr>
              <a:t> </a:t>
            </a:r>
          </a:p>
        </p:txBody>
      </p:sp>
      <p:sp>
        <p:nvSpPr>
          <p:cNvPr id="14" name="Прямоугольник 13"/>
          <p:cNvSpPr/>
          <p:nvPr/>
        </p:nvSpPr>
        <p:spPr>
          <a:xfrm rot="16200000">
            <a:off x="3153304" y="5097350"/>
            <a:ext cx="2198591" cy="584775"/>
          </a:xfrm>
          <a:prstGeom prst="rect">
            <a:avLst/>
          </a:prstGeom>
        </p:spPr>
        <p:txBody>
          <a:bodyPr wrap="square">
            <a:spAutoFit/>
          </a:bodyPr>
          <a:lstStyle/>
          <a:p>
            <a:pPr algn="ctr"/>
            <a:r>
              <a:rPr lang="uz-Cyrl-UZ" sz="1600" b="1" dirty="0" smtClean="0">
                <a:solidFill>
                  <a:srgbClr val="1D6295"/>
                </a:solidFill>
                <a:ea typeface="Times New Roman" panose="02020603050405020304" pitchFamily="18" charset="0"/>
              </a:rPr>
              <a:t>Кўзатилган ножўя таъсирлар </a:t>
            </a:r>
            <a:endParaRPr lang="ru-RU" sz="1600" dirty="0">
              <a:solidFill>
                <a:srgbClr val="1D6295"/>
              </a:solidFill>
            </a:endParaRPr>
          </a:p>
        </p:txBody>
      </p:sp>
      <p:graphicFrame>
        <p:nvGraphicFramePr>
          <p:cNvPr id="19" name="Таблица 18"/>
          <p:cNvGraphicFramePr>
            <a:graphicFrameLocks noGrp="1"/>
          </p:cNvGraphicFramePr>
          <p:nvPr>
            <p:extLst>
              <p:ext uri="{D42A27DB-BD31-4B8C-83A1-F6EECF244321}">
                <p14:modId xmlns:p14="http://schemas.microsoft.com/office/powerpoint/2010/main" val="946194117"/>
              </p:ext>
            </p:extLst>
          </p:nvPr>
        </p:nvGraphicFramePr>
        <p:xfrm>
          <a:off x="0" y="2472968"/>
          <a:ext cx="12192000" cy="1548000"/>
        </p:xfrm>
        <a:graphic>
          <a:graphicData uri="http://schemas.openxmlformats.org/drawingml/2006/table">
            <a:tbl>
              <a:tblPr firstRow="1" bandRow="1">
                <a:tableStyleId>{5C22544A-7EE6-4342-B048-85BDC9FD1C3A}</a:tableStyleId>
              </a:tblPr>
              <a:tblGrid>
                <a:gridCol w="584202">
                  <a:extLst>
                    <a:ext uri="{9D8B030D-6E8A-4147-A177-3AD203B41FA5}">
                      <a16:colId xmlns:a16="http://schemas.microsoft.com/office/drawing/2014/main" val="3933965665"/>
                    </a:ext>
                  </a:extLst>
                </a:gridCol>
                <a:gridCol w="2540000">
                  <a:extLst>
                    <a:ext uri="{9D8B030D-6E8A-4147-A177-3AD203B41FA5}">
                      <a16:colId xmlns:a16="http://schemas.microsoft.com/office/drawing/2014/main" val="2263605499"/>
                    </a:ext>
                  </a:extLst>
                </a:gridCol>
                <a:gridCol w="3022600">
                  <a:extLst>
                    <a:ext uri="{9D8B030D-6E8A-4147-A177-3AD203B41FA5}">
                      <a16:colId xmlns:a16="http://schemas.microsoft.com/office/drawing/2014/main" val="543172034"/>
                    </a:ext>
                  </a:extLst>
                </a:gridCol>
                <a:gridCol w="2997200">
                  <a:extLst>
                    <a:ext uri="{9D8B030D-6E8A-4147-A177-3AD203B41FA5}">
                      <a16:colId xmlns:a16="http://schemas.microsoft.com/office/drawing/2014/main" val="4086576912"/>
                    </a:ext>
                  </a:extLst>
                </a:gridCol>
                <a:gridCol w="2552700">
                  <a:extLst>
                    <a:ext uri="{9D8B030D-6E8A-4147-A177-3AD203B41FA5}">
                      <a16:colId xmlns:a16="http://schemas.microsoft.com/office/drawing/2014/main" val="3432072846"/>
                    </a:ext>
                  </a:extLst>
                </a:gridCol>
                <a:gridCol w="495298">
                  <a:extLst>
                    <a:ext uri="{9D8B030D-6E8A-4147-A177-3AD203B41FA5}">
                      <a16:colId xmlns:a16="http://schemas.microsoft.com/office/drawing/2014/main" val="2251809054"/>
                    </a:ext>
                  </a:extLst>
                </a:gridCol>
              </a:tblGrid>
              <a:tr h="864000">
                <a:tc>
                  <a:txBody>
                    <a:bodyPr/>
                    <a:lstStyle/>
                    <a:p>
                      <a:pPr algn="ctr"/>
                      <a:endParaRPr lang="ru-RU" dirty="0"/>
                    </a:p>
                  </a:txBody>
                  <a:tcPr anchor="ctr">
                    <a:lnR w="12700" cap="flat" cmpd="sng" algn="ctr">
                      <a:no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z-Cyrl-UZ" sz="1800" b="1" dirty="0" smtClean="0">
                          <a:solidFill>
                            <a:schemeClr val="bg1"/>
                          </a:solidFill>
                          <a:ea typeface="Times New Roman" panose="02020603050405020304" pitchFamily="18" charset="0"/>
                        </a:rPr>
                        <a:t>1-даражали ножўя таъсирлар</a:t>
                      </a:r>
                      <a:endParaRPr lang="ru-RU" sz="1800" dirty="0" smtClean="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z-Cyrl-UZ" sz="1800" b="1" dirty="0" smtClean="0">
                          <a:solidFill>
                            <a:schemeClr val="bg1"/>
                          </a:solidFill>
                          <a:ea typeface="Times New Roman" panose="02020603050405020304" pitchFamily="18" charset="0"/>
                        </a:rPr>
                        <a:t>2-даражали</a:t>
                      </a:r>
                      <a:br>
                        <a:rPr lang="uz-Cyrl-UZ" sz="1800" b="1" dirty="0" smtClean="0">
                          <a:solidFill>
                            <a:schemeClr val="bg1"/>
                          </a:solidFill>
                          <a:ea typeface="Times New Roman" panose="02020603050405020304" pitchFamily="18" charset="0"/>
                        </a:rPr>
                      </a:br>
                      <a:r>
                        <a:rPr lang="uz-Cyrl-UZ" sz="1800" b="1" dirty="0" smtClean="0">
                          <a:solidFill>
                            <a:schemeClr val="bg1"/>
                          </a:solidFill>
                          <a:ea typeface="Times New Roman" panose="02020603050405020304" pitchFamily="18" charset="0"/>
                        </a:rPr>
                        <a:t>ножўя таъсирлар</a:t>
                      </a:r>
                      <a:endParaRPr lang="ru-RU" sz="1800" dirty="0" smtClean="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z-Cyrl-UZ" sz="1800" b="1" dirty="0" smtClean="0">
                          <a:solidFill>
                            <a:schemeClr val="bg1"/>
                          </a:solidFill>
                          <a:ea typeface="Times New Roman" panose="02020603050405020304" pitchFamily="18" charset="0"/>
                        </a:rPr>
                        <a:t>3-даражали</a:t>
                      </a:r>
                      <a:br>
                        <a:rPr lang="uz-Cyrl-UZ" sz="1800" b="1" dirty="0" smtClean="0">
                          <a:solidFill>
                            <a:schemeClr val="bg1"/>
                          </a:solidFill>
                          <a:ea typeface="Times New Roman" panose="02020603050405020304" pitchFamily="18" charset="0"/>
                        </a:rPr>
                      </a:br>
                      <a:r>
                        <a:rPr lang="uz-Cyrl-UZ" sz="1800" b="1" dirty="0" smtClean="0">
                          <a:solidFill>
                            <a:schemeClr val="bg1"/>
                          </a:solidFill>
                          <a:ea typeface="Times New Roman" panose="02020603050405020304" pitchFamily="18" charset="0"/>
                        </a:rPr>
                        <a:t>ножўя таъсирлар</a:t>
                      </a:r>
                      <a:endParaRPr lang="ru-RU" sz="1800" dirty="0" smtClean="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r>
                        <a:rPr lang="uz-Cyrl-UZ" sz="1800" b="1" dirty="0" smtClean="0">
                          <a:solidFill>
                            <a:schemeClr val="bg1"/>
                          </a:solidFill>
                          <a:ea typeface="Times New Roman" panose="02020603050405020304" pitchFamily="18" charset="0"/>
                        </a:rPr>
                        <a:t>Ўлим ҳолатлари</a:t>
                      </a:r>
                      <a:endParaRPr lang="ru-RU"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endParaRPr lang="ru-RU" dirty="0"/>
                    </a:p>
                  </a:txBody>
                  <a:tcPr>
                    <a:lnL w="12700" cap="flat" cmpd="sng" algn="ctr">
                      <a:noFill/>
                      <a:prstDash val="solid"/>
                      <a:round/>
                      <a:headEnd type="none" w="med" len="med"/>
                      <a:tailEnd type="none" w="med" len="med"/>
                    </a:lnL>
                    <a:solidFill>
                      <a:srgbClr val="1D6295"/>
                    </a:solidFill>
                  </a:tcPr>
                </a:tc>
                <a:extLst>
                  <a:ext uri="{0D108BD9-81ED-4DB2-BD59-A6C34878D82A}">
                    <a16:rowId xmlns:a16="http://schemas.microsoft.com/office/drawing/2014/main" val="4224901201"/>
                  </a:ext>
                </a:extLst>
              </a:tr>
              <a:tr h="684000">
                <a:tc>
                  <a:txBody>
                    <a:bodyPr/>
                    <a:lstStyle/>
                    <a:p>
                      <a:pPr algn="ctr"/>
                      <a:endParaRPr lang="ru-RU" sz="1800" dirty="0" smtClean="0">
                        <a:solidFill>
                          <a:schemeClr val="accent2">
                            <a:lumMod val="50000"/>
                          </a:schemeClr>
                        </a:solidFill>
                      </a:endParaRPr>
                    </a:p>
                  </a:txBody>
                  <a:tcPr anchor="ctr">
                    <a:lnR w="12700" cap="flat" cmpd="sng" algn="ctr">
                      <a:noFill/>
                      <a:prstDash val="solid"/>
                      <a:round/>
                      <a:headEnd type="none" w="med" len="med"/>
                      <a:tailEnd type="none" w="med" len="med"/>
                    </a:lnR>
                  </a:tcPr>
                </a:tc>
                <a:tc>
                  <a:txBody>
                    <a:bodyPr/>
                    <a:lstStyle/>
                    <a:p>
                      <a:pPr algn="ctr"/>
                      <a:r>
                        <a:rPr lang="uz-Cyrl-UZ" sz="1800" b="1" dirty="0" smtClean="0">
                          <a:solidFill>
                            <a:schemeClr val="tx1"/>
                          </a:solidFill>
                          <a:ea typeface="Times New Roman" panose="02020603050405020304" pitchFamily="18" charset="0"/>
                        </a:rPr>
                        <a:t>0,</a:t>
                      </a:r>
                      <a:r>
                        <a:rPr lang="en-US" sz="1800" b="1" dirty="0" smtClean="0">
                          <a:solidFill>
                            <a:schemeClr val="tx1"/>
                          </a:solidFill>
                          <a:ea typeface="Times New Roman" panose="02020603050405020304" pitchFamily="18" charset="0"/>
                        </a:rPr>
                        <a:t>00</a:t>
                      </a:r>
                      <a:r>
                        <a:rPr lang="uz-Cyrl-UZ" sz="1800" b="1" dirty="0" smtClean="0">
                          <a:solidFill>
                            <a:schemeClr val="tx1"/>
                          </a:solidFill>
                          <a:ea typeface="Times New Roman" panose="02020603050405020304" pitchFamily="18" charset="0"/>
                        </a:rPr>
                        <a:t>3%дан кам</a:t>
                      </a:r>
                      <a:endParaRPr lang="ru-RU" sz="18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dirty="0" smtClean="0"/>
                        <a:t>0</a:t>
                      </a:r>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dirty="0" smtClean="0"/>
                        <a:t>0</a:t>
                      </a:r>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uz-Cyrl-UZ" dirty="0" smtClean="0"/>
                        <a:t>0</a:t>
                      </a:r>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3945306762"/>
                  </a:ext>
                </a:extLst>
              </a:tr>
            </a:tbl>
          </a:graphicData>
        </a:graphic>
      </p:graphicFrame>
      <p:sp>
        <p:nvSpPr>
          <p:cNvPr id="20" name="TextBox 19"/>
          <p:cNvSpPr txBox="1"/>
          <p:nvPr/>
        </p:nvSpPr>
        <p:spPr>
          <a:xfrm>
            <a:off x="5168900" y="4530934"/>
            <a:ext cx="3733800" cy="369332"/>
          </a:xfrm>
          <a:prstGeom prst="rect">
            <a:avLst/>
          </a:prstGeom>
          <a:noFill/>
        </p:spPr>
        <p:txBody>
          <a:bodyPr wrap="square" rtlCol="0">
            <a:spAutoFit/>
          </a:bodyPr>
          <a:lstStyle/>
          <a:p>
            <a:r>
              <a:rPr lang="uz-Cyrl-UZ" dirty="0" smtClean="0"/>
              <a:t>1-даражали аллергик реакция</a:t>
            </a:r>
            <a:endParaRPr lang="ru-RU" dirty="0"/>
          </a:p>
        </p:txBody>
      </p:sp>
      <p:sp>
        <p:nvSpPr>
          <p:cNvPr id="21" name="TextBox 20"/>
          <p:cNvSpPr txBox="1"/>
          <p:nvPr/>
        </p:nvSpPr>
        <p:spPr>
          <a:xfrm>
            <a:off x="5168900" y="4960336"/>
            <a:ext cx="3733800" cy="369332"/>
          </a:xfrm>
          <a:prstGeom prst="rect">
            <a:avLst/>
          </a:prstGeom>
          <a:noFill/>
        </p:spPr>
        <p:txBody>
          <a:bodyPr wrap="square" rtlCol="0">
            <a:spAutoFit/>
          </a:bodyPr>
          <a:lstStyle/>
          <a:p>
            <a:r>
              <a:rPr lang="uz-Cyrl-UZ" dirty="0" smtClean="0"/>
              <a:t>Иситма кўтарилиши</a:t>
            </a:r>
            <a:endParaRPr lang="ru-RU" dirty="0"/>
          </a:p>
        </p:txBody>
      </p:sp>
      <p:sp>
        <p:nvSpPr>
          <p:cNvPr id="22" name="TextBox 21"/>
          <p:cNvSpPr txBox="1"/>
          <p:nvPr/>
        </p:nvSpPr>
        <p:spPr>
          <a:xfrm>
            <a:off x="5168900" y="5389738"/>
            <a:ext cx="3733800" cy="369332"/>
          </a:xfrm>
          <a:prstGeom prst="rect">
            <a:avLst/>
          </a:prstGeom>
          <a:noFill/>
        </p:spPr>
        <p:txBody>
          <a:bodyPr wrap="square" rtlCol="0">
            <a:spAutoFit/>
          </a:bodyPr>
          <a:lstStyle/>
          <a:p>
            <a:r>
              <a:rPr lang="uz-Cyrl-UZ" dirty="0" smtClean="0"/>
              <a:t>Бош оғриғи</a:t>
            </a:r>
            <a:endParaRPr lang="ru-RU" dirty="0"/>
          </a:p>
        </p:txBody>
      </p:sp>
      <p:sp>
        <p:nvSpPr>
          <p:cNvPr id="23" name="TextBox 22"/>
          <p:cNvSpPr txBox="1"/>
          <p:nvPr/>
        </p:nvSpPr>
        <p:spPr>
          <a:xfrm>
            <a:off x="5168900" y="5838044"/>
            <a:ext cx="5181600" cy="369332"/>
          </a:xfrm>
          <a:prstGeom prst="rect">
            <a:avLst/>
          </a:prstGeom>
          <a:noFill/>
        </p:spPr>
        <p:txBody>
          <a:bodyPr wrap="square" rtlCol="0">
            <a:spAutoFit/>
          </a:bodyPr>
          <a:lstStyle/>
          <a:p>
            <a:r>
              <a:rPr lang="uz-Cyrl-UZ" dirty="0" smtClean="0"/>
              <a:t>Елка соҳасида қизариш, оғриқ, қаттиқлашиш</a:t>
            </a:r>
            <a:endParaRPr lang="ru-RU" dirty="0"/>
          </a:p>
        </p:txBody>
      </p:sp>
      <p:sp>
        <p:nvSpPr>
          <p:cNvPr id="24" name="Шеврон 23"/>
          <p:cNvSpPr/>
          <p:nvPr/>
        </p:nvSpPr>
        <p:spPr>
          <a:xfrm>
            <a:off x="4908550" y="4604475"/>
            <a:ext cx="177800" cy="222250"/>
          </a:xfrm>
          <a:prstGeom prst="chevron">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5" name="Шеврон 24"/>
          <p:cNvSpPr/>
          <p:nvPr/>
        </p:nvSpPr>
        <p:spPr>
          <a:xfrm>
            <a:off x="4908550" y="5033877"/>
            <a:ext cx="177800" cy="222250"/>
          </a:xfrm>
          <a:prstGeom prst="chevron">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6" name="Шеврон 25"/>
          <p:cNvSpPr/>
          <p:nvPr/>
        </p:nvSpPr>
        <p:spPr>
          <a:xfrm>
            <a:off x="4908550" y="5463279"/>
            <a:ext cx="177800" cy="222250"/>
          </a:xfrm>
          <a:prstGeom prst="chevron">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7" name="Шеврон 26"/>
          <p:cNvSpPr/>
          <p:nvPr/>
        </p:nvSpPr>
        <p:spPr>
          <a:xfrm>
            <a:off x="4908550" y="5911585"/>
            <a:ext cx="177800" cy="222250"/>
          </a:xfrm>
          <a:prstGeom prst="chevron">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cxnSp>
        <p:nvCxnSpPr>
          <p:cNvPr id="29" name="Прямая соединительная линия 28"/>
          <p:cNvCxnSpPr/>
          <p:nvPr/>
        </p:nvCxnSpPr>
        <p:spPr>
          <a:xfrm>
            <a:off x="4657725" y="4518749"/>
            <a:ext cx="0" cy="1764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Соединительная линия уступом 30"/>
          <p:cNvCxnSpPr>
            <a:endCxn id="14" idx="0"/>
          </p:cNvCxnSpPr>
          <p:nvPr/>
        </p:nvCxnSpPr>
        <p:spPr>
          <a:xfrm>
            <a:off x="1847850" y="4020968"/>
            <a:ext cx="2112362" cy="1368769"/>
          </a:xfrm>
          <a:prstGeom prst="bentConnector3">
            <a:avLst>
              <a:gd name="adj1" fmla="val 7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Номер слайда 2"/>
          <p:cNvSpPr>
            <a:spLocks noGrp="1"/>
          </p:cNvSpPr>
          <p:nvPr>
            <p:ph type="sldNum" sz="quarter" idx="12"/>
          </p:nvPr>
        </p:nvSpPr>
        <p:spPr/>
        <p:txBody>
          <a:bodyPr/>
          <a:lstStyle/>
          <a:p>
            <a:fld id="{172A1076-BC83-43EA-97BF-54460EE2CDF7}" type="slidenum">
              <a:rPr lang="ru-RU" smtClean="0"/>
              <a:t>20</a:t>
            </a:fld>
            <a:endParaRPr lang="ru-RU"/>
          </a:p>
        </p:txBody>
      </p:sp>
    </p:spTree>
    <p:extLst>
      <p:ext uri="{BB962C8B-B14F-4D97-AF65-F5344CB8AC3E}">
        <p14:creationId xmlns:p14="http://schemas.microsoft.com/office/powerpoint/2010/main" val="2052746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8" y="4174"/>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78970" y="78664"/>
            <a:ext cx="11495315" cy="954107"/>
          </a:xfrm>
          <a:prstGeom prst="rect">
            <a:avLst/>
          </a:prstGeom>
        </p:spPr>
        <p:txBody>
          <a:bodyPr wrap="square">
            <a:spAutoFit/>
          </a:bodyPr>
          <a:lstStyle/>
          <a:p>
            <a:pPr algn="ctr"/>
            <a:r>
              <a:rPr lang="uz-Cyrl-UZ" sz="2800" b="1" dirty="0" smtClean="0">
                <a:solidFill>
                  <a:schemeClr val="bg1"/>
                </a:solidFill>
              </a:rPr>
              <a:t>Бошқа вакциналарнинг </a:t>
            </a:r>
            <a:r>
              <a:rPr lang="ru-RU" sz="2800" b="1" dirty="0" smtClean="0">
                <a:solidFill>
                  <a:schemeClr val="bg1"/>
                </a:solidFill>
              </a:rPr>
              <a:t>клиник </a:t>
            </a:r>
            <a:r>
              <a:rPr lang="ru-RU" sz="2800" b="1" dirty="0" err="1" smtClean="0">
                <a:solidFill>
                  <a:schemeClr val="bg1"/>
                </a:solidFill>
              </a:rPr>
              <a:t>синовларида</a:t>
            </a:r>
            <a:r>
              <a:rPr lang="ru-RU" sz="2800" b="1" dirty="0" smtClean="0">
                <a:solidFill>
                  <a:schemeClr val="bg1"/>
                </a:solidFill>
              </a:rPr>
              <a:t> </a:t>
            </a:r>
            <a:r>
              <a:rPr lang="ru-RU" sz="2800" b="1" dirty="0" err="1" smtClean="0">
                <a:solidFill>
                  <a:schemeClr val="bg1"/>
                </a:solidFill>
              </a:rPr>
              <a:t>кузатилган</a:t>
            </a:r>
            <a:r>
              <a:rPr lang="ru-RU" sz="2800" b="1" dirty="0" smtClean="0">
                <a:solidFill>
                  <a:schemeClr val="bg1"/>
                </a:solidFill>
              </a:rPr>
              <a:t> </a:t>
            </a:r>
            <a:r>
              <a:rPr lang="ru-RU" sz="2800" b="1" dirty="0" err="1" smtClean="0">
                <a:solidFill>
                  <a:schemeClr val="bg1"/>
                </a:solidFill>
              </a:rPr>
              <a:t>жиддий</a:t>
            </a:r>
            <a:r>
              <a:rPr lang="ru-RU" sz="2800" b="1" dirty="0" smtClean="0">
                <a:solidFill>
                  <a:schemeClr val="bg1"/>
                </a:solidFill>
              </a:rPr>
              <a:t> </a:t>
            </a:r>
            <a:r>
              <a:rPr lang="ru-RU" sz="2800" b="1" dirty="0" err="1" smtClean="0">
                <a:solidFill>
                  <a:schemeClr val="bg1"/>
                </a:solidFill>
              </a:rPr>
              <a:t>ножўя</a:t>
            </a:r>
            <a:r>
              <a:rPr lang="ru-RU" sz="2800" b="1" dirty="0" smtClean="0">
                <a:solidFill>
                  <a:schemeClr val="bg1"/>
                </a:solidFill>
              </a:rPr>
              <a:t> </a:t>
            </a:r>
            <a:r>
              <a:rPr lang="ru-RU" sz="2800" b="1" dirty="0" err="1" smtClean="0">
                <a:solidFill>
                  <a:schemeClr val="bg1"/>
                </a:solidFill>
              </a:rPr>
              <a:t>таъсирлар</a:t>
            </a:r>
            <a:r>
              <a:rPr lang="ru-RU" sz="2800" b="1" dirty="0" smtClean="0">
                <a:solidFill>
                  <a:schemeClr val="bg1"/>
                </a:solidFill>
              </a:rPr>
              <a:t> </a:t>
            </a:r>
            <a:r>
              <a:rPr lang="ru-RU" sz="2800" b="1" dirty="0" err="1" smtClean="0">
                <a:solidFill>
                  <a:schemeClr val="bg1"/>
                </a:solidFill>
              </a:rPr>
              <a:t>ва</a:t>
            </a:r>
            <a:r>
              <a:rPr lang="ru-RU" sz="2800" b="1" dirty="0" smtClean="0">
                <a:solidFill>
                  <a:schemeClr val="bg1"/>
                </a:solidFill>
              </a:rPr>
              <a:t> </a:t>
            </a:r>
            <a:r>
              <a:rPr lang="ru-RU" sz="2800" b="1" dirty="0" err="1" smtClean="0">
                <a:solidFill>
                  <a:schemeClr val="bg1"/>
                </a:solidFill>
              </a:rPr>
              <a:t>ўлим</a:t>
            </a:r>
            <a:r>
              <a:rPr lang="ru-RU" sz="2800" b="1" dirty="0" smtClean="0">
                <a:solidFill>
                  <a:schemeClr val="bg1"/>
                </a:solidFill>
              </a:rPr>
              <a:t> </a:t>
            </a:r>
            <a:r>
              <a:rPr lang="ru-RU" sz="2800" b="1" dirty="0" err="1" smtClean="0">
                <a:solidFill>
                  <a:schemeClr val="bg1"/>
                </a:solidFill>
              </a:rPr>
              <a:t>ҳолатлари</a:t>
            </a:r>
            <a:endParaRPr lang="ru-RU" sz="2800" b="1" dirty="0" smtClean="0">
              <a:solidFill>
                <a:schemeClr val="bg1"/>
              </a:solidFill>
            </a:endParaRPr>
          </a:p>
        </p:txBody>
      </p:sp>
      <p:sp>
        <p:nvSpPr>
          <p:cNvPr id="10" name="TextBox 9"/>
          <p:cNvSpPr txBox="1"/>
          <p:nvPr/>
        </p:nvSpPr>
        <p:spPr>
          <a:xfrm>
            <a:off x="3369264" y="1655731"/>
            <a:ext cx="2185307" cy="646331"/>
          </a:xfrm>
          <a:prstGeom prst="rect">
            <a:avLst/>
          </a:prstGeom>
          <a:noFill/>
        </p:spPr>
        <p:txBody>
          <a:bodyPr wrap="square" rtlCol="0">
            <a:spAutoFit/>
          </a:bodyPr>
          <a:lstStyle/>
          <a:p>
            <a:pPr algn="ctr"/>
            <a:r>
              <a:rPr lang="en-US" b="1" dirty="0" smtClean="0">
                <a:solidFill>
                  <a:srgbClr val="1D6295"/>
                </a:solidFill>
              </a:rPr>
              <a:t>Pfizer / </a:t>
            </a:r>
            <a:r>
              <a:rPr lang="en-US" b="1" dirty="0" err="1" smtClean="0">
                <a:solidFill>
                  <a:srgbClr val="1D6295"/>
                </a:solidFill>
              </a:rPr>
              <a:t>BionTech</a:t>
            </a:r>
            <a:endParaRPr lang="uz-Cyrl-UZ" b="1" dirty="0" smtClean="0">
              <a:solidFill>
                <a:srgbClr val="1D6295"/>
              </a:solidFill>
            </a:endParaRPr>
          </a:p>
          <a:p>
            <a:pPr algn="ctr"/>
            <a:r>
              <a:rPr lang="uz-Cyrl-UZ" dirty="0" smtClean="0">
                <a:solidFill>
                  <a:srgbClr val="1D6295"/>
                </a:solidFill>
              </a:rPr>
              <a:t>(АҚШ / Германия)</a:t>
            </a:r>
            <a:endParaRPr lang="ru-RU" dirty="0">
              <a:solidFill>
                <a:srgbClr val="1D6295"/>
              </a:solidFill>
            </a:endParaRPr>
          </a:p>
        </p:txBody>
      </p:sp>
      <p:sp>
        <p:nvSpPr>
          <p:cNvPr id="11" name="TextBox 10"/>
          <p:cNvSpPr txBox="1"/>
          <p:nvPr/>
        </p:nvSpPr>
        <p:spPr>
          <a:xfrm>
            <a:off x="6544490" y="1655731"/>
            <a:ext cx="1358900" cy="646331"/>
          </a:xfrm>
          <a:prstGeom prst="rect">
            <a:avLst/>
          </a:prstGeom>
          <a:noFill/>
        </p:spPr>
        <p:txBody>
          <a:bodyPr wrap="square" rtlCol="0">
            <a:spAutoFit/>
          </a:bodyPr>
          <a:lstStyle/>
          <a:p>
            <a:pPr algn="ctr"/>
            <a:r>
              <a:rPr lang="en-US" b="1" dirty="0" err="1" smtClean="0">
                <a:solidFill>
                  <a:srgbClr val="1D6295"/>
                </a:solidFill>
              </a:rPr>
              <a:t>Moderna</a:t>
            </a:r>
            <a:endParaRPr lang="uz-Cyrl-UZ" b="1" dirty="0" smtClean="0">
              <a:solidFill>
                <a:srgbClr val="1D6295"/>
              </a:solidFill>
            </a:endParaRPr>
          </a:p>
          <a:p>
            <a:pPr algn="ctr"/>
            <a:r>
              <a:rPr lang="uz-Cyrl-UZ" dirty="0" smtClean="0">
                <a:solidFill>
                  <a:srgbClr val="1D6295"/>
                </a:solidFill>
              </a:rPr>
              <a:t>(АҚШ)</a:t>
            </a:r>
            <a:endParaRPr lang="ru-RU" dirty="0">
              <a:solidFill>
                <a:srgbClr val="1D6295"/>
              </a:solidFill>
            </a:endParaRPr>
          </a:p>
        </p:txBody>
      </p:sp>
      <p:sp>
        <p:nvSpPr>
          <p:cNvPr id="14" name="TextBox 13"/>
          <p:cNvSpPr txBox="1"/>
          <p:nvPr/>
        </p:nvSpPr>
        <p:spPr>
          <a:xfrm>
            <a:off x="8613909" y="1378732"/>
            <a:ext cx="2803391" cy="923330"/>
          </a:xfrm>
          <a:prstGeom prst="rect">
            <a:avLst/>
          </a:prstGeom>
          <a:noFill/>
        </p:spPr>
        <p:txBody>
          <a:bodyPr wrap="square" rtlCol="0">
            <a:spAutoFit/>
          </a:bodyPr>
          <a:lstStyle/>
          <a:p>
            <a:pPr algn="ctr"/>
            <a:r>
              <a:rPr lang="ru-RU" b="1" dirty="0" err="1" smtClean="0">
                <a:solidFill>
                  <a:srgbClr val="1D6295"/>
                </a:solidFill>
              </a:rPr>
              <a:t>Гамалеи</a:t>
            </a:r>
            <a:r>
              <a:rPr lang="ru-RU" b="1" dirty="0" smtClean="0">
                <a:solidFill>
                  <a:srgbClr val="1D6295"/>
                </a:solidFill>
              </a:rPr>
              <a:t> </a:t>
            </a:r>
            <a:r>
              <a:rPr lang="ru-RU" b="1" dirty="0" err="1" smtClean="0">
                <a:solidFill>
                  <a:srgbClr val="1D6295"/>
                </a:solidFill>
              </a:rPr>
              <a:t>номидаги</a:t>
            </a:r>
            <a:r>
              <a:rPr lang="ru-RU" b="1" dirty="0" smtClean="0">
                <a:solidFill>
                  <a:srgbClr val="1D6295"/>
                </a:solidFill>
              </a:rPr>
              <a:t> </a:t>
            </a:r>
            <a:br>
              <a:rPr lang="ru-RU" b="1" dirty="0" smtClean="0">
                <a:solidFill>
                  <a:srgbClr val="1D6295"/>
                </a:solidFill>
              </a:rPr>
            </a:br>
            <a:r>
              <a:rPr lang="ru-RU" b="1" dirty="0" err="1" smtClean="0">
                <a:solidFill>
                  <a:srgbClr val="1D6295"/>
                </a:solidFill>
              </a:rPr>
              <a:t>илмий</a:t>
            </a:r>
            <a:r>
              <a:rPr lang="ru-RU" b="1" dirty="0" smtClean="0">
                <a:solidFill>
                  <a:srgbClr val="1D6295"/>
                </a:solidFill>
              </a:rPr>
              <a:t> </a:t>
            </a:r>
            <a:r>
              <a:rPr lang="ru-RU" b="1" dirty="0" err="1" smtClean="0">
                <a:solidFill>
                  <a:srgbClr val="1D6295"/>
                </a:solidFill>
              </a:rPr>
              <a:t>марказ</a:t>
            </a:r>
            <a:endParaRPr lang="ru-RU" b="1" dirty="0" smtClean="0">
              <a:solidFill>
                <a:srgbClr val="1D6295"/>
              </a:solidFill>
            </a:endParaRPr>
          </a:p>
          <a:p>
            <a:pPr algn="ctr"/>
            <a:r>
              <a:rPr lang="uz-Cyrl-UZ" dirty="0" smtClean="0">
                <a:solidFill>
                  <a:srgbClr val="1D6295"/>
                </a:solidFill>
              </a:rPr>
              <a:t>(Россия)</a:t>
            </a:r>
            <a:endParaRPr lang="ru-RU" dirty="0">
              <a:solidFill>
                <a:srgbClr val="1D6295"/>
              </a:solidFill>
            </a:endParaRPr>
          </a:p>
        </p:txBody>
      </p:sp>
      <p:graphicFrame>
        <p:nvGraphicFramePr>
          <p:cNvPr id="29" name="Таблица 28"/>
          <p:cNvGraphicFramePr>
            <a:graphicFrameLocks noGrp="1"/>
          </p:cNvGraphicFramePr>
          <p:nvPr>
            <p:extLst/>
          </p:nvPr>
        </p:nvGraphicFramePr>
        <p:xfrm>
          <a:off x="0" y="2401304"/>
          <a:ext cx="12192000" cy="4050672"/>
        </p:xfrm>
        <a:graphic>
          <a:graphicData uri="http://schemas.openxmlformats.org/drawingml/2006/table">
            <a:tbl>
              <a:tblPr firstRow="1" bandRow="1">
                <a:tableStyleId>{5C22544A-7EE6-4342-B048-85BDC9FD1C3A}</a:tableStyleId>
              </a:tblPr>
              <a:tblGrid>
                <a:gridCol w="599181">
                  <a:extLst>
                    <a:ext uri="{9D8B030D-6E8A-4147-A177-3AD203B41FA5}">
                      <a16:colId xmlns:a16="http://schemas.microsoft.com/office/drawing/2014/main" val="3933965665"/>
                    </a:ext>
                  </a:extLst>
                </a:gridCol>
                <a:gridCol w="2105919">
                  <a:extLst>
                    <a:ext uri="{9D8B030D-6E8A-4147-A177-3AD203B41FA5}">
                      <a16:colId xmlns:a16="http://schemas.microsoft.com/office/drawing/2014/main" val="870117216"/>
                    </a:ext>
                  </a:extLst>
                </a:gridCol>
                <a:gridCol w="3517900">
                  <a:extLst>
                    <a:ext uri="{9D8B030D-6E8A-4147-A177-3AD203B41FA5}">
                      <a16:colId xmlns:a16="http://schemas.microsoft.com/office/drawing/2014/main" val="2263605499"/>
                    </a:ext>
                  </a:extLst>
                </a:gridCol>
                <a:gridCol w="2178540">
                  <a:extLst>
                    <a:ext uri="{9D8B030D-6E8A-4147-A177-3AD203B41FA5}">
                      <a16:colId xmlns:a16="http://schemas.microsoft.com/office/drawing/2014/main" val="543172034"/>
                    </a:ext>
                  </a:extLst>
                </a:gridCol>
                <a:gridCol w="3282462">
                  <a:extLst>
                    <a:ext uri="{9D8B030D-6E8A-4147-A177-3AD203B41FA5}">
                      <a16:colId xmlns:a16="http://schemas.microsoft.com/office/drawing/2014/main" val="4086576912"/>
                    </a:ext>
                  </a:extLst>
                </a:gridCol>
                <a:gridCol w="507998">
                  <a:extLst>
                    <a:ext uri="{9D8B030D-6E8A-4147-A177-3AD203B41FA5}">
                      <a16:colId xmlns:a16="http://schemas.microsoft.com/office/drawing/2014/main" val="2251809054"/>
                    </a:ext>
                  </a:extLst>
                </a:gridCol>
              </a:tblGrid>
              <a:tr h="864000">
                <a:tc>
                  <a:txBody>
                    <a:bodyPr/>
                    <a:lstStyle/>
                    <a:p>
                      <a:pPr algn="ctr"/>
                      <a:endParaRPr lang="ru-RU" dirty="0"/>
                    </a:p>
                  </a:txBody>
                  <a:tcPr anchor="ctr">
                    <a:lnR w="12700" cap="flat" cmpd="sng" algn="ctr">
                      <a:noFill/>
                      <a:prstDash val="solid"/>
                      <a:round/>
                      <a:headEnd type="none" w="med" len="med"/>
                      <a:tailEnd type="none" w="med" len="med"/>
                    </a:lnR>
                    <a:solidFill>
                      <a:srgbClr val="1D629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z-Cyrl-UZ" sz="1800" b="1" dirty="0" smtClean="0">
                          <a:solidFill>
                            <a:schemeClr val="bg1"/>
                          </a:solidFill>
                          <a:ea typeface="Times New Roman" panose="02020603050405020304" pitchFamily="18" charset="0"/>
                        </a:rPr>
                        <a:t>Вакцина</a:t>
                      </a:r>
                      <a:endParaRPr lang="en-US" sz="1800" b="1" dirty="0" smtClean="0">
                        <a:solidFill>
                          <a:schemeClr val="bg1"/>
                        </a:solidFill>
                        <a:ea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a typeface="Times New Roman" panose="02020603050405020304" pitchFamily="18" charset="0"/>
                        </a:rPr>
                        <a:t>BNT162b2</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a typeface="Times New Roman" panose="02020603050405020304" pitchFamily="18" charset="0"/>
                        </a:rPr>
                        <a:t>mRNA-1273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a typeface="Times New Roman" panose="02020603050405020304" pitchFamily="18" charset="0"/>
                        </a:rPr>
                        <a:t>Sputnik V</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1D6295"/>
                    </a:solidFill>
                  </a:tcPr>
                </a:tc>
                <a:tc>
                  <a:txBody>
                    <a:bodyPr/>
                    <a:lstStyle/>
                    <a:p>
                      <a:pPr algn="ctr"/>
                      <a:endParaRPr lang="ru-RU" dirty="0"/>
                    </a:p>
                  </a:txBody>
                  <a:tcPr>
                    <a:lnL w="12700" cap="flat" cmpd="sng" algn="ctr">
                      <a:noFill/>
                      <a:prstDash val="solid"/>
                      <a:round/>
                      <a:headEnd type="none" w="med" len="med"/>
                      <a:tailEnd type="none" w="med" len="med"/>
                    </a:lnL>
                    <a:solidFill>
                      <a:srgbClr val="1D6295"/>
                    </a:solidFill>
                  </a:tcPr>
                </a:tc>
                <a:extLst>
                  <a:ext uri="{0D108BD9-81ED-4DB2-BD59-A6C34878D82A}">
                    <a16:rowId xmlns:a16="http://schemas.microsoft.com/office/drawing/2014/main" val="4224901201"/>
                  </a:ext>
                </a:extLst>
              </a:tr>
              <a:tr h="900000">
                <a:tc>
                  <a:txBody>
                    <a:bodyPr/>
                    <a:lstStyle/>
                    <a:p>
                      <a:pPr algn="ctr"/>
                      <a:endParaRPr lang="ru-RU" sz="1800" dirty="0" smtClean="0">
                        <a:solidFill>
                          <a:schemeClr val="accent2">
                            <a:lumMod val="50000"/>
                          </a:schemeClr>
                        </a:solidFill>
                      </a:endParaRPr>
                    </a:p>
                  </a:txBody>
                  <a:tcPr anchor="ctr">
                    <a:lnR w="12700" cap="flat" cmpd="sng" algn="ctr">
                      <a:noFill/>
                      <a:prstDash val="solid"/>
                      <a:round/>
                      <a:headEnd type="none" w="med" len="med"/>
                      <a:tailEnd type="none" w="med" len="med"/>
                    </a:lnR>
                  </a:tcPr>
                </a:tc>
                <a:tc>
                  <a:txBody>
                    <a:bodyPr/>
                    <a:lstStyle/>
                    <a:p>
                      <a:pPr algn="l"/>
                      <a:r>
                        <a:rPr lang="uz-Cyrl-UZ" sz="1800" b="1" dirty="0" smtClean="0">
                          <a:solidFill>
                            <a:schemeClr val="tx1"/>
                          </a:solidFill>
                          <a:ea typeface="Times New Roman" panose="02020603050405020304" pitchFamily="18" charset="0"/>
                        </a:rPr>
                        <a:t>Жиддий ножўя таъсирлар даражаси</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uz-Cyrl-UZ" sz="2000" b="1" dirty="0" smtClean="0">
                          <a:effectLst/>
                          <a:latin typeface="Calibri" panose="020F0502020204030204" pitchFamily="34" charset="0"/>
                          <a:ea typeface="Calibri" panose="020F0502020204030204" pitchFamily="34" charset="0"/>
                          <a:cs typeface="Times New Roman" panose="02020603050405020304" pitchFamily="18" charset="0"/>
                        </a:rPr>
                        <a:t>2,0-3,8%</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07000"/>
                        </a:lnSpc>
                        <a:spcAft>
                          <a:spcPts val="0"/>
                        </a:spcAft>
                      </a:pPr>
                      <a:r>
                        <a:rPr lang="uz-Cyrl-UZ" sz="2000" b="1" dirty="0" smtClean="0">
                          <a:effectLst/>
                          <a:latin typeface="Calibri" panose="020F0502020204030204" pitchFamily="34" charset="0"/>
                          <a:ea typeface="Calibri" panose="020F0502020204030204" pitchFamily="34" charset="0"/>
                          <a:cs typeface="Times New Roman" panose="02020603050405020304" pitchFamily="18" charset="0"/>
                        </a:rPr>
                        <a:t>0,2 – 9,7%</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07000"/>
                        </a:lnSpc>
                        <a:spcAft>
                          <a:spcPts val="0"/>
                        </a:spcAft>
                      </a:pPr>
                      <a:r>
                        <a:rPr lang="ru-RU" sz="2000" b="1" dirty="0" smtClean="0">
                          <a:effectLst/>
                          <a:latin typeface="Calibri" panose="020F0502020204030204" pitchFamily="34" charset="0"/>
                          <a:ea typeface="Calibri" panose="020F0502020204030204" pitchFamily="34" charset="0"/>
                          <a:cs typeface="Times New Roman" panose="02020603050405020304" pitchFamily="18" charset="0"/>
                        </a:rPr>
                        <a:t>0,3-0,4%</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3945306762"/>
                  </a:ext>
                </a:extLst>
              </a:tr>
              <a:tr h="612000">
                <a:tc>
                  <a:txBody>
                    <a:bodyPr/>
                    <a:lstStyle/>
                    <a:p>
                      <a:pPr algn="ctr"/>
                      <a:endParaRPr lang="ru-RU" sz="1800" dirty="0" smtClean="0">
                        <a:solidFill>
                          <a:schemeClr val="accent2">
                            <a:lumMod val="50000"/>
                          </a:schemeClr>
                        </a:solidFill>
                      </a:endParaRPr>
                    </a:p>
                  </a:txBody>
                  <a:tcPr anchor="ctr">
                    <a:lnR w="12700" cap="flat" cmpd="sng" algn="ctr">
                      <a:noFill/>
                      <a:prstDash val="solid"/>
                      <a:round/>
                      <a:headEnd type="none" w="med" len="med"/>
                      <a:tailEnd type="none" w="med" len="med"/>
                    </a:lnR>
                  </a:tcPr>
                </a:tc>
                <a:tc>
                  <a:txBody>
                    <a:bodyPr/>
                    <a:lstStyle/>
                    <a:p>
                      <a:pPr algn="l"/>
                      <a:r>
                        <a:rPr lang="uz-Cyrl-UZ" sz="1800" b="1" dirty="0" smtClean="0">
                          <a:solidFill>
                            <a:schemeClr val="tx1"/>
                          </a:solidFill>
                          <a:ea typeface="Times New Roman" panose="02020603050405020304" pitchFamily="18" charset="0"/>
                        </a:rPr>
                        <a:t>Ўлим ҳолатлари</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ru-RU" sz="2000" b="1" kern="1200" dirty="0" smtClean="0">
                          <a:solidFill>
                            <a:schemeClr val="dk1"/>
                          </a:solidFill>
                          <a:effectLst/>
                          <a:latin typeface="+mn-lt"/>
                          <a:ea typeface="+mn-ea"/>
                          <a:cs typeface="+mn-cs"/>
                        </a:rPr>
                        <a:t>1</a:t>
                      </a:r>
                      <a:r>
                        <a:rPr lang="ru-RU" sz="2000" kern="1200" dirty="0" smtClean="0">
                          <a:solidFill>
                            <a:schemeClr val="dk1"/>
                          </a:solidFill>
                          <a:effectLst/>
                          <a:latin typeface="+mn-lt"/>
                          <a:ea typeface="+mn-ea"/>
                          <a:cs typeface="+mn-cs"/>
                        </a:rPr>
                        <a:t> </a:t>
                      </a:r>
                      <a:r>
                        <a:rPr lang="ru-RU" sz="2000" kern="1200" dirty="0" err="1" smtClean="0">
                          <a:solidFill>
                            <a:schemeClr val="dk1"/>
                          </a:solidFill>
                          <a:effectLst/>
                          <a:latin typeface="+mn-lt"/>
                          <a:ea typeface="+mn-ea"/>
                          <a:cs typeface="+mn-cs"/>
                        </a:rPr>
                        <a:t>нафар</a:t>
                      </a:r>
                      <a:r>
                        <a:rPr lang="ru-RU" sz="2000" kern="1200" dirty="0" smtClean="0">
                          <a:solidFill>
                            <a:schemeClr val="dk1"/>
                          </a:solidFill>
                          <a:effectLst/>
                          <a:latin typeface="+mn-lt"/>
                          <a:ea typeface="+mn-ea"/>
                          <a:cs typeface="+mn-cs"/>
                        </a:rPr>
                        <a:t> –</a:t>
                      </a:r>
                      <a:r>
                        <a:rPr lang="ru-RU" sz="2000" kern="1200" baseline="0" dirty="0" smtClean="0">
                          <a:solidFill>
                            <a:schemeClr val="dk1"/>
                          </a:solidFill>
                          <a:effectLst/>
                          <a:latin typeface="+mn-lt"/>
                          <a:ea typeface="+mn-ea"/>
                          <a:cs typeface="+mn-cs"/>
                        </a:rPr>
                        <a:t> </a:t>
                      </a:r>
                      <a:r>
                        <a:rPr lang="ru-RU" sz="2000" kern="1200" dirty="0" smtClean="0">
                          <a:solidFill>
                            <a:schemeClr val="dk1"/>
                          </a:solidFill>
                          <a:effectLst/>
                          <a:latin typeface="+mn-lt"/>
                          <a:ea typeface="+mn-ea"/>
                          <a:cs typeface="+mn-cs"/>
                        </a:rPr>
                        <a:t>плацебо </a:t>
                      </a:r>
                      <a:r>
                        <a:rPr lang="ru-RU" sz="2000" kern="1200" dirty="0" err="1" smtClean="0">
                          <a:solidFill>
                            <a:schemeClr val="dk1"/>
                          </a:solidFill>
                          <a:effectLst/>
                          <a:latin typeface="+mn-lt"/>
                          <a:ea typeface="+mn-ea"/>
                          <a:cs typeface="+mn-cs"/>
                        </a:rPr>
                        <a:t>олганлар</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07000"/>
                        </a:lnSpc>
                        <a:spcAft>
                          <a:spcPts val="0"/>
                        </a:spcAft>
                      </a:pPr>
                      <a:r>
                        <a:rPr lang="ru-RU" sz="2000" b="1" dirty="0" smtClean="0">
                          <a:effectLst/>
                          <a:latin typeface="Calibri" panose="020F0502020204030204" pitchFamily="34" charset="0"/>
                          <a:ea typeface="Calibri" panose="020F0502020204030204" pitchFamily="34" charset="0"/>
                          <a:cs typeface="Times New Roman" panose="02020603050405020304" pitchFamily="18" charset="0"/>
                        </a:rPr>
                        <a:t>-</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07000"/>
                        </a:lnSpc>
                        <a:spcAft>
                          <a:spcPts val="0"/>
                        </a:spcAft>
                      </a:pPr>
                      <a:r>
                        <a:rPr lang="ru-RU" sz="2000" b="1" kern="1200" dirty="0" smtClean="0">
                          <a:solidFill>
                            <a:schemeClr val="dk1"/>
                          </a:solidFill>
                          <a:effectLst/>
                          <a:latin typeface="+mn-lt"/>
                          <a:ea typeface="+mn-ea"/>
                          <a:cs typeface="+mn-cs"/>
                        </a:rPr>
                        <a:t>3</a:t>
                      </a:r>
                      <a:r>
                        <a:rPr lang="ru-RU" sz="2000" kern="1200" dirty="0" smtClean="0">
                          <a:solidFill>
                            <a:schemeClr val="dk1"/>
                          </a:solidFill>
                          <a:effectLst/>
                          <a:latin typeface="+mn-lt"/>
                          <a:ea typeface="+mn-ea"/>
                          <a:cs typeface="+mn-cs"/>
                        </a:rPr>
                        <a:t> </a:t>
                      </a:r>
                      <a:r>
                        <a:rPr lang="ru-RU" sz="2000" kern="1200" dirty="0" err="1" smtClean="0">
                          <a:solidFill>
                            <a:schemeClr val="dk1"/>
                          </a:solidFill>
                          <a:effectLst/>
                          <a:latin typeface="+mn-lt"/>
                          <a:ea typeface="+mn-ea"/>
                          <a:cs typeface="+mn-cs"/>
                        </a:rPr>
                        <a:t>нафар</a:t>
                      </a:r>
                      <a:r>
                        <a:rPr lang="ru-RU" sz="2000" kern="1200" dirty="0" smtClean="0">
                          <a:solidFill>
                            <a:schemeClr val="dk1"/>
                          </a:solidFill>
                          <a:effectLst/>
                          <a:latin typeface="+mn-lt"/>
                          <a:ea typeface="+mn-ea"/>
                          <a:cs typeface="+mn-cs"/>
                        </a:rPr>
                        <a:t> – вакцина </a:t>
                      </a:r>
                      <a:r>
                        <a:rPr lang="ru-RU" sz="2000" kern="1200" dirty="0" err="1" smtClean="0">
                          <a:solidFill>
                            <a:schemeClr val="dk1"/>
                          </a:solidFill>
                          <a:effectLst/>
                          <a:latin typeface="+mn-lt"/>
                          <a:ea typeface="+mn-ea"/>
                          <a:cs typeface="+mn-cs"/>
                        </a:rPr>
                        <a:t>олганлар</a:t>
                      </a:r>
                      <a:r>
                        <a:rPr lang="ru-RU" sz="2000" kern="1200" dirty="0" smtClean="0">
                          <a:solidFill>
                            <a:schemeClr val="dk1"/>
                          </a:solidFill>
                          <a:effectLst/>
                          <a:latin typeface="+mn-lt"/>
                          <a:ea typeface="+mn-ea"/>
                          <a:cs typeface="+mn-cs"/>
                        </a:rPr>
                        <a:t>, </a:t>
                      </a:r>
                      <a:br>
                        <a:rPr lang="ru-RU" sz="2000" kern="1200" dirty="0" smtClean="0">
                          <a:solidFill>
                            <a:schemeClr val="dk1"/>
                          </a:solidFill>
                          <a:effectLst/>
                          <a:latin typeface="+mn-lt"/>
                          <a:ea typeface="+mn-ea"/>
                          <a:cs typeface="+mn-cs"/>
                        </a:rPr>
                      </a:br>
                      <a:r>
                        <a:rPr lang="ru-RU" sz="2000" b="1" kern="1200" dirty="0" smtClean="0">
                          <a:solidFill>
                            <a:schemeClr val="dk1"/>
                          </a:solidFill>
                          <a:effectLst/>
                          <a:latin typeface="+mn-lt"/>
                          <a:ea typeface="+mn-ea"/>
                          <a:cs typeface="+mn-cs"/>
                        </a:rPr>
                        <a:t>1 </a:t>
                      </a:r>
                      <a:r>
                        <a:rPr lang="ru-RU" sz="2000" kern="1200" dirty="0" err="1" smtClean="0">
                          <a:solidFill>
                            <a:schemeClr val="dk1"/>
                          </a:solidFill>
                          <a:effectLst/>
                          <a:latin typeface="+mn-lt"/>
                          <a:ea typeface="+mn-ea"/>
                          <a:cs typeface="+mn-cs"/>
                        </a:rPr>
                        <a:t>нафар</a:t>
                      </a:r>
                      <a:r>
                        <a:rPr lang="ru-RU" sz="2000" kern="1200" dirty="0" smtClean="0">
                          <a:solidFill>
                            <a:schemeClr val="dk1"/>
                          </a:solidFill>
                          <a:effectLst/>
                          <a:latin typeface="+mn-lt"/>
                          <a:ea typeface="+mn-ea"/>
                          <a:cs typeface="+mn-cs"/>
                        </a:rPr>
                        <a:t> – плацебо </a:t>
                      </a:r>
                      <a:r>
                        <a:rPr lang="ru-RU" sz="2000" kern="1200" dirty="0" err="1" smtClean="0">
                          <a:solidFill>
                            <a:schemeClr val="dk1"/>
                          </a:solidFill>
                          <a:effectLst/>
                          <a:latin typeface="+mn-lt"/>
                          <a:ea typeface="+mn-ea"/>
                          <a:cs typeface="+mn-cs"/>
                        </a:rPr>
                        <a:t>олганлар</a:t>
                      </a:r>
                      <a:endParaRPr lang="ru-R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4081661881"/>
                  </a:ext>
                </a:extLst>
              </a:tr>
              <a:tr h="1620000">
                <a:tc>
                  <a:txBody>
                    <a:bodyPr/>
                    <a:lstStyle/>
                    <a:p>
                      <a:pPr algn="ctr"/>
                      <a:endParaRPr lang="ru-RU" sz="1800" dirty="0" smtClean="0">
                        <a:solidFill>
                          <a:schemeClr val="accent2">
                            <a:lumMod val="50000"/>
                          </a:schemeClr>
                        </a:solidFill>
                      </a:endParaRPr>
                    </a:p>
                  </a:txBody>
                  <a:tcPr anchor="ctr">
                    <a:lnR w="1270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z-Cyrl-UZ" sz="1800" b="1" dirty="0" smtClean="0">
                          <a:solidFill>
                            <a:schemeClr val="tx1"/>
                          </a:solidFill>
                          <a:ea typeface="Times New Roman" panose="02020603050405020304" pitchFamily="18" charset="0"/>
                        </a:rPr>
                        <a:t>Ножўя таъсирлар</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gridSpan="3">
                  <a:txBody>
                    <a:bodyPr/>
                    <a:lstStyle/>
                    <a:p>
                      <a:pPr marL="2959100" indent="-457200" algn="l">
                        <a:buFont typeface="Arial" panose="020B0604020202020204" pitchFamily="34" charset="0"/>
                        <a:buChar char="•"/>
                      </a:pPr>
                      <a:r>
                        <a:rPr lang="ru-RU" sz="2000" kern="1200" dirty="0" smtClean="0">
                          <a:solidFill>
                            <a:schemeClr val="dk1"/>
                          </a:solidFill>
                          <a:effectLst/>
                          <a:latin typeface="+mn-lt"/>
                          <a:ea typeface="+mn-ea"/>
                          <a:cs typeface="+mn-cs"/>
                        </a:rPr>
                        <a:t>Инъекция </a:t>
                      </a:r>
                      <a:r>
                        <a:rPr lang="ru-RU" sz="2000" kern="1200" dirty="0" err="1" smtClean="0">
                          <a:solidFill>
                            <a:schemeClr val="dk1"/>
                          </a:solidFill>
                          <a:effectLst/>
                          <a:latin typeface="+mn-lt"/>
                          <a:ea typeface="+mn-ea"/>
                          <a:cs typeface="+mn-cs"/>
                        </a:rPr>
                        <a:t>қилинган</a:t>
                      </a:r>
                      <a:r>
                        <a:rPr lang="ru-RU" sz="2000" kern="1200" dirty="0" smtClean="0">
                          <a:solidFill>
                            <a:schemeClr val="dk1"/>
                          </a:solidFill>
                          <a:effectLst/>
                          <a:latin typeface="+mn-lt"/>
                          <a:ea typeface="+mn-ea"/>
                          <a:cs typeface="+mn-cs"/>
                        </a:rPr>
                        <a:t> </a:t>
                      </a:r>
                      <a:r>
                        <a:rPr lang="ru-RU" sz="2000" kern="1200" dirty="0" err="1" smtClean="0">
                          <a:solidFill>
                            <a:schemeClr val="dk1"/>
                          </a:solidFill>
                          <a:effectLst/>
                          <a:latin typeface="+mn-lt"/>
                          <a:ea typeface="+mn-ea"/>
                          <a:cs typeface="+mn-cs"/>
                        </a:rPr>
                        <a:t>жойида</a:t>
                      </a:r>
                      <a:r>
                        <a:rPr lang="ru-RU" sz="2000" kern="1200" dirty="0" smtClean="0">
                          <a:solidFill>
                            <a:schemeClr val="dk1"/>
                          </a:solidFill>
                          <a:effectLst/>
                          <a:latin typeface="+mn-lt"/>
                          <a:ea typeface="+mn-ea"/>
                          <a:cs typeface="+mn-cs"/>
                        </a:rPr>
                        <a:t> о</a:t>
                      </a:r>
                      <a:r>
                        <a:rPr lang="uz-Cyrl-UZ" sz="2000" kern="1200" dirty="0" smtClean="0">
                          <a:solidFill>
                            <a:schemeClr val="dk1"/>
                          </a:solidFill>
                          <a:effectLst/>
                          <a:latin typeface="+mn-lt"/>
                          <a:ea typeface="+mn-ea"/>
                          <a:cs typeface="+mn-cs"/>
                        </a:rPr>
                        <a:t>ғриқ</a:t>
                      </a:r>
                      <a:endParaRPr lang="ru-RU" sz="2000" kern="1200" dirty="0" smtClean="0">
                        <a:solidFill>
                          <a:schemeClr val="dk1"/>
                        </a:solidFill>
                        <a:effectLst/>
                        <a:latin typeface="+mn-lt"/>
                        <a:ea typeface="+mn-ea"/>
                        <a:cs typeface="+mn-cs"/>
                      </a:endParaRPr>
                    </a:p>
                    <a:p>
                      <a:pPr marL="2959100" indent="-457200" algn="l">
                        <a:buFont typeface="Arial" panose="020B0604020202020204" pitchFamily="34" charset="0"/>
                        <a:buChar char="•"/>
                      </a:pPr>
                      <a:r>
                        <a:rPr lang="uz-Cyrl-UZ" sz="2000" kern="1200" dirty="0" smtClean="0">
                          <a:solidFill>
                            <a:schemeClr val="dk1"/>
                          </a:solidFill>
                          <a:effectLst/>
                          <a:latin typeface="+mn-lt"/>
                          <a:ea typeface="+mn-ea"/>
                          <a:cs typeface="+mn-cs"/>
                        </a:rPr>
                        <a:t>Ҳолсизлик</a:t>
                      </a:r>
                      <a:endParaRPr lang="ru-RU" sz="2000" kern="1200" dirty="0" smtClean="0">
                        <a:solidFill>
                          <a:schemeClr val="dk1"/>
                        </a:solidFill>
                        <a:effectLst/>
                        <a:latin typeface="+mn-lt"/>
                        <a:ea typeface="+mn-ea"/>
                        <a:cs typeface="+mn-cs"/>
                      </a:endParaRPr>
                    </a:p>
                    <a:p>
                      <a:pPr marL="2959100" indent="-457200" algn="l">
                        <a:buFont typeface="Arial" panose="020B0604020202020204" pitchFamily="34" charset="0"/>
                        <a:buChar char="•"/>
                      </a:pPr>
                      <a:r>
                        <a:rPr lang="uz-Cyrl-UZ" sz="2000" kern="1200" dirty="0" smtClean="0">
                          <a:solidFill>
                            <a:schemeClr val="dk1"/>
                          </a:solidFill>
                          <a:effectLst/>
                          <a:latin typeface="+mn-lt"/>
                          <a:ea typeface="+mn-ea"/>
                          <a:cs typeface="+mn-cs"/>
                        </a:rPr>
                        <a:t>Бош оғриғи</a:t>
                      </a:r>
                      <a:endParaRPr lang="ru-RU" sz="2000" kern="1200" dirty="0" smtClean="0">
                        <a:solidFill>
                          <a:schemeClr val="dk1"/>
                        </a:solidFill>
                        <a:effectLst/>
                        <a:latin typeface="+mn-lt"/>
                        <a:ea typeface="+mn-ea"/>
                        <a:cs typeface="+mn-cs"/>
                      </a:endParaRPr>
                    </a:p>
                    <a:p>
                      <a:pPr marL="2959100" indent="-457200" algn="l">
                        <a:buFont typeface="Arial" panose="020B0604020202020204" pitchFamily="34" charset="0"/>
                        <a:buChar char="•"/>
                      </a:pPr>
                      <a:r>
                        <a:rPr lang="uz-Cyrl-UZ" sz="2000" kern="1200" dirty="0" smtClean="0">
                          <a:solidFill>
                            <a:schemeClr val="dk1"/>
                          </a:solidFill>
                          <a:effectLst/>
                          <a:latin typeface="+mn-lt"/>
                          <a:ea typeface="+mn-ea"/>
                          <a:cs typeface="+mn-cs"/>
                        </a:rPr>
                        <a:t>Мушак ва бўғимлар оғриши</a:t>
                      </a:r>
                      <a:endParaRPr lang="ru-RU" sz="2000" kern="1200" dirty="0" smtClean="0">
                        <a:solidFill>
                          <a:schemeClr val="dk1"/>
                        </a:solidFill>
                        <a:effectLst/>
                        <a:latin typeface="+mn-lt"/>
                        <a:ea typeface="+mn-ea"/>
                        <a:cs typeface="+mn-cs"/>
                      </a:endParaRPr>
                    </a:p>
                    <a:p>
                      <a:pPr marL="2959100" indent="-457200" algn="l">
                        <a:buFont typeface="Arial" panose="020B0604020202020204" pitchFamily="34" charset="0"/>
                        <a:buChar char="•"/>
                      </a:pPr>
                      <a:r>
                        <a:rPr lang="uz-Cyrl-UZ" sz="2000" kern="1200" dirty="0" smtClean="0">
                          <a:solidFill>
                            <a:schemeClr val="dk1"/>
                          </a:solidFill>
                          <a:effectLst/>
                          <a:latin typeface="+mn-lt"/>
                          <a:ea typeface="+mn-ea"/>
                          <a:cs typeface="+mn-cs"/>
                        </a:rPr>
                        <a:t>Ҳароратнинг ошиши</a:t>
                      </a: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lnSpc>
                          <a:spcPct val="107000"/>
                        </a:lnSpc>
                        <a:spcAft>
                          <a:spcPts val="0"/>
                        </a:spcAft>
                      </a:pPr>
                      <a:endParaRPr lang="ru-RU"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lnSpc>
                          <a:spcPct val="107000"/>
                        </a:lnSpc>
                        <a:spcAft>
                          <a:spcPts val="0"/>
                        </a:spcAft>
                      </a:pPr>
                      <a:endParaRPr lang="ru-RU"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ru-RU"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3685441317"/>
                  </a:ext>
                </a:extLst>
              </a:tr>
            </a:tbl>
          </a:graphicData>
        </a:graphic>
      </p:graphicFrame>
      <p:sp>
        <p:nvSpPr>
          <p:cNvPr id="2" name="Номер слайда 1"/>
          <p:cNvSpPr>
            <a:spLocks noGrp="1"/>
          </p:cNvSpPr>
          <p:nvPr>
            <p:ph type="sldNum" sz="quarter" idx="12"/>
          </p:nvPr>
        </p:nvSpPr>
        <p:spPr/>
        <p:txBody>
          <a:bodyPr/>
          <a:lstStyle/>
          <a:p>
            <a:fld id="{172A1076-BC83-43EA-97BF-54460EE2CDF7}" type="slidenum">
              <a:rPr lang="ru-RU" smtClean="0"/>
              <a:t>21</a:t>
            </a:fld>
            <a:endParaRPr lang="ru-RU"/>
          </a:p>
        </p:txBody>
      </p:sp>
    </p:spTree>
    <p:extLst>
      <p:ext uri="{BB962C8B-B14F-4D97-AF65-F5344CB8AC3E}">
        <p14:creationId xmlns:p14="http://schemas.microsoft.com/office/powerpoint/2010/main" val="4158410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bg1"/>
                </a:solidFill>
                <a:effectLst>
                  <a:outerShdw blurRad="38100" dist="38100" dir="2700000" algn="tl">
                    <a:srgbClr val="000000">
                      <a:alpha val="43137"/>
                    </a:srgbClr>
                  </a:outerShdw>
                </a:effectLst>
                <a:ea typeface="Times New Roman" panose="02020603050405020304" pitchFamily="18" charset="0"/>
              </a:rPr>
              <a:t/>
            </a:r>
            <a:br>
              <a:rPr lang="ru-RU" b="1" dirty="0">
                <a:solidFill>
                  <a:schemeClr val="bg1"/>
                </a:solidFill>
                <a:effectLst>
                  <a:outerShdw blurRad="38100" dist="38100" dir="2700000" algn="tl">
                    <a:srgbClr val="000000">
                      <a:alpha val="43137"/>
                    </a:srgbClr>
                  </a:outerShdw>
                </a:effectLst>
                <a:ea typeface="Times New Roman" panose="02020603050405020304" pitchFamily="18" charset="0"/>
              </a:rPr>
            </a:br>
            <a:endParaRPr lang="en-US" dirty="0"/>
          </a:p>
        </p:txBody>
      </p:sp>
      <p:pic>
        <p:nvPicPr>
          <p:cNvPr id="10" name="Объект 9"/>
          <p:cNvPicPr>
            <a:picLocks noGrp="1" noChangeAspect="1"/>
          </p:cNvPicPr>
          <p:nvPr>
            <p:ph idx="1"/>
          </p:nvPr>
        </p:nvPicPr>
        <p:blipFill>
          <a:blip r:embed="rId2"/>
          <a:stretch>
            <a:fillRect/>
          </a:stretch>
        </p:blipFill>
        <p:spPr>
          <a:xfrm>
            <a:off x="3147181" y="2638517"/>
            <a:ext cx="3183712" cy="3717833"/>
          </a:xfrm>
          <a:prstGeom prst="rect">
            <a:avLst/>
          </a:prstGeom>
        </p:spPr>
      </p:pic>
      <p:sp>
        <p:nvSpPr>
          <p:cNvPr id="4" name="Номер слайда 3"/>
          <p:cNvSpPr>
            <a:spLocks noGrp="1"/>
          </p:cNvSpPr>
          <p:nvPr>
            <p:ph type="sldNum" sz="quarter" idx="12"/>
          </p:nvPr>
        </p:nvSpPr>
        <p:spPr/>
        <p:txBody>
          <a:bodyPr/>
          <a:lstStyle/>
          <a:p>
            <a:fld id="{172A1076-BC83-43EA-97BF-54460EE2CDF7}" type="slidenum">
              <a:rPr lang="ru-RU" smtClean="0"/>
              <a:t>22</a:t>
            </a:fld>
            <a:endParaRPr lang="ru-RU"/>
          </a:p>
        </p:txBody>
      </p:sp>
      <p:pic>
        <p:nvPicPr>
          <p:cNvPr id="5" name="Рисунок 4"/>
          <p:cNvPicPr>
            <a:picLocks noChangeAspect="1"/>
          </p:cNvPicPr>
          <p:nvPr/>
        </p:nvPicPr>
        <p:blipFill>
          <a:blip r:embed="rId3"/>
          <a:stretch>
            <a:fillRect/>
          </a:stretch>
        </p:blipFill>
        <p:spPr>
          <a:xfrm>
            <a:off x="3002281" y="1582843"/>
            <a:ext cx="6430468" cy="1595603"/>
          </a:xfrm>
          <a:prstGeom prst="rect">
            <a:avLst/>
          </a:prstGeom>
        </p:spPr>
      </p:pic>
      <p:sp>
        <p:nvSpPr>
          <p:cNvPr id="6" name="Прямоугольник 5"/>
          <p:cNvSpPr/>
          <p:nvPr/>
        </p:nvSpPr>
        <p:spPr>
          <a:xfrm>
            <a:off x="-261258" y="4174"/>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478970" y="75489"/>
            <a:ext cx="11495315" cy="954107"/>
          </a:xfrm>
          <a:prstGeom prst="rect">
            <a:avLst/>
          </a:prstGeom>
        </p:spPr>
        <p:txBody>
          <a:bodyPr wrap="square">
            <a:spAutoFit/>
          </a:bodyPr>
          <a:lstStyle/>
          <a:p>
            <a:pPr algn="ctr"/>
            <a:r>
              <a:rPr lang="ru-RU" sz="2800" b="1" dirty="0" smtClean="0">
                <a:solidFill>
                  <a:schemeClr val="bg1"/>
                </a:solidFill>
                <a:ea typeface="Times New Roman" panose="02020603050405020304" pitchFamily="18" charset="0"/>
              </a:rPr>
              <a:t>ZF-</a:t>
            </a:r>
            <a:r>
              <a:rPr lang="en-US" sz="2800" b="1" dirty="0" smtClean="0">
                <a:solidFill>
                  <a:schemeClr val="bg1"/>
                </a:solidFill>
                <a:ea typeface="Times New Roman" panose="02020603050405020304" pitchFamily="18" charset="0"/>
              </a:rPr>
              <a:t>UZ-VAC</a:t>
            </a:r>
            <a:r>
              <a:rPr lang="ru-RU" sz="2800" b="1" dirty="0" smtClean="0">
                <a:solidFill>
                  <a:schemeClr val="bg1"/>
                </a:solidFill>
                <a:ea typeface="Times New Roman" panose="02020603050405020304" pitchFamily="18" charset="0"/>
              </a:rPr>
              <a:t>2001 </a:t>
            </a:r>
            <a:r>
              <a:rPr lang="ru-RU" sz="2800" b="1" dirty="0" err="1" smtClean="0">
                <a:solidFill>
                  <a:schemeClr val="bg1"/>
                </a:solidFill>
                <a:ea typeface="Times New Roman" panose="02020603050405020304" pitchFamily="18" charset="0"/>
              </a:rPr>
              <a:t>вакцинанинг</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коронавирусни</a:t>
            </a:r>
            <a:r>
              <a:rPr lang="ru-RU" sz="2800" b="1" dirty="0" smtClean="0">
                <a:solidFill>
                  <a:schemeClr val="bg1"/>
                </a:solidFill>
                <a:ea typeface="Times New Roman" panose="02020603050405020304" pitchFamily="18" charset="0"/>
              </a:rPr>
              <a:t> </a:t>
            </a:r>
            <a:r>
              <a:rPr lang="uz-Cyrl-UZ" sz="2800" b="1" dirty="0" smtClean="0">
                <a:solidFill>
                  <a:schemeClr val="bg1"/>
                </a:solidFill>
                <a:ea typeface="Times New Roman" panose="02020603050405020304" pitchFamily="18" charset="0"/>
              </a:rPr>
              <a:t>Британия ва Бразилия штаммларига қарши таъсири</a:t>
            </a:r>
            <a:endParaRPr lang="ru-RU" sz="2800" dirty="0">
              <a:solidFill>
                <a:schemeClr val="bg1"/>
              </a:solidFill>
            </a:endParaRPr>
          </a:p>
        </p:txBody>
      </p:sp>
      <p:sp>
        <p:nvSpPr>
          <p:cNvPr id="14" name="TextBox 13"/>
          <p:cNvSpPr txBox="1"/>
          <p:nvPr/>
        </p:nvSpPr>
        <p:spPr>
          <a:xfrm>
            <a:off x="7311684" y="3112438"/>
            <a:ext cx="3584915" cy="1384995"/>
          </a:xfrm>
          <a:prstGeom prst="rect">
            <a:avLst/>
          </a:prstGeom>
          <a:solidFill>
            <a:schemeClr val="tx2">
              <a:lumMod val="60000"/>
              <a:lumOff val="40000"/>
            </a:schemeClr>
          </a:solidFill>
        </p:spPr>
        <p:txBody>
          <a:bodyPr wrap="square" rtlCol="0">
            <a:spAutoFit/>
          </a:bodyPr>
          <a:lstStyle/>
          <a:p>
            <a:r>
              <a:rPr lang="uz-Cyrl-UZ" sz="2800" dirty="0" smtClean="0">
                <a:solidFill>
                  <a:schemeClr val="bg1"/>
                </a:solidFill>
              </a:rPr>
              <a:t>Нейтралловчи антитаналарни хосил </a:t>
            </a:r>
            <a:r>
              <a:rPr lang="uz-Cyrl-UZ" sz="2800" smtClean="0">
                <a:solidFill>
                  <a:schemeClr val="bg1"/>
                </a:solidFill>
              </a:rPr>
              <a:t>булиши камаймаган</a:t>
            </a:r>
            <a:endParaRPr lang="en-US" sz="2800" dirty="0">
              <a:solidFill>
                <a:schemeClr val="bg1"/>
              </a:solidFill>
            </a:endParaRPr>
          </a:p>
        </p:txBody>
      </p:sp>
      <p:sp>
        <p:nvSpPr>
          <p:cNvPr id="20" name="Стрелка вправо 19"/>
          <p:cNvSpPr/>
          <p:nvPr/>
        </p:nvSpPr>
        <p:spPr>
          <a:xfrm>
            <a:off x="5809476" y="3497292"/>
            <a:ext cx="1332633" cy="780023"/>
          </a:xfrm>
          <a:prstGeom prst="rightArrow">
            <a:avLst/>
          </a:prstGeom>
          <a:solidFill>
            <a:srgbClr val="D2EFFA"/>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640285" y="5798145"/>
            <a:ext cx="5334000" cy="923330"/>
          </a:xfrm>
          <a:prstGeom prst="rect">
            <a:avLst/>
          </a:prstGeom>
          <a:noFill/>
        </p:spPr>
        <p:txBody>
          <a:bodyPr wrap="square" rtlCol="0">
            <a:spAutoFit/>
          </a:bodyPr>
          <a:lstStyle/>
          <a:p>
            <a:r>
              <a:rPr lang="en-US" sz="1400" dirty="0"/>
              <a:t>Neutralization of SARS-CoV-2 VOC 501Y.V2 by human antisera elicited by both 2 inactivated BBIBP-</a:t>
            </a:r>
            <a:r>
              <a:rPr lang="en-US" sz="1400" dirty="0" err="1"/>
              <a:t>CorV</a:t>
            </a:r>
            <a:r>
              <a:rPr lang="en-US" sz="1400" dirty="0"/>
              <a:t> and recombinant dimeric RBD ZF2001 vaccines </a:t>
            </a:r>
            <a:endParaRPr lang="uz-Cyrl-UZ" sz="1400" dirty="0" smtClean="0"/>
          </a:p>
          <a:p>
            <a:r>
              <a:rPr lang="fr-FR" sz="1200" i="1" dirty="0"/>
              <a:t>bioRxiv preprint doi: https://doi.org/10.1101/2021.02.01.429069</a:t>
            </a:r>
            <a:endParaRPr lang="en-US" sz="1200" i="1" dirty="0"/>
          </a:p>
        </p:txBody>
      </p:sp>
    </p:spTree>
    <p:extLst>
      <p:ext uri="{BB962C8B-B14F-4D97-AF65-F5344CB8AC3E}">
        <p14:creationId xmlns:p14="http://schemas.microsoft.com/office/powerpoint/2010/main" val="2002244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1026" name="Picture 2" descr="While unpublished and not yet peer-reviewed, the data released by Pfizer and BioTech suggests the vaccine is 90 percent effective at preventing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075"/>
            <a:ext cx="12192000" cy="81280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841628" y="2598057"/>
            <a:ext cx="13891786" cy="2936573"/>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 name="Прямоугольник 4"/>
          <p:cNvSpPr/>
          <p:nvPr/>
        </p:nvSpPr>
        <p:spPr>
          <a:xfrm>
            <a:off x="859165" y="3647607"/>
            <a:ext cx="10490200" cy="837473"/>
          </a:xfrm>
          <a:prstGeom prst="rect">
            <a:avLst/>
          </a:prstGeom>
        </p:spPr>
        <p:txBody>
          <a:bodyPr wrap="square">
            <a:spAutoFit/>
          </a:bodyPr>
          <a:lstStyle/>
          <a:p>
            <a:pPr algn="ctr">
              <a:lnSpc>
                <a:spcPct val="150000"/>
              </a:lnSpc>
            </a:pPr>
            <a:r>
              <a:rPr lang="uz-Cyrl-UZ" sz="3600" b="1" dirty="0" smtClean="0">
                <a:solidFill>
                  <a:schemeClr val="bg1"/>
                </a:solidFill>
                <a:effectLst>
                  <a:outerShdw blurRad="38100" dist="38100" dir="2700000" algn="tl">
                    <a:srgbClr val="000000">
                      <a:alpha val="43137"/>
                    </a:srgbClr>
                  </a:outerShdw>
                </a:effectLst>
                <a:ea typeface="Times New Roman" panose="02020603050405020304" pitchFamily="18" charset="0"/>
              </a:rPr>
              <a:t>ЭЪТИБОРИНГИЗ УЧУН РАҲМАТ</a:t>
            </a:r>
            <a:endParaRPr lang="ru-RU" sz="3600" b="1" dirty="0">
              <a:solidFill>
                <a:schemeClr val="bg1"/>
              </a:solidFill>
              <a:effectLst>
                <a:outerShdw blurRad="38100" dist="38100" dir="2700000" algn="tl">
                  <a:srgbClr val="000000">
                    <a:alpha val="43137"/>
                  </a:srgbClr>
                </a:outerShdw>
              </a:effectLst>
              <a:ea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172A1076-BC83-43EA-97BF-54460EE2CDF7}" type="slidenum">
              <a:rPr lang="ru-RU" smtClean="0"/>
              <a:t>23</a:t>
            </a:fld>
            <a:endParaRPr lang="ru-RU"/>
          </a:p>
        </p:txBody>
      </p:sp>
    </p:spTree>
    <p:extLst>
      <p:ext uri="{BB962C8B-B14F-4D97-AF65-F5344CB8AC3E}">
        <p14:creationId xmlns:p14="http://schemas.microsoft.com/office/powerpoint/2010/main" val="1214097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AutoShape 16" descr="Image result for Sinovac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AutoShape 20" descr="Image result for CanSinoB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AutoShape 24" descr="Image result for Serum institute of In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Номер слайда 15"/>
          <p:cNvSpPr>
            <a:spLocks noGrp="1"/>
          </p:cNvSpPr>
          <p:nvPr>
            <p:ph type="sldNum" sz="quarter" idx="12"/>
          </p:nvPr>
        </p:nvSpPr>
        <p:spPr/>
        <p:txBody>
          <a:bodyPr/>
          <a:lstStyle/>
          <a:p>
            <a:fld id="{172A1076-BC83-43EA-97BF-54460EE2CDF7}" type="slidenum">
              <a:rPr lang="ru-RU" smtClean="0"/>
              <a:t>3</a:t>
            </a:fld>
            <a:endParaRPr lang="ru-RU"/>
          </a:p>
        </p:txBody>
      </p:sp>
      <p:sp>
        <p:nvSpPr>
          <p:cNvPr id="3" name="Прямоугольник 2"/>
          <p:cNvSpPr/>
          <p:nvPr/>
        </p:nvSpPr>
        <p:spPr>
          <a:xfrm>
            <a:off x="812800" y="1977981"/>
            <a:ext cx="4412343" cy="646331"/>
          </a:xfrm>
          <a:prstGeom prst="rect">
            <a:avLst/>
          </a:prstGeom>
        </p:spPr>
        <p:txBody>
          <a:bodyPr wrap="square">
            <a:spAutoFit/>
          </a:bodyPr>
          <a:lstStyle/>
          <a:p>
            <a:pPr algn="r"/>
            <a:r>
              <a:rPr lang="uz-Cyrl-UZ" dirty="0">
                <a:solidFill>
                  <a:schemeClr val="tx1">
                    <a:lumMod val="95000"/>
                    <a:lumOff val="5000"/>
                  </a:schemeClr>
                </a:solidFill>
              </a:rPr>
              <a:t>Дунёда ишлаб чиқилган коронавирус инфекциясига қарши вакциналарниг сони</a:t>
            </a:r>
            <a:endParaRPr lang="ru-RU" dirty="0">
              <a:solidFill>
                <a:schemeClr val="tx1">
                  <a:lumMod val="95000"/>
                  <a:lumOff val="5000"/>
                </a:schemeClr>
              </a:solidFill>
            </a:endParaRPr>
          </a:p>
        </p:txBody>
      </p:sp>
      <p:sp>
        <p:nvSpPr>
          <p:cNvPr id="7" name="Прямоугольник 6"/>
          <p:cNvSpPr/>
          <p:nvPr/>
        </p:nvSpPr>
        <p:spPr>
          <a:xfrm>
            <a:off x="6006636" y="2081814"/>
            <a:ext cx="2076209" cy="461665"/>
          </a:xfrm>
          <a:prstGeom prst="rect">
            <a:avLst/>
          </a:prstGeom>
        </p:spPr>
        <p:txBody>
          <a:bodyPr wrap="none">
            <a:spAutoFit/>
          </a:bodyPr>
          <a:lstStyle/>
          <a:p>
            <a:r>
              <a:rPr lang="ru-RU" sz="2400" b="1" dirty="0" smtClean="0">
                <a:solidFill>
                  <a:srgbClr val="003366"/>
                </a:solidFill>
              </a:rPr>
              <a:t>200 дан </a:t>
            </a:r>
            <a:r>
              <a:rPr lang="ru-RU" sz="2400" b="1" dirty="0" err="1">
                <a:solidFill>
                  <a:srgbClr val="003366"/>
                </a:solidFill>
              </a:rPr>
              <a:t>орти</a:t>
            </a:r>
            <a:r>
              <a:rPr lang="uz-Cyrl-UZ" sz="2400" b="1" dirty="0">
                <a:solidFill>
                  <a:srgbClr val="003366"/>
                </a:solidFill>
              </a:rPr>
              <a:t>қ</a:t>
            </a:r>
            <a:endParaRPr lang="ru-RU" sz="2400" b="1" dirty="0">
              <a:solidFill>
                <a:srgbClr val="003366"/>
              </a:solidFill>
            </a:endParaRPr>
          </a:p>
        </p:txBody>
      </p:sp>
      <p:sp>
        <p:nvSpPr>
          <p:cNvPr id="8" name="Прямоугольник 7"/>
          <p:cNvSpPr/>
          <p:nvPr/>
        </p:nvSpPr>
        <p:spPr>
          <a:xfrm>
            <a:off x="2317339" y="2880616"/>
            <a:ext cx="2907804" cy="646331"/>
          </a:xfrm>
          <a:prstGeom prst="rect">
            <a:avLst/>
          </a:prstGeom>
        </p:spPr>
        <p:txBody>
          <a:bodyPr wrap="square">
            <a:spAutoFit/>
          </a:bodyPr>
          <a:lstStyle/>
          <a:p>
            <a:pPr algn="r"/>
            <a:r>
              <a:rPr lang="ru-RU" dirty="0" err="1">
                <a:solidFill>
                  <a:schemeClr val="tx1">
                    <a:lumMod val="95000"/>
                    <a:lumOff val="5000"/>
                  </a:schemeClr>
                </a:solidFill>
                <a:ea typeface="Times New Roman" panose="02020603050405020304" pitchFamily="18" charset="0"/>
              </a:rPr>
              <a:t>Вакцинанинг</a:t>
            </a:r>
            <a:r>
              <a:rPr lang="ru-RU" dirty="0">
                <a:solidFill>
                  <a:schemeClr val="tx1">
                    <a:lumMod val="95000"/>
                    <a:lumOff val="5000"/>
                  </a:schemeClr>
                </a:solidFill>
                <a:ea typeface="Times New Roman" panose="02020603050405020304" pitchFamily="18" charset="0"/>
              </a:rPr>
              <a:t> к</a:t>
            </a:r>
            <a:r>
              <a:rPr lang="uz-Cyrl-UZ" dirty="0">
                <a:solidFill>
                  <a:schemeClr val="tx1">
                    <a:lumMod val="95000"/>
                    <a:lumOff val="5000"/>
                  </a:schemeClr>
                </a:solidFill>
              </a:rPr>
              <a:t>линик синовлари жараёнида</a:t>
            </a:r>
            <a:endParaRPr lang="ru-RU" dirty="0">
              <a:solidFill>
                <a:schemeClr val="tx1">
                  <a:lumMod val="95000"/>
                  <a:lumOff val="5000"/>
                </a:schemeClr>
              </a:solidFill>
            </a:endParaRPr>
          </a:p>
        </p:txBody>
      </p:sp>
      <p:sp>
        <p:nvSpPr>
          <p:cNvPr id="10" name="Прямоугольник 9"/>
          <p:cNvSpPr/>
          <p:nvPr/>
        </p:nvSpPr>
        <p:spPr>
          <a:xfrm>
            <a:off x="6006636" y="2972949"/>
            <a:ext cx="837089" cy="461665"/>
          </a:xfrm>
          <a:prstGeom prst="rect">
            <a:avLst/>
          </a:prstGeom>
        </p:spPr>
        <p:txBody>
          <a:bodyPr wrap="none">
            <a:spAutoFit/>
          </a:bodyPr>
          <a:lstStyle/>
          <a:p>
            <a:r>
              <a:rPr lang="uz-Cyrl-UZ" sz="2400" b="1" dirty="0" smtClean="0">
                <a:solidFill>
                  <a:srgbClr val="003366"/>
                </a:solidFill>
              </a:rPr>
              <a:t>64 та</a:t>
            </a:r>
            <a:endParaRPr lang="ru-RU" sz="2400" b="1" dirty="0">
              <a:solidFill>
                <a:srgbClr val="003366"/>
              </a:solidFill>
            </a:endParaRPr>
          </a:p>
        </p:txBody>
      </p:sp>
      <p:sp>
        <p:nvSpPr>
          <p:cNvPr id="12" name="Прямоугольник 11"/>
          <p:cNvSpPr/>
          <p:nvPr/>
        </p:nvSpPr>
        <p:spPr>
          <a:xfrm>
            <a:off x="1418318" y="3850964"/>
            <a:ext cx="3806825" cy="646331"/>
          </a:xfrm>
          <a:prstGeom prst="rect">
            <a:avLst/>
          </a:prstGeom>
        </p:spPr>
        <p:txBody>
          <a:bodyPr wrap="square">
            <a:spAutoFit/>
          </a:bodyPr>
          <a:lstStyle/>
          <a:p>
            <a:pPr algn="r">
              <a:defRPr/>
            </a:pPr>
            <a:r>
              <a:rPr lang="ru-RU" dirty="0" err="1">
                <a:solidFill>
                  <a:schemeClr val="tx1">
                    <a:lumMod val="95000"/>
                    <a:lumOff val="5000"/>
                  </a:schemeClr>
                </a:solidFill>
                <a:ea typeface="Times New Roman" panose="02020603050405020304" pitchFamily="18" charset="0"/>
              </a:rPr>
              <a:t>Вакцинанинг</a:t>
            </a:r>
            <a:r>
              <a:rPr lang="ru-RU" dirty="0">
                <a:solidFill>
                  <a:schemeClr val="tx1">
                    <a:lumMod val="95000"/>
                    <a:lumOff val="5000"/>
                  </a:schemeClr>
                </a:solidFill>
                <a:ea typeface="Times New Roman" panose="02020603050405020304" pitchFamily="18" charset="0"/>
              </a:rPr>
              <a:t> клиник </a:t>
            </a:r>
            <a:r>
              <a:rPr lang="ru-RU" dirty="0" err="1">
                <a:solidFill>
                  <a:schemeClr val="tx1">
                    <a:lumMod val="95000"/>
                    <a:lumOff val="5000"/>
                  </a:schemeClr>
                </a:solidFill>
                <a:ea typeface="Times New Roman" panose="02020603050405020304" pitchFamily="18" charset="0"/>
              </a:rPr>
              <a:t>синовлари</a:t>
            </a:r>
            <a:r>
              <a:rPr lang="ru-RU" dirty="0">
                <a:solidFill>
                  <a:schemeClr val="tx1">
                    <a:lumMod val="95000"/>
                    <a:lumOff val="5000"/>
                  </a:schemeClr>
                </a:solidFill>
                <a:ea typeface="Times New Roman" panose="02020603050405020304" pitchFamily="18" charset="0"/>
              </a:rPr>
              <a:t> </a:t>
            </a:r>
            <a:r>
              <a:rPr lang="en-US" dirty="0">
                <a:solidFill>
                  <a:schemeClr val="tx1">
                    <a:lumMod val="95000"/>
                    <a:lumOff val="5000"/>
                  </a:schemeClr>
                </a:solidFill>
                <a:ea typeface="Times New Roman" panose="02020603050405020304" pitchFamily="18" charset="0"/>
              </a:rPr>
              <a:t>III </a:t>
            </a:r>
            <a:r>
              <a:rPr lang="ru-RU" dirty="0" err="1">
                <a:solidFill>
                  <a:schemeClr val="tx1">
                    <a:lumMod val="95000"/>
                    <a:lumOff val="5000"/>
                  </a:schemeClr>
                </a:solidFill>
                <a:ea typeface="Times New Roman" panose="02020603050405020304" pitchFamily="18" charset="0"/>
              </a:rPr>
              <a:t>босқичи</a:t>
            </a:r>
            <a:r>
              <a:rPr lang="ru-RU" dirty="0">
                <a:solidFill>
                  <a:schemeClr val="tx1">
                    <a:lumMod val="95000"/>
                    <a:lumOff val="5000"/>
                  </a:schemeClr>
                </a:solidFill>
                <a:ea typeface="Times New Roman" panose="02020603050405020304" pitchFamily="18" charset="0"/>
              </a:rPr>
              <a:t> </a:t>
            </a:r>
            <a:r>
              <a:rPr lang="uz-Cyrl-UZ" dirty="0">
                <a:solidFill>
                  <a:schemeClr val="tx1">
                    <a:lumMod val="95000"/>
                    <a:lumOff val="5000"/>
                  </a:schemeClr>
                </a:solidFill>
              </a:rPr>
              <a:t>жараёнида</a:t>
            </a:r>
            <a:endParaRPr lang="ru-RU" dirty="0">
              <a:solidFill>
                <a:schemeClr val="tx1">
                  <a:lumMod val="95000"/>
                  <a:lumOff val="5000"/>
                </a:schemeClr>
              </a:solidFill>
              <a:ea typeface="Times New Roman" panose="02020603050405020304" pitchFamily="18" charset="0"/>
            </a:endParaRPr>
          </a:p>
        </p:txBody>
      </p:sp>
      <p:sp>
        <p:nvSpPr>
          <p:cNvPr id="14" name="Прямоугольник 13"/>
          <p:cNvSpPr/>
          <p:nvPr/>
        </p:nvSpPr>
        <p:spPr>
          <a:xfrm>
            <a:off x="6006636" y="3943297"/>
            <a:ext cx="837089" cy="461665"/>
          </a:xfrm>
          <a:prstGeom prst="rect">
            <a:avLst/>
          </a:prstGeom>
        </p:spPr>
        <p:txBody>
          <a:bodyPr wrap="none">
            <a:spAutoFit/>
          </a:bodyPr>
          <a:lstStyle/>
          <a:p>
            <a:r>
              <a:rPr lang="ru-RU" sz="2400" b="1" dirty="0" smtClean="0">
                <a:solidFill>
                  <a:srgbClr val="003366"/>
                </a:solidFill>
              </a:rPr>
              <a:t>14 та</a:t>
            </a:r>
            <a:endParaRPr lang="ru-RU" sz="2400" b="1" dirty="0">
              <a:solidFill>
                <a:srgbClr val="003366"/>
              </a:solidFill>
            </a:endParaRPr>
          </a:p>
        </p:txBody>
      </p:sp>
      <p:sp>
        <p:nvSpPr>
          <p:cNvPr id="15" name="Прямоугольник 14"/>
          <p:cNvSpPr/>
          <p:nvPr/>
        </p:nvSpPr>
        <p:spPr>
          <a:xfrm>
            <a:off x="2647950" y="4808030"/>
            <a:ext cx="2577193" cy="646331"/>
          </a:xfrm>
          <a:prstGeom prst="rect">
            <a:avLst/>
          </a:prstGeom>
        </p:spPr>
        <p:txBody>
          <a:bodyPr wrap="square">
            <a:spAutoFit/>
          </a:bodyPr>
          <a:lstStyle/>
          <a:p>
            <a:pPr algn="r"/>
            <a:r>
              <a:rPr lang="uz-Cyrl-UZ" dirty="0">
                <a:solidFill>
                  <a:schemeClr val="tx1">
                    <a:lumMod val="95000"/>
                    <a:lumOff val="5000"/>
                  </a:schemeClr>
                </a:solidFill>
              </a:rPr>
              <a:t>Эмлашга руҳсат берилган вакциналар</a:t>
            </a:r>
            <a:endParaRPr lang="ru-RU" dirty="0">
              <a:solidFill>
                <a:schemeClr val="tx1">
                  <a:lumMod val="95000"/>
                  <a:lumOff val="5000"/>
                </a:schemeClr>
              </a:solidFill>
            </a:endParaRPr>
          </a:p>
        </p:txBody>
      </p:sp>
      <p:sp>
        <p:nvSpPr>
          <p:cNvPr id="17" name="Прямоугольник 16"/>
          <p:cNvSpPr/>
          <p:nvPr/>
        </p:nvSpPr>
        <p:spPr>
          <a:xfrm>
            <a:off x="6006636" y="4900363"/>
            <a:ext cx="681597" cy="461665"/>
          </a:xfrm>
          <a:prstGeom prst="rect">
            <a:avLst/>
          </a:prstGeom>
        </p:spPr>
        <p:txBody>
          <a:bodyPr wrap="none">
            <a:spAutoFit/>
          </a:bodyPr>
          <a:lstStyle/>
          <a:p>
            <a:r>
              <a:rPr lang="ru-RU" sz="2400" b="1" dirty="0" smtClean="0">
                <a:solidFill>
                  <a:srgbClr val="003366"/>
                </a:solidFill>
              </a:rPr>
              <a:t>9 та</a:t>
            </a:r>
            <a:endParaRPr lang="ru-RU" sz="2400" b="1" dirty="0">
              <a:solidFill>
                <a:srgbClr val="003366"/>
              </a:solidFill>
            </a:endParaRPr>
          </a:p>
        </p:txBody>
      </p:sp>
      <p:sp>
        <p:nvSpPr>
          <p:cNvPr id="18" name="Прямоугольник 17"/>
          <p:cNvSpPr/>
          <p:nvPr/>
        </p:nvSpPr>
        <p:spPr>
          <a:xfrm>
            <a:off x="7549461" y="3818763"/>
            <a:ext cx="6096000" cy="2585323"/>
          </a:xfrm>
          <a:prstGeom prst="rect">
            <a:avLst/>
          </a:prstGeom>
        </p:spPr>
        <p:txBody>
          <a:bodyPr>
            <a:spAutoFit/>
          </a:bodyPr>
          <a:lstStyle/>
          <a:p>
            <a:pPr marL="342900" indent="-342900">
              <a:buFont typeface="+mj-lt"/>
              <a:buAutoNum type="arabicPeriod"/>
            </a:pPr>
            <a:r>
              <a:rPr lang="en-US" b="1" dirty="0">
                <a:solidFill>
                  <a:srgbClr val="953701"/>
                </a:solidFill>
              </a:rPr>
              <a:t>Pfizer / </a:t>
            </a:r>
            <a:r>
              <a:rPr lang="en-US" b="1" dirty="0" err="1">
                <a:solidFill>
                  <a:srgbClr val="953701"/>
                </a:solidFill>
              </a:rPr>
              <a:t>BioNTech</a:t>
            </a:r>
            <a:r>
              <a:rPr lang="ru-RU" b="1" dirty="0">
                <a:solidFill>
                  <a:srgbClr val="953701"/>
                </a:solidFill>
              </a:rPr>
              <a:t> – </a:t>
            </a:r>
            <a:r>
              <a:rPr lang="ru-RU" b="1" dirty="0" smtClean="0">
                <a:solidFill>
                  <a:srgbClr val="953701"/>
                </a:solidFill>
              </a:rPr>
              <a:t>ЖССТ </a:t>
            </a:r>
            <a:r>
              <a:rPr lang="ru-RU" b="1" dirty="0" err="1" smtClean="0">
                <a:solidFill>
                  <a:srgbClr val="953701"/>
                </a:solidFill>
              </a:rPr>
              <a:t>тасди</a:t>
            </a:r>
            <a:r>
              <a:rPr lang="uz-Cyrl-UZ" b="1" dirty="0" smtClean="0">
                <a:solidFill>
                  <a:srgbClr val="953701"/>
                </a:solidFill>
              </a:rPr>
              <a:t>қидан ўткан</a:t>
            </a:r>
            <a:endParaRPr lang="ru-RU" b="1" dirty="0">
              <a:solidFill>
                <a:srgbClr val="953701"/>
              </a:solidFill>
            </a:endParaRPr>
          </a:p>
          <a:p>
            <a:pPr marL="342900" indent="-342900">
              <a:buFont typeface="+mj-lt"/>
              <a:buAutoNum type="arabicPeriod"/>
            </a:pPr>
            <a:r>
              <a:rPr lang="ru-RU" dirty="0" smtClean="0">
                <a:solidFill>
                  <a:schemeClr val="dk1"/>
                </a:solidFill>
              </a:rPr>
              <a:t>Спутник </a:t>
            </a:r>
            <a:r>
              <a:rPr lang="ru-RU" dirty="0">
                <a:solidFill>
                  <a:schemeClr val="dk1"/>
                </a:solidFill>
              </a:rPr>
              <a:t>V, </a:t>
            </a:r>
          </a:p>
          <a:p>
            <a:pPr marL="342900" indent="-342900">
              <a:buFont typeface="+mj-lt"/>
              <a:buAutoNum type="arabicPeriod"/>
            </a:pPr>
            <a:r>
              <a:rPr lang="en-US" dirty="0" err="1" smtClean="0">
                <a:solidFill>
                  <a:schemeClr val="dk1"/>
                </a:solidFill>
              </a:rPr>
              <a:t>Moderna</a:t>
            </a:r>
            <a:r>
              <a:rPr lang="en-US" dirty="0">
                <a:solidFill>
                  <a:schemeClr val="dk1"/>
                </a:solidFill>
              </a:rPr>
              <a:t>, </a:t>
            </a:r>
            <a:endParaRPr lang="ru-RU" dirty="0">
              <a:solidFill>
                <a:schemeClr val="dk1"/>
              </a:solidFill>
            </a:endParaRPr>
          </a:p>
          <a:p>
            <a:pPr marL="342900" indent="-342900">
              <a:buFont typeface="+mj-lt"/>
              <a:buAutoNum type="arabicPeriod"/>
            </a:pPr>
            <a:r>
              <a:rPr lang="en-US" dirty="0" smtClean="0">
                <a:solidFill>
                  <a:schemeClr val="dk1"/>
                </a:solidFill>
              </a:rPr>
              <a:t>AstraZeneca</a:t>
            </a:r>
            <a:r>
              <a:rPr lang="uz-Cyrl-UZ" dirty="0" smtClean="0">
                <a:solidFill>
                  <a:schemeClr val="dk1"/>
                </a:solidFill>
              </a:rPr>
              <a:t> </a:t>
            </a:r>
            <a:r>
              <a:rPr lang="en-US" dirty="0" smtClean="0">
                <a:solidFill>
                  <a:schemeClr val="dk1"/>
                </a:solidFill>
              </a:rPr>
              <a:t>/</a:t>
            </a:r>
            <a:r>
              <a:rPr lang="uz-Cyrl-UZ" dirty="0" smtClean="0">
                <a:solidFill>
                  <a:schemeClr val="dk1"/>
                </a:solidFill>
              </a:rPr>
              <a:t> </a:t>
            </a:r>
            <a:r>
              <a:rPr lang="ru-RU" dirty="0" smtClean="0">
                <a:solidFill>
                  <a:schemeClr val="dk1"/>
                </a:solidFill>
              </a:rPr>
              <a:t>Оксфорд </a:t>
            </a:r>
            <a:r>
              <a:rPr lang="ru-RU" dirty="0" err="1">
                <a:solidFill>
                  <a:schemeClr val="dk1"/>
                </a:solidFill>
              </a:rPr>
              <a:t>университети</a:t>
            </a:r>
            <a:r>
              <a:rPr lang="ru-RU" dirty="0">
                <a:solidFill>
                  <a:schemeClr val="dk1"/>
                </a:solidFill>
              </a:rPr>
              <a:t>,</a:t>
            </a:r>
          </a:p>
          <a:p>
            <a:pPr marL="342900" indent="-342900">
              <a:buFont typeface="+mj-lt"/>
              <a:buAutoNum type="arabicPeriod"/>
            </a:pPr>
            <a:r>
              <a:rPr lang="en-US" dirty="0" err="1">
                <a:solidFill>
                  <a:schemeClr val="dk1"/>
                </a:solidFill>
              </a:rPr>
              <a:t>Sinovac</a:t>
            </a:r>
            <a:r>
              <a:rPr lang="en-US" dirty="0">
                <a:solidFill>
                  <a:schemeClr val="dk1"/>
                </a:solidFill>
              </a:rPr>
              <a:t> Biotech, </a:t>
            </a:r>
            <a:endParaRPr lang="ru-RU" dirty="0">
              <a:solidFill>
                <a:schemeClr val="dk1"/>
              </a:solidFill>
            </a:endParaRPr>
          </a:p>
          <a:p>
            <a:pPr marL="342900" indent="-342900">
              <a:buFont typeface="+mj-lt"/>
              <a:buAutoNum type="arabicPeriod"/>
            </a:pPr>
            <a:r>
              <a:rPr lang="en-US" dirty="0" err="1">
                <a:solidFill>
                  <a:schemeClr val="dk1"/>
                </a:solidFill>
              </a:rPr>
              <a:t>Sinopharm</a:t>
            </a:r>
            <a:r>
              <a:rPr lang="en-US" dirty="0">
                <a:solidFill>
                  <a:schemeClr val="dk1"/>
                </a:solidFill>
              </a:rPr>
              <a:t>, </a:t>
            </a:r>
            <a:endParaRPr lang="ru-RU" dirty="0">
              <a:solidFill>
                <a:schemeClr val="dk1"/>
              </a:solidFill>
            </a:endParaRPr>
          </a:p>
          <a:p>
            <a:pPr marL="342900" indent="-342900">
              <a:buFont typeface="+mj-lt"/>
              <a:buAutoNum type="arabicPeriod"/>
            </a:pPr>
            <a:r>
              <a:rPr lang="en-US" dirty="0" err="1">
                <a:solidFill>
                  <a:schemeClr val="dk1"/>
                </a:solidFill>
              </a:rPr>
              <a:t>CanSino</a:t>
            </a:r>
            <a:r>
              <a:rPr lang="en-US" dirty="0">
                <a:solidFill>
                  <a:schemeClr val="dk1"/>
                </a:solidFill>
              </a:rPr>
              <a:t> Biologics, </a:t>
            </a:r>
            <a:endParaRPr lang="ru-RU" dirty="0">
              <a:solidFill>
                <a:schemeClr val="dk1"/>
              </a:solidFill>
            </a:endParaRPr>
          </a:p>
          <a:p>
            <a:pPr marL="342900" indent="-342900">
              <a:buFont typeface="+mj-lt"/>
              <a:buAutoNum type="arabicPeriod"/>
            </a:pPr>
            <a:r>
              <a:rPr lang="ru-RU" dirty="0" err="1">
                <a:solidFill>
                  <a:schemeClr val="dk1"/>
                </a:solidFill>
              </a:rPr>
              <a:t>ЭпиВакКорона</a:t>
            </a:r>
            <a:r>
              <a:rPr lang="ru-RU" dirty="0">
                <a:solidFill>
                  <a:schemeClr val="dk1"/>
                </a:solidFill>
              </a:rPr>
              <a:t> («Вектор»), </a:t>
            </a:r>
          </a:p>
          <a:p>
            <a:pPr marL="342900" indent="-342900">
              <a:buFont typeface="+mj-lt"/>
              <a:buAutoNum type="arabicPeriod"/>
            </a:pPr>
            <a:r>
              <a:rPr lang="en-US" dirty="0" err="1">
                <a:solidFill>
                  <a:schemeClr val="dk1"/>
                </a:solidFill>
              </a:rPr>
              <a:t>Covaxin</a:t>
            </a:r>
            <a:r>
              <a:rPr lang="en-US" dirty="0">
                <a:solidFill>
                  <a:schemeClr val="dk1"/>
                </a:solidFill>
              </a:rPr>
              <a:t> (Bharat Biotech)</a:t>
            </a:r>
            <a:r>
              <a:rPr lang="ru-RU" dirty="0">
                <a:solidFill>
                  <a:schemeClr val="dk1"/>
                </a:solidFill>
              </a:rPr>
              <a:t>.</a:t>
            </a:r>
            <a:endParaRPr lang="ru-RU" dirty="0"/>
          </a:p>
        </p:txBody>
      </p:sp>
      <p:cxnSp>
        <p:nvCxnSpPr>
          <p:cNvPr id="20" name="Прямая соединительная линия 19"/>
          <p:cNvCxnSpPr/>
          <p:nvPr/>
        </p:nvCxnSpPr>
        <p:spPr>
          <a:xfrm flipH="1">
            <a:off x="7549461" y="3910045"/>
            <a:ext cx="0" cy="240276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Шеврон 20"/>
          <p:cNvSpPr/>
          <p:nvPr/>
        </p:nvSpPr>
        <p:spPr>
          <a:xfrm>
            <a:off x="5465075" y="2096646"/>
            <a:ext cx="288000" cy="432000"/>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Шеврон 21"/>
          <p:cNvSpPr/>
          <p:nvPr/>
        </p:nvSpPr>
        <p:spPr>
          <a:xfrm>
            <a:off x="5465075" y="2987781"/>
            <a:ext cx="288000" cy="432000"/>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Шеврон 22"/>
          <p:cNvSpPr/>
          <p:nvPr/>
        </p:nvSpPr>
        <p:spPr>
          <a:xfrm>
            <a:off x="5465075" y="3958129"/>
            <a:ext cx="288000" cy="432000"/>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Шеврон 23"/>
          <p:cNvSpPr/>
          <p:nvPr/>
        </p:nvSpPr>
        <p:spPr>
          <a:xfrm>
            <a:off x="5465075" y="4915195"/>
            <a:ext cx="288000" cy="432000"/>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5" name="Шеврон 24"/>
          <p:cNvSpPr/>
          <p:nvPr/>
        </p:nvSpPr>
        <p:spPr>
          <a:xfrm>
            <a:off x="6821163" y="4915195"/>
            <a:ext cx="288000" cy="432000"/>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6" name="Прямоугольник 25"/>
          <p:cNvSpPr/>
          <p:nvPr/>
        </p:nvSpPr>
        <p:spPr>
          <a:xfrm>
            <a:off x="478970" y="74490"/>
            <a:ext cx="11495315" cy="954107"/>
          </a:xfrm>
          <a:prstGeom prst="rect">
            <a:avLst/>
          </a:prstGeom>
        </p:spPr>
        <p:txBody>
          <a:bodyPr wrap="square">
            <a:spAutoFit/>
          </a:bodyPr>
          <a:lstStyle/>
          <a:p>
            <a:pPr algn="ctr"/>
            <a:r>
              <a:rPr lang="ru-RU" sz="2800" b="1" dirty="0" err="1">
                <a:solidFill>
                  <a:schemeClr val="bg1"/>
                </a:solidFill>
                <a:ea typeface="Times New Roman" panose="02020603050405020304" pitchFamily="18" charset="0"/>
              </a:rPr>
              <a:t>Дунёда</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ишлаб</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чиқилган</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коронавирус</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инфекциясига</a:t>
            </a:r>
            <a:r>
              <a:rPr lang="ru-RU" sz="2800" b="1" dirty="0">
                <a:solidFill>
                  <a:schemeClr val="bg1"/>
                </a:solidFill>
                <a:ea typeface="Times New Roman" panose="02020603050405020304" pitchFamily="18" charset="0"/>
              </a:rPr>
              <a:t> </a:t>
            </a:r>
            <a:r>
              <a:rPr lang="ru-RU" sz="2800" b="1" dirty="0" err="1">
                <a:solidFill>
                  <a:schemeClr val="bg1"/>
                </a:solidFill>
                <a:ea typeface="Times New Roman" panose="02020603050405020304" pitchFamily="18" charset="0"/>
              </a:rPr>
              <a:t>қарши</a:t>
            </a:r>
            <a:r>
              <a:rPr lang="ru-RU" sz="2800" b="1" dirty="0">
                <a:solidFill>
                  <a:schemeClr val="bg1"/>
                </a:solidFill>
                <a:ea typeface="Times New Roman" panose="02020603050405020304" pitchFamily="18" charset="0"/>
              </a:rPr>
              <a:t> </a:t>
            </a:r>
            <a:endParaRPr lang="ru-RU" sz="2800" b="1" dirty="0" smtClean="0">
              <a:solidFill>
                <a:schemeClr val="bg1"/>
              </a:solidFill>
              <a:ea typeface="Times New Roman" panose="02020603050405020304" pitchFamily="18" charset="0"/>
            </a:endParaRPr>
          </a:p>
          <a:p>
            <a:pPr algn="ctr"/>
            <a:r>
              <a:rPr lang="ru-RU" sz="2800" b="1" dirty="0" err="1" smtClean="0">
                <a:solidFill>
                  <a:schemeClr val="bg1"/>
                </a:solidFill>
                <a:ea typeface="Times New Roman" panose="02020603050405020304" pitchFamily="18" charset="0"/>
              </a:rPr>
              <a:t>вакциналар</a:t>
            </a:r>
            <a:r>
              <a:rPr lang="ru-RU" sz="2800" b="1" dirty="0" smtClean="0">
                <a:solidFill>
                  <a:schemeClr val="bg1"/>
                </a:solidFill>
                <a:ea typeface="Times New Roman" panose="02020603050405020304" pitchFamily="18" charset="0"/>
              </a:rPr>
              <a:t> т</a:t>
            </a:r>
            <a:r>
              <a:rPr lang="uz-Cyrl-UZ" sz="2800" b="1" dirty="0" smtClean="0">
                <a:solidFill>
                  <a:schemeClr val="bg1"/>
                </a:solidFill>
                <a:ea typeface="Times New Roman" panose="02020603050405020304" pitchFamily="18" charset="0"/>
              </a:rPr>
              <a:t>ўғрисида маълумот</a:t>
            </a:r>
            <a:endParaRPr lang="ru-RU" sz="2800" dirty="0">
              <a:solidFill>
                <a:schemeClr val="bg1"/>
              </a:solidFill>
            </a:endParaRPr>
          </a:p>
        </p:txBody>
      </p:sp>
    </p:spTree>
    <p:extLst>
      <p:ext uri="{BB962C8B-B14F-4D97-AF65-F5344CB8AC3E}">
        <p14:creationId xmlns:p14="http://schemas.microsoft.com/office/powerpoint/2010/main" val="243769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chef.bbci.co.uk/news/976/cpsprodpb/10CFD/production/_116616886_optimised-vaccine_rate_map_21jan-nc-003.png"/>
          <p:cNvPicPr>
            <a:picLocks noChangeAspect="1" noChangeArrowheads="1"/>
          </p:cNvPicPr>
          <p:nvPr/>
        </p:nvPicPr>
        <p:blipFill rotWithShape="1">
          <a:blip r:embed="rId2">
            <a:extLst>
              <a:ext uri="{28A0092B-C50C-407E-A947-70E740481C1C}">
                <a14:useLocalDpi xmlns:a14="http://schemas.microsoft.com/office/drawing/2010/main" val="0"/>
              </a:ext>
            </a:extLst>
          </a:blip>
          <a:srcRect l="12260" t="30717" r="9153" b="18638"/>
          <a:stretch/>
        </p:blipFill>
        <p:spPr bwMode="auto">
          <a:xfrm>
            <a:off x="1078138" y="1680844"/>
            <a:ext cx="10107742" cy="50857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Таблица 7"/>
          <p:cNvGraphicFramePr>
            <a:graphicFrameLocks noGrp="1"/>
          </p:cNvGraphicFramePr>
          <p:nvPr>
            <p:extLst>
              <p:ext uri="{D42A27DB-BD31-4B8C-83A1-F6EECF244321}">
                <p14:modId xmlns:p14="http://schemas.microsoft.com/office/powerpoint/2010/main" val="1964706433"/>
              </p:ext>
            </p:extLst>
          </p:nvPr>
        </p:nvGraphicFramePr>
        <p:xfrm>
          <a:off x="384175" y="4605752"/>
          <a:ext cx="2634680" cy="1097280"/>
        </p:xfrm>
        <a:graphic>
          <a:graphicData uri="http://schemas.openxmlformats.org/drawingml/2006/table">
            <a:tbl>
              <a:tblPr firstRow="1" bandRow="1">
                <a:tableStyleId>{5940675A-B579-460E-94D1-54222C63F5DA}</a:tableStyleId>
              </a:tblPr>
              <a:tblGrid>
                <a:gridCol w="367200">
                  <a:extLst>
                    <a:ext uri="{9D8B030D-6E8A-4147-A177-3AD203B41FA5}">
                      <a16:colId xmlns:a16="http://schemas.microsoft.com/office/drawing/2014/main" val="1829951594"/>
                    </a:ext>
                  </a:extLst>
                </a:gridCol>
                <a:gridCol w="576000">
                  <a:extLst>
                    <a:ext uri="{9D8B030D-6E8A-4147-A177-3AD203B41FA5}">
                      <a16:colId xmlns:a16="http://schemas.microsoft.com/office/drawing/2014/main" val="3327719297"/>
                    </a:ext>
                  </a:extLst>
                </a:gridCol>
                <a:gridCol w="208280">
                  <a:extLst>
                    <a:ext uri="{9D8B030D-6E8A-4147-A177-3AD203B41FA5}">
                      <a16:colId xmlns:a16="http://schemas.microsoft.com/office/drawing/2014/main" val="4233580558"/>
                    </a:ext>
                  </a:extLst>
                </a:gridCol>
                <a:gridCol w="367200">
                  <a:extLst>
                    <a:ext uri="{9D8B030D-6E8A-4147-A177-3AD203B41FA5}">
                      <a16:colId xmlns:a16="http://schemas.microsoft.com/office/drawing/2014/main" val="256991911"/>
                    </a:ext>
                  </a:extLst>
                </a:gridCol>
                <a:gridCol w="1116000">
                  <a:extLst>
                    <a:ext uri="{9D8B030D-6E8A-4147-A177-3AD203B41FA5}">
                      <a16:colId xmlns:a16="http://schemas.microsoft.com/office/drawing/2014/main" val="2222951099"/>
                    </a:ext>
                  </a:extLst>
                </a:gridCol>
              </a:tblGrid>
              <a:tr h="324000">
                <a:tc>
                  <a:txBody>
                    <a:bodyPr/>
                    <a:lstStyle/>
                    <a:p>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uz-Cyrl-UZ" sz="1100" dirty="0" smtClean="0">
                          <a:latin typeface="Arial" panose="020B0604020202020204" pitchFamily="34" charset="0"/>
                          <a:cs typeface="Arial" panose="020B0604020202020204" pitchFamily="34" charset="0"/>
                        </a:rPr>
                        <a:t>1</a:t>
                      </a:r>
                      <a:r>
                        <a:rPr lang="en-US" sz="1100" dirty="0" smtClean="0">
                          <a:latin typeface="Arial" panose="020B0604020202020204" pitchFamily="34" charset="0"/>
                          <a:cs typeface="Arial" panose="020B0604020202020204" pitchFamily="34" charset="0"/>
                        </a:rPr>
                        <a:t>&lt;</a:t>
                      </a:r>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uz-Cyrl-UZ" sz="1100" dirty="0" smtClean="0">
                          <a:latin typeface="Arial" panose="020B0604020202020204" pitchFamily="34" charset="0"/>
                          <a:cs typeface="Arial" panose="020B0604020202020204" pitchFamily="34" charset="0"/>
                        </a:rPr>
                        <a:t>20-30</a:t>
                      </a:r>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490546"/>
                  </a:ext>
                </a:extLst>
              </a:tr>
              <a:tr h="324000">
                <a:tc>
                  <a:txBody>
                    <a:bodyPr/>
                    <a:lstStyle/>
                    <a:p>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uz-Cyrl-UZ" sz="1100" dirty="0" smtClean="0">
                          <a:latin typeface="Arial" panose="020B0604020202020204" pitchFamily="34" charset="0"/>
                          <a:cs typeface="Arial" panose="020B0604020202020204" pitchFamily="34" charset="0"/>
                        </a:rPr>
                        <a:t>1-10</a:t>
                      </a:r>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uz-Cyrl-UZ" sz="1100" dirty="0" smtClean="0">
                          <a:latin typeface="Arial" panose="020B0604020202020204" pitchFamily="34" charset="0"/>
                          <a:cs typeface="Arial" panose="020B0604020202020204" pitchFamily="34" charset="0"/>
                        </a:rPr>
                        <a:t>30-40</a:t>
                      </a:r>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601943"/>
                  </a:ext>
                </a:extLst>
              </a:tr>
              <a:tr h="324000">
                <a:tc>
                  <a:txBody>
                    <a:bodyPr/>
                    <a:lstStyle/>
                    <a:p>
                      <a:endParaRPr lang="ru-RU" sz="11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z-Cyrl-UZ" sz="1100" dirty="0" smtClean="0">
                          <a:latin typeface="Arial" panose="020B0604020202020204" pitchFamily="34" charset="0"/>
                          <a:cs typeface="Arial" panose="020B0604020202020204" pitchFamily="34" charset="0"/>
                        </a:rPr>
                        <a:t>10-20</a:t>
                      </a:r>
                      <a:endParaRPr lang="ru-RU" sz="1100" dirty="0" smtClean="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z-Cyrl-UZ" sz="1100" dirty="0" smtClean="0">
                          <a:latin typeface="Arial" panose="020B0604020202020204" pitchFamily="34" charset="0"/>
                          <a:cs typeface="Arial" panose="020B0604020202020204" pitchFamily="34" charset="0"/>
                        </a:rPr>
                        <a:t>Маълумот йўқ</a:t>
                      </a:r>
                      <a:endParaRPr lang="ru-RU" sz="1100" dirty="0" smtClean="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1865391"/>
                  </a:ext>
                </a:extLst>
              </a:tr>
            </a:tbl>
          </a:graphicData>
        </a:graphic>
      </p:graphicFrame>
      <p:sp>
        <p:nvSpPr>
          <p:cNvPr id="4" name="Номер слайда 3"/>
          <p:cNvSpPr>
            <a:spLocks noGrp="1"/>
          </p:cNvSpPr>
          <p:nvPr>
            <p:ph type="sldNum" sz="quarter" idx="12"/>
          </p:nvPr>
        </p:nvSpPr>
        <p:spPr>
          <a:xfrm>
            <a:off x="8610600" y="6298291"/>
            <a:ext cx="2743200" cy="365125"/>
          </a:xfrm>
        </p:spPr>
        <p:txBody>
          <a:bodyPr/>
          <a:lstStyle/>
          <a:p>
            <a:fld id="{172A1076-BC83-43EA-97BF-54460EE2CDF7}" type="slidenum">
              <a:rPr lang="ru-RU" smtClean="0"/>
              <a:t>4</a:t>
            </a:fld>
            <a:endParaRPr lang="ru-RU"/>
          </a:p>
        </p:txBody>
      </p:sp>
      <p:sp>
        <p:nvSpPr>
          <p:cNvPr id="5" name="Прямоугольник 4"/>
          <p:cNvSpPr/>
          <p:nvPr/>
        </p:nvSpPr>
        <p:spPr>
          <a:xfrm>
            <a:off x="3991809" y="1287296"/>
            <a:ext cx="4333622" cy="338554"/>
          </a:xfrm>
          <a:prstGeom prst="rect">
            <a:avLst/>
          </a:prstGeom>
        </p:spPr>
        <p:txBody>
          <a:bodyPr wrap="none">
            <a:spAutoFit/>
          </a:bodyPr>
          <a:lstStyle/>
          <a:p>
            <a:r>
              <a:rPr lang="ru-RU" sz="1600" b="1" dirty="0" err="1" smtClean="0">
                <a:solidFill>
                  <a:schemeClr val="accent2">
                    <a:lumMod val="50000"/>
                  </a:schemeClr>
                </a:solidFill>
                <a:latin typeface="Arial" panose="020B0604020202020204" pitchFamily="34" charset="0"/>
                <a:cs typeface="Arial" panose="020B0604020202020204" pitchFamily="34" charset="0"/>
              </a:rPr>
              <a:t>Вакциналарни</a:t>
            </a:r>
            <a:r>
              <a:rPr lang="ru-RU" sz="1600" b="1" dirty="0" smtClean="0">
                <a:solidFill>
                  <a:schemeClr val="accent2">
                    <a:lumMod val="50000"/>
                  </a:schemeClr>
                </a:solidFill>
                <a:latin typeface="Arial" panose="020B0604020202020204" pitchFamily="34" charset="0"/>
                <a:cs typeface="Arial" panose="020B0604020202020204" pitchFamily="34" charset="0"/>
              </a:rPr>
              <a:t> </a:t>
            </a:r>
            <a:r>
              <a:rPr lang="ru-RU" sz="1600" b="1" dirty="0" err="1" smtClean="0">
                <a:solidFill>
                  <a:schemeClr val="accent2">
                    <a:lumMod val="50000"/>
                  </a:schemeClr>
                </a:solidFill>
                <a:latin typeface="Arial" panose="020B0604020202020204" pitchFamily="34" charset="0"/>
                <a:cs typeface="Arial" panose="020B0604020202020204" pitchFamily="34" charset="0"/>
              </a:rPr>
              <a:t>сотиб</a:t>
            </a:r>
            <a:r>
              <a:rPr lang="ru-RU" sz="1600" b="1" dirty="0" smtClean="0">
                <a:solidFill>
                  <a:schemeClr val="accent2">
                    <a:lumMod val="50000"/>
                  </a:schemeClr>
                </a:solidFill>
                <a:latin typeface="Arial" panose="020B0604020202020204" pitchFamily="34" charset="0"/>
                <a:cs typeface="Arial" panose="020B0604020202020204" pitchFamily="34" charset="0"/>
              </a:rPr>
              <a:t> </a:t>
            </a:r>
            <a:r>
              <a:rPr lang="ru-RU" sz="1600" b="1" dirty="0" err="1" smtClean="0">
                <a:solidFill>
                  <a:schemeClr val="accent2">
                    <a:lumMod val="50000"/>
                  </a:schemeClr>
                </a:solidFill>
                <a:latin typeface="Arial" panose="020B0604020202020204" pitchFamily="34" charset="0"/>
                <a:cs typeface="Arial" panose="020B0604020202020204" pitchFamily="34" charset="0"/>
              </a:rPr>
              <a:t>олган</a:t>
            </a:r>
            <a:r>
              <a:rPr lang="ru-RU" sz="1600" b="1" dirty="0" smtClean="0">
                <a:solidFill>
                  <a:schemeClr val="accent2">
                    <a:lumMod val="50000"/>
                  </a:schemeClr>
                </a:solidFill>
                <a:latin typeface="Arial" panose="020B0604020202020204" pitchFamily="34" charset="0"/>
                <a:cs typeface="Arial" panose="020B0604020202020204" pitchFamily="34" charset="0"/>
              </a:rPr>
              <a:t> </a:t>
            </a:r>
            <a:r>
              <a:rPr lang="ru-RU" sz="1600" b="1" dirty="0" err="1" smtClean="0">
                <a:solidFill>
                  <a:schemeClr val="accent2">
                    <a:lumMod val="50000"/>
                  </a:schemeClr>
                </a:solidFill>
                <a:latin typeface="Arial" panose="020B0604020202020204" pitchFamily="34" charset="0"/>
                <a:cs typeface="Arial" panose="020B0604020202020204" pitchFamily="34" charset="0"/>
              </a:rPr>
              <a:t>мамлакатлар</a:t>
            </a:r>
            <a:endParaRPr lang="ru-RU" sz="1600" b="1" dirty="0">
              <a:solidFill>
                <a:schemeClr val="accent2">
                  <a:lumMod val="50000"/>
                </a:schemeClr>
              </a:solidFill>
              <a:latin typeface="Arial" panose="020B0604020202020204" pitchFamily="34" charset="0"/>
              <a:cs typeface="Arial" panose="020B0604020202020204" pitchFamily="34" charset="0"/>
            </a:endParaRPr>
          </a:p>
        </p:txBody>
      </p:sp>
      <p:sp>
        <p:nvSpPr>
          <p:cNvPr id="6" name="Прямоугольник 5"/>
          <p:cNvSpPr/>
          <p:nvPr/>
        </p:nvSpPr>
        <p:spPr>
          <a:xfrm>
            <a:off x="547684" y="4270546"/>
            <a:ext cx="1846266" cy="338554"/>
          </a:xfrm>
          <a:prstGeom prst="rect">
            <a:avLst/>
          </a:prstGeom>
        </p:spPr>
        <p:txBody>
          <a:bodyPr wrap="square">
            <a:spAutoFit/>
          </a:bodyPr>
          <a:lstStyle/>
          <a:p>
            <a:pPr algn="ctr" fontAlgn="ctr"/>
            <a:r>
              <a:rPr lang="ru-RU" sz="800" b="1" dirty="0" err="1">
                <a:solidFill>
                  <a:schemeClr val="tx1">
                    <a:lumMod val="95000"/>
                    <a:lumOff val="5000"/>
                  </a:schemeClr>
                </a:solidFill>
                <a:latin typeface="Arial" panose="020B0604020202020204" pitchFamily="34" charset="0"/>
                <a:cs typeface="Arial" panose="020B0604020202020204" pitchFamily="34" charset="0"/>
              </a:rPr>
              <a:t>Ҳар</a:t>
            </a:r>
            <a:r>
              <a:rPr lang="ru-RU" sz="800" b="1" dirty="0">
                <a:solidFill>
                  <a:schemeClr val="tx1">
                    <a:lumMod val="95000"/>
                    <a:lumOff val="5000"/>
                  </a:schemeClr>
                </a:solidFill>
                <a:latin typeface="Arial" panose="020B0604020202020204" pitchFamily="34" charset="0"/>
                <a:cs typeface="Arial" panose="020B0604020202020204" pitchFamily="34" charset="0"/>
              </a:rPr>
              <a:t> 100 </a:t>
            </a:r>
            <a:r>
              <a:rPr lang="ru-RU" sz="800" b="1" dirty="0" err="1" smtClean="0">
                <a:solidFill>
                  <a:schemeClr val="tx1">
                    <a:lumMod val="95000"/>
                    <a:lumOff val="5000"/>
                  </a:schemeClr>
                </a:solidFill>
                <a:latin typeface="Arial" panose="020B0604020202020204" pitchFamily="34" charset="0"/>
                <a:cs typeface="Arial" panose="020B0604020202020204" pitchFamily="34" charset="0"/>
              </a:rPr>
              <a:t>кишига</a:t>
            </a:r>
            <a:r>
              <a:rPr lang="ru-RU" sz="800" b="1" dirty="0" smtClean="0">
                <a:solidFill>
                  <a:schemeClr val="tx1">
                    <a:lumMod val="95000"/>
                    <a:lumOff val="5000"/>
                  </a:schemeClr>
                </a:solidFill>
                <a:latin typeface="Arial" panose="020B0604020202020204" pitchFamily="34" charset="0"/>
                <a:cs typeface="Arial" panose="020B0604020202020204" pitchFamily="34" charset="0"/>
              </a:rPr>
              <a:t> т</a:t>
            </a:r>
            <a:r>
              <a:rPr lang="uz-Cyrl-UZ" sz="800" b="1" dirty="0" smtClean="0">
                <a:solidFill>
                  <a:schemeClr val="tx1">
                    <a:lumMod val="95000"/>
                    <a:lumOff val="5000"/>
                  </a:schemeClr>
                </a:solidFill>
                <a:latin typeface="Arial" panose="020B0604020202020204" pitchFamily="34" charset="0"/>
                <a:cs typeface="Arial" panose="020B0604020202020204" pitchFamily="34" charset="0"/>
              </a:rPr>
              <a:t>ўғри келадиган вакциналарнинг сони</a:t>
            </a:r>
            <a:endParaRPr lang="ru-RU" sz="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Прямоугольник 6"/>
          <p:cNvSpPr/>
          <p:nvPr/>
        </p:nvSpPr>
        <p:spPr>
          <a:xfrm>
            <a:off x="445352" y="4662433"/>
            <a:ext cx="252000" cy="252000"/>
          </a:xfrm>
          <a:prstGeom prst="rect">
            <a:avLst/>
          </a:prstGeom>
          <a:solidFill>
            <a:srgbClr val="FFF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45352" y="5028122"/>
            <a:ext cx="252000" cy="252000"/>
          </a:xfrm>
          <a:prstGeom prst="rect">
            <a:avLst/>
          </a:prstGeom>
          <a:solidFill>
            <a:srgbClr val="FFD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445352" y="5394577"/>
            <a:ext cx="252000" cy="252000"/>
          </a:xfrm>
          <a:prstGeom prst="rect">
            <a:avLst/>
          </a:prstGeom>
          <a:solidFill>
            <a:srgbClr val="FF9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1583967" y="5028122"/>
            <a:ext cx="252000" cy="252000"/>
          </a:xfrm>
          <a:prstGeom prst="rect">
            <a:avLst/>
          </a:prstGeom>
          <a:solidFill>
            <a:srgbClr val="9537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1583967" y="5394577"/>
            <a:ext cx="252000" cy="252000"/>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12790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478970" y="289933"/>
            <a:ext cx="11495315" cy="523220"/>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Вакциналарнинг </a:t>
            </a:r>
            <a:r>
              <a:rPr lang="uz-Cyrl-UZ" sz="2800" b="1" dirty="0">
                <a:solidFill>
                  <a:schemeClr val="bg1"/>
                </a:solidFill>
                <a:ea typeface="Times New Roman" panose="02020603050405020304" pitchFamily="18" charset="0"/>
              </a:rPr>
              <a:t>дунё бўйлаб тақчиллиги </a:t>
            </a:r>
            <a:r>
              <a:rPr lang="uz-Cyrl-UZ" sz="2800" b="1" dirty="0" smtClean="0">
                <a:solidFill>
                  <a:schemeClr val="bg1"/>
                </a:solidFill>
                <a:ea typeface="Times New Roman" panose="02020603050405020304" pitchFamily="18" charset="0"/>
              </a:rPr>
              <a:t>кузатилмоқда</a:t>
            </a:r>
            <a:endParaRPr lang="ru-RU" sz="2800" dirty="0">
              <a:solidFill>
                <a:schemeClr val="bg1"/>
              </a:solidFill>
            </a:endParaRPr>
          </a:p>
        </p:txBody>
      </p:sp>
      <p:sp>
        <p:nvSpPr>
          <p:cNvPr id="17" name="AutoShape 16" descr="Image result for Sinovac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AutoShape 20" descr="Image result for CanSinoB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AutoShape 24" descr="Image result for Serum institute of In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Прямоугольник 10"/>
          <p:cNvSpPr/>
          <p:nvPr/>
        </p:nvSpPr>
        <p:spPr>
          <a:xfrm>
            <a:off x="1583967" y="4662433"/>
            <a:ext cx="252000" cy="252000"/>
          </a:xfrm>
          <a:prstGeom prst="rect">
            <a:avLst/>
          </a:prstGeom>
          <a:solidFill>
            <a:srgbClr val="CF7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9301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478970" y="74490"/>
            <a:ext cx="11495315" cy="954107"/>
          </a:xfrm>
          <a:prstGeom prst="rect">
            <a:avLst/>
          </a:prstGeom>
        </p:spPr>
        <p:txBody>
          <a:bodyPr wrap="square">
            <a:spAutoFit/>
          </a:bodyPr>
          <a:lstStyle/>
          <a:p>
            <a:pPr algn="ctr"/>
            <a:r>
              <a:rPr lang="uz-Cyrl-UZ" sz="2800" b="1" dirty="0">
                <a:solidFill>
                  <a:schemeClr val="bg1"/>
                </a:solidFill>
                <a:ea typeface="Times New Roman" panose="02020603050405020304" pitchFamily="18" charset="0"/>
              </a:rPr>
              <a:t>ЖССТнинг қарорига асосан фавқулодда фойдаланиш рўйхатига киритилган коронавирусга қарши </a:t>
            </a:r>
            <a:r>
              <a:rPr lang="uz-Cyrl-UZ" sz="2800" b="1" dirty="0" smtClean="0">
                <a:solidFill>
                  <a:schemeClr val="bg1"/>
                </a:solidFill>
                <a:ea typeface="Times New Roman" panose="02020603050405020304" pitchFamily="18" charset="0"/>
              </a:rPr>
              <a:t>вакциналар</a:t>
            </a:r>
            <a:endParaRPr lang="ru-RU" sz="2800" dirty="0">
              <a:solidFill>
                <a:schemeClr val="bg1"/>
              </a:solidFill>
            </a:endParaRPr>
          </a:p>
        </p:txBody>
      </p:sp>
      <p:cxnSp>
        <p:nvCxnSpPr>
          <p:cNvPr id="9" name="Прямая соединительная линия 8"/>
          <p:cNvCxnSpPr>
            <a:stCxn id="10" idx="4"/>
            <a:endCxn id="13" idx="0"/>
          </p:cNvCxnSpPr>
          <p:nvPr/>
        </p:nvCxnSpPr>
        <p:spPr>
          <a:xfrm>
            <a:off x="1092785" y="2224590"/>
            <a:ext cx="0" cy="3435266"/>
          </a:xfrm>
          <a:prstGeom prst="line">
            <a:avLst/>
          </a:prstGeom>
          <a:ln w="57150">
            <a:solidFill>
              <a:srgbClr val="1D6295"/>
            </a:solidFill>
            <a:prstDash val="sysDot"/>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786785" y="1612590"/>
            <a:ext cx="612000" cy="612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smtClean="0">
                <a:latin typeface="Arial" panose="020B0604020202020204" pitchFamily="34" charset="0"/>
                <a:cs typeface="Arial" panose="020B0604020202020204" pitchFamily="34" charset="0"/>
              </a:rPr>
              <a:t>1</a:t>
            </a:r>
            <a:endParaRPr lang="ru-RU" sz="3200" b="1" dirty="0">
              <a:latin typeface="Arial" panose="020B0604020202020204" pitchFamily="34" charset="0"/>
              <a:cs typeface="Arial" panose="020B0604020202020204" pitchFamily="34" charset="0"/>
            </a:endParaRPr>
          </a:p>
        </p:txBody>
      </p:sp>
      <p:sp>
        <p:nvSpPr>
          <p:cNvPr id="11" name="Овал 10"/>
          <p:cNvSpPr/>
          <p:nvPr/>
        </p:nvSpPr>
        <p:spPr>
          <a:xfrm>
            <a:off x="786785" y="3000512"/>
            <a:ext cx="612000" cy="612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smtClean="0">
                <a:latin typeface="Arial" panose="020B0604020202020204" pitchFamily="34" charset="0"/>
                <a:cs typeface="Arial" panose="020B0604020202020204" pitchFamily="34" charset="0"/>
              </a:rPr>
              <a:t>2</a:t>
            </a:r>
            <a:endParaRPr lang="ru-RU" sz="3200" b="1" dirty="0">
              <a:latin typeface="Arial" panose="020B0604020202020204" pitchFamily="34" charset="0"/>
              <a:cs typeface="Arial" panose="020B0604020202020204" pitchFamily="34" charset="0"/>
            </a:endParaRPr>
          </a:p>
        </p:txBody>
      </p:sp>
      <p:sp>
        <p:nvSpPr>
          <p:cNvPr id="12" name="Овал 11"/>
          <p:cNvSpPr/>
          <p:nvPr/>
        </p:nvSpPr>
        <p:spPr>
          <a:xfrm>
            <a:off x="786785" y="4341294"/>
            <a:ext cx="612000" cy="612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smtClean="0">
                <a:latin typeface="Arial" panose="020B0604020202020204" pitchFamily="34" charset="0"/>
                <a:cs typeface="Arial" panose="020B0604020202020204" pitchFamily="34" charset="0"/>
              </a:rPr>
              <a:t>3</a:t>
            </a:r>
            <a:endParaRPr lang="ru-RU" sz="3200" b="1" dirty="0">
              <a:latin typeface="Arial" panose="020B0604020202020204" pitchFamily="34" charset="0"/>
              <a:cs typeface="Arial" panose="020B0604020202020204" pitchFamily="34" charset="0"/>
            </a:endParaRPr>
          </a:p>
        </p:txBody>
      </p:sp>
      <p:sp>
        <p:nvSpPr>
          <p:cNvPr id="13" name="Овал 12"/>
          <p:cNvSpPr/>
          <p:nvPr/>
        </p:nvSpPr>
        <p:spPr>
          <a:xfrm>
            <a:off x="786785" y="5659856"/>
            <a:ext cx="612000" cy="612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smtClean="0">
                <a:latin typeface="Arial" panose="020B0604020202020204" pitchFamily="34" charset="0"/>
                <a:cs typeface="Arial" panose="020B0604020202020204" pitchFamily="34" charset="0"/>
              </a:rPr>
              <a:t>4</a:t>
            </a:r>
            <a:endParaRPr lang="ru-RU" sz="3200" b="1" dirty="0">
              <a:latin typeface="Arial" panose="020B0604020202020204" pitchFamily="34" charset="0"/>
              <a:cs typeface="Arial" panose="020B0604020202020204" pitchFamily="34" charset="0"/>
            </a:endParaRPr>
          </a:p>
        </p:txBody>
      </p:sp>
      <p:sp>
        <p:nvSpPr>
          <p:cNvPr id="19" name="Прямоугольник 18"/>
          <p:cNvSpPr/>
          <p:nvPr/>
        </p:nvSpPr>
        <p:spPr>
          <a:xfrm>
            <a:off x="1591485" y="1608203"/>
            <a:ext cx="2482539" cy="584775"/>
          </a:xfrm>
          <a:prstGeom prst="rect">
            <a:avLst/>
          </a:prstGeom>
        </p:spPr>
        <p:txBody>
          <a:bodyPr wrap="none">
            <a:spAutoFit/>
          </a:bodyPr>
          <a:lstStyle/>
          <a:p>
            <a:r>
              <a:rPr lang="uz-Cyrl-UZ" sz="1600" dirty="0">
                <a:latin typeface="Arial" panose="020B0604020202020204" pitchFamily="34" charset="0"/>
                <a:cs typeface="Arial" panose="020B0604020202020204" pitchFamily="34" charset="0"/>
              </a:rPr>
              <a:t>Кучсизлантирилган </a:t>
            </a:r>
            <a:br>
              <a:rPr lang="uz-Cyrl-UZ" sz="1600" dirty="0">
                <a:latin typeface="Arial" panose="020B0604020202020204" pitchFamily="34" charset="0"/>
                <a:cs typeface="Arial" panose="020B0604020202020204" pitchFamily="34" charset="0"/>
              </a:rPr>
            </a:br>
            <a:r>
              <a:rPr lang="uz-Cyrl-UZ" sz="1600" dirty="0">
                <a:latin typeface="Arial" panose="020B0604020202020204" pitchFamily="34" charset="0"/>
                <a:cs typeface="Arial" panose="020B0604020202020204" pitchFamily="34" charset="0"/>
              </a:rPr>
              <a:t>SARS-CoV-2 вакцинаси </a:t>
            </a:r>
            <a:endParaRPr lang="ru-RU" sz="1600" dirty="0">
              <a:latin typeface="Arial" panose="020B0604020202020204" pitchFamily="34" charset="0"/>
              <a:cs typeface="Arial" panose="020B0604020202020204" pitchFamily="34" charset="0"/>
            </a:endParaRPr>
          </a:p>
        </p:txBody>
      </p:sp>
      <p:sp>
        <p:nvSpPr>
          <p:cNvPr id="20" name="Прямоугольник 19"/>
          <p:cNvSpPr/>
          <p:nvPr/>
        </p:nvSpPr>
        <p:spPr>
          <a:xfrm>
            <a:off x="1591485" y="3119235"/>
            <a:ext cx="2415469" cy="338554"/>
          </a:xfrm>
          <a:prstGeom prst="rect">
            <a:avLst/>
          </a:prstGeom>
        </p:spPr>
        <p:txBody>
          <a:bodyPr wrap="none">
            <a:spAutoFit/>
          </a:bodyPr>
          <a:lstStyle/>
          <a:p>
            <a:r>
              <a:rPr lang="uz-Cyrl-UZ" sz="1600" dirty="0">
                <a:latin typeface="Arial" panose="020B0604020202020204" pitchFamily="34" charset="0"/>
                <a:cs typeface="Arial" panose="020B0604020202020204" pitchFamily="34" charset="0"/>
              </a:rPr>
              <a:t>м-РНК турдаги вакцина</a:t>
            </a:r>
            <a:endParaRPr lang="ru-RU" sz="1600" dirty="0">
              <a:latin typeface="Arial" panose="020B0604020202020204" pitchFamily="34" charset="0"/>
              <a:cs typeface="Arial" panose="020B0604020202020204" pitchFamily="34" charset="0"/>
            </a:endParaRPr>
          </a:p>
        </p:txBody>
      </p:sp>
      <p:sp>
        <p:nvSpPr>
          <p:cNvPr id="21" name="Прямоугольник 20"/>
          <p:cNvSpPr/>
          <p:nvPr/>
        </p:nvSpPr>
        <p:spPr>
          <a:xfrm>
            <a:off x="1591485" y="4336907"/>
            <a:ext cx="2297937" cy="584775"/>
          </a:xfrm>
          <a:prstGeom prst="rect">
            <a:avLst/>
          </a:prstGeom>
        </p:spPr>
        <p:txBody>
          <a:bodyPr wrap="none">
            <a:spAutoFit/>
          </a:bodyPr>
          <a:lstStyle/>
          <a:p>
            <a:r>
              <a:rPr lang="uz-Cyrl-UZ" sz="1600" dirty="0">
                <a:latin typeface="Arial" panose="020B0604020202020204" pitchFamily="34" charset="0"/>
                <a:cs typeface="Arial" panose="020B0604020202020204" pitchFamily="34" charset="0"/>
              </a:rPr>
              <a:t>Аденовирус векторли </a:t>
            </a:r>
            <a:br>
              <a:rPr lang="uz-Cyrl-UZ" sz="1600" dirty="0">
                <a:latin typeface="Arial" panose="020B0604020202020204" pitchFamily="34" charset="0"/>
                <a:cs typeface="Arial" panose="020B0604020202020204" pitchFamily="34" charset="0"/>
              </a:rPr>
            </a:br>
            <a:r>
              <a:rPr lang="uz-Cyrl-UZ" sz="1600" dirty="0">
                <a:latin typeface="Arial" panose="020B0604020202020204" pitchFamily="34" charset="0"/>
                <a:cs typeface="Arial" panose="020B0604020202020204" pitchFamily="34" charset="0"/>
              </a:rPr>
              <a:t>вакциналар </a:t>
            </a:r>
            <a:endParaRPr lang="ru-RU" sz="1600" dirty="0">
              <a:latin typeface="Arial" panose="020B0604020202020204" pitchFamily="34" charset="0"/>
              <a:cs typeface="Arial" panose="020B0604020202020204" pitchFamily="34" charset="0"/>
            </a:endParaRPr>
          </a:p>
        </p:txBody>
      </p:sp>
      <p:sp>
        <p:nvSpPr>
          <p:cNvPr id="22" name="Прямоугольник 21"/>
          <p:cNvSpPr/>
          <p:nvPr/>
        </p:nvSpPr>
        <p:spPr>
          <a:xfrm>
            <a:off x="1591485" y="5692583"/>
            <a:ext cx="2075505" cy="584775"/>
          </a:xfrm>
          <a:prstGeom prst="rect">
            <a:avLst/>
          </a:prstGeom>
        </p:spPr>
        <p:txBody>
          <a:bodyPr wrap="none">
            <a:spAutoFit/>
          </a:bodyPr>
          <a:lstStyle/>
          <a:p>
            <a:r>
              <a:rPr lang="uz-Cyrl-UZ" sz="1600" dirty="0">
                <a:latin typeface="Arial" panose="020B0604020202020204" pitchFamily="34" charset="0"/>
                <a:cs typeface="Arial" panose="020B0604020202020204" pitchFamily="34" charset="0"/>
              </a:rPr>
              <a:t>Рекомбинант </a:t>
            </a:r>
            <a:br>
              <a:rPr lang="uz-Cyrl-UZ" sz="1600" dirty="0">
                <a:latin typeface="Arial" panose="020B0604020202020204" pitchFamily="34" charset="0"/>
                <a:cs typeface="Arial" panose="020B0604020202020204" pitchFamily="34" charset="0"/>
              </a:rPr>
            </a:br>
            <a:r>
              <a:rPr lang="uz-Cyrl-UZ" sz="1600" dirty="0">
                <a:latin typeface="Arial" panose="020B0604020202020204" pitchFamily="34" charset="0"/>
                <a:cs typeface="Arial" panose="020B0604020202020204" pitchFamily="34" charset="0"/>
              </a:rPr>
              <a:t>оқсил вакциналари </a:t>
            </a:r>
            <a:endParaRPr lang="ru-RU" sz="1600" dirty="0">
              <a:latin typeface="Arial" panose="020B0604020202020204" pitchFamily="34" charset="0"/>
              <a:cs typeface="Arial" panose="020B0604020202020204" pitchFamily="34" charset="0"/>
            </a:endParaRPr>
          </a:p>
        </p:txBody>
      </p:sp>
      <p:sp>
        <p:nvSpPr>
          <p:cNvPr id="5" name="Прямоугольник 4"/>
          <p:cNvSpPr/>
          <p:nvPr/>
        </p:nvSpPr>
        <p:spPr>
          <a:xfrm>
            <a:off x="5456743" y="5520320"/>
            <a:ext cx="6245266" cy="956672"/>
          </a:xfrm>
          <a:prstGeom prst="rect">
            <a:avLst/>
          </a:prstGeom>
        </p:spPr>
        <p:txBody>
          <a:bodyPr wrap="square">
            <a:spAutoFit/>
          </a:bodyPr>
          <a:lstStyle/>
          <a:p>
            <a:pPr>
              <a:lnSpc>
                <a:spcPct val="107000"/>
              </a:lnSpc>
              <a:spcAft>
                <a:spcPts val="40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 pos="6294120" algn="l"/>
              </a:tabLst>
            </a:pPr>
            <a:r>
              <a:rPr lang="uz-Cyrl-UZ" sz="1050" dirty="0" smtClean="0">
                <a:latin typeface="Arial" panose="020B0604020202020204" pitchFamily="34" charset="0"/>
                <a:ea typeface="Times New Roman" panose="02020603050405020304" pitchFamily="18" charset="0"/>
                <a:cs typeface="Arial" panose="020B0604020202020204" pitchFamily="34" charset="0"/>
              </a:rPr>
              <a:t>Коронавирус </a:t>
            </a:r>
            <a:r>
              <a:rPr lang="uz-Cyrl-UZ" sz="1050" dirty="0">
                <a:latin typeface="Arial" panose="020B0604020202020204" pitchFamily="34" charset="0"/>
                <a:ea typeface="Times New Roman" panose="02020603050405020304" pitchFamily="18" charset="0"/>
                <a:cs typeface="Arial" panose="020B0604020202020204" pitchFamily="34" charset="0"/>
              </a:rPr>
              <a:t>ташқи оқсили биотехнологик усул билан синтезланиб олинади ҳамда организмга юборилганда оқсилга нисбатан иммун жавоб ҳосил бўлади. Бошқа турдаги вакциналар билан солиштирилганда, энг юқори хавфсизлик профилига эга. Сўнгги ўн йилда энг кенг қўлланилган вакцина тури ҳисобланади (гепатит, паппилома, пневмония, менингакокк ва бошқалар). Сақлаш шароити +2°C дан +8°C атрофида.</a:t>
            </a:r>
            <a:endParaRPr lang="en-US" sz="105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3" name="Прямоугольник 22"/>
          <p:cNvSpPr/>
          <p:nvPr/>
        </p:nvSpPr>
        <p:spPr>
          <a:xfrm>
            <a:off x="5456743" y="1692841"/>
            <a:ext cx="6246761" cy="415498"/>
          </a:xfrm>
          <a:prstGeom prst="rect">
            <a:avLst/>
          </a:prstGeom>
        </p:spPr>
        <p:txBody>
          <a:bodyPr wrap="square">
            <a:spAutoFit/>
          </a:bodyPr>
          <a:lstStyle/>
          <a:p>
            <a:r>
              <a:rPr lang="uz-Cyrl-UZ" sz="1050" dirty="0" smtClean="0">
                <a:latin typeface="Arial" panose="020B0604020202020204" pitchFamily="34" charset="0"/>
                <a:ea typeface="Times New Roman" panose="02020603050405020304" pitchFamily="18" charset="0"/>
                <a:cs typeface="Arial" panose="020B0604020202020204" pitchFamily="34" charset="0"/>
              </a:rPr>
              <a:t>Организмга </a:t>
            </a:r>
            <a:r>
              <a:rPr lang="uz-Cyrl-UZ" sz="1050" dirty="0">
                <a:latin typeface="Arial" panose="020B0604020202020204" pitchFamily="34" charset="0"/>
                <a:ea typeface="Times New Roman" panose="02020603050405020304" pitchFamily="18" charset="0"/>
                <a:cs typeface="Arial" panose="020B0604020202020204" pitchFamily="34" charset="0"/>
              </a:rPr>
              <a:t>юборилганда, вирус қайта фаоллашиши ҳамда коронавирус инфекциясини келтириб чиқариши </a:t>
            </a:r>
            <a:r>
              <a:rPr lang="uz-Cyrl-UZ" sz="1050" dirty="0" smtClean="0">
                <a:latin typeface="Arial" panose="020B0604020202020204" pitchFamily="34" charset="0"/>
                <a:ea typeface="Times New Roman" panose="02020603050405020304" pitchFamily="18" charset="0"/>
                <a:cs typeface="Arial" panose="020B0604020202020204" pitchFamily="34" charset="0"/>
              </a:rPr>
              <a:t>мумкин.</a:t>
            </a:r>
            <a:endParaRPr lang="ru-RU" sz="1050" dirty="0">
              <a:latin typeface="Arial" panose="020B0604020202020204" pitchFamily="34" charset="0"/>
              <a:cs typeface="Arial" panose="020B0604020202020204" pitchFamily="34" charset="0"/>
            </a:endParaRPr>
          </a:p>
        </p:txBody>
      </p:sp>
      <p:sp>
        <p:nvSpPr>
          <p:cNvPr id="24" name="Прямоугольник 23"/>
          <p:cNvSpPr/>
          <p:nvPr/>
        </p:nvSpPr>
        <p:spPr>
          <a:xfrm>
            <a:off x="5456743" y="2983044"/>
            <a:ext cx="6246761" cy="610936"/>
          </a:xfrm>
          <a:prstGeom prst="rect">
            <a:avLst/>
          </a:prstGeom>
        </p:spPr>
        <p:txBody>
          <a:bodyPr wrap="square">
            <a:spAutoFit/>
          </a:bodyPr>
          <a:lstStyle/>
          <a:p>
            <a:pPr>
              <a:lnSpc>
                <a:spcPct val="107000"/>
              </a:lnSpc>
              <a:spcAft>
                <a:spcPts val="40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 pos="6294120" algn="l"/>
              </a:tabLst>
            </a:pPr>
            <a:r>
              <a:rPr lang="uz-Cyrl-UZ" sz="1050" dirty="0" smtClean="0">
                <a:latin typeface="Arial" panose="020B0604020202020204" pitchFamily="34" charset="0"/>
                <a:ea typeface="Times New Roman" panose="02020603050405020304" pitchFamily="18" charset="0"/>
                <a:cs typeface="Arial" panose="020B0604020202020204" pitchFamily="34" charset="0"/>
              </a:rPr>
              <a:t>Ҳимоя </a:t>
            </a:r>
            <a:r>
              <a:rPr lang="uz-Cyrl-UZ" sz="1050" dirty="0">
                <a:latin typeface="Arial" panose="020B0604020202020204" pitchFamily="34" charset="0"/>
                <a:ea typeface="Times New Roman" panose="02020603050405020304" pitchFamily="18" charset="0"/>
                <a:cs typeface="Arial" panose="020B0604020202020204" pitchFamily="34" charset="0"/>
              </a:rPr>
              <a:t>қобиғига ўралган коронавирус геноми фрагменти асосида яратилади (бу янги технология бўлиб, олдин қўлланилмаган). Инсон саломатлигига таъсир асоратлари номаълум. Сақлаш шароити -70°C ёки -80°C.</a:t>
            </a:r>
            <a:endParaRPr lang="en-US" sz="1050" dirty="0">
              <a:latin typeface="Arial" panose="020B0604020202020204" pitchFamily="34" charset="0"/>
              <a:ea typeface="Times New Roman" panose="02020603050405020304" pitchFamily="18" charset="0"/>
              <a:cs typeface="Arial" panose="020B0604020202020204" pitchFamily="34" charset="0"/>
            </a:endParaRPr>
          </a:p>
        </p:txBody>
      </p:sp>
      <p:sp>
        <p:nvSpPr>
          <p:cNvPr id="25" name="Прямоугольник 24"/>
          <p:cNvSpPr/>
          <p:nvPr/>
        </p:nvSpPr>
        <p:spPr>
          <a:xfrm>
            <a:off x="5456743" y="4237392"/>
            <a:ext cx="6246761" cy="783804"/>
          </a:xfrm>
          <a:prstGeom prst="rect">
            <a:avLst/>
          </a:prstGeom>
        </p:spPr>
        <p:txBody>
          <a:bodyPr wrap="square">
            <a:spAutoFit/>
          </a:bodyPr>
          <a:lstStyle/>
          <a:p>
            <a:pPr>
              <a:lnSpc>
                <a:spcPct val="107000"/>
              </a:lnSpc>
              <a:spcAft>
                <a:spcPts val="40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 pos="6294120" algn="l"/>
              </a:tabLst>
            </a:pPr>
            <a:r>
              <a:rPr lang="uz-Cyrl-UZ" sz="1050" dirty="0" smtClean="0">
                <a:latin typeface="Arial" panose="020B0604020202020204" pitchFamily="34" charset="0"/>
                <a:ea typeface="Times New Roman" panose="02020603050405020304" pitchFamily="18" charset="0"/>
                <a:cs typeface="Arial" panose="020B0604020202020204" pitchFamily="34" charset="0"/>
              </a:rPr>
              <a:t>Аденовирус </a:t>
            </a:r>
            <a:r>
              <a:rPr lang="uz-Cyrl-UZ" sz="1050" dirty="0">
                <a:latin typeface="Arial" panose="020B0604020202020204" pitchFamily="34" charset="0"/>
                <a:ea typeface="Times New Roman" panose="02020603050405020304" pitchFamily="18" charset="0"/>
                <a:cs typeface="Arial" panose="020B0604020202020204" pitchFamily="34" charset="0"/>
              </a:rPr>
              <a:t>асосида сунъий яратилган вирус ва коронавирус оқсилини кодловчи ген бўлагидан ташкил топган. Одам организми ҳужайраларига коронавирус ДНК бўлаги киргач, организм томонидан коронавируснинг тузилиш оқсили </a:t>
            </a:r>
            <a:r>
              <a:rPr lang="uz-Cyrl-UZ" sz="1050" dirty="0" smtClean="0">
                <a:latin typeface="Arial" panose="020B0604020202020204" pitchFamily="34" charset="0"/>
                <a:ea typeface="Times New Roman" panose="02020603050405020304" pitchFamily="18" charset="0"/>
                <a:cs typeface="Arial" panose="020B0604020202020204" pitchFamily="34" charset="0"/>
              </a:rPr>
              <a:t>синтезланади. Ёт </a:t>
            </a:r>
            <a:r>
              <a:rPr lang="uz-Cyrl-UZ" sz="1050" dirty="0">
                <a:latin typeface="Arial" panose="020B0604020202020204" pitchFamily="34" charset="0"/>
                <a:ea typeface="Times New Roman" panose="02020603050405020304" pitchFamily="18" charset="0"/>
                <a:cs typeface="Arial" panose="020B0604020202020204" pitchFamily="34" charset="0"/>
              </a:rPr>
              <a:t>ДНК бўлагининг одам геномига интеграциялашиш эҳтимоли мавжуд.</a:t>
            </a:r>
            <a:endParaRPr lang="en-US" sz="105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26" name="Прямая соединительная линия 25"/>
          <p:cNvCxnSpPr>
            <a:stCxn id="19" idx="3"/>
            <a:endCxn id="23" idx="1"/>
          </p:cNvCxnSpPr>
          <p:nvPr/>
        </p:nvCxnSpPr>
        <p:spPr>
          <a:xfrm flipV="1">
            <a:off x="4074024" y="1900590"/>
            <a:ext cx="1382719" cy="1"/>
          </a:xfrm>
          <a:prstGeom prst="line">
            <a:avLst/>
          </a:prstGeom>
          <a:ln w="38100">
            <a:solidFill>
              <a:srgbClr val="1D6295"/>
            </a:solidFill>
            <a:prstDash val="sysDot"/>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20" idx="3"/>
            <a:endCxn id="24" idx="1"/>
          </p:cNvCxnSpPr>
          <p:nvPr/>
        </p:nvCxnSpPr>
        <p:spPr>
          <a:xfrm>
            <a:off x="4006954" y="3288512"/>
            <a:ext cx="1449789" cy="0"/>
          </a:xfrm>
          <a:prstGeom prst="line">
            <a:avLst/>
          </a:prstGeom>
          <a:ln w="38100">
            <a:solidFill>
              <a:srgbClr val="1D6295"/>
            </a:solidFill>
            <a:prstDash val="sysDot"/>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21" idx="3"/>
            <a:endCxn id="25" idx="1"/>
          </p:cNvCxnSpPr>
          <p:nvPr/>
        </p:nvCxnSpPr>
        <p:spPr>
          <a:xfrm flipV="1">
            <a:off x="3889422" y="4629294"/>
            <a:ext cx="1567321" cy="1"/>
          </a:xfrm>
          <a:prstGeom prst="line">
            <a:avLst/>
          </a:prstGeom>
          <a:ln w="38100">
            <a:solidFill>
              <a:srgbClr val="1D6295"/>
            </a:solidFill>
            <a:prstDash val="sysDot"/>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22" idx="3"/>
            <a:endCxn id="5" idx="1"/>
          </p:cNvCxnSpPr>
          <p:nvPr/>
        </p:nvCxnSpPr>
        <p:spPr>
          <a:xfrm>
            <a:off x="3666990" y="5984971"/>
            <a:ext cx="1789753" cy="13685"/>
          </a:xfrm>
          <a:prstGeom prst="line">
            <a:avLst/>
          </a:prstGeom>
          <a:ln w="38100">
            <a:solidFill>
              <a:srgbClr val="1D6295"/>
            </a:solidFill>
            <a:prstDash val="sysDot"/>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5456743" y="1756524"/>
            <a:ext cx="0" cy="288132"/>
          </a:xfrm>
          <a:prstGeom prst="line">
            <a:avLst/>
          </a:prstGeom>
          <a:ln w="3810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a:off x="5456743" y="3054512"/>
            <a:ext cx="0" cy="468000"/>
          </a:xfrm>
          <a:prstGeom prst="line">
            <a:avLst/>
          </a:prstGeom>
          <a:ln w="3810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a:off x="5456743" y="4323294"/>
            <a:ext cx="0" cy="612000"/>
          </a:xfrm>
          <a:prstGeom prst="line">
            <a:avLst/>
          </a:prstGeom>
          <a:ln w="38100">
            <a:solidFill>
              <a:srgbClr val="1D6295"/>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a:off x="5456743" y="5602656"/>
            <a:ext cx="0" cy="792000"/>
          </a:xfrm>
          <a:prstGeom prst="line">
            <a:avLst/>
          </a:prstGeom>
          <a:ln w="38100">
            <a:solidFill>
              <a:srgbClr val="1D62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448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Прямая соединительная линия 17"/>
          <p:cNvCxnSpPr>
            <a:stCxn id="12" idx="4"/>
            <a:endCxn id="16" idx="0"/>
          </p:cNvCxnSpPr>
          <p:nvPr/>
        </p:nvCxnSpPr>
        <p:spPr>
          <a:xfrm>
            <a:off x="1818500" y="2429858"/>
            <a:ext cx="0" cy="3226049"/>
          </a:xfrm>
          <a:prstGeom prst="line">
            <a:avLst/>
          </a:prstGeom>
          <a:ln w="57150">
            <a:solidFill>
              <a:srgbClr val="1D6295"/>
            </a:solidFill>
            <a:prstDash val="sysDot"/>
          </a:ln>
        </p:spPr>
        <p:style>
          <a:lnRef idx="1">
            <a:schemeClr val="accent1"/>
          </a:lnRef>
          <a:fillRef idx="0">
            <a:schemeClr val="accent1"/>
          </a:fillRef>
          <a:effectRef idx="0">
            <a:schemeClr val="accent1"/>
          </a:effectRef>
          <a:fontRef idx="minor">
            <a:schemeClr val="tx1"/>
          </a:fontRef>
        </p:style>
      </p:cxnSp>
      <p:sp>
        <p:nvSpPr>
          <p:cNvPr id="4" name="Прямоугольник 3"/>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478970" y="366877"/>
            <a:ext cx="11495315" cy="523220"/>
          </a:xfrm>
          <a:prstGeom prst="rect">
            <a:avLst/>
          </a:prstGeom>
        </p:spPr>
        <p:txBody>
          <a:bodyPr wrap="square">
            <a:spAutoFit/>
          </a:bodyPr>
          <a:lstStyle/>
          <a:p>
            <a:pPr algn="ctr"/>
            <a:r>
              <a:rPr lang="en-US" sz="2800" b="1" dirty="0" err="1" smtClean="0">
                <a:solidFill>
                  <a:schemeClr val="bg1"/>
                </a:solidFill>
                <a:ea typeface="Times New Roman" panose="02020603050405020304" pitchFamily="18" charset="0"/>
              </a:rPr>
              <a:t>Zhifei</a:t>
            </a:r>
            <a:r>
              <a:rPr lang="en-US" sz="2800" b="1" dirty="0" smtClean="0">
                <a:solidFill>
                  <a:schemeClr val="bg1"/>
                </a:solidFill>
                <a:ea typeface="Times New Roman" panose="02020603050405020304" pitchFamily="18" charset="0"/>
              </a:rPr>
              <a:t> </a:t>
            </a:r>
            <a:r>
              <a:rPr lang="en-US" sz="2800" b="1" dirty="0" err="1" smtClean="0">
                <a:solidFill>
                  <a:schemeClr val="bg1"/>
                </a:solidFill>
                <a:ea typeface="Times New Roman" panose="02020603050405020304" pitchFamily="18" charset="0"/>
              </a:rPr>
              <a:t>Longcom</a:t>
            </a:r>
            <a:r>
              <a:rPr lang="en-US"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компаниясининг</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вакцинаси</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танланилганлиги</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сабаблари</a:t>
            </a:r>
            <a:endParaRPr lang="ru-RU" sz="2800" b="1" dirty="0">
              <a:solidFill>
                <a:schemeClr val="bg1"/>
              </a:solidFill>
              <a:ea typeface="Times New Roman" panose="02020603050405020304" pitchFamily="18" charset="0"/>
            </a:endParaRPr>
          </a:p>
        </p:txBody>
      </p:sp>
      <p:sp>
        <p:nvSpPr>
          <p:cNvPr id="7" name="Прямоугольник 6"/>
          <p:cNvSpPr/>
          <p:nvPr/>
        </p:nvSpPr>
        <p:spPr>
          <a:xfrm>
            <a:off x="2590799" y="1957192"/>
            <a:ext cx="9601200" cy="369332"/>
          </a:xfrm>
          <a:prstGeom prst="rect">
            <a:avLst/>
          </a:prstGeom>
        </p:spPr>
        <p:txBody>
          <a:bodyPr wrap="square">
            <a:spAutoFit/>
          </a:bodyPr>
          <a:lstStyle/>
          <a:p>
            <a:r>
              <a:rPr lang="ru-RU" b="1" dirty="0" err="1" smtClean="0"/>
              <a:t>Рекомбинант</a:t>
            </a:r>
            <a:r>
              <a:rPr lang="ru-RU" b="1" dirty="0" smtClean="0"/>
              <a:t> вакцина </a:t>
            </a:r>
            <a:r>
              <a:rPr lang="ru-RU" b="1" dirty="0" err="1" smtClean="0"/>
              <a:t>бўлганлиги</a:t>
            </a:r>
            <a:r>
              <a:rPr lang="ru-RU" b="1" dirty="0" smtClean="0"/>
              <a:t> (</a:t>
            </a:r>
            <a:r>
              <a:rPr lang="ru-RU" b="1" dirty="0" err="1"/>
              <a:t>э</a:t>
            </a:r>
            <a:r>
              <a:rPr lang="ru-RU" b="1" dirty="0" err="1" smtClean="0"/>
              <a:t>нг</a:t>
            </a:r>
            <a:r>
              <a:rPr lang="ru-RU" b="1" dirty="0" smtClean="0"/>
              <a:t> </a:t>
            </a:r>
            <a:r>
              <a:rPr lang="ru-RU" b="1" dirty="0" err="1" smtClean="0"/>
              <a:t>юқори</a:t>
            </a:r>
            <a:r>
              <a:rPr lang="ru-RU" b="1" baseline="0" dirty="0" smtClean="0"/>
              <a:t> </a:t>
            </a:r>
            <a:r>
              <a:rPr lang="ru-RU" b="1" baseline="0" dirty="0" err="1" smtClean="0"/>
              <a:t>хавфсизлик</a:t>
            </a:r>
            <a:r>
              <a:rPr lang="ru-RU" b="1" baseline="0" dirty="0" smtClean="0"/>
              <a:t> </a:t>
            </a:r>
            <a:r>
              <a:rPr lang="ru-RU" b="1" baseline="0" dirty="0" err="1" smtClean="0"/>
              <a:t>профилига</a:t>
            </a:r>
            <a:r>
              <a:rPr lang="ru-RU" b="1" baseline="0" dirty="0" smtClean="0"/>
              <a:t> </a:t>
            </a:r>
            <a:r>
              <a:rPr lang="ru-RU" b="1" baseline="0" dirty="0" err="1" smtClean="0"/>
              <a:t>эга</a:t>
            </a:r>
            <a:r>
              <a:rPr lang="ru-RU" b="1" dirty="0" smtClean="0"/>
              <a:t>)</a:t>
            </a:r>
            <a:endParaRPr lang="ru-RU" b="1" dirty="0"/>
          </a:p>
        </p:txBody>
      </p:sp>
      <p:sp>
        <p:nvSpPr>
          <p:cNvPr id="8" name="Прямоугольник 7"/>
          <p:cNvSpPr/>
          <p:nvPr/>
        </p:nvSpPr>
        <p:spPr>
          <a:xfrm>
            <a:off x="2590799" y="2907704"/>
            <a:ext cx="9601200" cy="369332"/>
          </a:xfrm>
          <a:prstGeom prst="rect">
            <a:avLst/>
          </a:prstGeom>
        </p:spPr>
        <p:txBody>
          <a:bodyPr wrap="square">
            <a:spAutoFit/>
          </a:bodyPr>
          <a:lstStyle/>
          <a:p>
            <a:r>
              <a:rPr lang="uz-Cyrl-UZ" b="1" dirty="0" smtClean="0"/>
              <a:t>1</a:t>
            </a:r>
            <a:r>
              <a:rPr lang="uz-Cyrl-UZ" b="1" baseline="0" dirty="0" smtClean="0"/>
              <a:t> ва 2 клиник синовларнинг натижаларига кўра ножўя таъсири камлиги (0,5-1%дан кам)</a:t>
            </a:r>
            <a:endParaRPr lang="ru-RU" b="1" dirty="0"/>
          </a:p>
        </p:txBody>
      </p:sp>
      <p:sp>
        <p:nvSpPr>
          <p:cNvPr id="9" name="Прямоугольник 8"/>
          <p:cNvSpPr/>
          <p:nvPr/>
        </p:nvSpPr>
        <p:spPr>
          <a:xfrm>
            <a:off x="2590799" y="3858216"/>
            <a:ext cx="9601200" cy="369332"/>
          </a:xfrm>
          <a:prstGeom prst="rect">
            <a:avLst/>
          </a:prstGeom>
        </p:spPr>
        <p:txBody>
          <a:bodyPr wrap="square">
            <a:spAutoFit/>
          </a:bodyPr>
          <a:lstStyle/>
          <a:p>
            <a:r>
              <a:rPr lang="uz-Cyrl-UZ" b="1" dirty="0" smtClean="0">
                <a:solidFill>
                  <a:srgbClr val="000000"/>
                </a:solidFill>
                <a:cs typeface="Times New Roman" panose="02020603050405020304" pitchFamily="18" charset="0"/>
              </a:rPr>
              <a:t>Т-хотира ҳўжайраларининг</a:t>
            </a:r>
            <a:r>
              <a:rPr lang="uz-Cyrl-UZ" b="1" baseline="0" dirty="0" smtClean="0">
                <a:solidFill>
                  <a:srgbClr val="000000"/>
                </a:solidFill>
                <a:cs typeface="Times New Roman" panose="02020603050405020304" pitchFamily="18" charset="0"/>
              </a:rPr>
              <a:t> ҳосил бўлиши эҳтимоллигининг юқорилиги</a:t>
            </a:r>
            <a:endParaRPr lang="ru-RU" b="1" dirty="0"/>
          </a:p>
        </p:txBody>
      </p:sp>
      <p:sp>
        <p:nvSpPr>
          <p:cNvPr id="10" name="Прямоугольник 9"/>
          <p:cNvSpPr/>
          <p:nvPr/>
        </p:nvSpPr>
        <p:spPr>
          <a:xfrm>
            <a:off x="2590799" y="4808728"/>
            <a:ext cx="9601200" cy="369332"/>
          </a:xfrm>
          <a:prstGeom prst="rect">
            <a:avLst/>
          </a:prstGeom>
        </p:spPr>
        <p:txBody>
          <a:bodyPr wrap="square">
            <a:spAutoFit/>
          </a:bodyPr>
          <a:lstStyle/>
          <a:p>
            <a:r>
              <a:rPr lang="uz-Cyrl-UZ" b="1" dirty="0" smtClean="0"/>
              <a:t>Нон-нейтралловчи</a:t>
            </a:r>
            <a:r>
              <a:rPr lang="uz-Cyrl-UZ" b="1" baseline="0" dirty="0" smtClean="0"/>
              <a:t> ва нейтралловчи антитаналар ўртасидаги баланс</a:t>
            </a:r>
            <a:endParaRPr lang="ru-RU" b="1" dirty="0"/>
          </a:p>
        </p:txBody>
      </p:sp>
      <p:sp>
        <p:nvSpPr>
          <p:cNvPr id="11" name="Прямоугольник 10"/>
          <p:cNvSpPr/>
          <p:nvPr/>
        </p:nvSpPr>
        <p:spPr>
          <a:xfrm>
            <a:off x="2590799" y="5759241"/>
            <a:ext cx="9308882" cy="369332"/>
          </a:xfrm>
          <a:prstGeom prst="rect">
            <a:avLst/>
          </a:prstGeom>
        </p:spPr>
        <p:txBody>
          <a:bodyPr wrap="square">
            <a:spAutoFit/>
          </a:bodyPr>
          <a:lstStyle/>
          <a:p>
            <a:pPr>
              <a:defRPr/>
            </a:pPr>
            <a:r>
              <a:rPr lang="uz-Cyrl-UZ" b="1" dirty="0"/>
              <a:t>Сақлаш шароитлари ва транспортировка учун қулайлиги</a:t>
            </a:r>
            <a:endParaRPr lang="ru-RU" b="1" dirty="0"/>
          </a:p>
        </p:txBody>
      </p:sp>
      <p:sp>
        <p:nvSpPr>
          <p:cNvPr id="12" name="Овал 11"/>
          <p:cNvSpPr/>
          <p:nvPr/>
        </p:nvSpPr>
        <p:spPr>
          <a:xfrm>
            <a:off x="1512500" y="1853858"/>
            <a:ext cx="612000" cy="576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1512500" y="2804370"/>
            <a:ext cx="612000" cy="576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1512500" y="3754882"/>
            <a:ext cx="612000" cy="576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smtClean="0"/>
              <a:t>т</a:t>
            </a:r>
            <a:endParaRPr lang="ru-RU" sz="3200" b="1" dirty="0"/>
          </a:p>
        </p:txBody>
      </p:sp>
      <p:sp>
        <p:nvSpPr>
          <p:cNvPr id="15" name="Овал 14"/>
          <p:cNvSpPr/>
          <p:nvPr/>
        </p:nvSpPr>
        <p:spPr>
          <a:xfrm>
            <a:off x="1512500" y="4705394"/>
            <a:ext cx="612000" cy="576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512500" y="5655907"/>
            <a:ext cx="612000" cy="576000"/>
          </a:xfrm>
          <a:prstGeom prst="ellipse">
            <a:avLst/>
          </a:prstGeom>
          <a:solidFill>
            <a:srgbClr val="1D6295"/>
          </a:solidFill>
          <a:ln w="76200">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194" name="Picture 2" descr="Image result for антитела png icon"/>
          <p:cNvPicPr>
            <a:picLocks noChangeAspect="1" noChangeArrowheads="1"/>
          </p:cNvPicPr>
          <p:nvPr/>
        </p:nvPicPr>
        <p:blipFill>
          <a:blip r:embed="rId2" cstate="print">
            <a:biLevel thresh="2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611150" y="4772731"/>
            <a:ext cx="441325" cy="441325"/>
          </a:xfrm>
          <a:prstGeom prst="rect">
            <a:avLst/>
          </a:prstGeom>
          <a:noFill/>
          <a:extLst>
            <a:ext uri="{909E8E84-426E-40DD-AFC4-6F175D3DCCD1}">
              <a14:hiddenFill xmlns:a14="http://schemas.microsoft.com/office/drawing/2010/main">
                <a:solidFill>
                  <a:srgbClr val="FFFFFF"/>
                </a:solidFill>
              </a14:hiddenFill>
            </a:ext>
          </a:extLst>
        </p:spPr>
      </p:pic>
      <p:pic>
        <p:nvPicPr>
          <p:cNvPr id="30" name="Рисунок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1224" y="1899490"/>
            <a:ext cx="482001" cy="480080"/>
          </a:xfrm>
          <a:prstGeom prst="rect">
            <a:avLst/>
          </a:prstGeom>
        </p:spPr>
      </p:pic>
      <p:pic>
        <p:nvPicPr>
          <p:cNvPr id="31" name="Рисунок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242" y="2868209"/>
            <a:ext cx="418884" cy="416909"/>
          </a:xfrm>
          <a:prstGeom prst="rect">
            <a:avLst/>
          </a:prstGeom>
        </p:spPr>
      </p:pic>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4855" y="5717751"/>
            <a:ext cx="381982" cy="386584"/>
          </a:xfrm>
          <a:prstGeom prst="rect">
            <a:avLst/>
          </a:prstGeom>
        </p:spPr>
      </p:pic>
      <p:sp>
        <p:nvSpPr>
          <p:cNvPr id="5" name="Номер слайда 4"/>
          <p:cNvSpPr>
            <a:spLocks noGrp="1"/>
          </p:cNvSpPr>
          <p:nvPr>
            <p:ph type="sldNum" sz="quarter" idx="12"/>
          </p:nvPr>
        </p:nvSpPr>
        <p:spPr/>
        <p:txBody>
          <a:bodyPr/>
          <a:lstStyle/>
          <a:p>
            <a:fld id="{172A1076-BC83-43EA-97BF-54460EE2CDF7}" type="slidenum">
              <a:rPr lang="ru-RU" smtClean="0"/>
              <a:t>6</a:t>
            </a:fld>
            <a:endParaRPr lang="ru-RU"/>
          </a:p>
        </p:txBody>
      </p:sp>
    </p:spTree>
    <p:extLst>
      <p:ext uri="{BB962C8B-B14F-4D97-AF65-F5344CB8AC3E}">
        <p14:creationId xmlns:p14="http://schemas.microsoft.com/office/powerpoint/2010/main" val="2285587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3"/>
          <p:cNvSpPr>
            <a:spLocks noChangeAspect="1"/>
          </p:cNvSpPr>
          <p:nvPr/>
        </p:nvSpPr>
        <p:spPr>
          <a:xfrm>
            <a:off x="6001224" y="1459359"/>
            <a:ext cx="4898022" cy="4808967"/>
          </a:xfrm>
          <a:prstGeom prst="rect">
            <a:avLst/>
          </a:prstGeom>
          <a:blipFill>
            <a:blip r:embed="rId3" cstate="print"/>
            <a:srcRect/>
            <a:stretch>
              <a:fillRect l="-18182" t="-926" r="-14638"/>
            </a:stretch>
          </a:blipFill>
        </p:spPr>
        <p:txBody>
          <a:bodyPr wrap="square" lIns="0" tIns="0" rIns="0" bIns="0" rtlCol="0"/>
          <a:lstStyle/>
          <a:p>
            <a:endParaRPr sz="1092"/>
          </a:p>
        </p:txBody>
      </p:sp>
      <p:pic>
        <p:nvPicPr>
          <p:cNvPr id="31" name="Picture 8" descr="Covid19 Vaccine Bottle Icon Coronavirus Epidemic Flu Treatment Stock  Illustration - Download Image Now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394" y="2689676"/>
            <a:ext cx="2217972" cy="2217972"/>
          </a:xfrm>
          <a:prstGeom prst="ellipse">
            <a:avLst/>
          </a:prstGeom>
          <a:noFill/>
          <a:ln w="76200">
            <a:solidFill>
              <a:srgbClr val="1D6295"/>
            </a:solidFill>
          </a:ln>
          <a:extLst>
            <a:ext uri="{909E8E84-426E-40DD-AFC4-6F175D3DCCD1}">
              <a14:hiddenFill xmlns:a14="http://schemas.microsoft.com/office/drawing/2010/main">
                <a:solidFill>
                  <a:srgbClr val="FFFFFF"/>
                </a:solidFill>
              </a14:hiddenFill>
            </a:ext>
          </a:extLst>
        </p:spPr>
      </p:pic>
      <p:sp>
        <p:nvSpPr>
          <p:cNvPr id="33" name="Шеврон 32"/>
          <p:cNvSpPr/>
          <p:nvPr/>
        </p:nvSpPr>
        <p:spPr>
          <a:xfrm>
            <a:off x="4637692" y="3664631"/>
            <a:ext cx="415870" cy="571707"/>
          </a:xfrm>
          <a:prstGeom prst="chevron">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92">
              <a:solidFill>
                <a:schemeClr val="tx1"/>
              </a:solidFill>
            </a:endParaRPr>
          </a:p>
        </p:txBody>
      </p:sp>
      <p:sp>
        <p:nvSpPr>
          <p:cNvPr id="9" name="Прямоугольник 8"/>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478970" y="366877"/>
            <a:ext cx="11495315" cy="523220"/>
          </a:xfrm>
          <a:prstGeom prst="rect">
            <a:avLst/>
          </a:prstGeom>
        </p:spPr>
        <p:txBody>
          <a:bodyPr wrap="square">
            <a:spAutoFit/>
          </a:bodyPr>
          <a:lstStyle/>
          <a:p>
            <a:pPr algn="ctr"/>
            <a:r>
              <a:rPr lang="en-US" sz="2800" b="1" dirty="0" smtClean="0">
                <a:solidFill>
                  <a:schemeClr val="bg1"/>
                </a:solidFill>
                <a:ea typeface="Times New Roman" panose="02020603050405020304" pitchFamily="18" charset="0"/>
              </a:rPr>
              <a:t>ZF-2001 </a:t>
            </a:r>
            <a:r>
              <a:rPr lang="uz-Cyrl-UZ" sz="2800" b="1" dirty="0" smtClean="0">
                <a:solidFill>
                  <a:schemeClr val="bg1"/>
                </a:solidFill>
                <a:ea typeface="Times New Roman" panose="02020603050405020304" pitchFamily="18" charset="0"/>
              </a:rPr>
              <a:t>рекомбинант вакцинасининг яратилиши</a:t>
            </a:r>
            <a:endParaRPr lang="ru-RU" sz="2800" dirty="0">
              <a:solidFill>
                <a:schemeClr val="bg1"/>
              </a:solidFill>
            </a:endParaRPr>
          </a:p>
        </p:txBody>
      </p:sp>
      <p:sp>
        <p:nvSpPr>
          <p:cNvPr id="2" name="Номер слайда 1"/>
          <p:cNvSpPr>
            <a:spLocks noGrp="1"/>
          </p:cNvSpPr>
          <p:nvPr>
            <p:ph type="sldNum" sz="quarter" idx="12"/>
          </p:nvPr>
        </p:nvSpPr>
        <p:spPr/>
        <p:txBody>
          <a:bodyPr/>
          <a:lstStyle/>
          <a:p>
            <a:fld id="{172A1076-BC83-43EA-97BF-54460EE2CDF7}" type="slidenum">
              <a:rPr lang="ru-RU" smtClean="0"/>
              <a:t>7</a:t>
            </a:fld>
            <a:endParaRPr lang="ru-RU"/>
          </a:p>
        </p:txBody>
      </p:sp>
    </p:spTree>
    <p:extLst>
      <p:ext uri="{BB962C8B-B14F-4D97-AF65-F5344CB8AC3E}">
        <p14:creationId xmlns:p14="http://schemas.microsoft.com/office/powerpoint/2010/main" val="3264367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675158778"/>
              </p:ext>
            </p:extLst>
          </p:nvPr>
        </p:nvGraphicFramePr>
        <p:xfrm>
          <a:off x="355599" y="1557866"/>
          <a:ext cx="11379201" cy="4779434"/>
        </p:xfrm>
        <a:graphic>
          <a:graphicData uri="http://schemas.openxmlformats.org/drawingml/2006/table">
            <a:tbl>
              <a:tblPr firstRow="1" bandRow="1">
                <a:tableStyleId>{5C22544A-7EE6-4342-B048-85BDC9FD1C3A}</a:tableStyleId>
              </a:tblPr>
              <a:tblGrid>
                <a:gridCol w="1996351">
                  <a:extLst>
                    <a:ext uri="{9D8B030D-6E8A-4147-A177-3AD203B41FA5}">
                      <a16:colId xmlns:a16="http://schemas.microsoft.com/office/drawing/2014/main" val="3122868876"/>
                    </a:ext>
                  </a:extLst>
                </a:gridCol>
                <a:gridCol w="1996351">
                  <a:extLst>
                    <a:ext uri="{9D8B030D-6E8A-4147-A177-3AD203B41FA5}">
                      <a16:colId xmlns:a16="http://schemas.microsoft.com/office/drawing/2014/main" val="1893721610"/>
                    </a:ext>
                  </a:extLst>
                </a:gridCol>
                <a:gridCol w="2518474">
                  <a:extLst>
                    <a:ext uri="{9D8B030D-6E8A-4147-A177-3AD203B41FA5}">
                      <a16:colId xmlns:a16="http://schemas.microsoft.com/office/drawing/2014/main" val="1178002095"/>
                    </a:ext>
                  </a:extLst>
                </a:gridCol>
                <a:gridCol w="2825604">
                  <a:extLst>
                    <a:ext uri="{9D8B030D-6E8A-4147-A177-3AD203B41FA5}">
                      <a16:colId xmlns:a16="http://schemas.microsoft.com/office/drawing/2014/main" val="3949823995"/>
                    </a:ext>
                  </a:extLst>
                </a:gridCol>
                <a:gridCol w="2042421">
                  <a:extLst>
                    <a:ext uri="{9D8B030D-6E8A-4147-A177-3AD203B41FA5}">
                      <a16:colId xmlns:a16="http://schemas.microsoft.com/office/drawing/2014/main" val="3630866878"/>
                    </a:ext>
                  </a:extLst>
                </a:gridCol>
              </a:tblGrid>
              <a:tr h="414978">
                <a:tc gridSpan="5">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ZF-2001 </a:t>
                      </a:r>
                      <a:r>
                        <a:rPr lang="uz-Cyrl-UZ" dirty="0" smtClean="0"/>
                        <a:t>вакцинасининг</a:t>
                      </a:r>
                      <a:r>
                        <a:rPr lang="uz-Cyrl-UZ" baseline="0" dirty="0" smtClean="0"/>
                        <a:t> 1- ва 2-клиник синовлари натижаларига кўра с</a:t>
                      </a:r>
                      <a:r>
                        <a:rPr lang="uz-Cyrl-UZ" dirty="0" smtClean="0"/>
                        <a:t>амарадорлик даражаси</a:t>
                      </a:r>
                      <a:endParaRPr lang="ru-RU" dirty="0"/>
                    </a:p>
                  </a:txBody>
                  <a:tcPr>
                    <a:solidFill>
                      <a:srgbClr val="1D6295"/>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920760221"/>
                  </a:ext>
                </a:extLst>
              </a:tr>
              <a:tr h="1944146">
                <a:tc>
                  <a:txBody>
                    <a:bodyPr/>
                    <a:lstStyle/>
                    <a:p>
                      <a:pPr algn="l"/>
                      <a:endParaRPr lang="ru-RU" dirty="0"/>
                    </a:p>
                  </a:txBody>
                  <a:tcPr anchor="ctr"/>
                </a:tc>
                <a:tc>
                  <a:txBody>
                    <a:bodyPr/>
                    <a:lstStyle/>
                    <a:p>
                      <a:pPr algn="ctr"/>
                      <a:r>
                        <a:rPr lang="uz-Cyrl-UZ" b="1" dirty="0" smtClean="0"/>
                        <a:t>Хақиқий</a:t>
                      </a:r>
                      <a:r>
                        <a:rPr lang="uz-Cyrl-UZ" b="1" baseline="0" dirty="0" smtClean="0"/>
                        <a:t> вирусни нейтралловчи антитаналарни ҳосил бўлиши кўрсаткичлари</a:t>
                      </a:r>
                      <a:endParaRPr lang="ru-RU" b="1" dirty="0"/>
                    </a:p>
                  </a:txBody>
                  <a:tcPr anchor="ctr"/>
                </a:tc>
                <a:tc>
                  <a:txBody>
                    <a:bodyPr/>
                    <a:lstStyle/>
                    <a:p>
                      <a:pPr algn="ctr"/>
                      <a:r>
                        <a:rPr lang="uz-Cyrl-UZ" b="1" dirty="0" smtClean="0"/>
                        <a:t>Антитаналарнинг</a:t>
                      </a:r>
                      <a:r>
                        <a:rPr lang="uz-Cyrl-UZ" b="1" baseline="0" dirty="0" smtClean="0"/>
                        <a:t> геометрик ўсиш кўрсаткичлари</a:t>
                      </a:r>
                      <a:endParaRPr lang="ru-RU" b="1" dirty="0"/>
                    </a:p>
                  </a:txBody>
                  <a:tcPr anchor="ctr"/>
                </a:tc>
                <a:tc>
                  <a:txBody>
                    <a:bodyPr/>
                    <a:lstStyle/>
                    <a:p>
                      <a:pPr algn="ctr"/>
                      <a:r>
                        <a:rPr lang="en-US" b="1" dirty="0" smtClean="0"/>
                        <a:t>RBD-</a:t>
                      </a:r>
                      <a:r>
                        <a:rPr lang="uz-Cyrl-UZ" b="1" dirty="0" smtClean="0"/>
                        <a:t>оқсилига боғланувчи</a:t>
                      </a:r>
                      <a:r>
                        <a:rPr lang="uz-Cyrl-UZ" b="1" baseline="0" dirty="0" smtClean="0"/>
                        <a:t> </a:t>
                      </a:r>
                      <a:r>
                        <a:rPr lang="en-US" b="1" baseline="0" dirty="0" smtClean="0"/>
                        <a:t> IgG</a:t>
                      </a:r>
                      <a:r>
                        <a:rPr lang="uz-Cyrl-UZ" b="1" baseline="0" dirty="0" smtClean="0"/>
                        <a:t> антитаналарининг ўртача геометрик ўсиш кўрсаткичлари</a:t>
                      </a:r>
                      <a:endParaRPr lang="ru-RU" b="1" dirty="0"/>
                    </a:p>
                  </a:txBody>
                  <a:tcPr anchor="ctr"/>
                </a:tc>
                <a:tc>
                  <a:txBody>
                    <a:bodyPr/>
                    <a:lstStyle/>
                    <a:p>
                      <a:pPr algn="ctr"/>
                      <a:r>
                        <a:rPr lang="uz-Cyrl-UZ" b="1" dirty="0" smtClean="0"/>
                        <a:t>Умумий синовда қатнашганлар сони</a:t>
                      </a:r>
                      <a:endParaRPr lang="ru-RU" b="1" dirty="0"/>
                    </a:p>
                  </a:txBody>
                  <a:tcPr anchor="ctr"/>
                </a:tc>
                <a:extLst>
                  <a:ext uri="{0D108BD9-81ED-4DB2-BD59-A6C34878D82A}">
                    <a16:rowId xmlns:a16="http://schemas.microsoft.com/office/drawing/2014/main" val="3225919496"/>
                  </a:ext>
                </a:extLst>
              </a:tr>
              <a:tr h="1023235">
                <a:tc>
                  <a:txBody>
                    <a:bodyPr/>
                    <a:lstStyle/>
                    <a:p>
                      <a:pPr algn="ctr"/>
                      <a:r>
                        <a:rPr lang="uz-Cyrl-UZ" b="1" dirty="0" smtClean="0"/>
                        <a:t>Вакцинанинг</a:t>
                      </a:r>
                      <a:r>
                        <a:rPr lang="uz-Cyrl-UZ" b="1" baseline="0" dirty="0" smtClean="0"/>
                        <a:t> </a:t>
                      </a:r>
                      <a:br>
                        <a:rPr lang="uz-Cyrl-UZ" b="1" baseline="0" dirty="0" smtClean="0"/>
                      </a:br>
                      <a:r>
                        <a:rPr lang="uz-Cyrl-UZ" b="1" baseline="0" dirty="0" smtClean="0"/>
                        <a:t>1-клиник синовлари</a:t>
                      </a:r>
                      <a:endParaRPr lang="ru-RU" b="1" dirty="0"/>
                    </a:p>
                  </a:txBody>
                  <a:tcPr anchor="ctr"/>
                </a:tc>
                <a:tc>
                  <a:txBody>
                    <a:bodyPr/>
                    <a:lstStyle/>
                    <a:p>
                      <a:pPr algn="ctr"/>
                      <a:r>
                        <a:rPr lang="uz-Cyrl-UZ" sz="2000" dirty="0" smtClean="0"/>
                        <a:t>100%</a:t>
                      </a:r>
                      <a:endParaRPr lang="ru-RU" sz="2000" dirty="0"/>
                    </a:p>
                  </a:txBody>
                  <a:tcPr anchor="ctr"/>
                </a:tc>
                <a:tc>
                  <a:txBody>
                    <a:bodyPr/>
                    <a:lstStyle/>
                    <a:p>
                      <a:pPr algn="ctr"/>
                      <a:r>
                        <a:rPr lang="uz-Cyrl-UZ" sz="2000" dirty="0" smtClean="0"/>
                        <a:t>94,5 марта</a:t>
                      </a:r>
                      <a:endParaRPr lang="ru-RU" sz="2000" dirty="0"/>
                    </a:p>
                  </a:txBody>
                  <a:tcPr anchor="ctr"/>
                </a:tc>
                <a:tc>
                  <a:txBody>
                    <a:bodyPr/>
                    <a:lstStyle/>
                    <a:p>
                      <a:pPr algn="ctr"/>
                      <a:r>
                        <a:rPr lang="uz-Cyrl-UZ" sz="2000" dirty="0" smtClean="0"/>
                        <a:t>2719,53 марта</a:t>
                      </a:r>
                      <a:endParaRPr lang="ru-RU" sz="2000" dirty="0"/>
                    </a:p>
                  </a:txBody>
                  <a:tcPr anchor="ctr"/>
                </a:tc>
                <a:tc>
                  <a:txBody>
                    <a:bodyPr/>
                    <a:lstStyle/>
                    <a:p>
                      <a:pPr algn="ctr"/>
                      <a:r>
                        <a:rPr lang="uz-Cyrl-UZ" sz="2000" dirty="0" smtClean="0"/>
                        <a:t>50</a:t>
                      </a:r>
                      <a:endParaRPr lang="ru-RU" sz="2000" dirty="0"/>
                    </a:p>
                  </a:txBody>
                  <a:tcPr anchor="ctr"/>
                </a:tc>
                <a:extLst>
                  <a:ext uri="{0D108BD9-81ED-4DB2-BD59-A6C34878D82A}">
                    <a16:rowId xmlns:a16="http://schemas.microsoft.com/office/drawing/2014/main" val="3426923680"/>
                  </a:ext>
                </a:extLst>
              </a:tr>
              <a:tr h="13970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z-Cyrl-UZ" b="1" dirty="0" smtClean="0"/>
                        <a:t>Вакцинанинг</a:t>
                      </a:r>
                      <a:r>
                        <a:rPr lang="uz-Cyrl-UZ" b="1" baseline="0" dirty="0" smtClean="0"/>
                        <a:t> </a:t>
                      </a:r>
                      <a:br>
                        <a:rPr lang="uz-Cyrl-UZ" b="1" baseline="0" dirty="0" smtClean="0"/>
                      </a:br>
                      <a:r>
                        <a:rPr lang="uz-Cyrl-UZ" b="1" baseline="0" dirty="0" smtClean="0"/>
                        <a:t>2-клиник синовлари</a:t>
                      </a:r>
                      <a:endParaRPr lang="ru-RU" b="1" dirty="0" smtClean="0"/>
                    </a:p>
                    <a:p>
                      <a:pPr algn="ctr"/>
                      <a:endParaRPr lang="ru-RU" b="1" dirty="0"/>
                    </a:p>
                  </a:txBody>
                  <a:tcPr anchor="ctr"/>
                </a:tc>
                <a:tc>
                  <a:txBody>
                    <a:bodyPr/>
                    <a:lstStyle/>
                    <a:p>
                      <a:pPr algn="ctr"/>
                      <a:r>
                        <a:rPr lang="uz-Cyrl-UZ" sz="2000" dirty="0" smtClean="0"/>
                        <a:t>97%</a:t>
                      </a:r>
                      <a:endParaRPr lang="ru-RU" sz="2000" dirty="0"/>
                    </a:p>
                  </a:txBody>
                  <a:tcPr anchor="ctr"/>
                </a:tc>
                <a:tc>
                  <a:txBody>
                    <a:bodyPr/>
                    <a:lstStyle/>
                    <a:p>
                      <a:pPr algn="ctr"/>
                      <a:r>
                        <a:rPr lang="uz-Cyrl-UZ" sz="2000" dirty="0" smtClean="0"/>
                        <a:t>102,5 марта</a:t>
                      </a:r>
                      <a:endParaRPr lang="ru-RU" sz="2000" dirty="0"/>
                    </a:p>
                  </a:txBody>
                  <a:tcPr anchor="ctr"/>
                </a:tc>
                <a:tc>
                  <a:txBody>
                    <a:bodyPr/>
                    <a:lstStyle/>
                    <a:p>
                      <a:pPr algn="ctr"/>
                      <a:r>
                        <a:rPr lang="uz-Cyrl-UZ" sz="2000" dirty="0" smtClean="0"/>
                        <a:t>1782,26 марта</a:t>
                      </a:r>
                      <a:endParaRPr lang="ru-RU" sz="2000" dirty="0"/>
                    </a:p>
                  </a:txBody>
                  <a:tcPr anchor="ctr"/>
                </a:tc>
                <a:tc>
                  <a:txBody>
                    <a:bodyPr/>
                    <a:lstStyle/>
                    <a:p>
                      <a:pPr algn="ctr"/>
                      <a:r>
                        <a:rPr lang="uz-Cyrl-UZ" sz="2000" dirty="0" smtClean="0"/>
                        <a:t>900</a:t>
                      </a:r>
                      <a:endParaRPr lang="ru-RU" sz="2000" dirty="0"/>
                    </a:p>
                  </a:txBody>
                  <a:tcPr anchor="ctr"/>
                </a:tc>
                <a:extLst>
                  <a:ext uri="{0D108BD9-81ED-4DB2-BD59-A6C34878D82A}">
                    <a16:rowId xmlns:a16="http://schemas.microsoft.com/office/drawing/2014/main" val="2871888483"/>
                  </a:ext>
                </a:extLst>
              </a:tr>
            </a:tbl>
          </a:graphicData>
        </a:graphic>
      </p:graphicFrame>
      <p:sp>
        <p:nvSpPr>
          <p:cNvPr id="5" name="Прямоугольник 4"/>
          <p:cNvSpPr/>
          <p:nvPr/>
        </p:nvSpPr>
        <p:spPr>
          <a:xfrm>
            <a:off x="-261258" y="0"/>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78970" y="74490"/>
            <a:ext cx="11495315" cy="954107"/>
          </a:xfrm>
          <a:prstGeom prst="rect">
            <a:avLst/>
          </a:prstGeom>
        </p:spPr>
        <p:txBody>
          <a:bodyPr wrap="square">
            <a:spAutoFit/>
          </a:bodyPr>
          <a:lstStyle/>
          <a:p>
            <a:pPr algn="ctr"/>
            <a:r>
              <a:rPr lang="ru-RU" sz="2800" b="1" dirty="0" smtClean="0">
                <a:solidFill>
                  <a:schemeClr val="bg1"/>
                </a:solidFill>
                <a:ea typeface="Times New Roman" panose="02020603050405020304" pitchFamily="18" charset="0"/>
              </a:rPr>
              <a:t>ZF-2001 </a:t>
            </a:r>
            <a:r>
              <a:rPr lang="ru-RU" sz="2800" b="1" dirty="0" err="1" smtClean="0">
                <a:solidFill>
                  <a:schemeClr val="bg1"/>
                </a:solidFill>
                <a:ea typeface="Times New Roman" panose="02020603050405020304" pitchFamily="18" charset="0"/>
              </a:rPr>
              <a:t>вакцинасининг</a:t>
            </a:r>
            <a:r>
              <a:rPr lang="ru-RU" sz="2800" b="1" dirty="0" smtClean="0">
                <a:solidFill>
                  <a:schemeClr val="bg1"/>
                </a:solidFill>
                <a:ea typeface="Times New Roman" panose="02020603050405020304" pitchFamily="18" charset="0"/>
              </a:rPr>
              <a:t> 1- </a:t>
            </a:r>
            <a:r>
              <a:rPr lang="ru-RU" sz="2800" b="1" dirty="0" err="1" smtClean="0">
                <a:solidFill>
                  <a:schemeClr val="bg1"/>
                </a:solidFill>
                <a:ea typeface="Times New Roman" panose="02020603050405020304" pitchFamily="18" charset="0"/>
              </a:rPr>
              <a:t>ва</a:t>
            </a:r>
            <a:r>
              <a:rPr lang="ru-RU" sz="2800" b="1" dirty="0" smtClean="0">
                <a:solidFill>
                  <a:schemeClr val="bg1"/>
                </a:solidFill>
                <a:ea typeface="Times New Roman" panose="02020603050405020304" pitchFamily="18" charset="0"/>
              </a:rPr>
              <a:t> 2-клиник </a:t>
            </a:r>
            <a:r>
              <a:rPr lang="ru-RU" sz="2800" b="1" dirty="0" err="1" smtClean="0">
                <a:solidFill>
                  <a:schemeClr val="bg1"/>
                </a:solidFill>
                <a:ea typeface="Times New Roman" panose="02020603050405020304" pitchFamily="18" charset="0"/>
              </a:rPr>
              <a:t>синовлари</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натижаларига</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кўра</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самарадорлик</a:t>
            </a:r>
            <a:r>
              <a:rPr lang="ru-RU" sz="2800" b="1" dirty="0" smtClean="0">
                <a:solidFill>
                  <a:schemeClr val="bg1"/>
                </a:solidFill>
                <a:ea typeface="Times New Roman" panose="02020603050405020304" pitchFamily="18" charset="0"/>
              </a:rPr>
              <a:t> </a:t>
            </a:r>
            <a:r>
              <a:rPr lang="ru-RU" sz="2800" b="1" dirty="0" err="1" smtClean="0">
                <a:solidFill>
                  <a:schemeClr val="bg1"/>
                </a:solidFill>
                <a:ea typeface="Times New Roman" panose="02020603050405020304" pitchFamily="18" charset="0"/>
              </a:rPr>
              <a:t>даражаси</a:t>
            </a:r>
            <a:endParaRPr lang="ru-RU" sz="2800" b="1" dirty="0" smtClean="0">
              <a:solidFill>
                <a:schemeClr val="bg1"/>
              </a:solidFill>
              <a:ea typeface="Times New Roman" panose="02020603050405020304" pitchFamily="18" charset="0"/>
            </a:endParaRPr>
          </a:p>
        </p:txBody>
      </p:sp>
      <p:sp>
        <p:nvSpPr>
          <p:cNvPr id="7" name="Номер слайда 6"/>
          <p:cNvSpPr>
            <a:spLocks noGrp="1"/>
          </p:cNvSpPr>
          <p:nvPr>
            <p:ph type="sldNum" sz="quarter" idx="12"/>
          </p:nvPr>
        </p:nvSpPr>
        <p:spPr/>
        <p:txBody>
          <a:bodyPr/>
          <a:lstStyle/>
          <a:p>
            <a:fld id="{172A1076-BC83-43EA-97BF-54460EE2CDF7}" type="slidenum">
              <a:rPr lang="ru-RU" smtClean="0"/>
              <a:t>8</a:t>
            </a:fld>
            <a:endParaRPr lang="ru-RU"/>
          </a:p>
        </p:txBody>
      </p:sp>
    </p:spTree>
    <p:extLst>
      <p:ext uri="{BB962C8B-B14F-4D97-AF65-F5344CB8AC3E}">
        <p14:creationId xmlns:p14="http://schemas.microsoft.com/office/powerpoint/2010/main" val="275727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1258" y="7349"/>
            <a:ext cx="12714516" cy="11030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78970" y="81839"/>
            <a:ext cx="11495315" cy="954107"/>
          </a:xfrm>
          <a:prstGeom prst="rect">
            <a:avLst/>
          </a:prstGeom>
        </p:spPr>
        <p:txBody>
          <a:bodyPr wrap="square">
            <a:spAutoFit/>
          </a:bodyPr>
          <a:lstStyle/>
          <a:p>
            <a:pPr algn="ctr"/>
            <a:r>
              <a:rPr lang="uz-Cyrl-UZ" sz="2800" b="1" dirty="0" smtClean="0">
                <a:solidFill>
                  <a:schemeClr val="bg1"/>
                </a:solidFill>
                <a:ea typeface="Times New Roman" panose="02020603050405020304" pitchFamily="18" charset="0"/>
              </a:rPr>
              <a:t>Ўтказилаётган </a:t>
            </a:r>
            <a:r>
              <a:rPr lang="en-US" sz="2800" b="1" dirty="0" smtClean="0">
                <a:solidFill>
                  <a:schemeClr val="bg1"/>
                </a:solidFill>
                <a:ea typeface="Times New Roman" panose="02020603050405020304" pitchFamily="18" charset="0"/>
              </a:rPr>
              <a:t>ZF-2001 </a:t>
            </a:r>
            <a:r>
              <a:rPr lang="uz-Cyrl-UZ" sz="2800" b="1" dirty="0" smtClean="0">
                <a:solidFill>
                  <a:schemeClr val="bg1"/>
                </a:solidFill>
                <a:ea typeface="Times New Roman" panose="02020603050405020304" pitchFamily="18" charset="0"/>
              </a:rPr>
              <a:t>вакцинасининг </a:t>
            </a:r>
            <a:br>
              <a:rPr lang="uz-Cyrl-UZ" sz="2800" b="1" dirty="0" smtClean="0">
                <a:solidFill>
                  <a:schemeClr val="bg1"/>
                </a:solidFill>
                <a:ea typeface="Times New Roman" panose="02020603050405020304" pitchFamily="18" charset="0"/>
              </a:rPr>
            </a:br>
            <a:r>
              <a:rPr lang="uz-Cyrl-UZ" sz="2800" b="1" dirty="0" smtClean="0">
                <a:solidFill>
                  <a:schemeClr val="bg1"/>
                </a:solidFill>
                <a:ea typeface="Times New Roman" panose="02020603050405020304" pitchFamily="18" charset="0"/>
              </a:rPr>
              <a:t>3-фаза клиник синовлари мамлакатлар </a:t>
            </a:r>
            <a:r>
              <a:rPr lang="uz-Cyrl-UZ" sz="2800" b="1" dirty="0" smtClean="0">
                <a:solidFill>
                  <a:schemeClr val="bg1"/>
                </a:solidFill>
                <a:ea typeface="Times New Roman" panose="02020603050405020304" pitchFamily="18" charset="0"/>
              </a:rPr>
              <a:t>кесимида (29 000 кишида) </a:t>
            </a:r>
            <a:endParaRPr lang="ru-RU" sz="2800" dirty="0">
              <a:solidFill>
                <a:schemeClr val="bg1"/>
              </a:solidFill>
            </a:endParaRPr>
          </a:p>
        </p:txBody>
      </p:sp>
      <p:pic>
        <p:nvPicPr>
          <p:cNvPr id="5122" name="Picture 2" descr="Image result for world map 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219200" y="1469963"/>
            <a:ext cx="9639300" cy="52102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1334852982"/>
              </p:ext>
            </p:extLst>
          </p:nvPr>
        </p:nvGraphicFramePr>
        <p:xfrm>
          <a:off x="9171940" y="3230846"/>
          <a:ext cx="1548000" cy="844800"/>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2048326740"/>
                    </a:ext>
                  </a:extLst>
                </a:gridCol>
                <a:gridCol w="288000">
                  <a:extLst>
                    <a:ext uri="{9D8B030D-6E8A-4147-A177-3AD203B41FA5}">
                      <a16:colId xmlns:a16="http://schemas.microsoft.com/office/drawing/2014/main" val="3558759377"/>
                    </a:ext>
                  </a:extLst>
                </a:gridCol>
                <a:gridCol w="432000">
                  <a:extLst>
                    <a:ext uri="{9D8B030D-6E8A-4147-A177-3AD203B41FA5}">
                      <a16:colId xmlns:a16="http://schemas.microsoft.com/office/drawing/2014/main" val="1543928768"/>
                    </a:ext>
                  </a:extLst>
                </a:gridCol>
              </a:tblGrid>
              <a:tr h="2160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err="1" smtClean="0">
                          <a:solidFill>
                            <a:schemeClr val="bg1"/>
                          </a:solidFill>
                          <a:effectLst/>
                          <a:latin typeface="+mn-lt"/>
                        </a:rPr>
                        <a:t>Хитой</a:t>
                      </a:r>
                      <a:endParaRPr lang="ru-RU" sz="14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540000">
                <a:tc>
                  <a:txBody>
                    <a:bodyPr/>
                    <a:lstStyle/>
                    <a:p>
                      <a:pPr algn="r" rtl="0" fontAlgn="ctr"/>
                      <a:r>
                        <a:rPr lang="ru-RU" sz="1000" b="1" i="0" u="none" strike="noStrike" dirty="0" err="1" smtClean="0">
                          <a:solidFill>
                            <a:schemeClr val="tx1">
                              <a:lumMod val="95000"/>
                              <a:lumOff val="5000"/>
                            </a:schemeClr>
                          </a:solidFill>
                          <a:effectLst/>
                          <a:latin typeface="+mn-lt"/>
                        </a:rPr>
                        <a:t>Умумий</a:t>
                      </a:r>
                      <a:r>
                        <a:rPr lang="ru-RU" sz="1000" b="1" i="0" u="none" strike="noStrike" dirty="0" smtClean="0">
                          <a:solidFill>
                            <a:schemeClr val="tx1">
                              <a:lumMod val="95000"/>
                              <a:lumOff val="5000"/>
                            </a:schemeClr>
                          </a:solidFill>
                          <a:effectLst/>
                          <a:latin typeface="+mn-lt"/>
                        </a:rPr>
                        <a:t> </a:t>
                      </a:r>
                      <a:r>
                        <a:rPr lang="ru-RU" sz="1000" b="1" i="0" u="none" strike="noStrike" dirty="0" err="1" smtClean="0">
                          <a:solidFill>
                            <a:schemeClr val="tx1">
                              <a:lumMod val="95000"/>
                              <a:lumOff val="5000"/>
                            </a:schemeClr>
                          </a:solidFill>
                          <a:effectLst/>
                          <a:latin typeface="+mn-lt"/>
                        </a:rPr>
                        <a:t>кўнгиллилар</a:t>
                      </a:r>
                      <a:r>
                        <a:rPr lang="ru-RU" sz="1000" b="1" i="0" u="none" strike="noStrike" dirty="0" smtClean="0">
                          <a:solidFill>
                            <a:schemeClr val="tx1">
                              <a:lumMod val="95000"/>
                              <a:lumOff val="5000"/>
                            </a:schemeClr>
                          </a:solidFill>
                          <a:effectLst/>
                          <a:latin typeface="+mn-lt"/>
                        </a:rPr>
                        <a:t> сони</a:t>
                      </a:r>
                      <a:endParaRPr lang="ru-RU" sz="10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1000" b="1" i="0" u="none" strike="noStrike" dirty="0" smtClean="0">
                          <a:solidFill>
                            <a:schemeClr val="tx1">
                              <a:lumMod val="95000"/>
                              <a:lumOff val="5000"/>
                            </a:schemeClr>
                          </a:solidFill>
                          <a:effectLst/>
                          <a:latin typeface="+mn-lt"/>
                        </a:rPr>
                        <a:t>-</a:t>
                      </a:r>
                      <a:endParaRPr lang="ru-RU" sz="10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1000" b="1" i="0" u="none" strike="noStrike" dirty="0" smtClean="0">
                          <a:solidFill>
                            <a:schemeClr val="tx1">
                              <a:lumMod val="95000"/>
                              <a:lumOff val="5000"/>
                            </a:schemeClr>
                          </a:solidFill>
                          <a:effectLst/>
                          <a:latin typeface="+mn-lt"/>
                        </a:rPr>
                        <a:t>5 000</a:t>
                      </a:r>
                      <a:endParaRPr lang="ru-RU" sz="10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3122402542"/>
              </p:ext>
            </p:extLst>
          </p:nvPr>
        </p:nvGraphicFramePr>
        <p:xfrm>
          <a:off x="6654040" y="3583168"/>
          <a:ext cx="1548000" cy="814320"/>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2048326740"/>
                    </a:ext>
                  </a:extLst>
                </a:gridCol>
                <a:gridCol w="288000">
                  <a:extLst>
                    <a:ext uri="{9D8B030D-6E8A-4147-A177-3AD203B41FA5}">
                      <a16:colId xmlns:a16="http://schemas.microsoft.com/office/drawing/2014/main" val="3558759377"/>
                    </a:ext>
                  </a:extLst>
                </a:gridCol>
                <a:gridCol w="432000">
                  <a:extLst>
                    <a:ext uri="{9D8B030D-6E8A-4147-A177-3AD203B41FA5}">
                      <a16:colId xmlns:a16="http://schemas.microsoft.com/office/drawing/2014/main" val="1543928768"/>
                    </a:ext>
                  </a:extLst>
                </a:gridCol>
              </a:tblGrid>
              <a:tr h="2160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200" dirty="0" err="1" smtClean="0">
                          <a:solidFill>
                            <a:schemeClr val="bg1"/>
                          </a:solidFill>
                          <a:effectLst/>
                          <a:latin typeface="+mn-lt"/>
                        </a:rPr>
                        <a:t>Покистон</a:t>
                      </a:r>
                      <a:endParaRPr lang="ru-RU" sz="12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540000">
                <a:tc>
                  <a:txBody>
                    <a:bodyPr/>
                    <a:lstStyle/>
                    <a:p>
                      <a:pPr algn="r" rtl="0" fontAlgn="ctr"/>
                      <a:r>
                        <a:rPr lang="ru-RU" sz="900" b="1" i="0" u="none" strike="noStrike" dirty="0" err="1" smtClean="0">
                          <a:solidFill>
                            <a:schemeClr val="tx1">
                              <a:lumMod val="95000"/>
                              <a:lumOff val="5000"/>
                            </a:schemeClr>
                          </a:solidFill>
                          <a:effectLst/>
                          <a:latin typeface="+mn-lt"/>
                        </a:rPr>
                        <a:t>Умумий</a:t>
                      </a:r>
                      <a:r>
                        <a:rPr lang="ru-RU" sz="900" b="1" i="0" u="none" strike="noStrike" dirty="0" smtClean="0">
                          <a:solidFill>
                            <a:schemeClr val="tx1">
                              <a:lumMod val="95000"/>
                              <a:lumOff val="5000"/>
                            </a:schemeClr>
                          </a:solidFill>
                          <a:effectLst/>
                          <a:latin typeface="+mn-lt"/>
                        </a:rPr>
                        <a:t> </a:t>
                      </a:r>
                      <a:r>
                        <a:rPr lang="ru-RU" sz="900" b="1" i="0" u="none" strike="noStrike" dirty="0" err="1" smtClean="0">
                          <a:solidFill>
                            <a:schemeClr val="tx1">
                              <a:lumMod val="95000"/>
                              <a:lumOff val="5000"/>
                            </a:schemeClr>
                          </a:solidFill>
                          <a:effectLst/>
                          <a:latin typeface="+mn-lt"/>
                        </a:rPr>
                        <a:t>кўнгиллилар</a:t>
                      </a:r>
                      <a:r>
                        <a:rPr lang="ru-RU" sz="900" b="1" i="0" u="none" strike="noStrike" dirty="0" smtClean="0">
                          <a:solidFill>
                            <a:schemeClr val="tx1">
                              <a:lumMod val="95000"/>
                              <a:lumOff val="5000"/>
                            </a:schemeClr>
                          </a:solidFill>
                          <a:effectLst/>
                          <a:latin typeface="+mn-lt"/>
                        </a:rPr>
                        <a:t> сони</a:t>
                      </a:r>
                      <a:endParaRPr lang="ru-RU" sz="9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900" b="1" i="0" u="none" strike="noStrike" dirty="0" smtClean="0">
                          <a:solidFill>
                            <a:schemeClr val="tx1">
                              <a:lumMod val="95000"/>
                              <a:lumOff val="5000"/>
                            </a:schemeClr>
                          </a:solidFill>
                          <a:effectLst/>
                          <a:latin typeface="+mn-lt"/>
                        </a:rPr>
                        <a:t>-</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900" b="1" i="0" u="none" strike="noStrike" dirty="0" smtClean="0">
                          <a:solidFill>
                            <a:schemeClr val="tx1">
                              <a:lumMod val="95000"/>
                              <a:lumOff val="5000"/>
                            </a:schemeClr>
                          </a:solidFill>
                          <a:effectLst/>
                          <a:latin typeface="+mn-lt"/>
                        </a:rPr>
                        <a:t>10 000</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3601211945"/>
              </p:ext>
            </p:extLst>
          </p:nvPr>
        </p:nvGraphicFramePr>
        <p:xfrm>
          <a:off x="7536040" y="4770517"/>
          <a:ext cx="1548000" cy="814320"/>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2048326740"/>
                    </a:ext>
                  </a:extLst>
                </a:gridCol>
                <a:gridCol w="288000">
                  <a:extLst>
                    <a:ext uri="{9D8B030D-6E8A-4147-A177-3AD203B41FA5}">
                      <a16:colId xmlns:a16="http://schemas.microsoft.com/office/drawing/2014/main" val="3558759377"/>
                    </a:ext>
                  </a:extLst>
                </a:gridCol>
                <a:gridCol w="432000">
                  <a:extLst>
                    <a:ext uri="{9D8B030D-6E8A-4147-A177-3AD203B41FA5}">
                      <a16:colId xmlns:a16="http://schemas.microsoft.com/office/drawing/2014/main" val="1543928768"/>
                    </a:ext>
                  </a:extLst>
                </a:gridCol>
              </a:tblGrid>
              <a:tr h="2160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solidFill>
                          <a:effectLst/>
                          <a:latin typeface="+mn-lt"/>
                        </a:rPr>
                        <a:t>Индонезия</a:t>
                      </a:r>
                      <a:endParaRPr lang="ru-RU" sz="12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540000">
                <a:tc>
                  <a:txBody>
                    <a:bodyPr/>
                    <a:lstStyle/>
                    <a:p>
                      <a:pPr algn="r" rtl="0" fontAlgn="ctr"/>
                      <a:r>
                        <a:rPr lang="ru-RU" sz="900" b="1" i="0" u="none" strike="noStrike" dirty="0" err="1" smtClean="0">
                          <a:solidFill>
                            <a:schemeClr val="tx1">
                              <a:lumMod val="95000"/>
                              <a:lumOff val="5000"/>
                            </a:schemeClr>
                          </a:solidFill>
                          <a:effectLst/>
                          <a:latin typeface="+mn-lt"/>
                        </a:rPr>
                        <a:t>Умумий</a:t>
                      </a:r>
                      <a:r>
                        <a:rPr lang="ru-RU" sz="900" b="1" i="0" u="none" strike="noStrike" dirty="0" smtClean="0">
                          <a:solidFill>
                            <a:schemeClr val="tx1">
                              <a:lumMod val="95000"/>
                              <a:lumOff val="5000"/>
                            </a:schemeClr>
                          </a:solidFill>
                          <a:effectLst/>
                          <a:latin typeface="+mn-lt"/>
                        </a:rPr>
                        <a:t> </a:t>
                      </a:r>
                      <a:r>
                        <a:rPr lang="ru-RU" sz="900" b="1" i="0" u="none" strike="noStrike" dirty="0" err="1" smtClean="0">
                          <a:solidFill>
                            <a:schemeClr val="tx1">
                              <a:lumMod val="95000"/>
                              <a:lumOff val="5000"/>
                            </a:schemeClr>
                          </a:solidFill>
                          <a:effectLst/>
                          <a:latin typeface="+mn-lt"/>
                        </a:rPr>
                        <a:t>кўнгиллилар</a:t>
                      </a:r>
                      <a:r>
                        <a:rPr lang="ru-RU" sz="900" b="1" i="0" u="none" strike="noStrike" dirty="0" smtClean="0">
                          <a:solidFill>
                            <a:schemeClr val="tx1">
                              <a:lumMod val="95000"/>
                              <a:lumOff val="5000"/>
                            </a:schemeClr>
                          </a:solidFill>
                          <a:effectLst/>
                          <a:latin typeface="+mn-lt"/>
                        </a:rPr>
                        <a:t> сони</a:t>
                      </a:r>
                      <a:endParaRPr lang="ru-RU" sz="9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900" b="1" i="0" u="none" strike="noStrike" dirty="0" smtClean="0">
                          <a:solidFill>
                            <a:schemeClr val="tx1">
                              <a:lumMod val="95000"/>
                              <a:lumOff val="5000"/>
                            </a:schemeClr>
                          </a:solidFill>
                          <a:effectLst/>
                          <a:latin typeface="+mn-lt"/>
                        </a:rPr>
                        <a:t>-</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900" b="1" i="0" u="none" strike="noStrike" dirty="0" smtClean="0">
                          <a:solidFill>
                            <a:schemeClr val="tx1">
                              <a:lumMod val="95000"/>
                              <a:lumOff val="5000"/>
                            </a:schemeClr>
                          </a:solidFill>
                          <a:effectLst/>
                          <a:latin typeface="+mn-lt"/>
                        </a:rPr>
                        <a:t>4</a:t>
                      </a:r>
                      <a:r>
                        <a:rPr lang="ru-RU" sz="900" b="1" i="0" u="none" strike="noStrike" baseline="0" dirty="0" smtClean="0">
                          <a:solidFill>
                            <a:schemeClr val="tx1">
                              <a:lumMod val="95000"/>
                              <a:lumOff val="5000"/>
                            </a:schemeClr>
                          </a:solidFill>
                          <a:effectLst/>
                          <a:latin typeface="+mn-lt"/>
                        </a:rPr>
                        <a:t> </a:t>
                      </a:r>
                      <a:r>
                        <a:rPr lang="ru-RU" sz="900" b="1" i="0" u="none" strike="noStrike" dirty="0" smtClean="0">
                          <a:solidFill>
                            <a:schemeClr val="tx1">
                              <a:lumMod val="95000"/>
                              <a:lumOff val="5000"/>
                            </a:schemeClr>
                          </a:solidFill>
                          <a:effectLst/>
                          <a:latin typeface="+mn-lt"/>
                        </a:rPr>
                        <a:t>000</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4262136400"/>
              </p:ext>
            </p:extLst>
          </p:nvPr>
        </p:nvGraphicFramePr>
        <p:xfrm>
          <a:off x="7329018" y="2238531"/>
          <a:ext cx="1548000" cy="814320"/>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2048326740"/>
                    </a:ext>
                  </a:extLst>
                </a:gridCol>
                <a:gridCol w="288000">
                  <a:extLst>
                    <a:ext uri="{9D8B030D-6E8A-4147-A177-3AD203B41FA5}">
                      <a16:colId xmlns:a16="http://schemas.microsoft.com/office/drawing/2014/main" val="3558759377"/>
                    </a:ext>
                  </a:extLst>
                </a:gridCol>
                <a:gridCol w="432000">
                  <a:extLst>
                    <a:ext uri="{9D8B030D-6E8A-4147-A177-3AD203B41FA5}">
                      <a16:colId xmlns:a16="http://schemas.microsoft.com/office/drawing/2014/main" val="1543928768"/>
                    </a:ext>
                  </a:extLst>
                </a:gridCol>
              </a:tblGrid>
              <a:tr h="2160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z-Cyrl-UZ" sz="1200" dirty="0" smtClean="0">
                          <a:solidFill>
                            <a:schemeClr val="bg1"/>
                          </a:solidFill>
                          <a:effectLst/>
                          <a:latin typeface="+mn-lt"/>
                          <a:ea typeface="+mn-ea"/>
                          <a:cs typeface="+mn-cs"/>
                        </a:rPr>
                        <a:t>Ўзбекистон</a:t>
                      </a:r>
                      <a:endParaRPr lang="ru-RU" sz="12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540000">
                <a:tc>
                  <a:txBody>
                    <a:bodyPr/>
                    <a:lstStyle/>
                    <a:p>
                      <a:pPr algn="r" rtl="0" fontAlgn="ctr"/>
                      <a:r>
                        <a:rPr lang="ru-RU" sz="900" b="1" i="0" u="none" strike="noStrike" dirty="0" err="1" smtClean="0">
                          <a:solidFill>
                            <a:schemeClr val="tx1">
                              <a:lumMod val="95000"/>
                              <a:lumOff val="5000"/>
                            </a:schemeClr>
                          </a:solidFill>
                          <a:effectLst/>
                          <a:latin typeface="+mn-lt"/>
                        </a:rPr>
                        <a:t>Умумий</a:t>
                      </a:r>
                      <a:r>
                        <a:rPr lang="ru-RU" sz="900" b="1" i="0" u="none" strike="noStrike" dirty="0" smtClean="0">
                          <a:solidFill>
                            <a:schemeClr val="tx1">
                              <a:lumMod val="95000"/>
                              <a:lumOff val="5000"/>
                            </a:schemeClr>
                          </a:solidFill>
                          <a:effectLst/>
                          <a:latin typeface="+mn-lt"/>
                        </a:rPr>
                        <a:t> </a:t>
                      </a:r>
                      <a:r>
                        <a:rPr lang="ru-RU" sz="900" b="1" i="0" u="none" strike="noStrike" dirty="0" err="1" smtClean="0">
                          <a:solidFill>
                            <a:schemeClr val="tx1">
                              <a:lumMod val="95000"/>
                              <a:lumOff val="5000"/>
                            </a:schemeClr>
                          </a:solidFill>
                          <a:effectLst/>
                          <a:latin typeface="+mn-lt"/>
                        </a:rPr>
                        <a:t>кўнгиллилар</a:t>
                      </a:r>
                      <a:r>
                        <a:rPr lang="ru-RU" sz="900" b="1" i="0" u="none" strike="noStrike" dirty="0" smtClean="0">
                          <a:solidFill>
                            <a:schemeClr val="tx1">
                              <a:lumMod val="95000"/>
                              <a:lumOff val="5000"/>
                            </a:schemeClr>
                          </a:solidFill>
                          <a:effectLst/>
                          <a:latin typeface="+mn-lt"/>
                        </a:rPr>
                        <a:t> сони</a:t>
                      </a:r>
                      <a:endParaRPr lang="ru-RU" sz="9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900" b="1" i="0" u="none" strike="noStrike" dirty="0" smtClean="0">
                          <a:solidFill>
                            <a:schemeClr val="tx1">
                              <a:lumMod val="95000"/>
                              <a:lumOff val="5000"/>
                            </a:schemeClr>
                          </a:solidFill>
                          <a:effectLst/>
                          <a:latin typeface="+mn-lt"/>
                        </a:rPr>
                        <a:t>-</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900" b="1" i="0" u="none" strike="noStrike" dirty="0" smtClean="0">
                          <a:solidFill>
                            <a:schemeClr val="tx1">
                              <a:lumMod val="95000"/>
                              <a:lumOff val="5000"/>
                            </a:schemeClr>
                          </a:solidFill>
                          <a:effectLst/>
                          <a:latin typeface="+mn-lt"/>
                        </a:rPr>
                        <a:t>7 000</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1863766773"/>
              </p:ext>
            </p:extLst>
          </p:nvPr>
        </p:nvGraphicFramePr>
        <p:xfrm>
          <a:off x="2554465" y="4970542"/>
          <a:ext cx="1548000" cy="814320"/>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2048326740"/>
                    </a:ext>
                  </a:extLst>
                </a:gridCol>
                <a:gridCol w="288000">
                  <a:extLst>
                    <a:ext uri="{9D8B030D-6E8A-4147-A177-3AD203B41FA5}">
                      <a16:colId xmlns:a16="http://schemas.microsoft.com/office/drawing/2014/main" val="3558759377"/>
                    </a:ext>
                  </a:extLst>
                </a:gridCol>
                <a:gridCol w="432000">
                  <a:extLst>
                    <a:ext uri="{9D8B030D-6E8A-4147-A177-3AD203B41FA5}">
                      <a16:colId xmlns:a16="http://schemas.microsoft.com/office/drawing/2014/main" val="1543928768"/>
                    </a:ext>
                  </a:extLst>
                </a:gridCol>
              </a:tblGrid>
              <a:tr h="2160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solidFill>
                          <a:effectLst/>
                          <a:latin typeface="+mn-lt"/>
                        </a:rPr>
                        <a:t>Эквадор</a:t>
                      </a:r>
                      <a:endParaRPr lang="ru-RU" sz="1200" dirty="0" smtClean="0">
                        <a:solidFill>
                          <a:schemeClr val="bg1"/>
                        </a:solidFill>
                        <a:effectLst/>
                        <a:latin typeface="+mn-lt"/>
                        <a:ea typeface="Calibri" panose="020F0502020204030204" pitchFamily="34" charset="0"/>
                        <a:cs typeface="Times New Roman" panose="02020603050405020304" pitchFamily="18" charset="0"/>
                      </a:endParaRPr>
                    </a:p>
                  </a:txBody>
                  <a:tcPr anchor="ctr">
                    <a:solidFill>
                      <a:srgbClr val="1D6295"/>
                    </a:solidFill>
                  </a:tcPr>
                </a:tc>
                <a:tc hMerge="1">
                  <a:txBody>
                    <a:bodyPr/>
                    <a:lstStyle/>
                    <a:p>
                      <a:endParaRPr lang="ru-RU"/>
                    </a:p>
                  </a:txBody>
                  <a:tcPr/>
                </a:tc>
                <a:tc hMerge="1">
                  <a:txBody>
                    <a:bodyPr/>
                    <a:lstStyle/>
                    <a:p>
                      <a:endParaRPr lang="ru-RU" dirty="0">
                        <a:solidFill>
                          <a:schemeClr val="bg1"/>
                        </a:solidFill>
                        <a:latin typeface="+mn-lt"/>
                      </a:endParaRPr>
                    </a:p>
                  </a:txBody>
                  <a:tcPr>
                    <a:solidFill>
                      <a:srgbClr val="1D6295"/>
                    </a:solidFill>
                  </a:tcPr>
                </a:tc>
                <a:extLst>
                  <a:ext uri="{0D108BD9-81ED-4DB2-BD59-A6C34878D82A}">
                    <a16:rowId xmlns:a16="http://schemas.microsoft.com/office/drawing/2014/main" val="2632074688"/>
                  </a:ext>
                </a:extLst>
              </a:tr>
              <a:tr h="540000">
                <a:tc>
                  <a:txBody>
                    <a:bodyPr/>
                    <a:lstStyle/>
                    <a:p>
                      <a:pPr algn="r" rtl="0" fontAlgn="ctr"/>
                      <a:r>
                        <a:rPr lang="ru-RU" sz="900" b="1" i="0" u="none" strike="noStrike" dirty="0" err="1" smtClean="0">
                          <a:solidFill>
                            <a:schemeClr val="tx1">
                              <a:lumMod val="95000"/>
                              <a:lumOff val="5000"/>
                            </a:schemeClr>
                          </a:solidFill>
                          <a:effectLst/>
                          <a:latin typeface="+mn-lt"/>
                        </a:rPr>
                        <a:t>Умумий</a:t>
                      </a:r>
                      <a:r>
                        <a:rPr lang="ru-RU" sz="900" b="1" i="0" u="none" strike="noStrike" dirty="0" smtClean="0">
                          <a:solidFill>
                            <a:schemeClr val="tx1">
                              <a:lumMod val="95000"/>
                              <a:lumOff val="5000"/>
                            </a:schemeClr>
                          </a:solidFill>
                          <a:effectLst/>
                          <a:latin typeface="+mn-lt"/>
                        </a:rPr>
                        <a:t> </a:t>
                      </a:r>
                      <a:r>
                        <a:rPr lang="ru-RU" sz="900" b="1" i="0" u="none" strike="noStrike" dirty="0" err="1" smtClean="0">
                          <a:solidFill>
                            <a:schemeClr val="tx1">
                              <a:lumMod val="95000"/>
                              <a:lumOff val="5000"/>
                            </a:schemeClr>
                          </a:solidFill>
                          <a:effectLst/>
                          <a:latin typeface="+mn-lt"/>
                        </a:rPr>
                        <a:t>кўнгиллилар</a:t>
                      </a:r>
                      <a:r>
                        <a:rPr lang="ru-RU" sz="900" b="1" i="0" u="none" strike="noStrike" dirty="0" smtClean="0">
                          <a:solidFill>
                            <a:schemeClr val="tx1">
                              <a:lumMod val="95000"/>
                              <a:lumOff val="5000"/>
                            </a:schemeClr>
                          </a:solidFill>
                          <a:effectLst/>
                          <a:latin typeface="+mn-lt"/>
                        </a:rPr>
                        <a:t> сони</a:t>
                      </a:r>
                      <a:endParaRPr lang="ru-RU" sz="900" b="1" i="0" u="none" strike="noStrike" dirty="0">
                        <a:solidFill>
                          <a:schemeClr val="tx1">
                            <a:lumMod val="95000"/>
                            <a:lumOff val="5000"/>
                          </a:schemeClr>
                        </a:solidFill>
                        <a:effectLst/>
                        <a:latin typeface="+mn-lt"/>
                      </a:endParaRP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ru-RU" sz="900" b="1" i="0" u="none" strike="noStrike" dirty="0" smtClean="0">
                          <a:solidFill>
                            <a:schemeClr val="tx1">
                              <a:lumMod val="95000"/>
                              <a:lumOff val="5000"/>
                            </a:schemeClr>
                          </a:solidFill>
                          <a:effectLst/>
                          <a:latin typeface="+mn-lt"/>
                        </a:rPr>
                        <a:t>-</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l" rtl="0" fontAlgn="ctr"/>
                      <a:r>
                        <a:rPr lang="ru-RU" sz="900" b="1" i="0" u="none" strike="noStrike" baseline="0" dirty="0" smtClean="0">
                          <a:solidFill>
                            <a:schemeClr val="tx1">
                              <a:lumMod val="95000"/>
                              <a:lumOff val="5000"/>
                            </a:schemeClr>
                          </a:solidFill>
                          <a:effectLst/>
                          <a:latin typeface="+mn-lt"/>
                        </a:rPr>
                        <a:t>7 </a:t>
                      </a:r>
                      <a:r>
                        <a:rPr lang="ru-RU" sz="900" b="1" i="0" u="none" strike="noStrike" dirty="0" smtClean="0">
                          <a:solidFill>
                            <a:schemeClr val="tx1">
                              <a:lumMod val="95000"/>
                              <a:lumOff val="5000"/>
                            </a:schemeClr>
                          </a:solidFill>
                          <a:effectLst/>
                          <a:latin typeface="+mn-lt"/>
                        </a:rPr>
                        <a:t>000</a:t>
                      </a:r>
                      <a:endParaRPr lang="ru-RU" sz="900" b="1" i="0" u="none" strike="noStrike" dirty="0">
                        <a:solidFill>
                          <a:schemeClr val="tx1">
                            <a:lumMod val="95000"/>
                            <a:lumOff val="5000"/>
                          </a:schemeClr>
                        </a:solidFill>
                        <a:effectLst/>
                        <a:latin typeface="+mn-lt"/>
                      </a:endParaRP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2370767197"/>
                  </a:ext>
                </a:extLst>
              </a:tr>
            </a:tbl>
          </a:graphicData>
        </a:graphic>
      </p:graphicFrame>
      <p:sp>
        <p:nvSpPr>
          <p:cNvPr id="2" name="Номер слайда 1"/>
          <p:cNvSpPr>
            <a:spLocks noGrp="1"/>
          </p:cNvSpPr>
          <p:nvPr>
            <p:ph type="sldNum" sz="quarter" idx="12"/>
          </p:nvPr>
        </p:nvSpPr>
        <p:spPr/>
        <p:txBody>
          <a:bodyPr/>
          <a:lstStyle/>
          <a:p>
            <a:fld id="{172A1076-BC83-43EA-97BF-54460EE2CDF7}" type="slidenum">
              <a:rPr lang="ru-RU" smtClean="0"/>
              <a:t>9</a:t>
            </a:fld>
            <a:endParaRPr lang="ru-RU"/>
          </a:p>
        </p:txBody>
      </p:sp>
    </p:spTree>
    <p:extLst>
      <p:ext uri="{BB962C8B-B14F-4D97-AF65-F5344CB8AC3E}">
        <p14:creationId xmlns:p14="http://schemas.microsoft.com/office/powerpoint/2010/main" val="4128805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4755</TotalTime>
  <Words>1368</Words>
  <Application>Microsoft Office PowerPoint</Application>
  <PresentationFormat>Широкоэкранный</PresentationFormat>
  <Paragraphs>385</Paragraphs>
  <Slides>23</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Arial Rounded MT Bold</vt:lpstr>
      <vt:lpstr>Calibri</vt:lpstr>
      <vt:lpstr>Calibri Light</vt:lpstr>
      <vt:lpstr>Franklin Gothic Book</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HP</cp:lastModifiedBy>
  <cp:revision>83</cp:revision>
  <dcterms:created xsi:type="dcterms:W3CDTF">2021-02-08T09:14:20Z</dcterms:created>
  <dcterms:modified xsi:type="dcterms:W3CDTF">2021-02-20T18:45:34Z</dcterms:modified>
</cp:coreProperties>
</file>