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5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61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16" r:id="rId40"/>
    <p:sldId id="299" r:id="rId41"/>
    <p:sldId id="309" r:id="rId42"/>
    <p:sldId id="300" r:id="rId43"/>
    <p:sldId id="304" r:id="rId44"/>
    <p:sldId id="305" r:id="rId45"/>
    <p:sldId id="306" r:id="rId46"/>
    <p:sldId id="307" r:id="rId47"/>
    <p:sldId id="308" r:id="rId48"/>
    <p:sldId id="310" r:id="rId49"/>
    <p:sldId id="311" r:id="rId50"/>
    <p:sldId id="312" r:id="rId51"/>
    <p:sldId id="313" r:id="rId52"/>
    <p:sldId id="317" r:id="rId53"/>
    <p:sldId id="301" r:id="rId54"/>
    <p:sldId id="315" r:id="rId55"/>
    <p:sldId id="318" r:id="rId56"/>
    <p:sldId id="303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36339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2400" b="1" dirty="0" smtClean="0">
                <a:latin typeface="Cambria" pitchFamily="18" charset="0"/>
                <a:ea typeface="Cambria" pitchFamily="18" charset="0"/>
              </a:rPr>
              <a:t>Девон </a:t>
            </a:r>
            <a:r>
              <a:rPr lang="uz-Cyrl-UZ" sz="2400" b="1" dirty="0">
                <a:latin typeface="Cambria" pitchFamily="18" charset="0"/>
                <a:ea typeface="Cambria" pitchFamily="18" charset="0"/>
              </a:rPr>
              <a:t>фаолиятининг самарадорлигини ошириш ва менежментнинг замонавий шакллари </a:t>
            </a:r>
            <a:r>
              <a:rPr lang="uz-Cyrl-UZ" sz="2400" b="1" dirty="0" smtClean="0">
                <a:latin typeface="Cambria" pitchFamily="18" charset="0"/>
                <a:ea typeface="Cambria" pitchFamily="18" charset="0"/>
              </a:rPr>
              <a:t>асосида кадрлар </a:t>
            </a:r>
            <a:r>
              <a:rPr lang="uz-Cyrl-UZ" sz="2400" b="1" dirty="0">
                <a:latin typeface="Cambria" pitchFamily="18" charset="0"/>
                <a:ea typeface="Cambria" pitchFamily="18" charset="0"/>
              </a:rPr>
              <a:t>билан ишлаш механизмларини жорий этиш </a:t>
            </a:r>
            <a:r>
              <a:rPr lang="uz-Cyrl-UZ" sz="2400" b="1" dirty="0" smtClean="0">
                <a:latin typeface="Cambria" pitchFamily="18" charset="0"/>
                <a:ea typeface="Cambria" pitchFamily="18" charset="0"/>
              </a:rPr>
              <a:t>бўйича комиссия томонидан амалга оширилган ишлар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76" y="5805264"/>
            <a:ext cx="28428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10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Ўзбекистон Республикаси Олий Мажлиси </a:t>
            </a:r>
            <a:br>
              <a:rPr lang="uz-Cyrl-UZ" sz="10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</a:br>
            <a:r>
              <a:rPr lang="uz-Cyrl-UZ" sz="10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Қонунчилик палатаси Спикерининг ўринбосари,</a:t>
            </a:r>
          </a:p>
          <a:p>
            <a:r>
              <a:rPr lang="uz-Cyrl-UZ" sz="10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Комиссия раиси 	 </a:t>
            </a:r>
          </a:p>
          <a:p>
            <a:r>
              <a:rPr lang="uz-Cyrl-UZ" sz="1000" b="1" dirty="0" smtClean="0">
                <a:latin typeface="Cambria" pitchFamily="18" charset="0"/>
                <a:ea typeface="Cambria" pitchFamily="18" charset="0"/>
              </a:rPr>
              <a:t>У.Иноятов</a:t>
            </a:r>
            <a:endParaRPr lang="uz-Cyrl-UZ" sz="1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193" y="6375811"/>
            <a:ext cx="1557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12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Тошкент 2021 йил</a:t>
            </a:r>
            <a:endParaRPr lang="ru-RU" sz="1200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2376016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200" b="1" dirty="0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uz-Cyrl-UZ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644008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/>
    </mc:Choice>
    <mc:Fallback xmlns="">
      <p:transition advTm="9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2592040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200" b="1" dirty="0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uz-Cyrl-UZ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427984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/>
    </mc:Choice>
    <mc:Fallback xmlns="">
      <p:transition advTm="9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/>
          <p:cNvSpPr/>
          <p:nvPr/>
        </p:nvSpPr>
        <p:spPr>
          <a:xfrm>
            <a:off x="2952080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200" b="1" dirty="0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uz-Cyrl-UZ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211960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/>
    </mc:Choice>
    <mc:Fallback xmlns="">
      <p:transition advTm="9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/>
          <p:cNvSpPr/>
          <p:nvPr/>
        </p:nvSpPr>
        <p:spPr>
          <a:xfrm>
            <a:off x="3240112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err="1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851920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/>
    </mc:Choice>
    <mc:Fallback xmlns="">
      <p:transition advTm="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/>
          <p:cNvSpPr/>
          <p:nvPr/>
        </p:nvSpPr>
        <p:spPr>
          <a:xfrm>
            <a:off x="3635896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err="1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635896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/>
    </mc:Choice>
    <mc:Fallback xmlns="">
      <p:transition advTm="9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3347864" y="1124744"/>
            <a:ext cx="2880320" cy="2664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/>
              <a:t>Ахборот-кутубхона ва архив ресурслари 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00">
        <p:fade/>
      </p:transition>
    </mc:Choice>
    <mc:Fallback xmlns="">
      <p:transition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3347864" y="1340768"/>
            <a:ext cx="2880320" cy="2664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/>
              <a:t>Ахборот-кутубхона ва архив ресурслари 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3347864" y="1700808"/>
            <a:ext cx="2880320" cy="2664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/>
              <a:t>Ахборот-кутубхона ва архив ресурслари 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3347864" y="2060848"/>
            <a:ext cx="2880320" cy="2664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/>
              <a:t>Ахборот-кутубхона ва архив ресурслари 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3347864" y="2564904"/>
            <a:ext cx="2880320" cy="2664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/>
              <a:t>Ахборот-кутубхона ва архив ресурслари 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0" y="44624"/>
            <a:ext cx="9144000" cy="936104"/>
            <a:chOff x="0" y="44624"/>
            <a:chExt cx="9144000" cy="936104"/>
          </a:xfrm>
        </p:grpSpPr>
        <p:pic>
          <p:nvPicPr>
            <p:cNvPr id="41" name="Picture 5" descr="C:\Users\internet\Pictures\Screenshots\Снимок экрана (1)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6" t="25000" r="6715" b="50000"/>
            <a:stretch/>
          </p:blipFill>
          <p:spPr bwMode="auto">
            <a:xfrm>
              <a:off x="0" y="44624"/>
              <a:ext cx="9144000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483769" y="328010"/>
              <a:ext cx="36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uz-Cyrl-UZ" sz="2400" b="1" dirty="0" smtClean="0">
                  <a:solidFill>
                    <a:srgbClr val="FF0000"/>
                  </a:solidFill>
                  <a:effectLst/>
                  <a:latin typeface="Cambria" pitchFamily="18" charset="0"/>
                  <a:ea typeface="Cambria" pitchFamily="18" charset="0"/>
                </a:rPr>
                <a:t>Комиссия таклифлари</a:t>
              </a:r>
              <a:endParaRPr lang="ru-RU" sz="2400" b="1" dirty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105622" y="3933056"/>
            <a:ext cx="3114572" cy="2663408"/>
            <a:chOff x="105622" y="3933056"/>
            <a:chExt cx="3114572" cy="2663408"/>
          </a:xfrm>
        </p:grpSpPr>
        <p:sp>
          <p:nvSpPr>
            <p:cNvPr id="4" name="Овал 3"/>
            <p:cNvSpPr/>
            <p:nvPr/>
          </p:nvSpPr>
          <p:spPr>
            <a:xfrm>
              <a:off x="914056" y="3933056"/>
              <a:ext cx="1353688" cy="108000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622" y="5519246"/>
              <a:ext cx="31145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z-Cyrl-UZ" sz="1600" b="1" dirty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Қ</a:t>
              </a:r>
              <a:r>
                <a:rPr lang="uz-Cyrl-UZ" sz="16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онун лойиҳаларининг белгиланган муддатларда кўриб чиқилишини назорат қилиш</a:t>
              </a:r>
              <a:endParaRPr lang="ru-RU" sz="16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914056" y="1255986"/>
            <a:ext cx="6659941" cy="1623615"/>
            <a:chOff x="1475656" y="1412776"/>
            <a:chExt cx="5646697" cy="1623615"/>
          </a:xfrm>
        </p:grpSpPr>
        <p:pic>
          <p:nvPicPr>
            <p:cNvPr id="2051" name="Picture 3" descr="C:\Users\internet\Desktop\ООН\logo-smartMC_whit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412776"/>
              <a:ext cx="5328592" cy="1623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478132" y="1674673"/>
              <a:ext cx="3644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z-Cyrl-UZ" sz="2400" b="1" dirty="0" smtClean="0">
                  <a:solidFill>
                    <a:srgbClr val="00B050"/>
                  </a:solidFill>
                  <a:latin typeface="Cambria" pitchFamily="18" charset="0"/>
                  <a:ea typeface="Cambria" pitchFamily="18" charset="0"/>
                </a:rPr>
                <a:t>Назорат </a:t>
              </a:r>
              <a:r>
                <a:rPr lang="uz-Cyrl-UZ" sz="2400" b="1" dirty="0">
                  <a:solidFill>
                    <a:srgbClr val="00B050"/>
                  </a:solidFill>
                  <a:latin typeface="Cambria" pitchFamily="18" charset="0"/>
                  <a:ea typeface="Cambria" pitchFamily="18" charset="0"/>
                </a:rPr>
                <a:t>ва мониторинг бўлимини ташкил этиш</a:t>
              </a:r>
              <a:endParaRPr lang="ru-RU" sz="2400" b="1" dirty="0">
                <a:solidFill>
                  <a:srgbClr val="00B050"/>
                </a:solidFill>
                <a:latin typeface="Cambria" pitchFamily="18" charset="0"/>
                <a:ea typeface="Cambria" pitchFamily="18" charset="0"/>
              </a:endParaRPr>
            </a:p>
          </p:txBody>
        </p:sp>
      </p:grpSp>
      <p:grpSp>
        <p:nvGrpSpPr>
          <p:cNvPr id="2049" name="Группа 2048"/>
          <p:cNvGrpSpPr/>
          <p:nvPr/>
        </p:nvGrpSpPr>
        <p:grpSpPr>
          <a:xfrm>
            <a:off x="5754954" y="3933056"/>
            <a:ext cx="3211637" cy="1928924"/>
            <a:chOff x="5754954" y="3933056"/>
            <a:chExt cx="3211637" cy="1928924"/>
          </a:xfrm>
        </p:grpSpPr>
        <p:sp>
          <p:nvSpPr>
            <p:cNvPr id="9" name="TextBox 8"/>
            <p:cNvSpPr txBox="1"/>
            <p:nvPr/>
          </p:nvSpPr>
          <p:spPr>
            <a:xfrm>
              <a:off x="5754954" y="5523426"/>
              <a:ext cx="3211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z-Cyrl-UZ" sz="16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KPI тизимини юритиш</a:t>
              </a:r>
              <a:endParaRPr lang="ru-RU" sz="16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588223" y="3933056"/>
              <a:ext cx="1322067" cy="1080000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48" name="Группа 2047"/>
          <p:cNvGrpSpPr/>
          <p:nvPr/>
        </p:nvGrpSpPr>
        <p:grpSpPr>
          <a:xfrm>
            <a:off x="3220194" y="3885364"/>
            <a:ext cx="2781943" cy="2211762"/>
            <a:chOff x="3220194" y="3885364"/>
            <a:chExt cx="2781943" cy="2211762"/>
          </a:xfrm>
        </p:grpSpPr>
        <p:sp>
          <p:nvSpPr>
            <p:cNvPr id="20" name="TextBox 19"/>
            <p:cNvSpPr txBox="1"/>
            <p:nvPr/>
          </p:nvSpPr>
          <p:spPr>
            <a:xfrm>
              <a:off x="3220194" y="5512351"/>
              <a:ext cx="2781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z-Cyrl-UZ" sz="1600" b="1" dirty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И</a:t>
              </a:r>
              <a:r>
                <a:rPr lang="uz-Cyrl-UZ" sz="1600" b="1" dirty="0" smtClean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жро </a:t>
              </a:r>
              <a:r>
                <a:rPr lang="uz-Cyrl-UZ" sz="1600" b="1" dirty="0">
                  <a:solidFill>
                    <a:srgbClr val="002060"/>
                  </a:solidFill>
                  <a:latin typeface="Cambria" pitchFamily="18" charset="0"/>
                  <a:ea typeface="Cambria" pitchFamily="18" charset="0"/>
                </a:rPr>
                <a:t>интизомини таъминлаш</a:t>
              </a:r>
              <a:endParaRPr lang="ru-RU" sz="16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endParaRPr>
            </a:p>
          </p:txBody>
        </p:sp>
        <p:pic>
          <p:nvPicPr>
            <p:cNvPr id="2054" name="Picture 6" descr="C:\Users\internet\Desktop\ООН\800px_COLOURBOX1941195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2" t="5289" r="16419" b="4263"/>
            <a:stretch/>
          </p:blipFill>
          <p:spPr bwMode="auto">
            <a:xfrm>
              <a:off x="3870208" y="3885364"/>
              <a:ext cx="1224336" cy="117538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Группа 29"/>
          <p:cNvGrpSpPr/>
          <p:nvPr/>
        </p:nvGrpSpPr>
        <p:grpSpPr>
          <a:xfrm>
            <a:off x="1423004" y="2924944"/>
            <a:ext cx="6090607" cy="657217"/>
            <a:chOff x="1423004" y="2924944"/>
            <a:chExt cx="6090607" cy="657217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1512376" y="2996952"/>
              <a:ext cx="5940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423004" y="2924944"/>
              <a:ext cx="340684" cy="612040"/>
              <a:chOff x="1098252" y="2960976"/>
              <a:chExt cx="340684" cy="612040"/>
            </a:xfrm>
          </p:grpSpPr>
          <p:sp>
            <p:nvSpPr>
              <p:cNvPr id="27" name="Стрелка вниз 26"/>
              <p:cNvSpPr/>
              <p:nvPr/>
            </p:nvSpPr>
            <p:spPr>
              <a:xfrm>
                <a:off x="1098252" y="2996952"/>
                <a:ext cx="340684" cy="576064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1133260" y="2960976"/>
                <a:ext cx="305676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5" name="Группа 34"/>
            <p:cNvGrpSpPr/>
            <p:nvPr/>
          </p:nvGrpSpPr>
          <p:grpSpPr>
            <a:xfrm>
              <a:off x="4302228" y="2965929"/>
              <a:ext cx="323320" cy="612040"/>
              <a:chOff x="1115616" y="2960976"/>
              <a:chExt cx="323320" cy="612040"/>
            </a:xfrm>
          </p:grpSpPr>
          <p:sp>
            <p:nvSpPr>
              <p:cNvPr id="36" name="Стрелка вниз 35"/>
              <p:cNvSpPr/>
              <p:nvPr/>
            </p:nvSpPr>
            <p:spPr>
              <a:xfrm>
                <a:off x="1115616" y="2996952"/>
                <a:ext cx="323320" cy="576064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1133260" y="2960976"/>
                <a:ext cx="305676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7190291" y="2970121"/>
              <a:ext cx="323320" cy="612040"/>
              <a:chOff x="1115616" y="2960976"/>
              <a:chExt cx="323320" cy="612040"/>
            </a:xfrm>
          </p:grpSpPr>
          <p:sp>
            <p:nvSpPr>
              <p:cNvPr id="39" name="Стрелка вниз 38"/>
              <p:cNvSpPr/>
              <p:nvPr/>
            </p:nvSpPr>
            <p:spPr>
              <a:xfrm>
                <a:off x="1115616" y="2996952"/>
                <a:ext cx="323320" cy="576064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1133260" y="2960976"/>
                <a:ext cx="305676" cy="25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82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3347864" y="2996952"/>
            <a:ext cx="2880320" cy="2664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/>
              <a:t>Ахборот-кутубхона ва архив ресурслари 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3347864" y="3429000"/>
            <a:ext cx="2880320" cy="2664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/>
              <a:t>Ахборот-кутубхона ва архив ресурслари 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3347864" y="3789040"/>
            <a:ext cx="2880320" cy="2664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/>
              <a:t>Ахборот-кутубхона ва архив ресурслари 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3347864" y="4005064"/>
            <a:ext cx="2880320" cy="2664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/>
              <a:t>Ахборот-кутубхона ва архив ресурслари 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483768" y="3284984"/>
            <a:ext cx="4464496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979712" y="2708920"/>
            <a:ext cx="5472608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331640" y="2348880"/>
            <a:ext cx="684076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331640" y="1484784"/>
            <a:ext cx="6840760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ambria" pitchFamily="18" charset="0"/>
                <a:ea typeface="Cambria" pitchFamily="18" charset="0"/>
              </a:rPr>
              <a:t>Ахборот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технологияларини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жорий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қилиш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ва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ривожлантириш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>
        <p:fade/>
      </p:transition>
    </mc:Choice>
    <mc:Fallback xmlns="">
      <p:transition advTm="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331640" y="1268760"/>
            <a:ext cx="684076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4499991" y="2132856"/>
            <a:ext cx="504057" cy="136815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3212976"/>
            <a:ext cx="504056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Ахборот-кутубхона ва архив ресурслари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маркази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>
        <p:fad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1" name="Скругленный прямоугольник 10"/>
          <p:cNvSpPr/>
          <p:nvPr/>
        </p:nvSpPr>
        <p:spPr>
          <a:xfrm>
            <a:off x="3549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ambria" pitchFamily="18" charset="0"/>
                <a:ea typeface="Cambria" pitchFamily="18" charset="0"/>
              </a:rPr>
              <a:t>Баёнлар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сектори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>
                <a:latin typeface="Cambria" pitchFamily="18" charset="0"/>
                <a:ea typeface="Cambria" pitchFamily="18" charset="0"/>
              </a:rPr>
              <a:t>Ташкилий-кадрлар бўлими</a:t>
            </a:r>
            <a:endParaRPr lang="uz-Cyrl-UZ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873938" y="2276872"/>
            <a:ext cx="133586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876496" y="2636872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07504" y="1556792"/>
            <a:ext cx="2375704" cy="647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5496" y="1556792"/>
            <a:ext cx="2448273" cy="647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Ташкилий ишлар сектори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115976" y="1412776"/>
            <a:ext cx="324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>
                <a:latin typeface="Cambria" pitchFamily="18" charset="0"/>
                <a:ea typeface="Cambria" pitchFamily="18" charset="0"/>
              </a:rPr>
              <a:t>Назорат-таҳлил бўлими</a:t>
            </a:r>
            <a:endParaRPr lang="ru-RU" sz="2000" b="1" dirty="0"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4355976" y="1808856"/>
            <a:ext cx="2448272" cy="743847"/>
            <a:chOff x="4355976" y="1808856"/>
            <a:chExt cx="2448272" cy="743847"/>
          </a:xfrm>
        </p:grpSpPr>
        <p:sp>
          <p:nvSpPr>
            <p:cNvPr id="11" name="Стрелка вниз 10"/>
            <p:cNvSpPr/>
            <p:nvPr/>
          </p:nvSpPr>
          <p:spPr>
            <a:xfrm>
              <a:off x="6444208" y="1976703"/>
              <a:ext cx="360000" cy="5760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4355976" y="1844856"/>
              <a:ext cx="2412000" cy="28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444248" y="1808856"/>
              <a:ext cx="360000" cy="32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5220072" y="2552703"/>
            <a:ext cx="2664296" cy="516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Ҳудудлар билан ишлаш сектори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2519772" y="2493008"/>
            <a:ext cx="324036" cy="1008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01485" y="3516803"/>
            <a:ext cx="3240000" cy="108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Ахборот-таҳлил бўлими</a:t>
            </a:r>
            <a:endParaRPr lang="uz-Cyrl-UZ" sz="2000" b="1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1020900">
            <a:off x="1092762" y="1918873"/>
            <a:ext cx="3312000" cy="72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9799041">
            <a:off x="1083300" y="1891898"/>
            <a:ext cx="3348000" cy="681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 rot="585743">
            <a:off x="5206889" y="2777728"/>
            <a:ext cx="2664000" cy="72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10278565">
            <a:off x="5230513" y="2765777"/>
            <a:ext cx="2664000" cy="681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4355976" y="3909289"/>
            <a:ext cx="2448272" cy="743847"/>
            <a:chOff x="4355976" y="1808856"/>
            <a:chExt cx="2448272" cy="743847"/>
          </a:xfrm>
        </p:grpSpPr>
        <p:sp>
          <p:nvSpPr>
            <p:cNvPr id="21" name="Стрелка вниз 20"/>
            <p:cNvSpPr/>
            <p:nvPr/>
          </p:nvSpPr>
          <p:spPr>
            <a:xfrm>
              <a:off x="6444208" y="1976703"/>
              <a:ext cx="360000" cy="576000"/>
            </a:xfrm>
            <a:prstGeom prst="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право 21"/>
            <p:cNvSpPr/>
            <p:nvPr/>
          </p:nvSpPr>
          <p:spPr>
            <a:xfrm>
              <a:off x="4355976" y="1832655"/>
              <a:ext cx="2412000" cy="288000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6444248" y="1808856"/>
              <a:ext cx="360000" cy="324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5292100" y="4712943"/>
            <a:ext cx="2664296" cy="516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ambria" pitchFamily="18" charset="0"/>
                <a:ea typeface="Cambria" pitchFamily="18" charset="0"/>
              </a:rPr>
              <a:t>Ташкилий-назорат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 smtClean="0">
                <a:latin typeface="Cambria" pitchFamily="18" charset="0"/>
                <a:ea typeface="Cambria" pitchFamily="18" charset="0"/>
              </a:rPr>
              <a:t>сектори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292100" y="4707921"/>
            <a:ext cx="2664296" cy="5162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Йиғма-ахборот сектори</a:t>
            </a:r>
            <a:endParaRPr lang="uz-Cyrl-UZ" b="1" dirty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0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latin typeface="Cambria" pitchFamily="18" charset="0"/>
                <a:ea typeface="Cambria" pitchFamily="18" charset="0"/>
              </a:rPr>
              <a:t>Ташкилий-кадрлар</a:t>
            </a:r>
            <a:r>
              <a:rPr lang="ru-RU" sz="20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sz="2000" b="1" dirty="0" err="1">
                <a:latin typeface="Cambria" pitchFamily="18" charset="0"/>
                <a:ea typeface="Cambria" pitchFamily="18" charset="0"/>
              </a:rPr>
              <a:t>бўлими</a:t>
            </a:r>
            <a:endParaRPr lang="ru-RU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084168" y="2636872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ambria" pitchFamily="18" charset="0"/>
                <a:ea typeface="Cambria" pitchFamily="18" charset="0"/>
              </a:rPr>
              <a:t>Ташкилий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ишлар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сектори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>
        <p:fade/>
      </p:transition>
    </mc:Choice>
    <mc:Fallback xmlns="">
      <p:transition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>
                <a:latin typeface="Cambria" pitchFamily="18" charset="0"/>
                <a:ea typeface="Cambria" pitchFamily="18" charset="0"/>
              </a:rPr>
              <a:t>Ташкилий-кадрлар бўлими</a:t>
            </a:r>
            <a:endParaRPr lang="uz-Cyrl-UZ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580112" y="2636872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Ташкилий ишлар сектори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2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>
        <p:fade/>
      </p:transition>
    </mc:Choice>
    <mc:Fallback xmlns="">
      <p:transition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>
                <a:latin typeface="Cambria" pitchFamily="18" charset="0"/>
                <a:ea typeface="Cambria" pitchFamily="18" charset="0"/>
              </a:rPr>
              <a:t>Ташкилий кадрлар бўлими</a:t>
            </a:r>
            <a:endParaRPr lang="ru-RU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004048" y="2636872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Ташкилий ишлар сектори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>
        <p:fade/>
      </p:transition>
    </mc:Choice>
    <mc:Fallback xmlns="">
      <p:transition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>
                <a:latin typeface="Cambria" pitchFamily="18" charset="0"/>
                <a:ea typeface="Cambria" pitchFamily="18" charset="0"/>
              </a:rPr>
              <a:t>Ташкилий кадрлар бўлими</a:t>
            </a:r>
            <a:endParaRPr lang="uz-Cyrl-UZ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355976" y="2636872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Ташкилий ишлар сектори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>
        <p:fade/>
      </p:transition>
    </mc:Choice>
    <mc:Fallback xmlns="">
      <p:transition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>
                <a:latin typeface="Cambria" pitchFamily="18" charset="0"/>
                <a:ea typeface="Cambria" pitchFamily="18" charset="0"/>
              </a:rPr>
              <a:t>Ташкилий кадрлар бўлими</a:t>
            </a:r>
            <a:endParaRPr lang="uz-Cyrl-UZ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635896" y="2636872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Ташкилий ишлар сектори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>
        <p:fade/>
      </p:transition>
    </mc:Choice>
    <mc:Fallback xmlns="">
      <p:transition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>
                <a:latin typeface="Cambria" pitchFamily="18" charset="0"/>
                <a:ea typeface="Cambria" pitchFamily="18" charset="0"/>
              </a:rPr>
              <a:t>Ташкилий кадрлар бўлими</a:t>
            </a:r>
            <a:endParaRPr lang="uz-Cyrl-UZ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771800" y="2636872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Ташкилий ишлар сектори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>
        <p:fade/>
      </p:transition>
    </mc:Choice>
    <mc:Fallback xmlns="">
      <p:transition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latin typeface="Cambria" pitchFamily="18" charset="0"/>
                <a:ea typeface="Cambria" pitchFamily="18" charset="0"/>
              </a:rPr>
              <a:t>Ташкилий</a:t>
            </a:r>
            <a:r>
              <a:rPr lang="ru-RU" sz="20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000" b="1" dirty="0" err="1" smtClean="0">
                <a:latin typeface="Cambria" pitchFamily="18" charset="0"/>
                <a:ea typeface="Cambria" pitchFamily="18" charset="0"/>
              </a:rPr>
              <a:t>кадрлар</a:t>
            </a:r>
            <a:r>
              <a:rPr lang="ru-RU" sz="20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000" b="1" dirty="0" err="1">
                <a:latin typeface="Cambria" pitchFamily="18" charset="0"/>
                <a:ea typeface="Cambria" pitchFamily="18" charset="0"/>
              </a:rPr>
              <a:t>бўлими</a:t>
            </a:r>
            <a:endParaRPr lang="ru-RU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979712" y="2636872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ambria" pitchFamily="18" charset="0"/>
                <a:ea typeface="Cambria" pitchFamily="18" charset="0"/>
              </a:rPr>
              <a:t>Ташкилий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ишлар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сектори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>
        <p:fade/>
      </p:transition>
    </mc:Choice>
    <mc:Fallback xmlns="">
      <p:transition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latin typeface="Cambria" pitchFamily="18" charset="0"/>
                <a:ea typeface="Cambria" pitchFamily="18" charset="0"/>
              </a:rPr>
              <a:t>Ташкилий</a:t>
            </a:r>
            <a:r>
              <a:rPr lang="ru-RU" sz="20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000" b="1" dirty="0" err="1" smtClean="0">
                <a:latin typeface="Cambria" pitchFamily="18" charset="0"/>
                <a:ea typeface="Cambria" pitchFamily="18" charset="0"/>
              </a:rPr>
              <a:t>кадрлар</a:t>
            </a:r>
            <a:r>
              <a:rPr lang="ru-RU" sz="20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000" b="1" dirty="0" err="1">
                <a:latin typeface="Cambria" pitchFamily="18" charset="0"/>
                <a:ea typeface="Cambria" pitchFamily="18" charset="0"/>
              </a:rPr>
              <a:t>бўлими</a:t>
            </a:r>
            <a:endParaRPr lang="ru-RU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15616" y="2636872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ambria" pitchFamily="18" charset="0"/>
                <a:ea typeface="Cambria" pitchFamily="18" charset="0"/>
              </a:rPr>
              <a:t>Ташкилий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ишлар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сектори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5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>
        <p:fade/>
      </p:transition>
    </mc:Choice>
    <mc:Fallback xmlns="">
      <p:transition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1" name="Скругленный прямоугольник 10"/>
          <p:cNvSpPr/>
          <p:nvPr/>
        </p:nvSpPr>
        <p:spPr>
          <a:xfrm>
            <a:off x="3549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ambria" pitchFamily="18" charset="0"/>
                <a:ea typeface="Cambria" pitchFamily="18" charset="0"/>
              </a:rPr>
              <a:t>Баёнлар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сектори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88224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Назорат-таҳлил 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бўлими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latin typeface="Cambria" pitchFamily="18" charset="0"/>
                <a:ea typeface="Cambria" pitchFamily="18" charset="0"/>
              </a:rPr>
              <a:t>Ташкилий</a:t>
            </a:r>
            <a:r>
              <a:rPr lang="ru-RU" sz="20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000" b="1" dirty="0" err="1" smtClean="0">
                <a:latin typeface="Cambria" pitchFamily="18" charset="0"/>
                <a:ea typeface="Cambria" pitchFamily="18" charset="0"/>
              </a:rPr>
              <a:t>кадрлар</a:t>
            </a:r>
            <a:r>
              <a:rPr lang="ru-RU" sz="20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000" b="1" dirty="0" err="1">
                <a:latin typeface="Cambria" pitchFamily="18" charset="0"/>
                <a:ea typeface="Cambria" pitchFamily="18" charset="0"/>
              </a:rPr>
              <a:t>бўлими</a:t>
            </a:r>
            <a:endParaRPr lang="ru-RU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1520" y="2708984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Крест 1"/>
          <p:cNvSpPr/>
          <p:nvPr/>
        </p:nvSpPr>
        <p:spPr>
          <a:xfrm>
            <a:off x="1079648" y="2348912"/>
            <a:ext cx="324000" cy="288000"/>
          </a:xfrm>
          <a:prstGeom prst="plus">
            <a:avLst>
              <a:gd name="adj" fmla="val 386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4428016" y="1536866"/>
            <a:ext cx="288000" cy="936000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369066" y="249291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М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урожаатлар </a:t>
            </a:r>
            <a:r>
              <a:rPr lang="uz-Cyrl-UZ" b="1" dirty="0">
                <a:latin typeface="Cambria" pitchFamily="18" charset="0"/>
                <a:ea typeface="Cambria" pitchFamily="18" charset="0"/>
              </a:rPr>
              <a:t>билан ишлаш 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ambria" pitchFamily="18" charset="0"/>
                <a:ea typeface="Cambria" pitchFamily="18" charset="0"/>
              </a:rPr>
              <a:t>Ташкилий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ишлар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сектори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3369066" y="2481250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700" b="1" dirty="0" smtClean="0">
                <a:latin typeface="Cambria" pitchFamily="18" charset="0"/>
                <a:ea typeface="Cambria" pitchFamily="18" charset="0"/>
              </a:rPr>
              <a:t>Фуқароларнинг </a:t>
            </a:r>
            <a:r>
              <a:rPr lang="uz-Cyrl-UZ" sz="1700" b="1" dirty="0">
                <a:latin typeface="Cambria" pitchFamily="18" charset="0"/>
                <a:ea typeface="Cambria" pitchFamily="18" charset="0"/>
              </a:rPr>
              <a:t>қабулини ташкил этиш </a:t>
            </a:r>
            <a:endParaRPr lang="ru-RU" sz="17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2627784" y="980728"/>
            <a:ext cx="3924000" cy="1152000"/>
            <a:chOff x="2534916" y="980728"/>
            <a:chExt cx="3837284" cy="1044116"/>
          </a:xfrm>
        </p:grpSpPr>
        <p:sp>
          <p:nvSpPr>
            <p:cNvPr id="10" name="Двойная стрелка влево/вверх 9"/>
            <p:cNvSpPr/>
            <p:nvPr/>
          </p:nvSpPr>
          <p:spPr>
            <a:xfrm flipH="1">
              <a:off x="5076056" y="1232756"/>
              <a:ext cx="1296144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Двойная стрелка влево/вверх 6"/>
            <p:cNvSpPr/>
            <p:nvPr/>
          </p:nvSpPr>
          <p:spPr>
            <a:xfrm>
              <a:off x="2534916" y="1232756"/>
              <a:ext cx="1224136" cy="792088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555776" y="980728"/>
              <a:ext cx="3816424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Умумий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ru-RU" sz="2400" b="1" dirty="0" err="1">
                  <a:latin typeface="Cambria" pitchFamily="18" charset="0"/>
                  <a:ea typeface="Cambria" pitchFamily="18" charset="0"/>
                </a:rPr>
                <a:t>бўлим</a:t>
              </a:r>
              <a:r>
                <a:rPr lang="ru-RU" sz="2400" b="1" dirty="0">
                  <a:latin typeface="Cambria" pitchFamily="18" charset="0"/>
                  <a:ea typeface="Cambria" pitchFamily="18" charset="0"/>
                </a:rPr>
                <a:t> </a:t>
              </a:r>
            </a:p>
          </p:txBody>
        </p:sp>
      </p:grpSp>
      <p:sp>
        <p:nvSpPr>
          <p:cNvPr id="11" name="Скругленный прямоугольник 10"/>
          <p:cNvSpPr/>
          <p:nvPr/>
        </p:nvSpPr>
        <p:spPr>
          <a:xfrm>
            <a:off x="3549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ambria" pitchFamily="18" charset="0"/>
                <a:ea typeface="Cambria" pitchFamily="18" charset="0"/>
              </a:rPr>
              <a:t>Баёнлар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latin typeface="Cambria" pitchFamily="18" charset="0"/>
                <a:ea typeface="Cambria" pitchFamily="18" charset="0"/>
              </a:rPr>
              <a:t>сектори</a:t>
            </a:r>
            <a:r>
              <a:rPr lang="ru-RU" b="1" dirty="0">
                <a:latin typeface="Cambria" pitchFamily="18" charset="0"/>
                <a:ea typeface="Cambria" pitchFamily="18" charset="0"/>
              </a:rPr>
              <a:t>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987700"/>
            <a:ext cx="3924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>
                <a:latin typeface="Cambria" pitchFamily="18" charset="0"/>
                <a:ea typeface="Cambria" pitchFamily="18" charset="0"/>
              </a:rPr>
              <a:t>Ташкилий кадрлар бўлими</a:t>
            </a:r>
            <a:endParaRPr lang="uz-Cyrl-UZ" sz="2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1520" y="2708984"/>
            <a:ext cx="1980000" cy="57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Ташкилий-назорат сектори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Крест 1"/>
          <p:cNvSpPr/>
          <p:nvPr/>
        </p:nvSpPr>
        <p:spPr>
          <a:xfrm>
            <a:off x="1079648" y="2348912"/>
            <a:ext cx="324000" cy="288000"/>
          </a:xfrm>
          <a:prstGeom prst="plus">
            <a:avLst>
              <a:gd name="adj" fmla="val 386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4428016" y="1536866"/>
            <a:ext cx="288000" cy="936000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588224" y="1597810"/>
            <a:ext cx="2412145" cy="72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Махфий</a:t>
            </a:r>
            <a:r>
              <a:rPr lang="ru-RU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қисм</a:t>
            </a:r>
            <a:r>
              <a:rPr lang="ru-RU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 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588224" y="1597810"/>
            <a:ext cx="2412145" cy="72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 </a:t>
            </a:r>
            <a:r>
              <a:rPr lang="ru-RU" b="1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бўлим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369066" y="249291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>
                <a:latin typeface="Cambria" pitchFamily="18" charset="0"/>
                <a:ea typeface="Cambria" pitchFamily="18" charset="0"/>
              </a:rPr>
              <a:t>М</a:t>
            </a:r>
            <a:r>
              <a:rPr lang="uz-Cyrl-UZ" b="1" dirty="0" smtClean="0">
                <a:latin typeface="Cambria" pitchFamily="18" charset="0"/>
                <a:ea typeface="Cambria" pitchFamily="18" charset="0"/>
              </a:rPr>
              <a:t>урожаатлар </a:t>
            </a:r>
            <a:r>
              <a:rPr lang="uz-Cyrl-UZ" b="1" dirty="0">
                <a:latin typeface="Cambria" pitchFamily="18" charset="0"/>
                <a:ea typeface="Cambria" pitchFamily="18" charset="0"/>
              </a:rPr>
              <a:t>билан ишлаш </a:t>
            </a:r>
            <a:endParaRPr lang="ru-RU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8186" y="1556792"/>
            <a:ext cx="2520000" cy="72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Ташкилий ишлар сектори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00156 0.1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1403648" y="1988840"/>
            <a:ext cx="6480720" cy="22322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3200" b="1" dirty="0">
                <a:latin typeface="Cambria" pitchFamily="18" charset="0"/>
                <a:ea typeface="Cambria" pitchFamily="18" charset="0"/>
              </a:rPr>
              <a:t>Ахборот-коммуникация технологиялари бўлими</a:t>
            </a:r>
            <a:endParaRPr lang="ru-RU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403648" y="1988840"/>
            <a:ext cx="6480720" cy="2232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3200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2123728" y="3356992"/>
            <a:ext cx="1872208" cy="136815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076056" y="3356992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ўринбосари, Юридик бошқарма бошлиғи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orient="vert"/>
      </p:transition>
    </mc:Choice>
    <mc:Fallback xmlns="">
      <p:transition spd="slow" advTm="1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ўринбосари, Юридик бошқарма бошлиғи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5896" y="3717032"/>
            <a:ext cx="1655984" cy="133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ўринбосари, Юридик бошқарма бошлиғи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5896" y="3861192"/>
            <a:ext cx="1584176" cy="1296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ўринбосари, Юридик бошқарма бошлиғи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5896" y="4005064"/>
            <a:ext cx="1584176" cy="12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Бошлиғи</a:t>
            </a:r>
          </a:p>
          <a:p>
            <a:pPr algn="ctr"/>
            <a:endParaRPr lang="uz-Cyrl-UZ" sz="1400" b="1" dirty="0"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sz="1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бошлиғи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ўринбосари, Юридик бошқарма </a:t>
            </a:r>
            <a:r>
              <a:rPr lang="uz-Cyrl-UZ" sz="1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12121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                             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8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5896" y="4041200"/>
            <a:ext cx="1584176" cy="1188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Бошлиғи</a:t>
            </a:r>
          </a:p>
          <a:p>
            <a:pPr algn="ctr"/>
            <a:endParaRPr lang="uz-Cyrl-UZ" sz="1400" b="1" dirty="0"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sz="1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бошқарма бошлиғи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ўринбосари, Юридик </a:t>
            </a:r>
            <a:r>
              <a:rPr lang="uz-Cyrl-UZ" sz="1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111111112121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                             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72080" y="4221216"/>
            <a:ext cx="1547992" cy="115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Бошлиғи</a:t>
            </a:r>
          </a:p>
          <a:p>
            <a:pPr algn="ctr"/>
            <a:endParaRPr lang="uz-Cyrl-UZ" sz="1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бошқарма </a:t>
            </a:r>
            <a:r>
              <a:rPr lang="uz-Cyrl-UZ" sz="1400" b="1" dirty="0">
                <a:latin typeface="Cambria" pitchFamily="18" charset="0"/>
                <a:ea typeface="Cambria" pitchFamily="18" charset="0"/>
              </a:rPr>
              <a:t>бошлиғи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ўринбосари, Юридик </a:t>
            </a:r>
            <a:r>
              <a:rPr lang="uz-Cyrl-UZ" sz="1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111111112121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                             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5896" y="4401224"/>
            <a:ext cx="1584000" cy="1044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Бошлиғи</a:t>
            </a:r>
          </a:p>
          <a:p>
            <a:pPr algn="ctr"/>
            <a:r>
              <a:rPr lang="uz-Cyrl-UZ" sz="1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Юридик</a:t>
            </a:r>
          </a:p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бошқарма бошлиғи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 </a:t>
            </a:r>
            <a:r>
              <a:rPr lang="uz-Cyrl-UZ" sz="1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1111112121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                             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35896" y="4581248"/>
            <a:ext cx="1548000" cy="108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Юридик</a:t>
            </a:r>
          </a:p>
          <a:p>
            <a:pPr algn="ctr"/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бошқарма </a:t>
            </a:r>
            <a:r>
              <a:rPr lang="uz-Cyrl-UZ" sz="1400" b="1" dirty="0">
                <a:latin typeface="Cambria" pitchFamily="18" charset="0"/>
                <a:ea typeface="Cambria" pitchFamily="18" charset="0"/>
              </a:rPr>
              <a:t>бошлиғи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 </a:t>
            </a:r>
            <a:r>
              <a:rPr lang="uz-Cyrl-UZ" sz="1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1111112121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                             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07904" y="4725144"/>
            <a:ext cx="1440160" cy="93610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Юридик</a:t>
            </a:r>
          </a:p>
          <a:p>
            <a:pPr algn="ctr"/>
            <a:r>
              <a:rPr lang="uz-Cyrl-UZ" sz="1200" b="1" dirty="0">
                <a:latin typeface="Cambria" pitchFamily="18" charset="0"/>
                <a:ea typeface="Cambria" pitchFamily="18" charset="0"/>
              </a:rPr>
              <a:t>бошқарма бошлиғи</a:t>
            </a:r>
            <a:endParaRPr lang="ru-RU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 </a:t>
            </a:r>
            <a:r>
              <a:rPr lang="uz-Cyrl-UZ" sz="1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1111112121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                             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3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1225870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200" b="1" dirty="0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uz-Cyrl-UZ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686265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00"/>
    </mc:Choice>
    <mc:Fallback xmlns="">
      <p:transition advTm="15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79912" y="4869240"/>
            <a:ext cx="1367992" cy="90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Юридик</a:t>
            </a:r>
          </a:p>
          <a:p>
            <a:pPr algn="ctr"/>
            <a:r>
              <a:rPr lang="uz-Cyrl-UZ" sz="1200" b="1" dirty="0">
                <a:latin typeface="Cambria" pitchFamily="18" charset="0"/>
                <a:ea typeface="Cambria" pitchFamily="18" charset="0"/>
              </a:rPr>
              <a:t>бошқарма бошлиғи</a:t>
            </a:r>
            <a:endParaRPr lang="ru-RU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 </a:t>
            </a:r>
            <a:r>
              <a:rPr lang="uz-Cyrl-UZ" sz="1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1111112121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                             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3487685" y="1628992"/>
            <a:ext cx="2016000" cy="172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8367" y="836712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endParaRPr lang="ru-RU" sz="36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501951" y="3429000"/>
            <a:ext cx="187220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400" b="1" dirty="0">
                <a:latin typeface="Cambria" pitchFamily="18" charset="0"/>
                <a:ea typeface="Cambria" pitchFamily="18" charset="0"/>
              </a:rPr>
              <a:t>Девони раҳбарининг 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ўринбосари </a:t>
            </a:r>
            <a:r>
              <a:rPr lang="uz-Cyrl-UZ" sz="1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1111112121</a:t>
            </a:r>
            <a:r>
              <a:rPr lang="uz-Cyrl-UZ" sz="1400" b="1" dirty="0" smtClean="0">
                <a:latin typeface="Cambria" pitchFamily="18" charset="0"/>
                <a:ea typeface="Cambria" pitchFamily="18" charset="0"/>
              </a:rPr>
              <a:t>                              </a:t>
            </a:r>
            <a:endParaRPr lang="ru-RU" sz="1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708064" y="5013176"/>
            <a:ext cx="1440000" cy="90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Юридик</a:t>
            </a:r>
          </a:p>
          <a:p>
            <a:pPr algn="ctr"/>
            <a:r>
              <a:rPr lang="uz-Cyrl-UZ" sz="1200" b="1" dirty="0">
                <a:latin typeface="Cambria" pitchFamily="18" charset="0"/>
                <a:ea typeface="Cambria" pitchFamily="18" charset="0"/>
              </a:rPr>
              <a:t>бошқарма бошлиғи</a:t>
            </a:r>
            <a:endParaRPr lang="ru-RU" sz="12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">
        <p:wipe/>
      </p:transition>
    </mc:Choice>
    <mc:Fallback xmlns="">
      <p:transition advTm="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1259632" y="1484784"/>
            <a:ext cx="1836000" cy="16200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259632" y="3356992"/>
            <a:ext cx="1836000" cy="16200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rgbClr val="CC99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238939" y="2079340"/>
            <a:ext cx="381642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Cyrl-UZ" sz="22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Халқаро алоқалар бўлими </a:t>
            </a:r>
            <a:endParaRPr lang="ru-RU" sz="2200" b="1" dirty="0">
              <a:solidFill>
                <a:srgbClr val="00206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8938" y="2072184"/>
            <a:ext cx="5653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Cyrl-UZ" sz="22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Халқаро </a:t>
            </a:r>
            <a:r>
              <a:rPr lang="uz-Cyrl-UZ" sz="22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алоқалар ва протокол </a:t>
            </a:r>
            <a:r>
              <a:rPr lang="uz-Cyrl-UZ" sz="22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бўлими </a:t>
            </a:r>
            <a:endParaRPr lang="ru-RU" sz="2200" b="1" dirty="0">
              <a:solidFill>
                <a:srgbClr val="00206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5780" y="3936159"/>
            <a:ext cx="4690596" cy="461665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Cyrl-UZ" sz="2400" b="1" dirty="0">
                <a:solidFill>
                  <a:srgbClr val="CC9900"/>
                </a:solidFill>
                <a:latin typeface="Cambria" pitchFamily="18" charset="0"/>
                <a:ea typeface="Cambria" pitchFamily="18" charset="0"/>
              </a:rPr>
              <a:t>Давлат бюджети бошқармаси</a:t>
            </a:r>
            <a:endParaRPr lang="ru-RU" sz="2400" b="1" dirty="0">
              <a:solidFill>
                <a:srgbClr val="CC99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2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827584" y="3429000"/>
            <a:ext cx="180000" cy="7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91600" y="4077080"/>
            <a:ext cx="180000" cy="7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91600" y="4725144"/>
            <a:ext cx="180000" cy="7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91600" y="5445224"/>
            <a:ext cx="180000" cy="7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91600" y="2816153"/>
            <a:ext cx="180000" cy="7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611560" y="1124744"/>
            <a:ext cx="6480720" cy="648072"/>
            <a:chOff x="611560" y="1124744"/>
            <a:chExt cx="6480720" cy="648072"/>
          </a:xfrm>
        </p:grpSpPr>
        <p:sp>
          <p:nvSpPr>
            <p:cNvPr id="3" name="Двойная стрелка влево/вверх 2"/>
            <p:cNvSpPr/>
            <p:nvPr/>
          </p:nvSpPr>
          <p:spPr>
            <a:xfrm flipV="1">
              <a:off x="3635896" y="1412776"/>
              <a:ext cx="3456384" cy="360040"/>
            </a:xfrm>
            <a:prstGeom prst="left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Скругленный прямоугольник 1"/>
            <p:cNvSpPr/>
            <p:nvPr/>
          </p:nvSpPr>
          <p:spPr>
            <a:xfrm>
              <a:off x="611560" y="1124744"/>
              <a:ext cx="3168352" cy="64807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z-Cyrl-UZ" sz="2800" b="1" dirty="0" smtClean="0">
                  <a:solidFill>
                    <a:srgbClr val="FF0000"/>
                  </a:solidFill>
                  <a:latin typeface="Cambria" pitchFamily="18" charset="0"/>
                  <a:ea typeface="Cambria" pitchFamily="18" charset="0"/>
                </a:rPr>
                <a:t>Спикер</a:t>
              </a:r>
              <a:endParaRPr lang="ru-RU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10" name="Скругленный прямоугольник 9"/>
          <p:cNvSpPr/>
          <p:nvPr/>
        </p:nvSpPr>
        <p:spPr>
          <a:xfrm>
            <a:off x="5436096" y="1772816"/>
            <a:ext cx="3168352" cy="6480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Девон раҳбари</a:t>
            </a:r>
            <a:endParaRPr lang="ru-RU" sz="2000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3212976"/>
            <a:ext cx="280831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Назорат</a:t>
            </a:r>
            <a:r>
              <a:rPr lang="ru-RU" sz="16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ва</a:t>
            </a:r>
            <a:r>
              <a:rPr lang="ru-RU" sz="16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мониторинг </a:t>
            </a:r>
            <a:r>
              <a:rPr lang="ru-RU" sz="16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бўлими</a:t>
            </a:r>
            <a:endParaRPr lang="ru-RU" sz="1600" b="1" dirty="0">
              <a:solidFill>
                <a:schemeClr val="tx2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71600" y="3861048"/>
            <a:ext cx="280831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Раҳбарият</a:t>
            </a:r>
            <a:r>
              <a:rPr lang="ru-RU" sz="16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ҳузуридаги</a:t>
            </a:r>
            <a:r>
              <a:rPr lang="ru-RU" sz="16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котибият</a:t>
            </a:r>
            <a:endParaRPr lang="ru-RU" sz="1600" b="1" dirty="0">
              <a:solidFill>
                <a:schemeClr val="tx2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1600" y="4509120"/>
            <a:ext cx="280831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Давлат</a:t>
            </a:r>
            <a:r>
              <a:rPr lang="ru-RU" sz="16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бюджети</a:t>
            </a:r>
            <a:r>
              <a:rPr lang="ru-RU" sz="16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бошқармаси</a:t>
            </a:r>
            <a:endParaRPr lang="ru-RU" sz="1600" b="1" dirty="0">
              <a:solidFill>
                <a:schemeClr val="tx2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2564904"/>
            <a:ext cx="280831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Қонунчилик</a:t>
            </a:r>
            <a:r>
              <a:rPr lang="ru-RU" sz="1600" b="1" dirty="0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b="1" dirty="0" err="1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палатаси</a:t>
            </a:r>
            <a:r>
              <a:rPr lang="ru-RU" sz="1600" b="1" dirty="0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b="1" dirty="0" err="1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Девони</a:t>
            </a:r>
            <a:endParaRPr lang="ru-RU" sz="1600" b="1" dirty="0">
              <a:solidFill>
                <a:schemeClr val="tx2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7063" y="5229200"/>
            <a:ext cx="280831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Қонунчилик</a:t>
            </a:r>
            <a:r>
              <a:rPr lang="ru-RU" sz="13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300" b="1" dirty="0" err="1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палатаси</a:t>
            </a:r>
            <a:r>
              <a:rPr lang="ru-RU" sz="13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300" b="1" dirty="0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300" b="1" dirty="0" err="1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биносидан</a:t>
            </a:r>
            <a:r>
              <a:rPr lang="ru-RU" sz="1300" b="1" dirty="0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300" b="1" dirty="0" err="1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фойдаланиш</a:t>
            </a:r>
            <a:r>
              <a:rPr lang="ru-RU" sz="1300" b="1" dirty="0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300" b="1" dirty="0" err="1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бошқармаси</a:t>
            </a:r>
            <a:endParaRPr lang="ru-RU" sz="1300" b="1" dirty="0">
              <a:solidFill>
                <a:schemeClr val="tx2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616116" y="2816154"/>
            <a:ext cx="280831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Қонунчилик</a:t>
            </a:r>
            <a:r>
              <a:rPr lang="ru-RU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палатаси</a:t>
            </a:r>
            <a:r>
              <a:rPr lang="ru-RU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Девони</a:t>
            </a:r>
            <a:endParaRPr lang="ru-RU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9584" y="1772816"/>
            <a:ext cx="108000" cy="403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09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11" grpId="0" animBg="1"/>
      <p:bldP spid="10" grpId="0" animBg="1"/>
      <p:bldP spid="8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051720" y="2178442"/>
            <a:ext cx="2088232" cy="2016224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uz-Cyrl-UZ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Техник</a:t>
            </a:r>
            <a:endParaRPr lang="ru-RU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2924944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5 та штат</a:t>
            </a:r>
            <a:endParaRPr lang="ru-RU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2061862" y="2178442"/>
            <a:ext cx="2088232" cy="2016224"/>
          </a:xfrm>
          <a:prstGeom prst="ellipse">
            <a:avLst/>
          </a:prstGeom>
          <a:blipFill dpi="0" rotWithShape="1">
            <a:blip r:embed="rId5"/>
            <a:srcRect/>
            <a:stretch>
              <a:fillRect l="13000" t="2000" r="17000" b="19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endParaRPr lang="uz-Cyrl-UZ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uz-Cyrl-UZ" sz="1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масъул </a:t>
            </a:r>
            <a:r>
              <a:rPr lang="uz-Cyrl-UZ" sz="14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ходим </a:t>
            </a:r>
            <a:endParaRPr lang="ru-RU" sz="14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25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927319" y="1340768"/>
            <a:ext cx="3240361" cy="4752528"/>
            <a:chOff x="2927319" y="1340768"/>
            <a:chExt cx="3240361" cy="475252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2927319" y="1340768"/>
              <a:ext cx="3240361" cy="47525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3131840" y="4941168"/>
              <a:ext cx="2880320" cy="5760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z-Cyrl-UZ" b="1" dirty="0" smtClean="0">
                  <a:latin typeface="Cambria" pitchFamily="18" charset="0"/>
                  <a:ea typeface="Cambria" pitchFamily="18" charset="0"/>
                </a:rPr>
                <a:t>Девон тўғрисидаги низом</a:t>
              </a:r>
              <a:endParaRPr lang="uz-Cyrl-UZ" b="1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3131840" y="1700808"/>
              <a:ext cx="2808312" cy="30243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6" name="Picture 2" descr="C:\Users\internet\Desktop\159++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1" t="58843" r="25834"/>
          <a:stretch/>
        </p:blipFill>
        <p:spPr bwMode="auto">
          <a:xfrm>
            <a:off x="3278582" y="2060848"/>
            <a:ext cx="2514828" cy="23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99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3351" y="2790291"/>
            <a:ext cx="7717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40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Эътиборингиз учун рахмат</a:t>
            </a:r>
            <a:endParaRPr lang="ru-RU" sz="40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1583928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200" b="1" dirty="0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uz-Cyrl-UZ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436096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/>
    </mc:Choice>
    <mc:Fallback xmlns="">
      <p:transition advTm="9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1799952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200" b="1" dirty="0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uz-Cyrl-UZ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076056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/>
    </mc:Choice>
    <mc:Fallback xmlns="">
      <p:transition advTm="9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2087984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200" b="1" dirty="0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uz-Cyrl-UZ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860032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/>
    </mc:Choice>
    <mc:Fallback xmlns="">
      <p:transition advTm="9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internet\Pictures\Screenshots\Снимок экрана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25000" r="6715" b="50000"/>
          <a:stretch/>
        </p:blipFill>
        <p:spPr bwMode="auto">
          <a:xfrm>
            <a:off x="0" y="44624"/>
            <a:ext cx="91440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/>
          <p:cNvSpPr/>
          <p:nvPr/>
        </p:nvSpPr>
        <p:spPr>
          <a:xfrm>
            <a:off x="2267744" y="1294381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200" b="1" dirty="0" smtClean="0">
                <a:latin typeface="Cambria" pitchFamily="18" charset="0"/>
                <a:ea typeface="Cambria" pitchFamily="18" charset="0"/>
              </a:rPr>
              <a:t>Кутубхона</a:t>
            </a:r>
            <a:endParaRPr lang="uz-Cyrl-UZ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824288" y="1340768"/>
            <a:ext cx="2340000" cy="216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Cambria" pitchFamily="18" charset="0"/>
                <a:ea typeface="Cambria" pitchFamily="18" charset="0"/>
              </a:rPr>
              <a:t>Архив</a:t>
            </a:r>
            <a:endParaRPr lang="ru-RU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4005064"/>
            <a:ext cx="3528392" cy="270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latin typeface="Cambria" pitchFamily="18" charset="0"/>
                <a:ea typeface="Cambria" pitchFamily="18" charset="0"/>
              </a:rPr>
              <a:t>Ахборот технологияларини жорий қилиш ва ривожлантириш бўлими</a:t>
            </a:r>
            <a:endParaRPr lang="uz-Cyrl-UZ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9" y="32801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z-Cyrl-UZ" sz="2400" b="1" dirty="0" smtClean="0">
                <a:solidFill>
                  <a:srgbClr val="FF0000"/>
                </a:solidFill>
                <a:effectLst/>
                <a:latin typeface="Cambria" pitchFamily="18" charset="0"/>
                <a:ea typeface="Cambria" pitchFamily="18" charset="0"/>
              </a:rPr>
              <a:t>Комиссия таклифлари</a:t>
            </a:r>
            <a:endParaRPr lang="ru-RU" sz="2400" b="1" dirty="0">
              <a:solidFill>
                <a:srgbClr val="FF0000"/>
              </a:solidFill>
              <a:effectLst/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0"/>
    </mc:Choice>
    <mc:Fallback xmlns="">
      <p:transition advTm="9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740</Words>
  <Application>Microsoft Office PowerPoint</Application>
  <PresentationFormat>Экран (4:3)</PresentationFormat>
  <Paragraphs>271</Paragraphs>
  <Slides>56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Ilyos Shaymardanov</cp:lastModifiedBy>
  <cp:revision>83</cp:revision>
  <dcterms:created xsi:type="dcterms:W3CDTF">2021-01-12T14:18:06Z</dcterms:created>
  <dcterms:modified xsi:type="dcterms:W3CDTF">2021-01-15T09:48:30Z</dcterms:modified>
</cp:coreProperties>
</file>