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5" r:id="rId8"/>
    <p:sldId id="284" r:id="rId9"/>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9" y="0"/>
            <a:ext cx="9145638" cy="102817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1486280"/>
            <a:ext cx="8070215" cy="3911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815541"/>
            <a:ext cx="8073390" cy="447675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561085" y="1524000"/>
            <a:ext cx="8073390" cy="2949832"/>
          </a:xfrm>
          <a:prstGeom prst="rect">
            <a:avLst/>
          </a:prstGeom>
        </p:spPr>
        <p:txBody>
          <a:bodyPr vert="horz" wrap="square" lIns="0" tIns="482904" rIns="0" bIns="0" rtlCol="0">
            <a:spAutoFit/>
          </a:bodyPr>
          <a:lstStyle/>
          <a:p>
            <a:pPr marL="88265" marR="5080" algn="ctr">
              <a:lnSpc>
                <a:spcPct val="80000"/>
              </a:lnSpc>
              <a:spcBef>
                <a:spcPts val="1055"/>
              </a:spcBef>
            </a:pPr>
            <a:r>
              <a:rPr lang="ru-RU" sz="4000" b="1" spc="-10" dirty="0" err="1">
                <a:solidFill>
                  <a:srgbClr val="0A5294"/>
                </a:solidFill>
              </a:rPr>
              <a:t>Ўзбекистон</a:t>
            </a:r>
            <a:r>
              <a:rPr lang="ru-RU" sz="4000" b="1" spc="-10" dirty="0">
                <a:solidFill>
                  <a:srgbClr val="0A5294"/>
                </a:solidFill>
              </a:rPr>
              <a:t> </a:t>
            </a:r>
            <a:r>
              <a:rPr lang="ru-RU" sz="4000" b="1" spc="-15" dirty="0" err="1">
                <a:solidFill>
                  <a:srgbClr val="0A5294"/>
                </a:solidFill>
              </a:rPr>
              <a:t>Республикаси</a:t>
            </a:r>
            <a:r>
              <a:rPr lang="ru-RU" sz="4000" b="1" spc="-15" dirty="0">
                <a:solidFill>
                  <a:srgbClr val="0A5294"/>
                </a:solidFill>
              </a:rPr>
              <a:t> </a:t>
            </a:r>
            <a:r>
              <a:rPr lang="ru-RU" sz="4000" b="1" dirty="0" err="1">
                <a:solidFill>
                  <a:srgbClr val="0A5294"/>
                </a:solidFill>
              </a:rPr>
              <a:t>Президенти</a:t>
            </a:r>
            <a:r>
              <a:rPr lang="ru-RU" sz="4000" b="1" dirty="0">
                <a:solidFill>
                  <a:srgbClr val="0A5294"/>
                </a:solidFill>
              </a:rPr>
              <a:t> </a:t>
            </a:r>
            <a:r>
              <a:rPr lang="ru-RU" sz="4000" b="1" spc="-100" dirty="0" smtClean="0">
                <a:solidFill>
                  <a:srgbClr val="0A5294"/>
                </a:solidFill>
              </a:rPr>
              <a:t>Ш. </a:t>
            </a:r>
            <a:r>
              <a:rPr lang="ru-RU" sz="4000" b="1" spc="-100" dirty="0" err="1" smtClean="0">
                <a:solidFill>
                  <a:srgbClr val="0A5294"/>
                </a:solidFill>
              </a:rPr>
              <a:t>Мирзиёевнинг</a:t>
            </a:r>
            <a:r>
              <a:rPr lang="ru-RU" sz="4000" b="1" spc="-100" dirty="0" smtClean="0">
                <a:solidFill>
                  <a:srgbClr val="0A5294"/>
                </a:solidFill>
              </a:rPr>
              <a:t>  </a:t>
            </a:r>
            <a:r>
              <a:rPr lang="ru-RU" sz="4000" b="1" dirty="0" smtClean="0">
                <a:solidFill>
                  <a:srgbClr val="0A5294"/>
                </a:solidFill>
              </a:rPr>
              <a:t>2020 </a:t>
            </a:r>
            <a:r>
              <a:rPr lang="ru-RU" sz="4000" b="1" spc="-5" dirty="0" err="1">
                <a:solidFill>
                  <a:srgbClr val="0A5294"/>
                </a:solidFill>
              </a:rPr>
              <a:t>йил</a:t>
            </a:r>
            <a:r>
              <a:rPr lang="ru-RU" sz="4000" b="1" spc="-5" dirty="0">
                <a:solidFill>
                  <a:srgbClr val="0A5294"/>
                </a:solidFill>
              </a:rPr>
              <a:t> </a:t>
            </a:r>
            <a:r>
              <a:rPr lang="ru-RU" sz="4000" b="1" dirty="0" smtClean="0">
                <a:solidFill>
                  <a:srgbClr val="0A5294"/>
                </a:solidFill>
              </a:rPr>
              <a:t>29 </a:t>
            </a:r>
            <a:r>
              <a:rPr lang="ru-RU" sz="4000" b="1" spc="-10" dirty="0" err="1">
                <a:solidFill>
                  <a:srgbClr val="0A5294"/>
                </a:solidFill>
              </a:rPr>
              <a:t>декабрдаги</a:t>
            </a:r>
            <a:r>
              <a:rPr lang="ru-RU" sz="4000" b="1" spc="-10" dirty="0">
                <a:solidFill>
                  <a:srgbClr val="0A5294"/>
                </a:solidFill>
              </a:rPr>
              <a:t> </a:t>
            </a:r>
            <a:r>
              <a:rPr lang="ru-RU" sz="4000" b="1" spc="-10" dirty="0" err="1">
                <a:solidFill>
                  <a:srgbClr val="0A5294"/>
                </a:solidFill>
              </a:rPr>
              <a:t>Ўзбекистон</a:t>
            </a:r>
            <a:r>
              <a:rPr lang="ru-RU" sz="4000" b="1" spc="-10" dirty="0">
                <a:solidFill>
                  <a:srgbClr val="0A5294"/>
                </a:solidFill>
              </a:rPr>
              <a:t> </a:t>
            </a:r>
            <a:r>
              <a:rPr lang="ru-RU" sz="4000" b="1" spc="-15" dirty="0" err="1">
                <a:solidFill>
                  <a:srgbClr val="0A5294"/>
                </a:solidFill>
              </a:rPr>
              <a:t>Республикаси</a:t>
            </a:r>
            <a:r>
              <a:rPr lang="ru-RU" sz="4000" b="1" spc="-15" dirty="0">
                <a:solidFill>
                  <a:srgbClr val="0A5294"/>
                </a:solidFill>
              </a:rPr>
              <a:t> </a:t>
            </a:r>
            <a:r>
              <a:rPr lang="ru-RU" sz="4000" b="1" dirty="0" err="1">
                <a:solidFill>
                  <a:srgbClr val="0A5294"/>
                </a:solidFill>
              </a:rPr>
              <a:t>Олий</a:t>
            </a:r>
            <a:r>
              <a:rPr lang="ru-RU" sz="4000" b="1" dirty="0">
                <a:solidFill>
                  <a:srgbClr val="0A5294"/>
                </a:solidFill>
              </a:rPr>
              <a:t>  </a:t>
            </a:r>
            <a:r>
              <a:rPr lang="ru-RU" sz="4000" b="1" dirty="0" err="1">
                <a:solidFill>
                  <a:srgbClr val="0A5294"/>
                </a:solidFill>
              </a:rPr>
              <a:t>Мажлисига</a:t>
            </a:r>
            <a:r>
              <a:rPr lang="ru-RU" sz="4000" b="1" dirty="0">
                <a:solidFill>
                  <a:srgbClr val="0A5294"/>
                </a:solidFill>
              </a:rPr>
              <a:t> </a:t>
            </a:r>
            <a:r>
              <a:rPr lang="ru-RU" sz="4000" b="1" spc="-20" dirty="0" err="1">
                <a:solidFill>
                  <a:srgbClr val="0A5294"/>
                </a:solidFill>
              </a:rPr>
              <a:t>мурожаатномаси</a:t>
            </a:r>
            <a:endParaRPr sz="4000" dirty="0">
              <a:latin typeface="Times New Roman"/>
              <a:cs typeface="Times New Roman"/>
            </a:endParaRPr>
          </a:p>
        </p:txBody>
      </p:sp>
      <p:sp>
        <p:nvSpPr>
          <p:cNvPr id="4" name="object 4"/>
          <p:cNvSpPr txBox="1"/>
          <p:nvPr/>
        </p:nvSpPr>
        <p:spPr>
          <a:xfrm>
            <a:off x="645668" y="4076192"/>
            <a:ext cx="8017509" cy="3095078"/>
          </a:xfrm>
          <a:prstGeom prst="rect">
            <a:avLst/>
          </a:prstGeom>
        </p:spPr>
        <p:txBody>
          <a:bodyPr vert="horz" wrap="square" lIns="0" tIns="85725" rIns="0" bIns="0" rtlCol="0">
            <a:spAutoFit/>
          </a:bodyPr>
          <a:lstStyle/>
          <a:p>
            <a:pPr>
              <a:lnSpc>
                <a:spcPct val="100000"/>
              </a:lnSpc>
              <a:spcBef>
                <a:spcPts val="15"/>
              </a:spcBef>
            </a:pPr>
            <a:endParaRPr sz="3550" dirty="0">
              <a:latin typeface="Times New Roman"/>
              <a:cs typeface="Times New Roman"/>
            </a:endParaRPr>
          </a:p>
          <a:p>
            <a:pPr marL="4657090">
              <a:lnSpc>
                <a:spcPct val="100000"/>
              </a:lnSpc>
            </a:pPr>
            <a:r>
              <a:rPr lang="uz-Cyrl-UZ" sz="2000" b="1" spc="-10" dirty="0" smtClean="0">
                <a:solidFill>
                  <a:srgbClr val="03485C"/>
                </a:solidFill>
                <a:latin typeface="Times New Roman"/>
                <a:cs typeface="Times New Roman"/>
              </a:rPr>
              <a:t>Олий Мажлис Қонунчилик палатаси депутатлари: </a:t>
            </a:r>
          </a:p>
          <a:p>
            <a:pPr marL="4657090">
              <a:lnSpc>
                <a:spcPct val="100000"/>
              </a:lnSpc>
            </a:pPr>
            <a:r>
              <a:rPr lang="uz-Cyrl-UZ" sz="2000" b="1" spc="-10" dirty="0" smtClean="0">
                <a:solidFill>
                  <a:srgbClr val="03485C"/>
                </a:solidFill>
                <a:latin typeface="Times New Roman"/>
                <a:cs typeface="Times New Roman"/>
              </a:rPr>
              <a:t>Ж. Абдурасулов</a:t>
            </a:r>
          </a:p>
          <a:p>
            <a:pPr marL="4657090">
              <a:lnSpc>
                <a:spcPct val="100000"/>
              </a:lnSpc>
            </a:pPr>
            <a:r>
              <a:rPr lang="uz-Cyrl-UZ" sz="2000" b="1" spc="-10" dirty="0" smtClean="0">
                <a:solidFill>
                  <a:srgbClr val="03485C"/>
                </a:solidFill>
                <a:latin typeface="Times New Roman"/>
                <a:cs typeface="Times New Roman"/>
              </a:rPr>
              <a:t>Р. Джумамуратов</a:t>
            </a:r>
            <a:endParaRPr lang="uz-Cyrl-UZ" sz="2000" b="1" spc="-10" dirty="0" smtClean="0">
              <a:solidFill>
                <a:srgbClr val="03485C"/>
              </a:solidFill>
              <a:latin typeface="Times New Roman"/>
              <a:cs typeface="Times New Roman"/>
            </a:endParaRPr>
          </a:p>
          <a:p>
            <a:pPr marL="4657090">
              <a:lnSpc>
                <a:spcPct val="100000"/>
              </a:lnSpc>
            </a:pPr>
            <a:endParaRPr lang="uz-Cyrl-UZ" sz="2000" b="1" spc="-10" dirty="0" smtClean="0">
              <a:solidFill>
                <a:srgbClr val="03485C"/>
              </a:solidFill>
              <a:latin typeface="Times New Roman"/>
              <a:cs typeface="Times New Roman"/>
            </a:endParaRPr>
          </a:p>
          <a:p>
            <a:pPr algn="r"/>
            <a:r>
              <a:rPr lang="uz-Cyrl-UZ" sz="2000" b="1" dirty="0" smtClean="0">
                <a:solidFill>
                  <a:schemeClr val="bg1"/>
                </a:solidFill>
                <a:latin typeface="Times New Roman" pitchFamily="18" charset="0"/>
                <a:cs typeface="Times New Roman" pitchFamily="18" charset="0"/>
              </a:rPr>
              <a:t>ЖЖЖ. Абдурасулов</a:t>
            </a:r>
          </a:p>
          <a:p>
            <a:pPr algn="r"/>
            <a:r>
              <a:rPr lang="uz-Cyrl-UZ" sz="2000" b="1" dirty="0" smtClean="0">
                <a:solidFill>
                  <a:schemeClr val="bg1"/>
                </a:solidFill>
                <a:latin typeface="Times New Roman" pitchFamily="18" charset="0"/>
                <a:cs typeface="Times New Roman" pitchFamily="18" charset="0"/>
              </a:rPr>
              <a:t>Р. Джумамуратов</a:t>
            </a:r>
            <a:endParaRPr lang="ru-RU" sz="2000" b="1" dirty="0" smtClean="0">
              <a:solidFill>
                <a:schemeClr val="bg1"/>
              </a:solidFill>
              <a:latin typeface="Times New Roman" pitchFamily="18" charset="0"/>
              <a:cs typeface="Times New Roman" pitchFamily="18" charset="0"/>
            </a:endParaRPr>
          </a:p>
          <a:p>
            <a:pPr marL="4657090">
              <a:lnSpc>
                <a:spcPct val="100000"/>
              </a:lnSpc>
            </a:pPr>
            <a:endParaRPr sz="2000" dirty="0">
              <a:latin typeface="Times New Roman"/>
              <a:cs typeface="Times New Roman"/>
            </a:endParaRPr>
          </a:p>
        </p:txBody>
      </p:sp>
      <p:sp>
        <p:nvSpPr>
          <p:cNvPr id="5" name="object 5"/>
          <p:cNvSpPr txBox="1"/>
          <p:nvPr/>
        </p:nvSpPr>
        <p:spPr>
          <a:xfrm>
            <a:off x="3985386" y="6357924"/>
            <a:ext cx="1252855" cy="228268"/>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3485C"/>
                </a:solidFill>
                <a:latin typeface="Times New Roman"/>
                <a:cs typeface="Times New Roman"/>
              </a:rPr>
              <a:t>Тошкент </a:t>
            </a:r>
            <a:r>
              <a:rPr sz="1400" b="1" dirty="0">
                <a:solidFill>
                  <a:srgbClr val="03485C"/>
                </a:solidFill>
                <a:latin typeface="Times New Roman"/>
                <a:cs typeface="Times New Roman"/>
              </a:rPr>
              <a:t>-</a:t>
            </a:r>
            <a:r>
              <a:rPr sz="1400" b="1" spc="-55" dirty="0">
                <a:solidFill>
                  <a:srgbClr val="03485C"/>
                </a:solidFill>
                <a:latin typeface="Times New Roman"/>
                <a:cs typeface="Times New Roman"/>
              </a:rPr>
              <a:t> </a:t>
            </a:r>
            <a:r>
              <a:rPr lang="uz-Cyrl-UZ" sz="1400" b="1" spc="5" dirty="0" smtClean="0">
                <a:solidFill>
                  <a:srgbClr val="03485C"/>
                </a:solidFill>
                <a:latin typeface="Times New Roman"/>
                <a:cs typeface="Times New Roman"/>
              </a:rPr>
              <a:t>2021</a:t>
            </a:r>
            <a:endParaRPr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9696" y="1378407"/>
            <a:ext cx="3900804" cy="5138420"/>
          </a:xfrm>
          <a:prstGeom prst="rect">
            <a:avLst/>
          </a:prstGeom>
        </p:spPr>
        <p:txBody>
          <a:bodyPr vert="horz" wrap="square" lIns="0" tIns="12700" rIns="0" bIns="0" rtlCol="0">
            <a:spAutoFit/>
          </a:bodyPr>
          <a:lstStyle/>
          <a:p>
            <a:pPr marL="12065" marR="5080" algn="ctr">
              <a:lnSpc>
                <a:spcPct val="110000"/>
              </a:lnSpc>
              <a:spcBef>
                <a:spcPts val="100"/>
              </a:spcBef>
            </a:pPr>
            <a:r>
              <a:rPr sz="2600" b="1" dirty="0" smtClean="0">
                <a:latin typeface="Times New Roman"/>
                <a:cs typeface="Times New Roman"/>
              </a:rPr>
              <a:t>20</a:t>
            </a:r>
            <a:r>
              <a:rPr lang="uz-Cyrl-UZ" sz="2600" b="1" dirty="0" smtClean="0">
                <a:latin typeface="Times New Roman"/>
                <a:cs typeface="Times New Roman"/>
              </a:rPr>
              <a:t>20 </a:t>
            </a:r>
            <a:r>
              <a:rPr sz="2600" b="1" dirty="0" err="1" smtClean="0">
                <a:latin typeface="Times New Roman"/>
                <a:cs typeface="Times New Roman"/>
              </a:rPr>
              <a:t>йил</a:t>
            </a:r>
            <a:r>
              <a:rPr sz="2600" b="1" dirty="0" smtClean="0">
                <a:latin typeface="Times New Roman"/>
                <a:cs typeface="Times New Roman"/>
              </a:rPr>
              <a:t> 2</a:t>
            </a:r>
            <a:r>
              <a:rPr lang="uz-Cyrl-UZ" sz="2600" b="1" dirty="0" smtClean="0">
                <a:latin typeface="Times New Roman"/>
                <a:cs typeface="Times New Roman"/>
              </a:rPr>
              <a:t>9</a:t>
            </a:r>
            <a:r>
              <a:rPr sz="2600" b="1" dirty="0" smtClean="0">
                <a:latin typeface="Times New Roman"/>
                <a:cs typeface="Times New Roman"/>
              </a:rPr>
              <a:t> </a:t>
            </a:r>
            <a:r>
              <a:rPr sz="2600" b="1" spc="-5" dirty="0">
                <a:latin typeface="Times New Roman"/>
                <a:cs typeface="Times New Roman"/>
              </a:rPr>
              <a:t>декабрь </a:t>
            </a:r>
            <a:r>
              <a:rPr sz="2600" b="1" spc="-10" dirty="0">
                <a:latin typeface="Times New Roman"/>
                <a:cs typeface="Times New Roman"/>
              </a:rPr>
              <a:t>куни  Ўзбекистон</a:t>
            </a:r>
            <a:r>
              <a:rPr sz="2600" b="1" spc="-30" dirty="0">
                <a:latin typeface="Times New Roman"/>
                <a:cs typeface="Times New Roman"/>
              </a:rPr>
              <a:t> </a:t>
            </a:r>
            <a:r>
              <a:rPr sz="2600" b="1" spc="-15" dirty="0">
                <a:latin typeface="Times New Roman"/>
                <a:cs typeface="Times New Roman"/>
              </a:rPr>
              <a:t>Республикаси  </a:t>
            </a:r>
            <a:r>
              <a:rPr sz="2600" b="1" dirty="0">
                <a:latin typeface="Times New Roman"/>
                <a:cs typeface="Times New Roman"/>
              </a:rPr>
              <a:t>Президенти</a:t>
            </a:r>
            <a:endParaRPr sz="2600" dirty="0">
              <a:latin typeface="Times New Roman"/>
              <a:cs typeface="Times New Roman"/>
            </a:endParaRPr>
          </a:p>
          <a:p>
            <a:pPr algn="ctr">
              <a:lnSpc>
                <a:spcPct val="100000"/>
              </a:lnSpc>
              <a:spcBef>
                <a:spcPts val="315"/>
              </a:spcBef>
            </a:pPr>
            <a:r>
              <a:rPr sz="2600" b="1" spc="-20" dirty="0" err="1">
                <a:latin typeface="Times New Roman"/>
                <a:cs typeface="Times New Roman"/>
              </a:rPr>
              <a:t>Шавкат</a:t>
            </a:r>
            <a:r>
              <a:rPr sz="2600" b="1" spc="-45" dirty="0">
                <a:latin typeface="Times New Roman"/>
                <a:cs typeface="Times New Roman"/>
              </a:rPr>
              <a:t> </a:t>
            </a:r>
            <a:r>
              <a:rPr sz="2600" b="1" spc="-120" dirty="0" err="1" smtClean="0">
                <a:latin typeface="Times New Roman"/>
                <a:cs typeface="Times New Roman"/>
              </a:rPr>
              <a:t>Мирзи</a:t>
            </a:r>
            <a:r>
              <a:rPr lang="uz-Cyrl-UZ" sz="2600" b="1" spc="-120" dirty="0">
                <a:latin typeface="Times New Roman"/>
                <a:cs typeface="Times New Roman"/>
              </a:rPr>
              <a:t>ё</a:t>
            </a:r>
            <a:r>
              <a:rPr sz="2600" b="1" spc="-120" dirty="0" err="1" smtClean="0">
                <a:latin typeface="Times New Roman"/>
                <a:cs typeface="Times New Roman"/>
              </a:rPr>
              <a:t>ев</a:t>
            </a:r>
            <a:endParaRPr sz="2600" dirty="0">
              <a:latin typeface="Times New Roman"/>
              <a:cs typeface="Times New Roman"/>
            </a:endParaRPr>
          </a:p>
          <a:p>
            <a:pPr marL="758825" marR="5080" indent="-746760">
              <a:lnSpc>
                <a:spcPts val="2810"/>
              </a:lnSpc>
              <a:spcBef>
                <a:spcPts val="665"/>
              </a:spcBef>
            </a:pPr>
            <a:r>
              <a:rPr sz="2600" b="1" spc="-10" dirty="0">
                <a:latin typeface="Times New Roman"/>
                <a:cs typeface="Times New Roman"/>
              </a:rPr>
              <a:t>Ўзбекистон </a:t>
            </a:r>
            <a:r>
              <a:rPr sz="2600" b="1" spc="-15" dirty="0">
                <a:latin typeface="Times New Roman"/>
                <a:cs typeface="Times New Roman"/>
              </a:rPr>
              <a:t>Республикаси  </a:t>
            </a:r>
            <a:r>
              <a:rPr sz="2600" b="1" dirty="0">
                <a:latin typeface="Times New Roman"/>
                <a:cs typeface="Times New Roman"/>
              </a:rPr>
              <a:t>Олий</a:t>
            </a:r>
            <a:r>
              <a:rPr sz="2600" b="1" spc="-10" dirty="0">
                <a:latin typeface="Times New Roman"/>
                <a:cs typeface="Times New Roman"/>
              </a:rPr>
              <a:t> </a:t>
            </a:r>
            <a:r>
              <a:rPr sz="2600" b="1" spc="-5" dirty="0">
                <a:latin typeface="Times New Roman"/>
                <a:cs typeface="Times New Roman"/>
              </a:rPr>
              <a:t>Мажлисига</a:t>
            </a:r>
            <a:endParaRPr sz="2600" dirty="0">
              <a:latin typeface="Times New Roman"/>
              <a:cs typeface="Times New Roman"/>
            </a:endParaRPr>
          </a:p>
          <a:p>
            <a:pPr marL="1162685">
              <a:lnSpc>
                <a:spcPts val="2965"/>
              </a:lnSpc>
              <a:spcBef>
                <a:spcPts val="270"/>
              </a:spcBef>
            </a:pPr>
            <a:r>
              <a:rPr sz="2600" dirty="0" smtClean="0">
                <a:latin typeface="Times New Roman"/>
                <a:cs typeface="Times New Roman"/>
              </a:rPr>
              <a:t>20</a:t>
            </a:r>
            <a:r>
              <a:rPr lang="uz-Cyrl-UZ" sz="2600" dirty="0" smtClean="0">
                <a:latin typeface="Times New Roman"/>
                <a:cs typeface="Times New Roman"/>
              </a:rPr>
              <a:t>21</a:t>
            </a:r>
            <a:r>
              <a:rPr sz="2600" spc="-40" dirty="0" smtClean="0">
                <a:latin typeface="Times New Roman"/>
                <a:cs typeface="Times New Roman"/>
              </a:rPr>
              <a:t> </a:t>
            </a:r>
            <a:r>
              <a:rPr sz="2600" spc="-5" dirty="0">
                <a:latin typeface="Times New Roman"/>
                <a:cs typeface="Times New Roman"/>
              </a:rPr>
              <a:t>йилда</a:t>
            </a:r>
            <a:endParaRPr sz="2600" dirty="0">
              <a:latin typeface="Times New Roman"/>
              <a:cs typeface="Times New Roman"/>
            </a:endParaRPr>
          </a:p>
          <a:p>
            <a:pPr marL="344805" marR="64135" indent="563880">
              <a:lnSpc>
                <a:spcPts val="2810"/>
              </a:lnSpc>
              <a:spcBef>
                <a:spcPts val="195"/>
              </a:spcBef>
            </a:pPr>
            <a:r>
              <a:rPr sz="2600" spc="-15" dirty="0">
                <a:latin typeface="Times New Roman"/>
                <a:cs typeface="Times New Roman"/>
              </a:rPr>
              <a:t>мамлакатимизни  </a:t>
            </a:r>
            <a:r>
              <a:rPr sz="2600" spc="-10" dirty="0">
                <a:latin typeface="Times New Roman"/>
                <a:cs typeface="Times New Roman"/>
              </a:rPr>
              <a:t>ривожлантиришнинг</a:t>
            </a:r>
            <a:r>
              <a:rPr sz="2600" spc="-60" dirty="0">
                <a:latin typeface="Times New Roman"/>
                <a:cs typeface="Times New Roman"/>
              </a:rPr>
              <a:t> </a:t>
            </a:r>
            <a:r>
              <a:rPr sz="2600" spc="-5" dirty="0">
                <a:latin typeface="Times New Roman"/>
                <a:cs typeface="Times New Roman"/>
              </a:rPr>
              <a:t>энг</a:t>
            </a:r>
            <a:endParaRPr sz="2600" dirty="0">
              <a:latin typeface="Times New Roman"/>
              <a:cs typeface="Times New Roman"/>
            </a:endParaRPr>
          </a:p>
          <a:p>
            <a:pPr marL="1030605">
              <a:lnSpc>
                <a:spcPts val="2610"/>
              </a:lnSpc>
            </a:pPr>
            <a:r>
              <a:rPr sz="2600" spc="5" dirty="0">
                <a:latin typeface="Times New Roman"/>
                <a:cs typeface="Times New Roman"/>
              </a:rPr>
              <a:t>муҳим</a:t>
            </a:r>
            <a:r>
              <a:rPr sz="2600" spc="-55" dirty="0">
                <a:latin typeface="Times New Roman"/>
                <a:cs typeface="Times New Roman"/>
              </a:rPr>
              <a:t> </a:t>
            </a:r>
            <a:r>
              <a:rPr sz="2600" spc="-5" dirty="0">
                <a:latin typeface="Times New Roman"/>
                <a:cs typeface="Times New Roman"/>
              </a:rPr>
              <a:t>устувор</a:t>
            </a:r>
            <a:endParaRPr sz="2600" dirty="0">
              <a:latin typeface="Times New Roman"/>
              <a:cs typeface="Times New Roman"/>
            </a:endParaRPr>
          </a:p>
          <a:p>
            <a:pPr marL="367665">
              <a:lnSpc>
                <a:spcPts val="2810"/>
              </a:lnSpc>
            </a:pPr>
            <a:r>
              <a:rPr sz="2600" spc="-5" dirty="0">
                <a:latin typeface="Times New Roman"/>
                <a:cs typeface="Times New Roman"/>
              </a:rPr>
              <a:t>вазифалари</a:t>
            </a:r>
            <a:r>
              <a:rPr sz="2600" spc="-50" dirty="0">
                <a:latin typeface="Times New Roman"/>
                <a:cs typeface="Times New Roman"/>
              </a:rPr>
              <a:t> </a:t>
            </a:r>
            <a:r>
              <a:rPr sz="2600" spc="-5" dirty="0">
                <a:latin typeface="Times New Roman"/>
                <a:cs typeface="Times New Roman"/>
              </a:rPr>
              <a:t>тўғрисидаги</a:t>
            </a:r>
            <a:endParaRPr sz="2600" dirty="0">
              <a:latin typeface="Times New Roman"/>
              <a:cs typeface="Times New Roman"/>
            </a:endParaRPr>
          </a:p>
          <a:p>
            <a:pPr marL="271780" algn="ctr">
              <a:lnSpc>
                <a:spcPts val="2810"/>
              </a:lnSpc>
            </a:pPr>
            <a:r>
              <a:rPr sz="2600" b="1" spc="-25" dirty="0">
                <a:latin typeface="Times New Roman"/>
                <a:cs typeface="Times New Roman"/>
              </a:rPr>
              <a:t>МУРОЖААТНОМА</a:t>
            </a:r>
            <a:endParaRPr sz="2600" dirty="0">
              <a:latin typeface="Times New Roman"/>
              <a:cs typeface="Times New Roman"/>
            </a:endParaRPr>
          </a:p>
          <a:p>
            <a:pPr marL="1122045">
              <a:lnSpc>
                <a:spcPts val="2965"/>
              </a:lnSpc>
            </a:pPr>
            <a:r>
              <a:rPr sz="2600" b="1" spc="5" dirty="0">
                <a:latin typeface="Times New Roman"/>
                <a:cs typeface="Times New Roman"/>
              </a:rPr>
              <a:t>тақдим</a:t>
            </a:r>
            <a:r>
              <a:rPr sz="2600" b="1" spc="-35" dirty="0">
                <a:latin typeface="Times New Roman"/>
                <a:cs typeface="Times New Roman"/>
              </a:rPr>
              <a:t> </a:t>
            </a:r>
            <a:r>
              <a:rPr sz="2600" b="1" spc="-5" dirty="0">
                <a:latin typeface="Times New Roman"/>
                <a:cs typeface="Times New Roman"/>
              </a:rPr>
              <a:t>этди.</a:t>
            </a:r>
            <a:endParaRPr sz="2600" dirty="0">
              <a:latin typeface="Times New Roman"/>
              <a:cs typeface="Times New Roman"/>
            </a:endParaRPr>
          </a:p>
        </p:txBody>
      </p:sp>
      <p:sp>
        <p:nvSpPr>
          <p:cNvPr id="3" name="object 3"/>
          <p:cNvSpPr/>
          <p:nvPr/>
        </p:nvSpPr>
        <p:spPr>
          <a:xfrm>
            <a:off x="500037" y="1214462"/>
            <a:ext cx="3929126" cy="50006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8976" y="907796"/>
            <a:ext cx="6791959" cy="878840"/>
          </a:xfrm>
          <a:prstGeom prst="rect">
            <a:avLst/>
          </a:prstGeom>
        </p:spPr>
        <p:txBody>
          <a:bodyPr vert="horz" wrap="square" lIns="0" tIns="12065" rIns="0" bIns="0" rtlCol="0">
            <a:spAutoFit/>
          </a:bodyPr>
          <a:lstStyle/>
          <a:p>
            <a:pPr marL="12700" marR="5080">
              <a:lnSpc>
                <a:spcPct val="100000"/>
              </a:lnSpc>
              <a:spcBef>
                <a:spcPts val="95"/>
              </a:spcBef>
            </a:pPr>
            <a:r>
              <a:rPr sz="2800" b="1" spc="-25" dirty="0">
                <a:solidFill>
                  <a:srgbClr val="04607A"/>
                </a:solidFill>
                <a:latin typeface="Times New Roman"/>
                <a:cs typeface="Times New Roman"/>
              </a:rPr>
              <a:t>Мурожаатнома </a:t>
            </a:r>
            <a:r>
              <a:rPr sz="2800" b="1" spc="-15" dirty="0">
                <a:solidFill>
                  <a:srgbClr val="04607A"/>
                </a:solidFill>
                <a:latin typeface="Times New Roman"/>
                <a:cs typeface="Times New Roman"/>
              </a:rPr>
              <a:t>нима </a:t>
            </a:r>
            <a:r>
              <a:rPr sz="2800" b="1" spc="-5" dirty="0">
                <a:solidFill>
                  <a:srgbClr val="04607A"/>
                </a:solidFill>
                <a:latin typeface="Times New Roman"/>
                <a:cs typeface="Times New Roman"/>
              </a:rPr>
              <a:t>ва унда нималар </a:t>
            </a:r>
            <a:r>
              <a:rPr sz="2800" b="1" spc="-30" dirty="0">
                <a:solidFill>
                  <a:srgbClr val="04607A"/>
                </a:solidFill>
                <a:latin typeface="Times New Roman"/>
                <a:cs typeface="Times New Roman"/>
              </a:rPr>
              <a:t>акс  </a:t>
            </a:r>
            <a:r>
              <a:rPr sz="2800" b="1" spc="-10" dirty="0">
                <a:solidFill>
                  <a:srgbClr val="04607A"/>
                </a:solidFill>
                <a:latin typeface="Times New Roman"/>
                <a:cs typeface="Times New Roman"/>
              </a:rPr>
              <a:t>эттирилади?</a:t>
            </a:r>
            <a:endParaRPr sz="2800">
              <a:latin typeface="Times New Roman"/>
              <a:cs typeface="Times New Roman"/>
            </a:endParaRPr>
          </a:p>
        </p:txBody>
      </p:sp>
      <p:sp>
        <p:nvSpPr>
          <p:cNvPr id="3" name="object 3"/>
          <p:cNvSpPr txBox="1"/>
          <p:nvPr/>
        </p:nvSpPr>
        <p:spPr>
          <a:xfrm>
            <a:off x="535940" y="1799031"/>
            <a:ext cx="8074659" cy="4782820"/>
          </a:xfrm>
          <a:prstGeom prst="rect">
            <a:avLst/>
          </a:prstGeom>
        </p:spPr>
        <p:txBody>
          <a:bodyPr vert="horz" wrap="square" lIns="0" tIns="13335" rIns="0" bIns="0" rtlCol="0">
            <a:spAutoFit/>
          </a:bodyPr>
          <a:lstStyle/>
          <a:p>
            <a:pPr marL="698500" indent="-686435" algn="just">
              <a:lnSpc>
                <a:spcPts val="2810"/>
              </a:lnSpc>
              <a:spcBef>
                <a:spcPts val="105"/>
              </a:spcBef>
              <a:buClr>
                <a:srgbClr val="0AD0D9"/>
              </a:buClr>
              <a:buSzPct val="94230"/>
              <a:buFont typeface="Arial"/>
              <a:buChar char=""/>
              <a:tabLst>
                <a:tab pos="699135" algn="l"/>
              </a:tabLst>
            </a:pPr>
            <a:r>
              <a:rPr sz="2600" spc="-25" dirty="0">
                <a:latin typeface="Times New Roman"/>
                <a:cs typeface="Times New Roman"/>
              </a:rPr>
              <a:t>Давлат </a:t>
            </a:r>
            <a:r>
              <a:rPr sz="2600" spc="-5" dirty="0">
                <a:latin typeface="Times New Roman"/>
                <a:cs typeface="Times New Roman"/>
              </a:rPr>
              <a:t>бошлиғининг </a:t>
            </a:r>
            <a:r>
              <a:rPr sz="2600" spc="-10" dirty="0">
                <a:latin typeface="Times New Roman"/>
                <a:cs typeface="Times New Roman"/>
              </a:rPr>
              <a:t>парламентга</a:t>
            </a:r>
            <a:r>
              <a:rPr sz="2600" spc="455" dirty="0">
                <a:latin typeface="Times New Roman"/>
                <a:cs typeface="Times New Roman"/>
              </a:rPr>
              <a:t> </a:t>
            </a:r>
            <a:r>
              <a:rPr sz="2600" spc="-50" dirty="0">
                <a:latin typeface="Times New Roman"/>
                <a:cs typeface="Times New Roman"/>
              </a:rPr>
              <a:t>Мурожаатномаси</a:t>
            </a:r>
            <a:endParaRPr sz="2600">
              <a:latin typeface="Times New Roman"/>
              <a:cs typeface="Times New Roman"/>
            </a:endParaRPr>
          </a:p>
          <a:p>
            <a:pPr marL="286385" algn="just">
              <a:lnSpc>
                <a:spcPts val="2810"/>
              </a:lnSpc>
            </a:pPr>
            <a:r>
              <a:rPr sz="2600" dirty="0">
                <a:latin typeface="Times New Roman"/>
                <a:cs typeface="Times New Roman"/>
              </a:rPr>
              <a:t>– </a:t>
            </a:r>
            <a:r>
              <a:rPr sz="2600" b="1" spc="-5" dirty="0">
                <a:latin typeface="Times New Roman"/>
                <a:cs typeface="Times New Roman"/>
              </a:rPr>
              <a:t>дастурий </a:t>
            </a:r>
            <a:r>
              <a:rPr sz="2600" b="1" spc="-70" dirty="0">
                <a:latin typeface="Times New Roman"/>
                <a:cs typeface="Times New Roman"/>
              </a:rPr>
              <a:t>сиѐсий-ҳуқуқий</a:t>
            </a:r>
            <a:r>
              <a:rPr sz="2600" b="1" spc="-65" dirty="0">
                <a:latin typeface="Times New Roman"/>
                <a:cs typeface="Times New Roman"/>
              </a:rPr>
              <a:t> </a:t>
            </a:r>
            <a:r>
              <a:rPr sz="2600" b="1" spc="-15" dirty="0">
                <a:latin typeface="Times New Roman"/>
                <a:cs typeface="Times New Roman"/>
              </a:rPr>
              <a:t>ҳужжатдир</a:t>
            </a:r>
            <a:r>
              <a:rPr sz="2600" spc="-15" dirty="0">
                <a:latin typeface="Times New Roman"/>
                <a:cs typeface="Times New Roman"/>
              </a:rPr>
              <a:t>.</a:t>
            </a:r>
            <a:endParaRPr sz="2600">
              <a:latin typeface="Times New Roman"/>
              <a:cs typeface="Times New Roman"/>
            </a:endParaRPr>
          </a:p>
          <a:p>
            <a:pPr marL="286385" marR="5715" indent="-274320" algn="just">
              <a:lnSpc>
                <a:spcPct val="80000"/>
              </a:lnSpc>
              <a:spcBef>
                <a:spcPts val="625"/>
              </a:spcBef>
              <a:buClr>
                <a:srgbClr val="0AD0D9"/>
              </a:buClr>
              <a:buSzPct val="94230"/>
              <a:buFont typeface="Arial"/>
              <a:buChar char=""/>
              <a:tabLst>
                <a:tab pos="699135" algn="l"/>
              </a:tabLst>
            </a:pPr>
            <a:r>
              <a:rPr dirty="0"/>
              <a:t>	</a:t>
            </a:r>
            <a:r>
              <a:rPr sz="2600" b="1" i="1" spc="-5" dirty="0">
                <a:latin typeface="Times New Roman"/>
                <a:cs typeface="Times New Roman"/>
              </a:rPr>
              <a:t>Биринчидан, </a:t>
            </a:r>
            <a:r>
              <a:rPr sz="2600" spc="-25" dirty="0">
                <a:latin typeface="Times New Roman"/>
                <a:cs typeface="Times New Roman"/>
              </a:rPr>
              <a:t>Мурожаатномада </a:t>
            </a:r>
            <a:r>
              <a:rPr sz="2600" spc="-35" dirty="0">
                <a:latin typeface="Times New Roman"/>
                <a:cs typeface="Times New Roman"/>
              </a:rPr>
              <a:t>Президентнинг  </a:t>
            </a:r>
            <a:r>
              <a:rPr sz="2600" spc="-15" dirty="0">
                <a:latin typeface="Times New Roman"/>
                <a:cs typeface="Times New Roman"/>
              </a:rPr>
              <a:t>мамлакатни </a:t>
            </a:r>
            <a:r>
              <a:rPr sz="2600" dirty="0">
                <a:latin typeface="Times New Roman"/>
                <a:cs typeface="Times New Roman"/>
              </a:rPr>
              <a:t>яқин </a:t>
            </a:r>
            <a:r>
              <a:rPr sz="2600" spc="-10" dirty="0">
                <a:latin typeface="Times New Roman"/>
                <a:cs typeface="Times New Roman"/>
              </a:rPr>
              <a:t>истиқболда ривожлантиришга </a:t>
            </a:r>
            <a:r>
              <a:rPr sz="2600" spc="-5" dirty="0">
                <a:latin typeface="Times New Roman"/>
                <a:cs typeface="Times New Roman"/>
              </a:rPr>
              <a:t>доир  </a:t>
            </a:r>
            <a:r>
              <a:rPr sz="2600" spc="-10" dirty="0">
                <a:latin typeface="Times New Roman"/>
                <a:cs typeface="Times New Roman"/>
              </a:rPr>
              <a:t>стратегик </a:t>
            </a:r>
            <a:r>
              <a:rPr sz="2600" spc="-5" dirty="0">
                <a:latin typeface="Times New Roman"/>
                <a:cs typeface="Times New Roman"/>
              </a:rPr>
              <a:t>йўналишлар бўйича </a:t>
            </a:r>
            <a:r>
              <a:rPr sz="2600" dirty="0">
                <a:latin typeface="Times New Roman"/>
                <a:cs typeface="Times New Roman"/>
              </a:rPr>
              <a:t>нуқтаи </a:t>
            </a:r>
            <a:r>
              <a:rPr sz="2600" spc="-5" dirty="0">
                <a:latin typeface="Times New Roman"/>
                <a:cs typeface="Times New Roman"/>
              </a:rPr>
              <a:t>назари </a:t>
            </a:r>
            <a:r>
              <a:rPr sz="2600" spc="-350" dirty="0">
                <a:latin typeface="Times New Roman"/>
                <a:cs typeface="Times New Roman"/>
              </a:rPr>
              <a:t>баѐн  </a:t>
            </a:r>
            <a:r>
              <a:rPr sz="2600" spc="-5" dirty="0">
                <a:latin typeface="Times New Roman"/>
                <a:cs typeface="Times New Roman"/>
              </a:rPr>
              <a:t>қилинади.</a:t>
            </a:r>
            <a:endParaRPr sz="2600">
              <a:latin typeface="Times New Roman"/>
              <a:cs typeface="Times New Roman"/>
            </a:endParaRPr>
          </a:p>
          <a:p>
            <a:pPr marL="286385" marR="5080" indent="-274320" algn="just">
              <a:lnSpc>
                <a:spcPct val="80000"/>
              </a:lnSpc>
              <a:spcBef>
                <a:spcPts val="625"/>
              </a:spcBef>
              <a:buClr>
                <a:srgbClr val="0AD0D9"/>
              </a:buClr>
              <a:buSzPct val="94230"/>
              <a:buFont typeface="Arial"/>
              <a:buChar char=""/>
              <a:tabLst>
                <a:tab pos="699135" algn="l"/>
              </a:tabLst>
            </a:pPr>
            <a:r>
              <a:rPr dirty="0"/>
              <a:t>	</a:t>
            </a:r>
            <a:r>
              <a:rPr sz="2600" b="1" i="1" spc="-5" dirty="0">
                <a:latin typeface="Times New Roman"/>
                <a:cs typeface="Times New Roman"/>
              </a:rPr>
              <a:t>Иккинчидан, </a:t>
            </a:r>
            <a:r>
              <a:rPr sz="2600" spc="-25" dirty="0">
                <a:latin typeface="Times New Roman"/>
                <a:cs typeface="Times New Roman"/>
              </a:rPr>
              <a:t>Мурожаатнома </a:t>
            </a:r>
            <a:r>
              <a:rPr sz="2600" spc="-145" dirty="0">
                <a:latin typeface="Times New Roman"/>
                <a:cs typeface="Times New Roman"/>
              </a:rPr>
              <a:t>сиѐсий, </a:t>
            </a:r>
            <a:r>
              <a:rPr sz="2600" spc="-100" dirty="0">
                <a:latin typeface="Times New Roman"/>
                <a:cs typeface="Times New Roman"/>
              </a:rPr>
              <a:t>иқтисодий,  </a:t>
            </a:r>
            <a:r>
              <a:rPr sz="2600" spc="-10" dirty="0">
                <a:latin typeface="Times New Roman"/>
                <a:cs typeface="Times New Roman"/>
              </a:rPr>
              <a:t>ғоявий-мафкуравий </a:t>
            </a:r>
            <a:r>
              <a:rPr sz="2600" dirty="0">
                <a:latin typeface="Times New Roman"/>
                <a:cs typeface="Times New Roman"/>
              </a:rPr>
              <a:t>қоидалар билан бир </a:t>
            </a:r>
            <a:r>
              <a:rPr sz="2600" spc="-20" dirty="0">
                <a:latin typeface="Times New Roman"/>
                <a:cs typeface="Times New Roman"/>
              </a:rPr>
              <a:t>қаторда,  </a:t>
            </a:r>
            <a:r>
              <a:rPr sz="2600" spc="-10" dirty="0">
                <a:latin typeface="Times New Roman"/>
                <a:cs typeface="Times New Roman"/>
              </a:rPr>
              <a:t>парламентнинг </a:t>
            </a:r>
            <a:r>
              <a:rPr sz="2600" spc="-5" dirty="0">
                <a:latin typeface="Times New Roman"/>
                <a:cs typeface="Times New Roman"/>
              </a:rPr>
              <a:t>қонун </a:t>
            </a:r>
            <a:r>
              <a:rPr sz="2600" spc="-30" dirty="0">
                <a:latin typeface="Times New Roman"/>
                <a:cs typeface="Times New Roman"/>
              </a:rPr>
              <a:t>ижодкорлиги </a:t>
            </a:r>
            <a:r>
              <a:rPr sz="2600" spc="-5" dirty="0">
                <a:latin typeface="Times New Roman"/>
                <a:cs typeface="Times New Roman"/>
              </a:rPr>
              <a:t>фаолиятига  </a:t>
            </a:r>
            <a:r>
              <a:rPr sz="2600" spc="5" dirty="0">
                <a:latin typeface="Times New Roman"/>
                <a:cs typeface="Times New Roman"/>
              </a:rPr>
              <a:t>тааллуқли </a:t>
            </a:r>
            <a:r>
              <a:rPr sz="2600" dirty="0">
                <a:latin typeface="Times New Roman"/>
                <a:cs typeface="Times New Roman"/>
              </a:rPr>
              <a:t>аниқ </a:t>
            </a:r>
            <a:r>
              <a:rPr sz="2600" spc="-5" dirty="0">
                <a:latin typeface="Times New Roman"/>
                <a:cs typeface="Times New Roman"/>
              </a:rPr>
              <a:t>таклифларни </a:t>
            </a:r>
            <a:r>
              <a:rPr sz="2600" dirty="0">
                <a:latin typeface="Times New Roman"/>
                <a:cs typeface="Times New Roman"/>
              </a:rPr>
              <a:t>ҳам ўзида </a:t>
            </a:r>
            <a:r>
              <a:rPr sz="2600" spc="-25" dirty="0">
                <a:latin typeface="Times New Roman"/>
                <a:cs typeface="Times New Roman"/>
              </a:rPr>
              <a:t>акс</a:t>
            </a:r>
            <a:r>
              <a:rPr sz="2600" spc="-135" dirty="0">
                <a:latin typeface="Times New Roman"/>
                <a:cs typeface="Times New Roman"/>
              </a:rPr>
              <a:t> </a:t>
            </a:r>
            <a:r>
              <a:rPr sz="2600" spc="-5" dirty="0">
                <a:latin typeface="Times New Roman"/>
                <a:cs typeface="Times New Roman"/>
              </a:rPr>
              <a:t>эттиради.</a:t>
            </a:r>
            <a:endParaRPr sz="2600">
              <a:latin typeface="Times New Roman"/>
              <a:cs typeface="Times New Roman"/>
            </a:endParaRPr>
          </a:p>
          <a:p>
            <a:pPr marL="286385" marR="5080" indent="-274320" algn="just">
              <a:lnSpc>
                <a:spcPct val="80000"/>
              </a:lnSpc>
              <a:spcBef>
                <a:spcPts val="620"/>
              </a:spcBef>
              <a:buClr>
                <a:srgbClr val="0AD0D9"/>
              </a:buClr>
              <a:buSzPct val="94230"/>
              <a:buFont typeface="Arial"/>
              <a:buChar char=""/>
              <a:tabLst>
                <a:tab pos="699135" algn="l"/>
              </a:tabLst>
            </a:pPr>
            <a:r>
              <a:rPr dirty="0"/>
              <a:t>	</a:t>
            </a:r>
            <a:r>
              <a:rPr sz="2600" b="1" i="1" dirty="0">
                <a:latin typeface="Times New Roman"/>
                <a:cs typeface="Times New Roman"/>
              </a:rPr>
              <a:t>Учинчидан, </a:t>
            </a:r>
            <a:r>
              <a:rPr sz="2600" spc="-5" dirty="0">
                <a:latin typeface="Times New Roman"/>
                <a:cs typeface="Times New Roman"/>
              </a:rPr>
              <a:t>Президентнинг </a:t>
            </a:r>
            <a:r>
              <a:rPr sz="2600" spc="-45" dirty="0">
                <a:latin typeface="Times New Roman"/>
                <a:cs typeface="Times New Roman"/>
              </a:rPr>
              <a:t>парламентга  </a:t>
            </a:r>
            <a:r>
              <a:rPr sz="2600" spc="-25" dirty="0">
                <a:latin typeface="Times New Roman"/>
                <a:cs typeface="Times New Roman"/>
              </a:rPr>
              <a:t>Мурожаатномаси </a:t>
            </a:r>
            <a:r>
              <a:rPr sz="2600" dirty="0">
                <a:latin typeface="Times New Roman"/>
                <a:cs typeface="Times New Roman"/>
              </a:rPr>
              <a:t>жаҳон </a:t>
            </a:r>
            <a:r>
              <a:rPr sz="2600" spc="-20" dirty="0">
                <a:latin typeface="Times New Roman"/>
                <a:cs typeface="Times New Roman"/>
              </a:rPr>
              <a:t>конституциявий </a:t>
            </a:r>
            <a:r>
              <a:rPr sz="2600" spc="-150" dirty="0">
                <a:latin typeface="Times New Roman"/>
                <a:cs typeface="Times New Roman"/>
              </a:rPr>
              <a:t>амалиѐтида  </a:t>
            </a:r>
            <a:r>
              <a:rPr sz="2600" spc="-5" dirty="0">
                <a:latin typeface="Times New Roman"/>
                <a:cs typeface="Times New Roman"/>
              </a:rPr>
              <a:t>ҳокимият </a:t>
            </a:r>
            <a:r>
              <a:rPr sz="2600" spc="-35" dirty="0">
                <a:latin typeface="Times New Roman"/>
                <a:cs typeface="Times New Roman"/>
              </a:rPr>
              <a:t>ваколатлари </a:t>
            </a:r>
            <a:r>
              <a:rPr sz="2600" spc="-5" dirty="0">
                <a:latin typeface="Times New Roman"/>
                <a:cs typeface="Times New Roman"/>
              </a:rPr>
              <a:t>бўлиниши </a:t>
            </a:r>
            <a:r>
              <a:rPr sz="2600" spc="-10" dirty="0">
                <a:latin typeface="Times New Roman"/>
                <a:cs typeface="Times New Roman"/>
              </a:rPr>
              <a:t>принципини  </a:t>
            </a:r>
            <a:r>
              <a:rPr sz="2600" dirty="0">
                <a:latin typeface="Times New Roman"/>
                <a:cs typeface="Times New Roman"/>
              </a:rPr>
              <a:t>таъминлашга </a:t>
            </a:r>
            <a:r>
              <a:rPr sz="2600" spc="-10" dirty="0">
                <a:latin typeface="Times New Roman"/>
                <a:cs typeface="Times New Roman"/>
              </a:rPr>
              <a:t>қаратилган </a:t>
            </a:r>
            <a:r>
              <a:rPr sz="2600" spc="5" dirty="0">
                <a:latin typeface="Times New Roman"/>
                <a:cs typeface="Times New Roman"/>
              </a:rPr>
              <a:t>муҳим </a:t>
            </a:r>
            <a:r>
              <a:rPr sz="2600" dirty="0">
                <a:latin typeface="Times New Roman"/>
                <a:cs typeface="Times New Roman"/>
              </a:rPr>
              <a:t>ҳуқуқий</a:t>
            </a:r>
            <a:r>
              <a:rPr sz="2600" spc="-95" dirty="0">
                <a:latin typeface="Times New Roman"/>
                <a:cs typeface="Times New Roman"/>
              </a:rPr>
              <a:t> </a:t>
            </a:r>
            <a:r>
              <a:rPr sz="2600" spc="-10" dirty="0">
                <a:latin typeface="Times New Roman"/>
                <a:cs typeface="Times New Roman"/>
              </a:rPr>
              <a:t>институтдир.</a:t>
            </a:r>
            <a:endParaRPr sz="2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963" y="1021206"/>
            <a:ext cx="5347970" cy="452120"/>
          </a:xfrm>
          <a:prstGeom prst="rect">
            <a:avLst/>
          </a:prstGeom>
        </p:spPr>
        <p:txBody>
          <a:bodyPr vert="horz" wrap="square" lIns="0" tIns="12065" rIns="0" bIns="0" rtlCol="0">
            <a:spAutoFit/>
          </a:bodyPr>
          <a:lstStyle/>
          <a:p>
            <a:pPr marL="12700">
              <a:lnSpc>
                <a:spcPct val="100000"/>
              </a:lnSpc>
              <a:spcBef>
                <a:spcPts val="95"/>
              </a:spcBef>
              <a:tabLst>
                <a:tab pos="710565" algn="l"/>
                <a:tab pos="2173605" algn="l"/>
                <a:tab pos="3304540" algn="l"/>
              </a:tabLst>
            </a:pPr>
            <a:r>
              <a:rPr sz="2800" b="1" dirty="0">
                <a:latin typeface="Times New Roman"/>
                <a:cs typeface="Times New Roman"/>
              </a:rPr>
              <a:t>1</a:t>
            </a:r>
            <a:r>
              <a:rPr sz="2800" b="1" spc="-5" dirty="0">
                <a:latin typeface="Times New Roman"/>
                <a:cs typeface="Times New Roman"/>
              </a:rPr>
              <a:t>6</a:t>
            </a:r>
            <a:r>
              <a:rPr sz="2800" b="1" dirty="0">
                <a:latin typeface="Times New Roman"/>
                <a:cs typeface="Times New Roman"/>
              </a:rPr>
              <a:t>	</a:t>
            </a:r>
            <a:r>
              <a:rPr sz="2800" b="1" spc="-40" dirty="0">
                <a:latin typeface="Times New Roman"/>
                <a:cs typeface="Times New Roman"/>
              </a:rPr>
              <a:t>а</a:t>
            </a:r>
            <a:r>
              <a:rPr sz="2800" b="1" spc="-10" dirty="0">
                <a:latin typeface="Times New Roman"/>
                <a:cs typeface="Times New Roman"/>
              </a:rPr>
              <a:t>прел</a:t>
            </a:r>
            <a:r>
              <a:rPr sz="2800" b="1" spc="-5" dirty="0">
                <a:latin typeface="Times New Roman"/>
                <a:cs typeface="Times New Roman"/>
              </a:rPr>
              <a:t>ь</a:t>
            </a:r>
            <a:r>
              <a:rPr sz="2800" b="1" dirty="0">
                <a:latin typeface="Times New Roman"/>
                <a:cs typeface="Times New Roman"/>
              </a:rPr>
              <a:t>	</a:t>
            </a:r>
            <a:r>
              <a:rPr sz="2800" b="1" spc="-45" dirty="0">
                <a:latin typeface="Times New Roman"/>
                <a:cs typeface="Times New Roman"/>
              </a:rPr>
              <a:t>к</a:t>
            </a:r>
            <a:r>
              <a:rPr sz="2800" b="1" spc="-5" dirty="0">
                <a:latin typeface="Times New Roman"/>
                <a:cs typeface="Times New Roman"/>
              </a:rPr>
              <a:t>уни</a:t>
            </a:r>
            <a:r>
              <a:rPr sz="2800" b="1" dirty="0">
                <a:latin typeface="Times New Roman"/>
                <a:cs typeface="Times New Roman"/>
              </a:rPr>
              <a:t>	“</a:t>
            </a:r>
            <a:r>
              <a:rPr sz="2800" b="1" spc="-5" dirty="0">
                <a:latin typeface="Times New Roman"/>
                <a:cs typeface="Times New Roman"/>
              </a:rPr>
              <a:t>Ўз</a:t>
            </a:r>
            <a:r>
              <a:rPr sz="2800" b="1" spc="-30" dirty="0">
                <a:latin typeface="Times New Roman"/>
                <a:cs typeface="Times New Roman"/>
              </a:rPr>
              <a:t>б</a:t>
            </a:r>
            <a:r>
              <a:rPr sz="2800" b="1" spc="-5" dirty="0">
                <a:latin typeface="Times New Roman"/>
                <a:cs typeface="Times New Roman"/>
              </a:rPr>
              <a:t>ек</a:t>
            </a:r>
            <a:r>
              <a:rPr sz="2800" b="1" spc="-20" dirty="0">
                <a:latin typeface="Times New Roman"/>
                <a:cs typeface="Times New Roman"/>
              </a:rPr>
              <a:t>и</a:t>
            </a:r>
            <a:r>
              <a:rPr sz="2800" b="1" spc="-5" dirty="0">
                <a:latin typeface="Times New Roman"/>
                <a:cs typeface="Times New Roman"/>
              </a:rPr>
              <a:t>с</a:t>
            </a:r>
            <a:r>
              <a:rPr sz="2800" b="1" spc="-55" dirty="0">
                <a:latin typeface="Times New Roman"/>
                <a:cs typeface="Times New Roman"/>
              </a:rPr>
              <a:t>т</a:t>
            </a:r>
            <a:r>
              <a:rPr sz="2800" b="1" spc="-5" dirty="0">
                <a:latin typeface="Times New Roman"/>
                <a:cs typeface="Times New Roman"/>
              </a:rPr>
              <a:t>он</a:t>
            </a:r>
            <a:endParaRPr sz="2800">
              <a:latin typeface="Times New Roman"/>
              <a:cs typeface="Times New Roman"/>
            </a:endParaRPr>
          </a:p>
        </p:txBody>
      </p:sp>
      <p:sp>
        <p:nvSpPr>
          <p:cNvPr id="3" name="object 3"/>
          <p:cNvSpPr txBox="1"/>
          <p:nvPr/>
        </p:nvSpPr>
        <p:spPr>
          <a:xfrm>
            <a:off x="3669919" y="1447876"/>
            <a:ext cx="3270250" cy="452120"/>
          </a:xfrm>
          <a:prstGeom prst="rect">
            <a:avLst/>
          </a:prstGeom>
        </p:spPr>
        <p:txBody>
          <a:bodyPr vert="horz" wrap="square" lIns="0" tIns="12065" rIns="0" bIns="0" rtlCol="0">
            <a:spAutoFit/>
          </a:bodyPr>
          <a:lstStyle/>
          <a:p>
            <a:pPr marL="12700">
              <a:lnSpc>
                <a:spcPct val="100000"/>
              </a:lnSpc>
              <a:spcBef>
                <a:spcPts val="95"/>
              </a:spcBef>
            </a:pPr>
            <a:r>
              <a:rPr sz="2800" b="1" spc="-155" dirty="0">
                <a:latin typeface="Times New Roman"/>
                <a:cs typeface="Times New Roman"/>
              </a:rPr>
              <a:t>К</a:t>
            </a:r>
            <a:r>
              <a:rPr sz="2800" b="1" spc="-5" dirty="0">
                <a:latin typeface="Times New Roman"/>
                <a:cs typeface="Times New Roman"/>
              </a:rPr>
              <a:t>онс</a:t>
            </a:r>
            <a:r>
              <a:rPr sz="2800" b="1" spc="-20" dirty="0">
                <a:latin typeface="Times New Roman"/>
                <a:cs typeface="Times New Roman"/>
              </a:rPr>
              <a:t>т</a:t>
            </a:r>
            <a:r>
              <a:rPr sz="2800" b="1" spc="-10" dirty="0">
                <a:latin typeface="Times New Roman"/>
                <a:cs typeface="Times New Roman"/>
              </a:rPr>
              <a:t>и</a:t>
            </a:r>
            <a:r>
              <a:rPr sz="2800" b="1" spc="-40" dirty="0">
                <a:latin typeface="Times New Roman"/>
                <a:cs typeface="Times New Roman"/>
              </a:rPr>
              <a:t>т</a:t>
            </a:r>
            <a:r>
              <a:rPr sz="2800" b="1" spc="-5" dirty="0">
                <a:latin typeface="Times New Roman"/>
                <a:cs typeface="Times New Roman"/>
              </a:rPr>
              <a:t>уция</a:t>
            </a:r>
            <a:r>
              <a:rPr sz="2800" b="1" spc="-20" dirty="0">
                <a:latin typeface="Times New Roman"/>
                <a:cs typeface="Times New Roman"/>
              </a:rPr>
              <a:t>с</a:t>
            </a:r>
            <a:r>
              <a:rPr sz="2800" b="1" spc="-10" dirty="0">
                <a:latin typeface="Times New Roman"/>
                <a:cs typeface="Times New Roman"/>
              </a:rPr>
              <a:t>ин</a:t>
            </a:r>
            <a:r>
              <a:rPr sz="2800" b="1" dirty="0">
                <a:latin typeface="Times New Roman"/>
                <a:cs typeface="Times New Roman"/>
              </a:rPr>
              <a:t>и</a:t>
            </a:r>
            <a:r>
              <a:rPr sz="2800" b="1" spc="-10" dirty="0">
                <a:latin typeface="Times New Roman"/>
                <a:cs typeface="Times New Roman"/>
              </a:rPr>
              <a:t>нг</a:t>
            </a:r>
            <a:endParaRPr sz="2800">
              <a:latin typeface="Times New Roman"/>
              <a:cs typeface="Times New Roman"/>
            </a:endParaRPr>
          </a:p>
        </p:txBody>
      </p:sp>
      <p:sp>
        <p:nvSpPr>
          <p:cNvPr id="4" name="object 4"/>
          <p:cNvSpPr txBox="1"/>
          <p:nvPr/>
        </p:nvSpPr>
        <p:spPr>
          <a:xfrm>
            <a:off x="7552181" y="1447876"/>
            <a:ext cx="10541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а</a:t>
            </a:r>
            <a:r>
              <a:rPr sz="2800" b="1" spc="5" dirty="0">
                <a:latin typeface="Times New Roman"/>
                <a:cs typeface="Times New Roman"/>
              </a:rPr>
              <a:t>й</a:t>
            </a:r>
            <a:r>
              <a:rPr sz="2800" b="1" spc="-10" dirty="0">
                <a:latin typeface="Times New Roman"/>
                <a:cs typeface="Times New Roman"/>
              </a:rPr>
              <a:t>рим</a:t>
            </a:r>
            <a:endParaRPr sz="2800">
              <a:latin typeface="Times New Roman"/>
              <a:cs typeface="Times New Roman"/>
            </a:endParaRPr>
          </a:p>
        </p:txBody>
      </p:sp>
      <p:sp>
        <p:nvSpPr>
          <p:cNvPr id="5" name="object 5"/>
          <p:cNvSpPr txBox="1"/>
          <p:nvPr/>
        </p:nvSpPr>
        <p:spPr>
          <a:xfrm>
            <a:off x="535940" y="1021206"/>
            <a:ext cx="2520950" cy="1305560"/>
          </a:xfrm>
          <a:prstGeom prst="rect">
            <a:avLst/>
          </a:prstGeom>
        </p:spPr>
        <p:txBody>
          <a:bodyPr vert="horz" wrap="square" lIns="0" tIns="12065" rIns="0" bIns="0" rtlCol="0">
            <a:spAutoFit/>
          </a:bodyPr>
          <a:lstStyle/>
          <a:p>
            <a:pPr marL="286385" marR="5080" indent="-274320">
              <a:lnSpc>
                <a:spcPct val="100000"/>
              </a:lnSpc>
              <a:spcBef>
                <a:spcPts val="95"/>
              </a:spcBef>
              <a:tabLst>
                <a:tab pos="730250" algn="l"/>
                <a:tab pos="1784985" algn="l"/>
              </a:tabLst>
            </a:pPr>
            <a:r>
              <a:rPr sz="2650" spc="-685" dirty="0">
                <a:solidFill>
                  <a:srgbClr val="0AD0D9"/>
                </a:solidFill>
                <a:latin typeface="Arial"/>
                <a:cs typeface="Arial"/>
              </a:rPr>
              <a:t>		</a:t>
            </a:r>
            <a:r>
              <a:rPr sz="2800" b="1" dirty="0">
                <a:latin typeface="Times New Roman"/>
                <a:cs typeface="Times New Roman"/>
              </a:rPr>
              <a:t>2014	</a:t>
            </a:r>
            <a:r>
              <a:rPr sz="2800" b="1" spc="-10" dirty="0">
                <a:latin typeface="Times New Roman"/>
                <a:cs typeface="Times New Roman"/>
              </a:rPr>
              <a:t>йил  </a:t>
            </a:r>
            <a:r>
              <a:rPr sz="2800" b="1" spc="-50" dirty="0">
                <a:latin typeface="Times New Roman"/>
                <a:cs typeface="Times New Roman"/>
              </a:rPr>
              <a:t>Р</a:t>
            </a:r>
            <a:r>
              <a:rPr sz="2800" b="1" spc="20" dirty="0">
                <a:latin typeface="Times New Roman"/>
                <a:cs typeface="Times New Roman"/>
              </a:rPr>
              <a:t>е</a:t>
            </a:r>
            <a:r>
              <a:rPr sz="2800" b="1" spc="-5" dirty="0">
                <a:latin typeface="Times New Roman"/>
                <a:cs typeface="Times New Roman"/>
              </a:rPr>
              <a:t>с</a:t>
            </a:r>
            <a:r>
              <a:rPr sz="2800" b="1" spc="-20" dirty="0">
                <a:latin typeface="Times New Roman"/>
                <a:cs typeface="Times New Roman"/>
              </a:rPr>
              <a:t>п</a:t>
            </a:r>
            <a:r>
              <a:rPr sz="2800" b="1" spc="-40" dirty="0">
                <a:latin typeface="Times New Roman"/>
                <a:cs typeface="Times New Roman"/>
              </a:rPr>
              <a:t>у</a:t>
            </a:r>
            <a:r>
              <a:rPr sz="2800" b="1" spc="-75" dirty="0">
                <a:latin typeface="Times New Roman"/>
                <a:cs typeface="Times New Roman"/>
              </a:rPr>
              <a:t>б</a:t>
            </a:r>
            <a:r>
              <a:rPr sz="2800" b="1" spc="-10" dirty="0">
                <a:latin typeface="Times New Roman"/>
                <a:cs typeface="Times New Roman"/>
              </a:rPr>
              <a:t>л</a:t>
            </a:r>
            <a:r>
              <a:rPr sz="2800" b="1" dirty="0">
                <a:latin typeface="Times New Roman"/>
                <a:cs typeface="Times New Roman"/>
              </a:rPr>
              <a:t>и</a:t>
            </a:r>
            <a:r>
              <a:rPr sz="2800" b="1" spc="-60" dirty="0">
                <a:latin typeface="Times New Roman"/>
                <a:cs typeface="Times New Roman"/>
              </a:rPr>
              <a:t>к</a:t>
            </a:r>
            <a:r>
              <a:rPr sz="2800" b="1" spc="-5" dirty="0">
                <a:latin typeface="Times New Roman"/>
                <a:cs typeface="Times New Roman"/>
              </a:rPr>
              <a:t>аси  </a:t>
            </a:r>
            <a:r>
              <a:rPr sz="2800" b="1" spc="-15" dirty="0">
                <a:latin typeface="Times New Roman"/>
                <a:cs typeface="Times New Roman"/>
              </a:rPr>
              <a:t>моддаларига</a:t>
            </a:r>
            <a:endParaRPr sz="2800">
              <a:latin typeface="Times New Roman"/>
              <a:cs typeface="Times New Roman"/>
            </a:endParaRPr>
          </a:p>
        </p:txBody>
      </p:sp>
      <p:sp>
        <p:nvSpPr>
          <p:cNvPr id="6" name="object 6"/>
          <p:cNvSpPr txBox="1"/>
          <p:nvPr/>
        </p:nvSpPr>
        <p:spPr>
          <a:xfrm>
            <a:off x="3447415" y="1874900"/>
            <a:ext cx="5158740" cy="452120"/>
          </a:xfrm>
          <a:prstGeom prst="rect">
            <a:avLst/>
          </a:prstGeom>
        </p:spPr>
        <p:txBody>
          <a:bodyPr vert="horz" wrap="square" lIns="0" tIns="12065" rIns="0" bIns="0" rtlCol="0">
            <a:spAutoFit/>
          </a:bodyPr>
          <a:lstStyle/>
          <a:p>
            <a:pPr marL="12700">
              <a:lnSpc>
                <a:spcPct val="100000"/>
              </a:lnSpc>
              <a:spcBef>
                <a:spcPts val="95"/>
              </a:spcBef>
              <a:tabLst>
                <a:tab pos="2118995" algn="l"/>
                <a:tab pos="3059430" algn="l"/>
              </a:tabLst>
            </a:pPr>
            <a:r>
              <a:rPr sz="2800" b="1" spc="-10" dirty="0">
                <a:latin typeface="Times New Roman"/>
                <a:cs typeface="Times New Roman"/>
              </a:rPr>
              <a:t>ўзгартиш	</a:t>
            </a:r>
            <a:r>
              <a:rPr sz="2800" b="1" spc="-5" dirty="0">
                <a:latin typeface="Times New Roman"/>
                <a:cs typeface="Times New Roman"/>
              </a:rPr>
              <a:t>ва	қўшимчалар</a:t>
            </a:r>
            <a:endParaRPr sz="2800">
              <a:latin typeface="Times New Roman"/>
              <a:cs typeface="Times New Roman"/>
            </a:endParaRPr>
          </a:p>
        </p:txBody>
      </p:sp>
      <p:sp>
        <p:nvSpPr>
          <p:cNvPr id="7" name="object 7"/>
          <p:cNvSpPr txBox="1"/>
          <p:nvPr/>
        </p:nvSpPr>
        <p:spPr>
          <a:xfrm>
            <a:off x="810259" y="2301620"/>
            <a:ext cx="7799070" cy="3610610"/>
          </a:xfrm>
          <a:prstGeom prst="rect">
            <a:avLst/>
          </a:prstGeom>
        </p:spPr>
        <p:txBody>
          <a:bodyPr vert="horz" wrap="square" lIns="0" tIns="12065" rIns="0" bIns="0" rtlCol="0">
            <a:spAutoFit/>
          </a:bodyPr>
          <a:lstStyle/>
          <a:p>
            <a:pPr marL="12700" marR="5080" algn="just">
              <a:lnSpc>
                <a:spcPct val="100000"/>
              </a:lnSpc>
              <a:spcBef>
                <a:spcPts val="95"/>
              </a:spcBef>
            </a:pPr>
            <a:r>
              <a:rPr sz="2800" b="1" spc="-10" dirty="0">
                <a:latin typeface="Times New Roman"/>
                <a:cs typeface="Times New Roman"/>
              </a:rPr>
              <a:t>киритиш </a:t>
            </a:r>
            <a:r>
              <a:rPr sz="2800" b="1" spc="-5" dirty="0">
                <a:latin typeface="Times New Roman"/>
                <a:cs typeface="Times New Roman"/>
              </a:rPr>
              <a:t>тўғрисида </a:t>
            </a:r>
            <a:r>
              <a:rPr sz="2800" b="1" dirty="0">
                <a:latin typeface="Times New Roman"/>
                <a:cs typeface="Times New Roman"/>
              </a:rPr>
              <a:t>(32, </a:t>
            </a:r>
            <a:r>
              <a:rPr sz="2800" b="1" spc="-5" dirty="0">
                <a:latin typeface="Times New Roman"/>
                <a:cs typeface="Times New Roman"/>
              </a:rPr>
              <a:t>78, </a:t>
            </a:r>
            <a:r>
              <a:rPr sz="2800" b="1" u="heavy" dirty="0">
                <a:solidFill>
                  <a:srgbClr val="0E6EC5"/>
                </a:solidFill>
                <a:uFill>
                  <a:solidFill>
                    <a:srgbClr val="0E6EC5"/>
                  </a:solidFill>
                </a:uFill>
                <a:latin typeface="Times New Roman"/>
                <a:cs typeface="Times New Roman"/>
              </a:rPr>
              <a:t>93</a:t>
            </a:r>
            <a:r>
              <a:rPr sz="2800" b="1" dirty="0">
                <a:latin typeface="Times New Roman"/>
                <a:cs typeface="Times New Roman"/>
              </a:rPr>
              <a:t>, 98, 103 </a:t>
            </a:r>
            <a:r>
              <a:rPr sz="2800" b="1" spc="-5" dirty="0">
                <a:latin typeface="Times New Roman"/>
                <a:cs typeface="Times New Roman"/>
              </a:rPr>
              <a:t>ва </a:t>
            </a:r>
            <a:r>
              <a:rPr sz="2800" b="1" spc="-45" dirty="0">
                <a:latin typeface="Times New Roman"/>
                <a:cs typeface="Times New Roman"/>
              </a:rPr>
              <a:t>117-  </a:t>
            </a:r>
            <a:r>
              <a:rPr sz="2800" b="1" spc="-10" dirty="0">
                <a:latin typeface="Times New Roman"/>
                <a:cs typeface="Times New Roman"/>
              </a:rPr>
              <a:t>моддаларига)”ги </a:t>
            </a:r>
            <a:r>
              <a:rPr sz="2800" b="1" spc="-5" dirty="0">
                <a:latin typeface="Times New Roman"/>
                <a:cs typeface="Times New Roman"/>
              </a:rPr>
              <a:t>Қонун Президент </a:t>
            </a:r>
            <a:r>
              <a:rPr sz="2800" b="1" spc="-15" dirty="0">
                <a:latin typeface="Times New Roman"/>
                <a:cs typeface="Times New Roman"/>
              </a:rPr>
              <a:t>томонидан  </a:t>
            </a:r>
            <a:r>
              <a:rPr sz="2800" b="1" spc="-10" dirty="0">
                <a:latin typeface="Times New Roman"/>
                <a:cs typeface="Times New Roman"/>
              </a:rPr>
              <a:t>имзоланди </a:t>
            </a:r>
            <a:r>
              <a:rPr sz="2800" b="1" spc="-5" dirty="0">
                <a:latin typeface="Times New Roman"/>
                <a:cs typeface="Times New Roman"/>
              </a:rPr>
              <a:t>ҳамда </a:t>
            </a:r>
            <a:r>
              <a:rPr sz="2800" b="1" dirty="0">
                <a:latin typeface="Times New Roman"/>
                <a:cs typeface="Times New Roman"/>
              </a:rPr>
              <a:t>17 </a:t>
            </a:r>
            <a:r>
              <a:rPr sz="2800" b="1" spc="-15" dirty="0">
                <a:latin typeface="Times New Roman"/>
                <a:cs typeface="Times New Roman"/>
              </a:rPr>
              <a:t>апрель </a:t>
            </a:r>
            <a:r>
              <a:rPr sz="2800" b="1" spc="-10" dirty="0">
                <a:latin typeface="Times New Roman"/>
                <a:cs typeface="Times New Roman"/>
              </a:rPr>
              <a:t>куни </a:t>
            </a:r>
            <a:r>
              <a:rPr sz="2800" b="1" spc="-40" dirty="0">
                <a:latin typeface="Times New Roman"/>
                <a:cs typeface="Times New Roman"/>
              </a:rPr>
              <a:t>матбуотда  </a:t>
            </a:r>
            <a:r>
              <a:rPr sz="2800" b="1" spc="-5" dirty="0">
                <a:latin typeface="Times New Roman"/>
                <a:cs typeface="Times New Roman"/>
              </a:rPr>
              <a:t>эълон </a:t>
            </a:r>
            <a:r>
              <a:rPr sz="2800" b="1" spc="-10" dirty="0">
                <a:latin typeface="Times New Roman"/>
                <a:cs typeface="Times New Roman"/>
              </a:rPr>
              <a:t>қилиниб, </a:t>
            </a:r>
            <a:r>
              <a:rPr sz="2800" b="1" spc="-15" dirty="0">
                <a:latin typeface="Times New Roman"/>
                <a:cs typeface="Times New Roman"/>
              </a:rPr>
              <a:t>кучга</a:t>
            </a:r>
            <a:r>
              <a:rPr sz="2800" b="1" spc="55" dirty="0">
                <a:latin typeface="Times New Roman"/>
                <a:cs typeface="Times New Roman"/>
              </a:rPr>
              <a:t> </a:t>
            </a:r>
            <a:r>
              <a:rPr sz="2800" b="1" spc="-15" dirty="0">
                <a:latin typeface="Times New Roman"/>
                <a:cs typeface="Times New Roman"/>
              </a:rPr>
              <a:t>кирди.</a:t>
            </a:r>
            <a:endParaRPr sz="2800">
              <a:latin typeface="Times New Roman"/>
              <a:cs typeface="Times New Roman"/>
            </a:endParaRPr>
          </a:p>
          <a:p>
            <a:pPr marL="12700" marR="6350" algn="just">
              <a:lnSpc>
                <a:spcPct val="100000"/>
              </a:lnSpc>
              <a:spcBef>
                <a:spcPts val="675"/>
              </a:spcBef>
            </a:pPr>
            <a:r>
              <a:rPr sz="2650" spc="-680" dirty="0">
                <a:solidFill>
                  <a:srgbClr val="0AD0D9"/>
                </a:solidFill>
                <a:latin typeface="Arial"/>
                <a:cs typeface="Arial"/>
              </a:rPr>
              <a:t> </a:t>
            </a:r>
            <a:r>
              <a:rPr sz="2800" b="1" spc="-15" dirty="0">
                <a:latin typeface="Times New Roman"/>
                <a:cs typeface="Times New Roman"/>
              </a:rPr>
              <a:t>Ўзбекистон </a:t>
            </a:r>
            <a:r>
              <a:rPr sz="2800" b="1" spc="-20" dirty="0">
                <a:latin typeface="Times New Roman"/>
                <a:cs typeface="Times New Roman"/>
              </a:rPr>
              <a:t>Республикаси Конституцияси </a:t>
            </a:r>
            <a:r>
              <a:rPr sz="2800" b="1" spc="-150" dirty="0">
                <a:latin typeface="Times New Roman"/>
                <a:cs typeface="Times New Roman"/>
              </a:rPr>
              <a:t>93-  </a:t>
            </a:r>
            <a:r>
              <a:rPr sz="2800" b="1" spc="-15" dirty="0">
                <a:latin typeface="Times New Roman"/>
                <a:cs typeface="Times New Roman"/>
              </a:rPr>
              <a:t>моддасига </a:t>
            </a:r>
            <a:r>
              <a:rPr sz="2800" b="1" spc="-5" dirty="0">
                <a:latin typeface="Times New Roman"/>
                <a:cs typeface="Times New Roman"/>
              </a:rPr>
              <a:t>Президент</a:t>
            </a:r>
            <a:r>
              <a:rPr sz="2800" b="1" spc="15" dirty="0">
                <a:latin typeface="Times New Roman"/>
                <a:cs typeface="Times New Roman"/>
              </a:rPr>
              <a:t> </a:t>
            </a:r>
            <a:r>
              <a:rPr sz="2800" b="1" spc="-25" dirty="0">
                <a:latin typeface="Times New Roman"/>
                <a:cs typeface="Times New Roman"/>
              </a:rPr>
              <a:t>ваколатлари:</a:t>
            </a:r>
            <a:endParaRPr sz="2800">
              <a:latin typeface="Times New Roman"/>
              <a:cs typeface="Times New Roman"/>
            </a:endParaRPr>
          </a:p>
          <a:p>
            <a:pPr marL="12700" marR="6985" indent="342900" algn="just">
              <a:lnSpc>
                <a:spcPct val="100000"/>
              </a:lnSpc>
              <a:spcBef>
                <a:spcPts val="675"/>
              </a:spcBef>
            </a:pPr>
            <a:r>
              <a:rPr sz="2800" spc="-95" dirty="0">
                <a:latin typeface="Times New Roman"/>
                <a:cs typeface="Times New Roman"/>
              </a:rPr>
              <a:t>Ушбу </a:t>
            </a:r>
            <a:r>
              <a:rPr sz="2800" spc="-10" dirty="0">
                <a:latin typeface="Times New Roman"/>
                <a:cs typeface="Times New Roman"/>
              </a:rPr>
              <a:t>модданинг </a:t>
            </a:r>
            <a:r>
              <a:rPr sz="2800" b="1" spc="-5" dirty="0">
                <a:latin typeface="Times New Roman"/>
                <a:cs typeface="Times New Roman"/>
              </a:rPr>
              <a:t>5 </a:t>
            </a:r>
            <a:r>
              <a:rPr sz="2800" b="1" spc="10" dirty="0">
                <a:latin typeface="Times New Roman"/>
                <a:cs typeface="Times New Roman"/>
              </a:rPr>
              <a:t>та </a:t>
            </a:r>
            <a:r>
              <a:rPr sz="2800" b="1" spc="-5" dirty="0">
                <a:latin typeface="Times New Roman"/>
                <a:cs typeface="Times New Roman"/>
              </a:rPr>
              <a:t>бандига </a:t>
            </a:r>
            <a:r>
              <a:rPr sz="2800" spc="-10" dirty="0">
                <a:latin typeface="Times New Roman"/>
                <a:cs typeface="Times New Roman"/>
              </a:rPr>
              <a:t>ўзгартиш </a:t>
            </a:r>
            <a:r>
              <a:rPr sz="2800" spc="-30" dirty="0">
                <a:latin typeface="Times New Roman"/>
                <a:cs typeface="Times New Roman"/>
              </a:rPr>
              <a:t>ва  </a:t>
            </a:r>
            <a:r>
              <a:rPr sz="2800" spc="-5" dirty="0">
                <a:latin typeface="Times New Roman"/>
                <a:cs typeface="Times New Roman"/>
              </a:rPr>
              <a:t>қўшимчалар</a:t>
            </a:r>
            <a:r>
              <a:rPr sz="2800" spc="35" dirty="0">
                <a:latin typeface="Times New Roman"/>
                <a:cs typeface="Times New Roman"/>
              </a:rPr>
              <a:t> </a:t>
            </a:r>
            <a:r>
              <a:rPr sz="2800" spc="-5" dirty="0">
                <a:latin typeface="Times New Roman"/>
                <a:cs typeface="Times New Roman"/>
              </a:rPr>
              <a:t>киритилди.</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7224" y="1357274"/>
            <a:ext cx="3429000" cy="5072380"/>
          </a:xfrm>
          <a:prstGeom prst="rect">
            <a:avLst/>
          </a:prstGeom>
          <a:ln w="25400">
            <a:solidFill>
              <a:srgbClr val="085091"/>
            </a:solidFill>
          </a:ln>
        </p:spPr>
        <p:txBody>
          <a:bodyPr vert="horz" wrap="square" lIns="0" tIns="4445" rIns="0" bIns="0" rtlCol="0">
            <a:spAutoFit/>
          </a:bodyPr>
          <a:lstStyle/>
          <a:p>
            <a:pPr>
              <a:lnSpc>
                <a:spcPct val="100000"/>
              </a:lnSpc>
              <a:spcBef>
                <a:spcPts val="35"/>
              </a:spcBef>
            </a:pPr>
            <a:endParaRPr sz="3800">
              <a:latin typeface="Times New Roman"/>
              <a:cs typeface="Times New Roman"/>
            </a:endParaRPr>
          </a:p>
          <a:p>
            <a:pPr marL="591185">
              <a:lnSpc>
                <a:spcPct val="100000"/>
              </a:lnSpc>
              <a:spcBef>
                <a:spcPts val="5"/>
              </a:spcBef>
            </a:pPr>
            <a:r>
              <a:rPr sz="2400" u="heavy" spc="-600" dirty="0">
                <a:uFill>
                  <a:solidFill>
                    <a:srgbClr val="000000"/>
                  </a:solidFill>
                </a:uFill>
                <a:latin typeface="Times New Roman"/>
                <a:cs typeface="Times New Roman"/>
              </a:rPr>
              <a:t> </a:t>
            </a:r>
            <a:r>
              <a:rPr sz="2400" b="1" i="1" u="heavy" spc="-5" dirty="0">
                <a:uFill>
                  <a:solidFill>
                    <a:srgbClr val="000000"/>
                  </a:solidFill>
                </a:uFill>
                <a:latin typeface="Times New Roman"/>
                <a:cs typeface="Times New Roman"/>
              </a:rPr>
              <a:t>Олдинги</a:t>
            </a:r>
            <a:r>
              <a:rPr sz="2400" b="1" i="1" u="heavy" spc="10" dirty="0">
                <a:uFill>
                  <a:solidFill>
                    <a:srgbClr val="000000"/>
                  </a:solidFill>
                </a:uFill>
                <a:latin typeface="Times New Roman"/>
                <a:cs typeface="Times New Roman"/>
              </a:rPr>
              <a:t> </a:t>
            </a:r>
            <a:r>
              <a:rPr sz="2400" b="1" i="1" u="heavy" spc="-5" dirty="0">
                <a:uFill>
                  <a:solidFill>
                    <a:srgbClr val="000000"/>
                  </a:solidFill>
                </a:uFill>
                <a:latin typeface="Times New Roman"/>
                <a:cs typeface="Times New Roman"/>
              </a:rPr>
              <a:t>таҳрир</a:t>
            </a:r>
            <a:endParaRPr sz="2400">
              <a:latin typeface="Times New Roman"/>
              <a:cs typeface="Times New Roman"/>
            </a:endParaRPr>
          </a:p>
          <a:p>
            <a:pPr marL="91440">
              <a:lnSpc>
                <a:spcPct val="100000"/>
              </a:lnSpc>
              <a:tabLst>
                <a:tab pos="802640" algn="l"/>
              </a:tabLst>
            </a:pPr>
            <a:r>
              <a:rPr sz="2400" dirty="0">
                <a:latin typeface="Times New Roman"/>
                <a:cs typeface="Times New Roman"/>
              </a:rPr>
              <a:t>7)	</a:t>
            </a:r>
            <a:r>
              <a:rPr sz="2400" spc="-10" dirty="0">
                <a:latin typeface="Times New Roman"/>
                <a:cs typeface="Times New Roman"/>
              </a:rPr>
              <a:t>Ўзбекистон</a:t>
            </a:r>
            <a:endParaRPr sz="2400">
              <a:latin typeface="Times New Roman"/>
              <a:cs typeface="Times New Roman"/>
            </a:endParaRPr>
          </a:p>
          <a:p>
            <a:pPr marL="434340" marR="166370">
              <a:lnSpc>
                <a:spcPct val="100000"/>
              </a:lnSpc>
            </a:pPr>
            <a:r>
              <a:rPr sz="2400" spc="-10" dirty="0">
                <a:latin typeface="Times New Roman"/>
                <a:cs typeface="Times New Roman"/>
              </a:rPr>
              <a:t>Республикаси </a:t>
            </a:r>
            <a:r>
              <a:rPr sz="2400" spc="-5" dirty="0">
                <a:latin typeface="Times New Roman"/>
                <a:cs typeface="Times New Roman"/>
              </a:rPr>
              <a:t>Олий  Мажлисига </a:t>
            </a:r>
            <a:r>
              <a:rPr sz="2400" dirty="0">
                <a:latin typeface="Times New Roman"/>
                <a:cs typeface="Times New Roman"/>
              </a:rPr>
              <a:t>ҳар </a:t>
            </a:r>
            <a:r>
              <a:rPr sz="2400" spc="-5" dirty="0">
                <a:latin typeface="Times New Roman"/>
                <a:cs typeface="Times New Roman"/>
              </a:rPr>
              <a:t>йили  </a:t>
            </a:r>
            <a:r>
              <a:rPr sz="2400" spc="-15" dirty="0">
                <a:latin typeface="Times New Roman"/>
                <a:cs typeface="Times New Roman"/>
              </a:rPr>
              <a:t>мамлакат </a:t>
            </a:r>
            <a:r>
              <a:rPr sz="2400" spc="-5" dirty="0">
                <a:latin typeface="Times New Roman"/>
                <a:cs typeface="Times New Roman"/>
              </a:rPr>
              <a:t>ижтимоий-  </a:t>
            </a:r>
            <a:r>
              <a:rPr sz="2400" spc="-15" dirty="0">
                <a:latin typeface="Times New Roman"/>
                <a:cs typeface="Times New Roman"/>
              </a:rPr>
              <a:t>иқтисодий </a:t>
            </a:r>
            <a:r>
              <a:rPr sz="2400" spc="-165" dirty="0">
                <a:latin typeface="Times New Roman"/>
                <a:cs typeface="Times New Roman"/>
              </a:rPr>
              <a:t>ҳаѐтининг,  </a:t>
            </a:r>
            <a:r>
              <a:rPr sz="2400" spc="-5" dirty="0">
                <a:latin typeface="Times New Roman"/>
                <a:cs typeface="Times New Roman"/>
              </a:rPr>
              <a:t>ички </a:t>
            </a:r>
            <a:r>
              <a:rPr sz="2400" spc="-25" dirty="0">
                <a:latin typeface="Times New Roman"/>
                <a:cs typeface="Times New Roman"/>
              </a:rPr>
              <a:t>ва</a:t>
            </a:r>
            <a:r>
              <a:rPr sz="2400" spc="5" dirty="0">
                <a:latin typeface="Times New Roman"/>
                <a:cs typeface="Times New Roman"/>
              </a:rPr>
              <a:t> </a:t>
            </a:r>
            <a:r>
              <a:rPr sz="2400" dirty="0">
                <a:latin typeface="Times New Roman"/>
                <a:cs typeface="Times New Roman"/>
              </a:rPr>
              <a:t>ташқи</a:t>
            </a:r>
            <a:endParaRPr sz="2400">
              <a:latin typeface="Times New Roman"/>
              <a:cs typeface="Times New Roman"/>
            </a:endParaRPr>
          </a:p>
          <a:p>
            <a:pPr marL="434340" marR="720090">
              <a:lnSpc>
                <a:spcPct val="100000"/>
              </a:lnSpc>
              <a:spcBef>
                <a:spcPts val="5"/>
              </a:spcBef>
            </a:pPr>
            <a:r>
              <a:rPr sz="2400" spc="-85" dirty="0">
                <a:latin typeface="Times New Roman"/>
                <a:cs typeface="Times New Roman"/>
              </a:rPr>
              <a:t>сиѐсатининг </a:t>
            </a:r>
            <a:r>
              <a:rPr sz="2400" spc="-5" dirty="0">
                <a:latin typeface="Times New Roman"/>
                <a:cs typeface="Times New Roman"/>
              </a:rPr>
              <a:t>энг  </a:t>
            </a:r>
            <a:r>
              <a:rPr sz="2400" spc="5" dirty="0">
                <a:latin typeface="Times New Roman"/>
                <a:cs typeface="Times New Roman"/>
              </a:rPr>
              <a:t>муҳим</a:t>
            </a:r>
            <a:r>
              <a:rPr sz="2400" spc="-80" dirty="0">
                <a:latin typeface="Times New Roman"/>
                <a:cs typeface="Times New Roman"/>
              </a:rPr>
              <a:t> </a:t>
            </a:r>
            <a:r>
              <a:rPr sz="2400" dirty="0">
                <a:latin typeface="Times New Roman"/>
                <a:cs typeface="Times New Roman"/>
              </a:rPr>
              <a:t>масалалар</a:t>
            </a:r>
            <a:endParaRPr sz="2400">
              <a:latin typeface="Times New Roman"/>
              <a:cs typeface="Times New Roman"/>
            </a:endParaRPr>
          </a:p>
          <a:p>
            <a:pPr marL="434340" marR="189230">
              <a:lnSpc>
                <a:spcPct val="100000"/>
              </a:lnSpc>
            </a:pPr>
            <a:r>
              <a:rPr sz="2400" spc="-5" dirty="0">
                <a:latin typeface="Times New Roman"/>
                <a:cs typeface="Times New Roman"/>
              </a:rPr>
              <a:t>юзасидан</a:t>
            </a:r>
            <a:r>
              <a:rPr sz="2400" spc="-70" dirty="0">
                <a:latin typeface="Times New Roman"/>
                <a:cs typeface="Times New Roman"/>
              </a:rPr>
              <a:t> </a:t>
            </a:r>
            <a:r>
              <a:rPr sz="2400" spc="-5" dirty="0">
                <a:latin typeface="Times New Roman"/>
                <a:cs typeface="Times New Roman"/>
              </a:rPr>
              <a:t>маърузалар  </a:t>
            </a:r>
            <a:r>
              <a:rPr sz="2400" dirty="0">
                <a:latin typeface="Times New Roman"/>
                <a:cs typeface="Times New Roman"/>
              </a:rPr>
              <a:t>тақдим</a:t>
            </a:r>
            <a:r>
              <a:rPr sz="2400" spc="5" dirty="0">
                <a:latin typeface="Times New Roman"/>
                <a:cs typeface="Times New Roman"/>
              </a:rPr>
              <a:t> </a:t>
            </a:r>
            <a:r>
              <a:rPr sz="2400" dirty="0">
                <a:latin typeface="Times New Roman"/>
                <a:cs typeface="Times New Roman"/>
              </a:rPr>
              <a:t>этади;</a:t>
            </a:r>
            <a:endParaRPr sz="2400">
              <a:latin typeface="Times New Roman"/>
              <a:cs typeface="Times New Roman"/>
            </a:endParaRPr>
          </a:p>
        </p:txBody>
      </p:sp>
      <p:sp>
        <p:nvSpPr>
          <p:cNvPr id="3" name="object 3"/>
          <p:cNvSpPr txBox="1"/>
          <p:nvPr/>
        </p:nvSpPr>
        <p:spPr>
          <a:xfrm>
            <a:off x="4929251" y="1357274"/>
            <a:ext cx="3357879" cy="5072380"/>
          </a:xfrm>
          <a:prstGeom prst="rect">
            <a:avLst/>
          </a:prstGeom>
          <a:ln w="25400">
            <a:solidFill>
              <a:srgbClr val="085091"/>
            </a:solidFill>
          </a:ln>
        </p:spPr>
        <p:txBody>
          <a:bodyPr vert="horz" wrap="square" lIns="0" tIns="2540" rIns="0" bIns="0" rtlCol="0">
            <a:spAutoFit/>
          </a:bodyPr>
          <a:lstStyle/>
          <a:p>
            <a:pPr>
              <a:lnSpc>
                <a:spcPct val="100000"/>
              </a:lnSpc>
              <a:spcBef>
                <a:spcPts val="20"/>
              </a:spcBef>
            </a:pPr>
            <a:endParaRPr sz="3500">
              <a:latin typeface="Times New Roman"/>
              <a:cs typeface="Times New Roman"/>
            </a:endParaRPr>
          </a:p>
          <a:p>
            <a:pPr marL="801370">
              <a:lnSpc>
                <a:spcPct val="100000"/>
              </a:lnSpc>
              <a:spcBef>
                <a:spcPts val="5"/>
              </a:spcBef>
            </a:pPr>
            <a:r>
              <a:rPr sz="2400" u="heavy" spc="-595" dirty="0">
                <a:uFill>
                  <a:solidFill>
                    <a:srgbClr val="000000"/>
                  </a:solidFill>
                </a:uFill>
                <a:latin typeface="Times New Roman"/>
                <a:cs typeface="Times New Roman"/>
              </a:rPr>
              <a:t> </a:t>
            </a:r>
            <a:r>
              <a:rPr sz="2400" b="1" i="1" u="heavy" dirty="0">
                <a:uFill>
                  <a:solidFill>
                    <a:srgbClr val="000000"/>
                  </a:solidFill>
                </a:uFill>
                <a:latin typeface="Times New Roman"/>
                <a:cs typeface="Times New Roman"/>
              </a:rPr>
              <a:t>Янги</a:t>
            </a:r>
            <a:r>
              <a:rPr sz="2400" b="1" i="1" u="heavy" spc="-10" dirty="0">
                <a:uFill>
                  <a:solidFill>
                    <a:srgbClr val="000000"/>
                  </a:solidFill>
                </a:uFill>
                <a:latin typeface="Times New Roman"/>
                <a:cs typeface="Times New Roman"/>
              </a:rPr>
              <a:t> </a:t>
            </a:r>
            <a:r>
              <a:rPr sz="2400" b="1" i="1" u="heavy" spc="-5" dirty="0">
                <a:uFill>
                  <a:solidFill>
                    <a:srgbClr val="000000"/>
                  </a:solidFill>
                </a:uFill>
                <a:latin typeface="Times New Roman"/>
                <a:cs typeface="Times New Roman"/>
              </a:rPr>
              <a:t>таҳрир</a:t>
            </a:r>
            <a:endParaRPr sz="2400">
              <a:latin typeface="Times New Roman"/>
              <a:cs typeface="Times New Roman"/>
            </a:endParaRPr>
          </a:p>
          <a:p>
            <a:pPr marL="92075">
              <a:lnSpc>
                <a:spcPct val="100000"/>
              </a:lnSpc>
              <a:tabLst>
                <a:tab pos="803910" algn="l"/>
              </a:tabLst>
            </a:pPr>
            <a:r>
              <a:rPr sz="2400" b="1" dirty="0">
                <a:solidFill>
                  <a:srgbClr val="0000FF"/>
                </a:solidFill>
                <a:latin typeface="Times New Roman"/>
                <a:cs typeface="Times New Roman"/>
              </a:rPr>
              <a:t>7)	</a:t>
            </a:r>
            <a:r>
              <a:rPr sz="2400" spc="-10" dirty="0">
                <a:solidFill>
                  <a:srgbClr val="0000FF"/>
                </a:solidFill>
                <a:latin typeface="Times New Roman"/>
                <a:cs typeface="Times New Roman"/>
              </a:rPr>
              <a:t>Ўзбекистон</a:t>
            </a:r>
            <a:endParaRPr sz="2400">
              <a:latin typeface="Times New Roman"/>
              <a:cs typeface="Times New Roman"/>
            </a:endParaRPr>
          </a:p>
          <a:p>
            <a:pPr marL="434975" marR="132715">
              <a:lnSpc>
                <a:spcPct val="100000"/>
              </a:lnSpc>
            </a:pPr>
            <a:r>
              <a:rPr sz="2400" spc="-10" dirty="0">
                <a:solidFill>
                  <a:srgbClr val="0000FF"/>
                </a:solidFill>
                <a:latin typeface="Times New Roman"/>
                <a:cs typeface="Times New Roman"/>
              </a:rPr>
              <a:t>Республикаси </a:t>
            </a:r>
            <a:r>
              <a:rPr sz="2400" spc="-5" dirty="0">
                <a:solidFill>
                  <a:srgbClr val="0000FF"/>
                </a:solidFill>
                <a:latin typeface="Times New Roman"/>
                <a:cs typeface="Times New Roman"/>
              </a:rPr>
              <a:t>Олий  Мажлисига</a:t>
            </a:r>
            <a:r>
              <a:rPr sz="2400" spc="-70" dirty="0">
                <a:solidFill>
                  <a:srgbClr val="0000FF"/>
                </a:solidFill>
                <a:latin typeface="Times New Roman"/>
                <a:cs typeface="Times New Roman"/>
              </a:rPr>
              <a:t> </a:t>
            </a:r>
            <a:r>
              <a:rPr sz="2400" spc="-15" dirty="0">
                <a:solidFill>
                  <a:srgbClr val="0000FF"/>
                </a:solidFill>
                <a:latin typeface="Times New Roman"/>
                <a:cs typeface="Times New Roman"/>
              </a:rPr>
              <a:t>мамлакат  </a:t>
            </a:r>
            <a:r>
              <a:rPr sz="2400" spc="-5" dirty="0">
                <a:solidFill>
                  <a:srgbClr val="0000FF"/>
                </a:solidFill>
                <a:latin typeface="Times New Roman"/>
                <a:cs typeface="Times New Roman"/>
              </a:rPr>
              <a:t>ички </a:t>
            </a:r>
            <a:r>
              <a:rPr sz="2400" spc="-25" dirty="0">
                <a:solidFill>
                  <a:srgbClr val="0000FF"/>
                </a:solidFill>
                <a:latin typeface="Times New Roman"/>
                <a:cs typeface="Times New Roman"/>
              </a:rPr>
              <a:t>ва</a:t>
            </a:r>
            <a:r>
              <a:rPr sz="2400" dirty="0">
                <a:solidFill>
                  <a:srgbClr val="0000FF"/>
                </a:solidFill>
                <a:latin typeface="Times New Roman"/>
                <a:cs typeface="Times New Roman"/>
              </a:rPr>
              <a:t> ташқи</a:t>
            </a:r>
            <a:endParaRPr sz="2400">
              <a:latin typeface="Times New Roman"/>
              <a:cs typeface="Times New Roman"/>
            </a:endParaRPr>
          </a:p>
          <a:p>
            <a:pPr marL="434975" marR="485775">
              <a:lnSpc>
                <a:spcPct val="100000"/>
              </a:lnSpc>
              <a:spcBef>
                <a:spcPts val="5"/>
              </a:spcBef>
            </a:pPr>
            <a:r>
              <a:rPr sz="2400" spc="-105" dirty="0">
                <a:solidFill>
                  <a:srgbClr val="0000FF"/>
                </a:solidFill>
                <a:latin typeface="Times New Roman"/>
                <a:cs typeface="Times New Roman"/>
              </a:rPr>
              <a:t>сиѐсатини </a:t>
            </a:r>
            <a:r>
              <a:rPr sz="2400" dirty="0">
                <a:solidFill>
                  <a:srgbClr val="0000FF"/>
                </a:solidFill>
                <a:latin typeface="Times New Roman"/>
                <a:cs typeface="Times New Roman"/>
              </a:rPr>
              <a:t>амалга  оширишнинг </a:t>
            </a:r>
            <a:r>
              <a:rPr sz="2400" spc="-5" dirty="0">
                <a:solidFill>
                  <a:srgbClr val="0000FF"/>
                </a:solidFill>
                <a:latin typeface="Times New Roman"/>
                <a:cs typeface="Times New Roman"/>
              </a:rPr>
              <a:t>энг  </a:t>
            </a:r>
            <a:r>
              <a:rPr sz="2400" spc="5" dirty="0">
                <a:solidFill>
                  <a:srgbClr val="0000FF"/>
                </a:solidFill>
                <a:latin typeface="Times New Roman"/>
                <a:cs typeface="Times New Roman"/>
              </a:rPr>
              <a:t>муҳим</a:t>
            </a:r>
            <a:r>
              <a:rPr sz="2400" spc="-80" dirty="0">
                <a:solidFill>
                  <a:srgbClr val="0000FF"/>
                </a:solidFill>
                <a:latin typeface="Times New Roman"/>
                <a:cs typeface="Times New Roman"/>
              </a:rPr>
              <a:t> </a:t>
            </a:r>
            <a:r>
              <a:rPr sz="2400" dirty="0">
                <a:solidFill>
                  <a:srgbClr val="0000FF"/>
                </a:solidFill>
                <a:latin typeface="Times New Roman"/>
                <a:cs typeface="Times New Roman"/>
              </a:rPr>
              <a:t>масалалари</a:t>
            </a:r>
            <a:endParaRPr sz="2400">
              <a:latin typeface="Times New Roman"/>
              <a:cs typeface="Times New Roman"/>
            </a:endParaRPr>
          </a:p>
          <a:p>
            <a:pPr marL="434975">
              <a:lnSpc>
                <a:spcPct val="100000"/>
              </a:lnSpc>
            </a:pPr>
            <a:r>
              <a:rPr sz="2400" spc="-5" dirty="0">
                <a:solidFill>
                  <a:srgbClr val="0000FF"/>
                </a:solidFill>
                <a:latin typeface="Times New Roman"/>
                <a:cs typeface="Times New Roman"/>
              </a:rPr>
              <a:t>юзасидан</a:t>
            </a:r>
            <a:r>
              <a:rPr sz="2400" spc="-30" dirty="0">
                <a:solidFill>
                  <a:srgbClr val="0000FF"/>
                </a:solidFill>
                <a:latin typeface="Times New Roman"/>
                <a:cs typeface="Times New Roman"/>
              </a:rPr>
              <a:t> </a:t>
            </a:r>
            <a:r>
              <a:rPr sz="2400" b="1" spc="-20" dirty="0">
                <a:solidFill>
                  <a:srgbClr val="0000FF"/>
                </a:solidFill>
                <a:latin typeface="Times New Roman"/>
                <a:cs typeface="Times New Roman"/>
              </a:rPr>
              <a:t>мурожаат</a:t>
            </a:r>
            <a:endParaRPr sz="2400">
              <a:latin typeface="Times New Roman"/>
              <a:cs typeface="Times New Roman"/>
            </a:endParaRPr>
          </a:p>
          <a:p>
            <a:pPr marL="434975">
              <a:lnSpc>
                <a:spcPct val="100000"/>
              </a:lnSpc>
            </a:pPr>
            <a:r>
              <a:rPr sz="2400" b="1" spc="-5" dirty="0">
                <a:solidFill>
                  <a:srgbClr val="0000FF"/>
                </a:solidFill>
                <a:latin typeface="Times New Roman"/>
                <a:cs typeface="Times New Roman"/>
              </a:rPr>
              <a:t>қилиш</a:t>
            </a:r>
            <a:r>
              <a:rPr sz="2400" b="1" spc="5" dirty="0">
                <a:solidFill>
                  <a:srgbClr val="0000FF"/>
                </a:solidFill>
                <a:latin typeface="Times New Roman"/>
                <a:cs typeface="Times New Roman"/>
              </a:rPr>
              <a:t> </a:t>
            </a:r>
            <a:r>
              <a:rPr sz="2400" b="1" dirty="0">
                <a:solidFill>
                  <a:srgbClr val="0000FF"/>
                </a:solidFill>
                <a:latin typeface="Times New Roman"/>
                <a:cs typeface="Times New Roman"/>
              </a:rPr>
              <a:t>ҳуқуқига</a:t>
            </a:r>
            <a:endParaRPr sz="2400">
              <a:latin typeface="Times New Roman"/>
              <a:cs typeface="Times New Roman"/>
            </a:endParaRPr>
          </a:p>
          <a:p>
            <a:pPr marL="434975">
              <a:lnSpc>
                <a:spcPct val="100000"/>
              </a:lnSpc>
              <a:spcBef>
                <a:spcPts val="10"/>
              </a:spcBef>
            </a:pPr>
            <a:r>
              <a:rPr sz="2400" spc="-5" dirty="0">
                <a:solidFill>
                  <a:srgbClr val="0000FF"/>
                </a:solidFill>
                <a:latin typeface="Times New Roman"/>
                <a:cs typeface="Times New Roman"/>
              </a:rPr>
              <a:t>эга</a:t>
            </a:r>
            <a:r>
              <a:rPr sz="2400" b="1" spc="-5" dirty="0">
                <a:solidFill>
                  <a:srgbClr val="0000FF"/>
                </a:solidFill>
                <a:latin typeface="Times New Roman"/>
                <a:cs typeface="Times New Roman"/>
              </a:rPr>
              <a:t>.</a:t>
            </a:r>
            <a:r>
              <a:rPr sz="2400" b="1" u="heavy" spc="-25" dirty="0">
                <a:uFill>
                  <a:solidFill>
                    <a:srgbClr val="000000"/>
                  </a:solidFill>
                </a:uFill>
                <a:latin typeface="Times New Roman"/>
                <a:cs typeface="Times New Roman"/>
              </a:rPr>
              <a:t> </a:t>
            </a:r>
            <a:r>
              <a:rPr sz="2400" u="heavy" spc="-5" dirty="0">
                <a:uFill>
                  <a:solidFill>
                    <a:srgbClr val="000000"/>
                  </a:solidFill>
                </a:uFill>
                <a:latin typeface="Times New Roman"/>
                <a:cs typeface="Times New Roman"/>
              </a:rPr>
              <a:t>(таҳрирланди)</a:t>
            </a:r>
            <a:endParaRPr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1868" y="1449704"/>
            <a:ext cx="7631430" cy="3977004"/>
          </a:xfrm>
          <a:prstGeom prst="rect">
            <a:avLst/>
          </a:prstGeom>
        </p:spPr>
        <p:txBody>
          <a:bodyPr vert="horz" wrap="square" lIns="0" tIns="85725" rIns="0" bIns="0" rtlCol="0">
            <a:spAutoFit/>
          </a:bodyPr>
          <a:lstStyle/>
          <a:p>
            <a:pPr marL="286385" marR="5080" indent="-274320" algn="just">
              <a:lnSpc>
                <a:spcPct val="80000"/>
              </a:lnSpc>
              <a:spcBef>
                <a:spcPts val="675"/>
              </a:spcBef>
              <a:buClr>
                <a:srgbClr val="0AD0D9"/>
              </a:buClr>
              <a:buSzPct val="93750"/>
              <a:buFont typeface="Arial"/>
              <a:buChar char=""/>
              <a:tabLst>
                <a:tab pos="744220" algn="l"/>
              </a:tabLst>
            </a:pPr>
            <a:r>
              <a:rPr dirty="0"/>
              <a:t>	</a:t>
            </a:r>
            <a:r>
              <a:rPr sz="2400" spc="-240" dirty="0">
                <a:latin typeface="Times New Roman"/>
                <a:cs typeface="Times New Roman"/>
              </a:rPr>
              <a:t>Дунѐ </a:t>
            </a:r>
            <a:r>
              <a:rPr sz="2400" spc="-110" dirty="0">
                <a:latin typeface="Times New Roman"/>
                <a:cs typeface="Times New Roman"/>
              </a:rPr>
              <a:t>миқѐсида </a:t>
            </a:r>
            <a:r>
              <a:rPr sz="2400" spc="-15" dirty="0">
                <a:latin typeface="Times New Roman"/>
                <a:cs typeface="Times New Roman"/>
              </a:rPr>
              <a:t>олиб </a:t>
            </a:r>
            <a:r>
              <a:rPr sz="2400" spc="-5" dirty="0">
                <a:latin typeface="Times New Roman"/>
                <a:cs typeface="Times New Roman"/>
              </a:rPr>
              <a:t>қаралганда, </a:t>
            </a:r>
            <a:r>
              <a:rPr sz="2400" spc="-20" dirty="0">
                <a:latin typeface="Times New Roman"/>
                <a:cs typeface="Times New Roman"/>
              </a:rPr>
              <a:t>давлат </a:t>
            </a:r>
            <a:r>
              <a:rPr sz="2400" spc="-180" dirty="0">
                <a:latin typeface="Times New Roman"/>
                <a:cs typeface="Times New Roman"/>
              </a:rPr>
              <a:t>бошлиғи  </a:t>
            </a:r>
            <a:r>
              <a:rPr sz="2400" spc="-10" dirty="0">
                <a:latin typeface="Times New Roman"/>
                <a:cs typeface="Times New Roman"/>
              </a:rPr>
              <a:t>томонидан парламентга </a:t>
            </a:r>
            <a:r>
              <a:rPr sz="2400" spc="-25" dirty="0">
                <a:latin typeface="Times New Roman"/>
                <a:cs typeface="Times New Roman"/>
              </a:rPr>
              <a:t>Мурожаатнома </a:t>
            </a:r>
            <a:r>
              <a:rPr sz="2400" dirty="0">
                <a:latin typeface="Times New Roman"/>
                <a:cs typeface="Times New Roman"/>
              </a:rPr>
              <a:t>тақдим  </a:t>
            </a:r>
            <a:r>
              <a:rPr sz="2400" spc="-5" dirty="0">
                <a:latin typeface="Times New Roman"/>
                <a:cs typeface="Times New Roman"/>
              </a:rPr>
              <a:t>этилиши </a:t>
            </a:r>
            <a:r>
              <a:rPr sz="2400" dirty="0">
                <a:latin typeface="Times New Roman"/>
                <a:cs typeface="Times New Roman"/>
              </a:rPr>
              <a:t>тарихи </a:t>
            </a:r>
            <a:r>
              <a:rPr sz="2400" spc="-10" dirty="0">
                <a:latin typeface="Times New Roman"/>
                <a:cs typeface="Times New Roman"/>
              </a:rPr>
              <a:t>олис </a:t>
            </a:r>
            <a:r>
              <a:rPr sz="2400" spc="-5" dirty="0">
                <a:latin typeface="Times New Roman"/>
                <a:cs typeface="Times New Roman"/>
              </a:rPr>
              <a:t>ХIII </a:t>
            </a:r>
            <a:r>
              <a:rPr sz="2400" dirty="0">
                <a:latin typeface="Times New Roman"/>
                <a:cs typeface="Times New Roman"/>
              </a:rPr>
              <a:t>асрга бориб тақалади. </a:t>
            </a:r>
            <a:r>
              <a:rPr sz="2400" spc="-10" dirty="0">
                <a:latin typeface="Times New Roman"/>
                <a:cs typeface="Times New Roman"/>
              </a:rPr>
              <a:t>Шу  </a:t>
            </a:r>
            <a:r>
              <a:rPr sz="2400" dirty="0">
                <a:latin typeface="Times New Roman"/>
                <a:cs typeface="Times New Roman"/>
              </a:rPr>
              <a:t>тариқа 800 </a:t>
            </a:r>
            <a:r>
              <a:rPr sz="2400" spc="-5" dirty="0">
                <a:latin typeface="Times New Roman"/>
                <a:cs typeface="Times New Roman"/>
              </a:rPr>
              <a:t>йилдан </a:t>
            </a:r>
            <a:r>
              <a:rPr sz="2400" spc="-10" dirty="0">
                <a:latin typeface="Times New Roman"/>
                <a:cs typeface="Times New Roman"/>
              </a:rPr>
              <a:t>ортиқ </a:t>
            </a:r>
            <a:r>
              <a:rPr sz="2400" dirty="0">
                <a:latin typeface="Times New Roman"/>
                <a:cs typeface="Times New Roman"/>
              </a:rPr>
              <a:t>тарихга </a:t>
            </a:r>
            <a:r>
              <a:rPr sz="2400" spc="-5" dirty="0">
                <a:latin typeface="Times New Roman"/>
                <a:cs typeface="Times New Roman"/>
              </a:rPr>
              <a:t>эга </a:t>
            </a:r>
            <a:r>
              <a:rPr sz="2400" spc="-25" dirty="0">
                <a:latin typeface="Times New Roman"/>
                <a:cs typeface="Times New Roman"/>
              </a:rPr>
              <a:t>ушбу </a:t>
            </a:r>
            <a:r>
              <a:rPr sz="2400" spc="-15" dirty="0">
                <a:latin typeface="Times New Roman"/>
                <a:cs typeface="Times New Roman"/>
              </a:rPr>
              <a:t>давлат-ҳуқуқ  </a:t>
            </a:r>
            <a:r>
              <a:rPr sz="2400" dirty="0">
                <a:latin typeface="Times New Roman"/>
                <a:cs typeface="Times New Roman"/>
              </a:rPr>
              <a:t>анъанасига </a:t>
            </a:r>
            <a:r>
              <a:rPr sz="2400" spc="-20" dirty="0">
                <a:latin typeface="Times New Roman"/>
                <a:cs typeface="Times New Roman"/>
              </a:rPr>
              <a:t>Буюк </a:t>
            </a:r>
            <a:r>
              <a:rPr sz="2400" spc="-5" dirty="0">
                <a:latin typeface="Times New Roman"/>
                <a:cs typeface="Times New Roman"/>
              </a:rPr>
              <a:t>Британия Қироли (Қироличаси)нинг  </a:t>
            </a:r>
            <a:r>
              <a:rPr sz="2400" spc="-10" dirty="0">
                <a:latin typeface="Times New Roman"/>
                <a:cs typeface="Times New Roman"/>
              </a:rPr>
              <a:t>парламент ҳузурида </a:t>
            </a:r>
            <a:r>
              <a:rPr sz="2400" spc="-5" dirty="0">
                <a:latin typeface="Times New Roman"/>
                <a:cs typeface="Times New Roman"/>
              </a:rPr>
              <a:t>нутқ сўзлаши </a:t>
            </a:r>
            <a:r>
              <a:rPr sz="2400" dirty="0">
                <a:latin typeface="Times New Roman"/>
                <a:cs typeface="Times New Roman"/>
              </a:rPr>
              <a:t>– </a:t>
            </a:r>
            <a:r>
              <a:rPr sz="2400" spc="-20" dirty="0">
                <a:latin typeface="Times New Roman"/>
                <a:cs typeface="Times New Roman"/>
              </a:rPr>
              <a:t>“King’s/Queen’s  </a:t>
            </a:r>
            <a:r>
              <a:rPr sz="2400" spc="-5" dirty="0">
                <a:latin typeface="Times New Roman"/>
                <a:cs typeface="Times New Roman"/>
              </a:rPr>
              <a:t>speech” </a:t>
            </a:r>
            <a:r>
              <a:rPr sz="2400" dirty="0">
                <a:latin typeface="Times New Roman"/>
                <a:cs typeface="Times New Roman"/>
              </a:rPr>
              <a:t>тантанаси </a:t>
            </a:r>
            <a:r>
              <a:rPr sz="2400" spc="-5" dirty="0">
                <a:latin typeface="Times New Roman"/>
                <a:cs typeface="Times New Roman"/>
              </a:rPr>
              <a:t>илк </a:t>
            </a:r>
            <a:r>
              <a:rPr sz="2400" dirty="0">
                <a:latin typeface="Times New Roman"/>
                <a:cs typeface="Times New Roman"/>
              </a:rPr>
              <a:t>намуна </a:t>
            </a:r>
            <a:r>
              <a:rPr sz="2400" spc="-5" dirty="0">
                <a:latin typeface="Times New Roman"/>
                <a:cs typeface="Times New Roman"/>
              </a:rPr>
              <a:t>вазифасини </a:t>
            </a:r>
            <a:r>
              <a:rPr sz="2400" dirty="0">
                <a:latin typeface="Times New Roman"/>
                <a:cs typeface="Times New Roman"/>
              </a:rPr>
              <a:t>ўтаган.</a:t>
            </a:r>
          </a:p>
          <a:p>
            <a:pPr marL="286385" marR="5080" indent="-274320" algn="just">
              <a:lnSpc>
                <a:spcPct val="80000"/>
              </a:lnSpc>
              <a:spcBef>
                <a:spcPts val="575"/>
              </a:spcBef>
              <a:buClr>
                <a:srgbClr val="0AD0D9"/>
              </a:buClr>
              <a:buSzPct val="93750"/>
              <a:buFont typeface="Arial"/>
              <a:buChar char=""/>
              <a:tabLst>
                <a:tab pos="744220" algn="l"/>
              </a:tabLst>
            </a:pPr>
            <a:r>
              <a:rPr dirty="0"/>
              <a:t>	</a:t>
            </a:r>
            <a:r>
              <a:rPr sz="2400" dirty="0">
                <a:latin typeface="Times New Roman"/>
                <a:cs typeface="Times New Roman"/>
              </a:rPr>
              <a:t>Президент </a:t>
            </a:r>
            <a:r>
              <a:rPr sz="2400" spc="-20" dirty="0">
                <a:latin typeface="Times New Roman"/>
                <a:cs typeface="Times New Roman"/>
              </a:rPr>
              <a:t>Мурожаатномаси </a:t>
            </a:r>
            <a:r>
              <a:rPr sz="2400" spc="-150" dirty="0">
                <a:latin typeface="Times New Roman"/>
                <a:cs typeface="Times New Roman"/>
              </a:rPr>
              <a:t>сиѐсий </a:t>
            </a:r>
            <a:r>
              <a:rPr sz="2400" spc="-15" dirty="0">
                <a:latin typeface="Times New Roman"/>
                <a:cs typeface="Times New Roman"/>
              </a:rPr>
              <a:t>ва</a:t>
            </a:r>
            <a:r>
              <a:rPr sz="2400" spc="570" dirty="0">
                <a:latin typeface="Times New Roman"/>
                <a:cs typeface="Times New Roman"/>
              </a:rPr>
              <a:t> </a:t>
            </a:r>
            <a:r>
              <a:rPr sz="2400" spc="-130" dirty="0">
                <a:latin typeface="Times New Roman"/>
                <a:cs typeface="Times New Roman"/>
              </a:rPr>
              <a:t>ҳуқуқий  </a:t>
            </a:r>
            <a:r>
              <a:rPr sz="2400" spc="-15" dirty="0">
                <a:latin typeface="Times New Roman"/>
                <a:cs typeface="Times New Roman"/>
              </a:rPr>
              <a:t>жиҳатдан</a:t>
            </a:r>
            <a:r>
              <a:rPr sz="2400" spc="570" dirty="0">
                <a:latin typeface="Times New Roman"/>
                <a:cs typeface="Times New Roman"/>
              </a:rPr>
              <a:t> </a:t>
            </a:r>
            <a:r>
              <a:rPr sz="2400" spc="-15" dirty="0">
                <a:latin typeface="Times New Roman"/>
                <a:cs typeface="Times New Roman"/>
              </a:rPr>
              <a:t>ниҳоятда </a:t>
            </a:r>
            <a:r>
              <a:rPr sz="2400" spc="-20" dirty="0">
                <a:latin typeface="Times New Roman"/>
                <a:cs typeface="Times New Roman"/>
              </a:rPr>
              <a:t>катта </a:t>
            </a:r>
            <a:r>
              <a:rPr sz="2400" spc="-5" dirty="0">
                <a:latin typeface="Times New Roman"/>
                <a:cs typeface="Times New Roman"/>
              </a:rPr>
              <a:t>аҳамиятга </a:t>
            </a:r>
            <a:r>
              <a:rPr sz="2400" spc="-10" dirty="0">
                <a:latin typeface="Times New Roman"/>
                <a:cs typeface="Times New Roman"/>
              </a:rPr>
              <a:t>молик </a:t>
            </a:r>
            <a:r>
              <a:rPr sz="2400" spc="-5" dirty="0">
                <a:latin typeface="Times New Roman"/>
                <a:cs typeface="Times New Roman"/>
              </a:rPr>
              <a:t>дастурий  </a:t>
            </a:r>
            <a:r>
              <a:rPr sz="2400" spc="-20" dirty="0">
                <a:latin typeface="Times New Roman"/>
                <a:cs typeface="Times New Roman"/>
              </a:rPr>
              <a:t>ҳужжат </a:t>
            </a:r>
            <a:r>
              <a:rPr sz="2400" spc="-10" dirty="0">
                <a:latin typeface="Times New Roman"/>
                <a:cs typeface="Times New Roman"/>
              </a:rPr>
              <a:t>ҳисобланиб, </a:t>
            </a:r>
            <a:r>
              <a:rPr sz="2400" dirty="0">
                <a:latin typeface="Times New Roman"/>
                <a:cs typeface="Times New Roman"/>
              </a:rPr>
              <a:t>у </a:t>
            </a:r>
            <a:r>
              <a:rPr sz="2400" spc="-20" dirty="0">
                <a:latin typeface="Times New Roman"/>
                <a:cs typeface="Times New Roman"/>
              </a:rPr>
              <a:t>ҳужжат </a:t>
            </a:r>
            <a:r>
              <a:rPr sz="2400" spc="-15" dirty="0">
                <a:latin typeface="Times New Roman"/>
                <a:cs typeface="Times New Roman"/>
              </a:rPr>
              <a:t>нафақат </a:t>
            </a:r>
            <a:r>
              <a:rPr sz="2400" spc="-5" dirty="0">
                <a:latin typeface="Times New Roman"/>
                <a:cs typeface="Times New Roman"/>
              </a:rPr>
              <a:t>парламентга,  </a:t>
            </a:r>
            <a:r>
              <a:rPr sz="2400" dirty="0">
                <a:latin typeface="Times New Roman"/>
                <a:cs typeface="Times New Roman"/>
              </a:rPr>
              <a:t>моҳиятан </a:t>
            </a:r>
            <a:r>
              <a:rPr sz="2400" spc="-80" dirty="0">
                <a:latin typeface="Times New Roman"/>
                <a:cs typeface="Times New Roman"/>
              </a:rPr>
              <a:t>ѐндашганда, </a:t>
            </a:r>
            <a:r>
              <a:rPr sz="2400" spc="-10" dirty="0">
                <a:latin typeface="Times New Roman"/>
                <a:cs typeface="Times New Roman"/>
              </a:rPr>
              <a:t>Ўзбекистон Республикаси </a:t>
            </a:r>
            <a:r>
              <a:rPr sz="2400" spc="-90" dirty="0">
                <a:latin typeface="Times New Roman"/>
                <a:cs typeface="Times New Roman"/>
              </a:rPr>
              <a:t>давлат  </a:t>
            </a:r>
            <a:r>
              <a:rPr sz="2400" spc="-5" dirty="0">
                <a:latin typeface="Times New Roman"/>
                <a:cs typeface="Times New Roman"/>
              </a:rPr>
              <a:t>ҳокимиятининг</a:t>
            </a:r>
            <a:r>
              <a:rPr sz="2400" spc="590" dirty="0">
                <a:latin typeface="Times New Roman"/>
                <a:cs typeface="Times New Roman"/>
              </a:rPr>
              <a:t> </a:t>
            </a:r>
            <a:r>
              <a:rPr sz="2400" spc="-15" dirty="0">
                <a:latin typeface="Times New Roman"/>
                <a:cs typeface="Times New Roman"/>
              </a:rPr>
              <a:t>барча </a:t>
            </a:r>
            <a:r>
              <a:rPr sz="2400" dirty="0">
                <a:latin typeface="Times New Roman"/>
                <a:cs typeface="Times New Roman"/>
              </a:rPr>
              <a:t>органларига </a:t>
            </a:r>
            <a:r>
              <a:rPr sz="2400" spc="-10" dirty="0">
                <a:latin typeface="Times New Roman"/>
                <a:cs typeface="Times New Roman"/>
              </a:rPr>
              <a:t>қаратилган  </a:t>
            </a:r>
            <a:r>
              <a:rPr sz="2400" spc="-20" dirty="0">
                <a:latin typeface="Times New Roman"/>
                <a:cs typeface="Times New Roman"/>
              </a:rPr>
              <a:t>Мурожаатнома</a:t>
            </a:r>
            <a:r>
              <a:rPr sz="2400" spc="-25" dirty="0">
                <a:latin typeface="Times New Roman"/>
                <a:cs typeface="Times New Roman"/>
              </a:rPr>
              <a:t> </a:t>
            </a:r>
            <a:r>
              <a:rPr sz="2400" spc="-10" dirty="0">
                <a:latin typeface="Times New Roman"/>
                <a:cs typeface="Times New Roman"/>
              </a:rPr>
              <a:t>ҳисобланади.</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447800"/>
            <a:ext cx="7467600" cy="4506362"/>
          </a:xfrm>
          <a:prstGeom prst="rect">
            <a:avLst/>
          </a:prstGeom>
        </p:spPr>
        <p:txBody>
          <a:bodyPr vert="horz" wrap="square" lIns="0" tIns="12700" rIns="0" bIns="0" rtlCol="0">
            <a:spAutoFit/>
          </a:bodyPr>
          <a:lstStyle/>
          <a:p>
            <a:pPr marL="0" indent="0" eaLnBrk="1" hangingPunct="1"/>
            <a:r>
              <a:rPr lang="ru-RU" kern="1200" spc="-5" dirty="0" err="1" smtClean="0">
                <a:ea typeface="+mn-ea"/>
              </a:rPr>
              <a:t>Давлат</a:t>
            </a:r>
            <a:r>
              <a:rPr lang="ru-RU" kern="1200" spc="-5" dirty="0" smtClean="0">
                <a:ea typeface="+mn-ea"/>
              </a:rPr>
              <a:t> </a:t>
            </a:r>
            <a:r>
              <a:rPr lang="ru-RU" kern="1200" spc="-5" dirty="0" err="1">
                <a:ea typeface="+mn-ea"/>
              </a:rPr>
              <a:t>ва</a:t>
            </a:r>
            <a:r>
              <a:rPr lang="ru-RU" kern="1200" spc="-5" dirty="0">
                <a:ea typeface="+mn-ea"/>
              </a:rPr>
              <a:t> </a:t>
            </a:r>
            <a:r>
              <a:rPr lang="ru-RU" kern="1200" spc="-5" dirty="0" err="1">
                <a:ea typeface="+mn-ea"/>
              </a:rPr>
              <a:t>жамият</a:t>
            </a:r>
            <a:r>
              <a:rPr lang="ru-RU" kern="1200" spc="-5" dirty="0">
                <a:ea typeface="+mn-ea"/>
              </a:rPr>
              <a:t> </a:t>
            </a:r>
            <a:r>
              <a:rPr lang="ru-RU" kern="1200" spc="-5" dirty="0" err="1">
                <a:ea typeface="+mn-ea"/>
              </a:rPr>
              <a:t>қурилиши</a:t>
            </a:r>
            <a:r>
              <a:rPr lang="ru-RU" kern="1200" spc="-5" dirty="0">
                <a:ea typeface="+mn-ea"/>
              </a:rPr>
              <a:t> </a:t>
            </a:r>
            <a:r>
              <a:rPr lang="ru-RU" kern="1200" spc="-5" dirty="0" err="1">
                <a:ea typeface="+mn-ea"/>
              </a:rPr>
              <a:t>тизимини</a:t>
            </a:r>
            <a:r>
              <a:rPr lang="ru-RU" kern="1200" spc="-5" dirty="0">
                <a:ea typeface="+mn-ea"/>
              </a:rPr>
              <a:t> </a:t>
            </a:r>
            <a:r>
              <a:rPr lang="ru-RU" kern="1200" spc="-5" dirty="0" err="1">
                <a:ea typeface="+mn-ea"/>
              </a:rPr>
              <a:t>такомиллаштиришнинг</a:t>
            </a:r>
            <a:r>
              <a:rPr lang="ru-RU" kern="1200" spc="-5" dirty="0">
                <a:ea typeface="+mn-ea"/>
              </a:rPr>
              <a:t> </a:t>
            </a:r>
            <a:r>
              <a:rPr lang="ru-RU" kern="1200" spc="-5" dirty="0" err="1">
                <a:ea typeface="+mn-ea"/>
              </a:rPr>
              <a:t>устувор</a:t>
            </a:r>
            <a:r>
              <a:rPr lang="ru-RU" kern="1200" spc="-5" dirty="0">
                <a:ea typeface="+mn-ea"/>
              </a:rPr>
              <a:t> </a:t>
            </a:r>
            <a:r>
              <a:rPr lang="ru-RU" kern="1200" spc="-5" dirty="0" err="1">
                <a:ea typeface="+mn-ea"/>
              </a:rPr>
              <a:t>йўналишлари</a:t>
            </a:r>
            <a:r>
              <a:rPr lang="ru-RU" kern="1200" spc="-5" dirty="0">
                <a:ea typeface="+mn-ea"/>
              </a:rPr>
              <a:t> </a:t>
            </a:r>
            <a:br>
              <a:rPr lang="ru-RU" kern="1200" spc="-5" dirty="0">
                <a:ea typeface="+mn-ea"/>
              </a:rPr>
            </a:br>
            <a:r>
              <a:rPr lang="en-US" kern="1200" spc="-5" dirty="0">
                <a:ea typeface="+mn-ea"/>
              </a:rPr>
              <a:t>II. </a:t>
            </a:r>
            <a:r>
              <a:rPr lang="ru-RU" kern="1200" spc="-5" dirty="0" err="1">
                <a:ea typeface="+mn-ea"/>
              </a:rPr>
              <a:t>Қонун</a:t>
            </a:r>
            <a:r>
              <a:rPr lang="ru-RU" kern="1200" spc="-5" dirty="0">
                <a:ea typeface="+mn-ea"/>
              </a:rPr>
              <a:t> </a:t>
            </a:r>
            <a:r>
              <a:rPr lang="ru-RU" kern="1200" spc="-5" dirty="0" err="1">
                <a:ea typeface="+mn-ea"/>
              </a:rPr>
              <a:t>устуворлигини</a:t>
            </a:r>
            <a:r>
              <a:rPr lang="ru-RU" kern="1200" spc="-5" dirty="0">
                <a:ea typeface="+mn-ea"/>
              </a:rPr>
              <a:t> </a:t>
            </a:r>
            <a:r>
              <a:rPr lang="ru-RU" kern="1200" spc="-5" dirty="0" err="1">
                <a:ea typeface="+mn-ea"/>
              </a:rPr>
              <a:t>таъминлаш</a:t>
            </a:r>
            <a:r>
              <a:rPr lang="ru-RU" kern="1200" spc="-5" dirty="0">
                <a:ea typeface="+mn-ea"/>
              </a:rPr>
              <a:t> </a:t>
            </a:r>
            <a:r>
              <a:rPr lang="ru-RU" kern="1200" spc="-5" dirty="0" err="1">
                <a:ea typeface="+mn-ea"/>
              </a:rPr>
              <a:t>ва</a:t>
            </a:r>
            <a:r>
              <a:rPr lang="ru-RU" kern="1200" spc="-5" dirty="0">
                <a:ea typeface="+mn-ea"/>
              </a:rPr>
              <a:t> суд-</a:t>
            </a:r>
            <a:r>
              <a:rPr lang="ru-RU" kern="1200" spc="-5" dirty="0" err="1">
                <a:ea typeface="+mn-ea"/>
              </a:rPr>
              <a:t>ҳуқуқ</a:t>
            </a:r>
            <a:r>
              <a:rPr lang="ru-RU" kern="1200" spc="-5" dirty="0">
                <a:ea typeface="+mn-ea"/>
              </a:rPr>
              <a:t> </a:t>
            </a:r>
            <a:r>
              <a:rPr lang="ru-RU" kern="1200" spc="-5" dirty="0" err="1">
                <a:ea typeface="+mn-ea"/>
              </a:rPr>
              <a:t>тизимини</a:t>
            </a:r>
            <a:r>
              <a:rPr lang="ru-RU" kern="1200" spc="-5" dirty="0">
                <a:ea typeface="+mn-ea"/>
              </a:rPr>
              <a:t> </a:t>
            </a:r>
            <a:r>
              <a:rPr lang="ru-RU" kern="1200" spc="-5" dirty="0" err="1">
                <a:ea typeface="+mn-ea"/>
              </a:rPr>
              <a:t>янада</a:t>
            </a:r>
            <a:r>
              <a:rPr lang="ru-RU" kern="1200" spc="-5" dirty="0">
                <a:ea typeface="+mn-ea"/>
              </a:rPr>
              <a:t> </a:t>
            </a:r>
            <a:r>
              <a:rPr lang="ru-RU" kern="1200" spc="-5" dirty="0" err="1">
                <a:ea typeface="+mn-ea"/>
              </a:rPr>
              <a:t>ислоҳ</a:t>
            </a:r>
            <a:r>
              <a:rPr lang="ru-RU" kern="1200" spc="-5" dirty="0">
                <a:ea typeface="+mn-ea"/>
              </a:rPr>
              <a:t> </a:t>
            </a:r>
            <a:r>
              <a:rPr lang="ru-RU" kern="1200" spc="-5" dirty="0" err="1">
                <a:ea typeface="+mn-ea"/>
              </a:rPr>
              <a:t>қилишнинг</a:t>
            </a:r>
            <a:r>
              <a:rPr lang="ru-RU" kern="1200" spc="-5" dirty="0">
                <a:ea typeface="+mn-ea"/>
              </a:rPr>
              <a:t> </a:t>
            </a:r>
            <a:r>
              <a:rPr lang="ru-RU" kern="1200" spc="-5" dirty="0" err="1">
                <a:ea typeface="+mn-ea"/>
              </a:rPr>
              <a:t>устувор</a:t>
            </a:r>
            <a:r>
              <a:rPr lang="ru-RU" kern="1200" spc="-5" dirty="0">
                <a:ea typeface="+mn-ea"/>
              </a:rPr>
              <a:t> </a:t>
            </a:r>
            <a:r>
              <a:rPr lang="ru-RU" kern="1200" spc="-5" dirty="0" err="1">
                <a:ea typeface="+mn-ea"/>
              </a:rPr>
              <a:t>йўналишлари</a:t>
            </a:r>
            <a:r>
              <a:rPr lang="ru-RU" kern="1200" spc="-5" dirty="0">
                <a:ea typeface="+mn-ea"/>
              </a:rPr>
              <a:t> </a:t>
            </a:r>
            <a:br>
              <a:rPr lang="ru-RU" kern="1200" spc="-5" dirty="0">
                <a:ea typeface="+mn-ea"/>
              </a:rPr>
            </a:br>
            <a:r>
              <a:rPr lang="en-US" kern="1200" spc="-5" dirty="0">
                <a:ea typeface="+mn-ea"/>
              </a:rPr>
              <a:t>III. </a:t>
            </a:r>
            <a:r>
              <a:rPr lang="ru-RU" kern="1200" spc="-5" dirty="0" err="1">
                <a:ea typeface="+mn-ea"/>
              </a:rPr>
              <a:t>Иқтисодиётни</a:t>
            </a:r>
            <a:r>
              <a:rPr lang="ru-RU" kern="1200" spc="-5" dirty="0">
                <a:ea typeface="+mn-ea"/>
              </a:rPr>
              <a:t> </a:t>
            </a:r>
            <a:r>
              <a:rPr lang="ru-RU" kern="1200" spc="-5" dirty="0" err="1">
                <a:ea typeface="+mn-ea"/>
              </a:rPr>
              <a:t>ривожлантириш</a:t>
            </a:r>
            <a:r>
              <a:rPr lang="ru-RU" kern="1200" spc="-5" dirty="0">
                <a:ea typeface="+mn-ea"/>
              </a:rPr>
              <a:t> </a:t>
            </a:r>
            <a:r>
              <a:rPr lang="ru-RU" kern="1200" spc="-5" dirty="0" err="1">
                <a:ea typeface="+mn-ea"/>
              </a:rPr>
              <a:t>ва</a:t>
            </a:r>
            <a:r>
              <a:rPr lang="ru-RU" kern="1200" spc="-5" dirty="0">
                <a:ea typeface="+mn-ea"/>
              </a:rPr>
              <a:t> </a:t>
            </a:r>
            <a:r>
              <a:rPr lang="ru-RU" kern="1200" spc="-5" dirty="0" err="1">
                <a:ea typeface="+mn-ea"/>
              </a:rPr>
              <a:t>либераллаштиришнинг</a:t>
            </a:r>
            <a:r>
              <a:rPr lang="ru-RU" kern="1200" spc="-5" dirty="0">
                <a:ea typeface="+mn-ea"/>
              </a:rPr>
              <a:t> </a:t>
            </a:r>
            <a:r>
              <a:rPr lang="ru-RU" kern="1200" spc="-5" dirty="0" err="1">
                <a:ea typeface="+mn-ea"/>
              </a:rPr>
              <a:t>устувор</a:t>
            </a:r>
            <a:r>
              <a:rPr lang="ru-RU" kern="1200" spc="-5" dirty="0">
                <a:ea typeface="+mn-ea"/>
              </a:rPr>
              <a:t> </a:t>
            </a:r>
            <a:r>
              <a:rPr lang="ru-RU" kern="1200" spc="-5" dirty="0" err="1">
                <a:ea typeface="+mn-ea"/>
              </a:rPr>
              <a:t>йўналишлари</a:t>
            </a:r>
            <a:r>
              <a:rPr lang="ru-RU" kern="1200" spc="-5" dirty="0">
                <a:ea typeface="+mn-ea"/>
              </a:rPr>
              <a:t> </a:t>
            </a:r>
            <a:br>
              <a:rPr lang="ru-RU" kern="1200" spc="-5" dirty="0">
                <a:ea typeface="+mn-ea"/>
              </a:rPr>
            </a:br>
            <a:r>
              <a:rPr lang="en-US" kern="1200" spc="-5" dirty="0">
                <a:ea typeface="+mn-ea"/>
              </a:rPr>
              <a:t>IV. </a:t>
            </a:r>
            <a:r>
              <a:rPr lang="ru-RU" kern="1200" spc="-5" dirty="0" err="1">
                <a:ea typeface="+mn-ea"/>
              </a:rPr>
              <a:t>Ижтимоий</a:t>
            </a:r>
            <a:r>
              <a:rPr lang="ru-RU" kern="1200" spc="-5" dirty="0">
                <a:ea typeface="+mn-ea"/>
              </a:rPr>
              <a:t> </a:t>
            </a:r>
            <a:r>
              <a:rPr lang="ru-RU" kern="1200" spc="-5" dirty="0" err="1">
                <a:ea typeface="+mn-ea"/>
              </a:rPr>
              <a:t>соҳани</a:t>
            </a:r>
            <a:r>
              <a:rPr lang="ru-RU" kern="1200" spc="-5" dirty="0">
                <a:ea typeface="+mn-ea"/>
              </a:rPr>
              <a:t> </a:t>
            </a:r>
            <a:r>
              <a:rPr lang="ru-RU" kern="1200" spc="-5" dirty="0" err="1">
                <a:ea typeface="+mn-ea"/>
              </a:rPr>
              <a:t>ривожлантириш</a:t>
            </a:r>
            <a:r>
              <a:rPr lang="ru-RU" kern="1200" spc="-5" dirty="0">
                <a:ea typeface="+mn-ea"/>
              </a:rPr>
              <a:t> </a:t>
            </a:r>
            <a:r>
              <a:rPr lang="ru-RU" kern="1200" spc="-5" dirty="0" err="1">
                <a:ea typeface="+mn-ea"/>
              </a:rPr>
              <a:t>бўйича</a:t>
            </a:r>
            <a:r>
              <a:rPr lang="ru-RU" kern="1200" spc="-5" dirty="0">
                <a:ea typeface="+mn-ea"/>
              </a:rPr>
              <a:t> </a:t>
            </a:r>
            <a:r>
              <a:rPr lang="ru-RU" kern="1200" spc="-5" dirty="0" err="1">
                <a:ea typeface="+mn-ea"/>
              </a:rPr>
              <a:t>устувор</a:t>
            </a:r>
            <a:r>
              <a:rPr lang="ru-RU" kern="1200" spc="-5" dirty="0">
                <a:ea typeface="+mn-ea"/>
              </a:rPr>
              <a:t> </a:t>
            </a:r>
            <a:r>
              <a:rPr lang="ru-RU" kern="1200" spc="-5" dirty="0" err="1">
                <a:ea typeface="+mn-ea"/>
              </a:rPr>
              <a:t>йўналишлар</a:t>
            </a:r>
            <a:r>
              <a:rPr lang="ru-RU" kern="1200" spc="-5" dirty="0">
                <a:ea typeface="+mn-ea"/>
              </a:rPr>
              <a:t> </a:t>
            </a:r>
            <a:br>
              <a:rPr lang="ru-RU" kern="1200" spc="-5" dirty="0">
                <a:ea typeface="+mn-ea"/>
              </a:rPr>
            </a:br>
            <a:r>
              <a:rPr lang="en-US" kern="1200" spc="-5" dirty="0">
                <a:ea typeface="+mn-ea"/>
              </a:rPr>
              <a:t>V. </a:t>
            </a:r>
            <a:r>
              <a:rPr lang="ru-RU" kern="1200" spc="-5" dirty="0" err="1">
                <a:ea typeface="+mn-ea"/>
              </a:rPr>
              <a:t>Хавфсизлик</a:t>
            </a:r>
            <a:r>
              <a:rPr lang="ru-RU" kern="1200" spc="-5" dirty="0">
                <a:ea typeface="+mn-ea"/>
              </a:rPr>
              <a:t>, </a:t>
            </a:r>
            <a:r>
              <a:rPr lang="ru-RU" kern="1200" spc="-5" dirty="0" err="1">
                <a:ea typeface="+mn-ea"/>
              </a:rPr>
              <a:t>миллатлараро</a:t>
            </a:r>
            <a:r>
              <a:rPr lang="ru-RU" kern="1200" spc="-5" dirty="0">
                <a:ea typeface="+mn-ea"/>
              </a:rPr>
              <a:t> </a:t>
            </a:r>
            <a:r>
              <a:rPr lang="ru-RU" kern="1200" spc="-5" dirty="0" err="1">
                <a:ea typeface="+mn-ea"/>
              </a:rPr>
              <a:t>тотувлик</a:t>
            </a:r>
            <a:r>
              <a:rPr lang="ru-RU" kern="1200" spc="-5" dirty="0">
                <a:ea typeface="+mn-ea"/>
              </a:rPr>
              <a:t> </a:t>
            </a:r>
            <a:r>
              <a:rPr lang="ru-RU" kern="1200" spc="-5" dirty="0" err="1">
                <a:ea typeface="+mn-ea"/>
              </a:rPr>
              <a:t>ва</a:t>
            </a:r>
            <a:r>
              <a:rPr lang="ru-RU" kern="1200" spc="-5" dirty="0">
                <a:ea typeface="+mn-ea"/>
              </a:rPr>
              <a:t> </a:t>
            </a:r>
            <a:r>
              <a:rPr lang="ru-RU" kern="1200" spc="-5" dirty="0" err="1">
                <a:ea typeface="+mn-ea"/>
              </a:rPr>
              <a:t>диний</a:t>
            </a:r>
            <a:r>
              <a:rPr lang="ru-RU" kern="1200" spc="-5" dirty="0">
                <a:ea typeface="+mn-ea"/>
              </a:rPr>
              <a:t> </a:t>
            </a:r>
            <a:r>
              <a:rPr lang="ru-RU" kern="1200" spc="-5" dirty="0" err="1">
                <a:ea typeface="+mn-ea"/>
              </a:rPr>
              <a:t>бағрикенгликни</a:t>
            </a:r>
            <a:r>
              <a:rPr lang="ru-RU" kern="1200" spc="-5" dirty="0">
                <a:ea typeface="+mn-ea"/>
              </a:rPr>
              <a:t> </a:t>
            </a:r>
            <a:r>
              <a:rPr lang="ru-RU" kern="1200" spc="-5" dirty="0" err="1">
                <a:ea typeface="+mn-ea"/>
              </a:rPr>
              <a:t>таъминлаш</a:t>
            </a:r>
            <a:r>
              <a:rPr lang="ru-RU" kern="1200" spc="-5" dirty="0">
                <a:ea typeface="+mn-ea"/>
              </a:rPr>
              <a:t> </a:t>
            </a:r>
            <a:r>
              <a:rPr lang="ru-RU" kern="1200" spc="-5" dirty="0" err="1">
                <a:ea typeface="+mn-ea"/>
              </a:rPr>
              <a:t>ҳамда</a:t>
            </a:r>
            <a:r>
              <a:rPr lang="ru-RU" kern="1200" spc="-5" dirty="0">
                <a:ea typeface="+mn-ea"/>
              </a:rPr>
              <a:t> </a:t>
            </a:r>
            <a:r>
              <a:rPr lang="ru-RU" kern="1200" spc="-5" dirty="0" err="1">
                <a:ea typeface="+mn-ea"/>
              </a:rPr>
              <a:t>ташқи</a:t>
            </a:r>
            <a:r>
              <a:rPr lang="ru-RU" kern="1200" spc="-5" dirty="0">
                <a:ea typeface="+mn-ea"/>
              </a:rPr>
              <a:t> </a:t>
            </a:r>
            <a:r>
              <a:rPr lang="ru-RU" kern="1200" spc="-5" dirty="0" err="1">
                <a:ea typeface="+mn-ea"/>
              </a:rPr>
              <a:t>сиёсат</a:t>
            </a:r>
            <a:r>
              <a:rPr lang="ru-RU" kern="1200" spc="-5" dirty="0">
                <a:ea typeface="+mn-ea"/>
              </a:rPr>
              <a:t> </a:t>
            </a:r>
            <a:r>
              <a:rPr lang="ru-RU" kern="1200" spc="-5" dirty="0" err="1" smtClean="0">
                <a:ea typeface="+mn-ea"/>
              </a:rPr>
              <a:t>соҳасидаги</a:t>
            </a:r>
            <a:r>
              <a:rPr lang="ru-RU" kern="1200" spc="-5" dirty="0" smtClean="0">
                <a:ea typeface="+mn-ea"/>
              </a:rPr>
              <a:t> </a:t>
            </a:r>
            <a:r>
              <a:rPr lang="ru-RU" kern="1200" spc="-5" dirty="0" err="1">
                <a:ea typeface="+mn-ea"/>
              </a:rPr>
              <a:t>устувор</a:t>
            </a:r>
            <a:r>
              <a:rPr lang="ru-RU" kern="1200" spc="-5" dirty="0">
                <a:ea typeface="+mn-ea"/>
              </a:rPr>
              <a:t> </a:t>
            </a:r>
            <a:r>
              <a:rPr lang="ru-RU" kern="1200" spc="-5" dirty="0" err="1">
                <a:ea typeface="+mn-ea"/>
              </a:rPr>
              <a:t>йўналишлар</a:t>
            </a:r>
            <a:r>
              <a:rPr lang="ru-RU" sz="4800" dirty="0">
                <a:solidFill>
                  <a:schemeClr val="bg1"/>
                </a:solidFill>
                <a:latin typeface="Times New Roman" pitchFamily="18" charset="0"/>
                <a:cs typeface="Times New Roman" pitchFamily="18" charset="0"/>
              </a:rPr>
              <a:t> </a:t>
            </a:r>
          </a:p>
        </p:txBody>
      </p:sp>
    </p:spTree>
    <p:extLst>
      <p:ext uri="{BB962C8B-B14F-4D97-AF65-F5344CB8AC3E}">
        <p14:creationId xmlns:p14="http://schemas.microsoft.com/office/powerpoint/2010/main" val="404368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1241" y="2997200"/>
            <a:ext cx="6615430" cy="711200"/>
          </a:xfrm>
          <a:prstGeom prst="rect">
            <a:avLst/>
          </a:prstGeom>
        </p:spPr>
        <p:txBody>
          <a:bodyPr vert="horz" wrap="square" lIns="0" tIns="12700" rIns="0" bIns="0" rtlCol="0">
            <a:spAutoFit/>
          </a:bodyPr>
          <a:lstStyle/>
          <a:p>
            <a:pPr marL="12700">
              <a:lnSpc>
                <a:spcPct val="100000"/>
              </a:lnSpc>
              <a:spcBef>
                <a:spcPts val="100"/>
              </a:spcBef>
              <a:tabLst>
                <a:tab pos="4933315" algn="l"/>
              </a:tabLst>
            </a:pPr>
            <a:r>
              <a:rPr sz="4500" spc="-5" dirty="0">
                <a:solidFill>
                  <a:srgbClr val="04607A"/>
                </a:solidFill>
              </a:rPr>
              <a:t>Эът</a:t>
            </a:r>
            <a:r>
              <a:rPr sz="4500" spc="5" dirty="0">
                <a:solidFill>
                  <a:srgbClr val="04607A"/>
                </a:solidFill>
              </a:rPr>
              <a:t>и</a:t>
            </a:r>
            <a:r>
              <a:rPr sz="4500" dirty="0">
                <a:solidFill>
                  <a:srgbClr val="04607A"/>
                </a:solidFill>
              </a:rPr>
              <a:t>бор</a:t>
            </a:r>
            <a:r>
              <a:rPr sz="4500" spc="10" dirty="0">
                <a:solidFill>
                  <a:srgbClr val="04607A"/>
                </a:solidFill>
              </a:rPr>
              <a:t>и</a:t>
            </a:r>
            <a:r>
              <a:rPr sz="4500" spc="-5" dirty="0">
                <a:solidFill>
                  <a:srgbClr val="04607A"/>
                </a:solidFill>
              </a:rPr>
              <a:t>нги</a:t>
            </a:r>
            <a:r>
              <a:rPr sz="4500" dirty="0">
                <a:solidFill>
                  <a:srgbClr val="04607A"/>
                </a:solidFill>
              </a:rPr>
              <a:t>з</a:t>
            </a:r>
            <a:r>
              <a:rPr sz="4500" spc="-5" dirty="0">
                <a:solidFill>
                  <a:srgbClr val="04607A"/>
                </a:solidFill>
              </a:rPr>
              <a:t> </a:t>
            </a:r>
            <a:r>
              <a:rPr sz="4500" dirty="0">
                <a:solidFill>
                  <a:srgbClr val="04607A"/>
                </a:solidFill>
              </a:rPr>
              <a:t>учун	раҳ</a:t>
            </a:r>
            <a:r>
              <a:rPr sz="4500" spc="-45" dirty="0">
                <a:solidFill>
                  <a:srgbClr val="04607A"/>
                </a:solidFill>
              </a:rPr>
              <a:t>м</a:t>
            </a:r>
            <a:r>
              <a:rPr sz="4500" spc="-130" dirty="0">
                <a:solidFill>
                  <a:srgbClr val="04607A"/>
                </a:solidFill>
              </a:rPr>
              <a:t>а</a:t>
            </a:r>
            <a:r>
              <a:rPr sz="4500" dirty="0">
                <a:solidFill>
                  <a:srgbClr val="04607A"/>
                </a:solidFill>
              </a:rPr>
              <a:t>т</a:t>
            </a:r>
            <a:endParaRPr sz="4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161</Words>
  <Application>Microsoft Office PowerPoint</Application>
  <PresentationFormat>Экран (4:3)</PresentationFormat>
  <Paragraphs>50</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Презентация PowerPoint</vt:lpstr>
      <vt:lpstr>Презентация PowerPoint</vt:lpstr>
      <vt:lpstr>Мурожаатнома нима ва унда нималар акс  эттирилади?</vt:lpstr>
      <vt:lpstr>Презентация PowerPoint</vt:lpstr>
      <vt:lpstr>Презентация PowerPoint</vt:lpstr>
      <vt:lpstr>Презентация PowerPoint</vt:lpstr>
      <vt:lpstr>Давлат ва жамият қурилиши тизимини такомиллаштиришнинг устувор йўналишлари  II. Қонун устуворлигини таъминлаш ва суд-ҳуқуқ тизимини янада ислоҳ қилишнинг устувор йўналишлари  III. Иқтисодиётни ривожлантириш ва либераллаштиришнинг устувор йўналишлари  IV. Ижтимоий соҳани ривожлантириш бўйича устувор йўналишлар  V. Хавфсизлик, миллатлараро тотувлик ва диний бағрикенгликни таъминлаш ҳамда ташқи сиёсат соҳасидаги устувор йўналишлар </vt:lpstr>
      <vt:lpstr>Эътиборингиз учун раҳмат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user_internet</cp:lastModifiedBy>
  <cp:revision>3</cp:revision>
  <dcterms:created xsi:type="dcterms:W3CDTF">2021-01-28T05:49:25Z</dcterms:created>
  <dcterms:modified xsi:type="dcterms:W3CDTF">2021-01-28T06:32:22Z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2020-01-31T00:00:00Z</vt:filetime>
  </property>
  <property fmtid="{D5CDD505-2E9C-101B-9397-08002B2CF9AE}" pid="3" name="Creator">
    <vt:lpwstr>Microsoft® PowerPoint® 2010</vt:lpwstr>
  </property>
  <property fmtid="{D5CDD505-2E9C-101B-9397-08002B2CF9AE}" pid="4" name="LastSaved">
    <vt:filetime>2021-01-28T00:00:00Z</vt:filetime>
  </property>
</Properties>
</file>