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9" r:id="rId2"/>
    <p:sldId id="257" r:id="rId3"/>
    <p:sldId id="258" r:id="rId4"/>
    <p:sldId id="268" r:id="rId5"/>
    <p:sldId id="269" r:id="rId6"/>
    <p:sldId id="270" r:id="rId7"/>
    <p:sldId id="272" r:id="rId8"/>
    <p:sldId id="274" r:id="rId9"/>
    <p:sldId id="275" r:id="rId10"/>
    <p:sldId id="276" r:id="rId11"/>
    <p:sldId id="277" r:id="rId12"/>
    <p:sldId id="278" r:id="rId13"/>
    <p:sldId id="264" r:id="rId14"/>
    <p:sldId id="280" r:id="rId15"/>
    <p:sldId id="281" r:id="rId16"/>
    <p:sldId id="282" r:id="rId17"/>
    <p:sldId id="27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FF2549"/>
    <a:srgbClr val="003635"/>
    <a:srgbClr val="005856"/>
    <a:srgbClr val="9EFF29"/>
    <a:srgbClr val="007033"/>
    <a:srgbClr val="5EEC3C"/>
    <a:srgbClr val="F1C88B"/>
    <a:srgbClr val="FE9202"/>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10"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19881-D770-4647-AAAD-B5486AB2F325}" type="doc">
      <dgm:prSet loTypeId="urn:microsoft.com/office/officeart/2008/layout/PictureAccentList" loCatId="list" qsTypeId="urn:microsoft.com/office/officeart/2005/8/quickstyle/simple1" qsCatId="simple" csTypeId="urn:microsoft.com/office/officeart/2005/8/colors/colorful5" csCatId="colorful" phldr="1"/>
      <dgm:spPr/>
      <dgm:t>
        <a:bodyPr/>
        <a:lstStyle/>
        <a:p>
          <a:endParaRPr lang="ru-RU"/>
        </a:p>
      </dgm:t>
    </dgm:pt>
    <dgm:pt modelId="{49C4F470-5639-4A8C-A74E-52853B5E7B99}">
      <dgm:prSet phldrT="[Текст]"/>
      <dgm:spPr/>
      <dgm:t>
        <a:bodyPr/>
        <a:lstStyle/>
        <a:p>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Аҳолининг</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соғлом</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овқатланиши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ва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жисмоний</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фаоллигини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таъминлашда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давлат</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сиёсатини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янада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мустаҳкамлаш</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юқумли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бўлмаган</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касалликлар</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профилактикаси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борасида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амалга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оширилаётган</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ишлар</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самарадорлигини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янада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ошириш</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ҳар</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бир</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фуқарода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соғлом</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овқатланиш</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ва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жисмоний</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фаоллик</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маданиятини</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шакллантириш</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b="1" dirty="0" err="1" smtClean="0">
              <a:latin typeface="Times New Roman" panose="02020603050405020304" pitchFamily="18" charset="0"/>
              <a:ea typeface="Times New Roman" panose="02020603050405020304" pitchFamily="18" charset="0"/>
              <a:cs typeface="Times New Roman" panose="02020603050405020304" pitchFamily="18" charset="0"/>
            </a:rPr>
            <a:t>мақсадида</a:t>
          </a:r>
          <a:r>
            <a:rPr lang="ru-RU" b="1"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ru-RU" dirty="0"/>
        </a:p>
      </dgm:t>
    </dgm:pt>
    <dgm:pt modelId="{C6EA07F0-6F37-4A35-B51E-5583A0533AC9}" type="parTrans" cxnId="{D2E5F3BF-CA63-4099-B525-D79060E4B979}">
      <dgm:prSet/>
      <dgm:spPr/>
      <dgm:t>
        <a:bodyPr/>
        <a:lstStyle/>
        <a:p>
          <a:endParaRPr lang="ru-RU"/>
        </a:p>
      </dgm:t>
    </dgm:pt>
    <dgm:pt modelId="{141EB2C7-D278-41E8-8047-60D71C786D4E}" type="sibTrans" cxnId="{D2E5F3BF-CA63-4099-B525-D79060E4B979}">
      <dgm:prSet/>
      <dgm:spPr/>
      <dgm:t>
        <a:bodyPr/>
        <a:lstStyle/>
        <a:p>
          <a:endParaRPr lang="ru-RU"/>
        </a:p>
      </dgm:t>
    </dgm:pt>
    <dgm:pt modelId="{91CC334C-717A-4DF2-8B91-1103BAB9F499}">
      <dgm:prSet phldrT="[Текст]" custT="1"/>
      <dgm:spPr>
        <a:solidFill>
          <a:schemeClr val="accent1">
            <a:lumMod val="20000"/>
            <a:lumOff val="80000"/>
          </a:schemeClr>
        </a:solidFill>
      </dgm:spPr>
      <dgm:t>
        <a:bodyPr/>
        <a:lstStyle/>
        <a:p>
          <a:pPr algn="l"/>
          <a:r>
            <a:rPr lang="ru-RU" sz="1300" dirty="0" smtClean="0">
              <a:solidFill>
                <a:schemeClr val="tx1"/>
              </a:solidFill>
              <a:latin typeface="Times New Roman" panose="02020603050405020304" pitchFamily="18" charset="0"/>
              <a:cs typeface="Times New Roman" panose="02020603050405020304" pitchFamily="18" charset="0"/>
            </a:rPr>
            <a:t>1. </a:t>
          </a:r>
          <a:r>
            <a:rPr lang="ru-RU" sz="1300" dirty="0" err="1" smtClean="0">
              <a:solidFill>
                <a:schemeClr val="tx1"/>
              </a:solidFill>
              <a:latin typeface="Times New Roman" panose="02020603050405020304" pitchFamily="18" charset="0"/>
              <a:cs typeface="Times New Roman" panose="02020603050405020304" pitchFamily="18" charset="0"/>
            </a:rPr>
            <a:t>Аҳоли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саломатлигини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таъминлаш</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бўйича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шундай</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тартиб</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ўрнатилсинки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унга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кўра</a:t>
          </a:r>
          <a:r>
            <a:rPr lang="ru-RU" sz="1300" dirty="0" smtClean="0">
              <a:solidFill>
                <a:schemeClr val="tx1"/>
              </a:solidFill>
              <a:latin typeface="Times New Roman" panose="02020603050405020304" pitchFamily="18" charset="0"/>
              <a:cs typeface="Times New Roman" panose="02020603050405020304" pitchFamily="18" charset="0"/>
            </a:rPr>
            <a:t>:</a:t>
          </a:r>
        </a:p>
        <a:p>
          <a:pPr algn="l"/>
          <a:r>
            <a:rPr lang="ru-RU" sz="1300" dirty="0" smtClean="0">
              <a:solidFill>
                <a:schemeClr val="tx1"/>
              </a:solidFill>
              <a:latin typeface="Times New Roman" panose="02020603050405020304" pitchFamily="18" charset="0"/>
              <a:cs typeface="Times New Roman" panose="02020603050405020304" pitchFamily="18" charset="0"/>
            </a:rPr>
            <a:t>а) 2021 </a:t>
          </a:r>
          <a:r>
            <a:rPr lang="ru-RU" sz="1300" dirty="0" err="1" smtClean="0">
              <a:solidFill>
                <a:schemeClr val="tx1"/>
              </a:solidFill>
              <a:latin typeface="Times New Roman" panose="02020603050405020304" pitchFamily="18" charset="0"/>
              <a:cs typeface="Times New Roman" panose="02020603050405020304" pitchFamily="18" charset="0"/>
            </a:rPr>
            <a:t>йил</a:t>
          </a:r>
          <a:r>
            <a:rPr lang="ru-RU" sz="1300" dirty="0" smtClean="0">
              <a:solidFill>
                <a:schemeClr val="tx1"/>
              </a:solidFill>
              <a:latin typeface="Times New Roman" panose="02020603050405020304" pitchFamily="18" charset="0"/>
              <a:cs typeface="Times New Roman" panose="02020603050405020304" pitchFamily="18" charset="0"/>
            </a:rPr>
            <a:t> 1 </a:t>
          </a:r>
          <a:r>
            <a:rPr lang="ru-RU" sz="1300" dirty="0" err="1" smtClean="0">
              <a:solidFill>
                <a:schemeClr val="tx1"/>
              </a:solidFill>
              <a:latin typeface="Times New Roman" panose="02020603050405020304" pitchFamily="18" charset="0"/>
              <a:cs typeface="Times New Roman" panose="02020603050405020304" pitchFamily="18" charset="0"/>
            </a:rPr>
            <a:t>июндан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бошлаб</a:t>
          </a:r>
          <a:r>
            <a:rPr lang="ru-RU" sz="1300" dirty="0" smtClean="0">
              <a:solidFill>
                <a:schemeClr val="tx1"/>
              </a:solidFill>
              <a:latin typeface="Times New Roman" panose="02020603050405020304" pitchFamily="18" charset="0"/>
              <a:cs typeface="Times New Roman" panose="02020603050405020304" pitchFamily="18" charset="0"/>
            </a:rPr>
            <a:t>:</a:t>
          </a:r>
        </a:p>
        <a:p>
          <a:pPr algn="l"/>
          <a:r>
            <a:rPr lang="ru-RU" sz="1300" dirty="0" smtClean="0">
              <a:solidFill>
                <a:schemeClr val="tx1"/>
              </a:solidFill>
              <a:latin typeface="Times New Roman" panose="02020603050405020304" pitchFamily="18" charset="0"/>
              <a:cs typeface="Times New Roman" panose="02020603050405020304" pitchFamily="18" charset="0"/>
            </a:rPr>
            <a:t>6 — 23 </a:t>
          </a:r>
          <a:r>
            <a:rPr lang="ru-RU" sz="1300" dirty="0" err="1" smtClean="0">
              <a:solidFill>
                <a:schemeClr val="tx1"/>
              </a:solidFill>
              <a:latin typeface="Times New Roman" panose="02020603050405020304" pitchFamily="18" charset="0"/>
              <a:cs typeface="Times New Roman" panose="02020603050405020304" pitchFamily="18" charset="0"/>
            </a:rPr>
            <a:t>ойлик</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болалар</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учун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уй</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шароитида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тайёрланган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овқатларни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бойитиш</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мақсадида</a:t>
          </a:r>
          <a:r>
            <a:rPr lang="ru-RU" sz="1300" dirty="0" smtClean="0">
              <a:solidFill>
                <a:schemeClr val="tx1"/>
              </a:solidFill>
              <a:latin typeface="Times New Roman" panose="02020603050405020304" pitchFamily="18" charset="0"/>
              <a:cs typeface="Times New Roman" panose="02020603050405020304" pitchFamily="18" charset="0"/>
            </a:rPr>
            <a:t> микронутриент </a:t>
          </a:r>
          <a:r>
            <a:rPr lang="ru-RU" sz="1300" dirty="0" err="1" smtClean="0">
              <a:solidFill>
                <a:schemeClr val="tx1"/>
              </a:solidFill>
              <a:latin typeface="Times New Roman" panose="02020603050405020304" pitchFamily="18" charset="0"/>
              <a:cs typeface="Times New Roman" panose="02020603050405020304" pitchFamily="18" charset="0"/>
            </a:rPr>
            <a:t>кукуни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билан</a:t>
          </a:r>
          <a:r>
            <a:rPr lang="ru-RU" sz="1300" dirty="0" smtClean="0">
              <a:solidFill>
                <a:schemeClr val="tx1"/>
              </a:solidFill>
              <a:latin typeface="Times New Roman" panose="02020603050405020304" pitchFamily="18" charset="0"/>
              <a:cs typeface="Times New Roman" panose="02020603050405020304" pitchFamily="18" charset="0"/>
            </a:rPr>
            <a:t>;</a:t>
          </a:r>
        </a:p>
        <a:p>
          <a:pPr algn="l"/>
          <a:r>
            <a:rPr lang="ru-RU" sz="1300" dirty="0" smtClean="0">
              <a:solidFill>
                <a:schemeClr val="tx1"/>
              </a:solidFill>
              <a:latin typeface="Times New Roman" panose="02020603050405020304" pitchFamily="18" charset="0"/>
              <a:cs typeface="Times New Roman" panose="02020603050405020304" pitchFamily="18" charset="0"/>
            </a:rPr>
            <a:t>6 </a:t>
          </a:r>
          <a:r>
            <a:rPr lang="ru-RU" sz="1300" dirty="0" err="1" smtClean="0">
              <a:solidFill>
                <a:schemeClr val="tx1"/>
              </a:solidFill>
              <a:latin typeface="Times New Roman" panose="02020603050405020304" pitchFamily="18" charset="0"/>
              <a:cs typeface="Times New Roman" panose="02020603050405020304" pitchFamily="18" charset="0"/>
            </a:rPr>
            <a:t>ойликдан</a:t>
          </a:r>
          <a:r>
            <a:rPr lang="ru-RU" sz="1300" dirty="0" smtClean="0">
              <a:solidFill>
                <a:schemeClr val="tx1"/>
              </a:solidFill>
              <a:latin typeface="Times New Roman" panose="02020603050405020304" pitchFamily="18" charset="0"/>
              <a:cs typeface="Times New Roman" panose="02020603050405020304" pitchFamily="18" charset="0"/>
            </a:rPr>
            <a:t> 5 </a:t>
          </a:r>
          <a:r>
            <a:rPr lang="ru-RU" sz="1300" dirty="0" err="1" smtClean="0">
              <a:solidFill>
                <a:schemeClr val="tx1"/>
              </a:solidFill>
              <a:latin typeface="Times New Roman" panose="02020603050405020304" pitchFamily="18" charset="0"/>
              <a:cs typeface="Times New Roman" panose="02020603050405020304" pitchFamily="18" charset="0"/>
            </a:rPr>
            <a:t>ёшгача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бўлган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болалар</a:t>
          </a:r>
          <a:r>
            <a:rPr lang="ru-RU" sz="1300" dirty="0" smtClean="0">
              <a:solidFill>
                <a:schemeClr val="tx1"/>
              </a:solidFill>
              <a:latin typeface="Times New Roman" panose="02020603050405020304" pitchFamily="18" charset="0"/>
              <a:cs typeface="Times New Roman" panose="02020603050405020304" pitchFamily="18" charset="0"/>
            </a:rPr>
            <a:t> «A» </a:t>
          </a:r>
          <a:r>
            <a:rPr lang="ru-RU" sz="1300" dirty="0" err="1" smtClean="0">
              <a:solidFill>
                <a:schemeClr val="tx1"/>
              </a:solidFill>
              <a:latin typeface="Times New Roman" panose="02020603050405020304" pitchFamily="18" charset="0"/>
              <a:cs typeface="Times New Roman" panose="02020603050405020304" pitchFamily="18" charset="0"/>
            </a:rPr>
            <a:t>витамини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билан</a:t>
          </a:r>
          <a:r>
            <a:rPr lang="ru-RU" sz="1300" dirty="0" smtClean="0">
              <a:solidFill>
                <a:schemeClr val="tx1"/>
              </a:solidFill>
              <a:latin typeface="Times New Roman" panose="02020603050405020304" pitchFamily="18" charset="0"/>
              <a:cs typeface="Times New Roman" panose="02020603050405020304" pitchFamily="18" charset="0"/>
            </a:rPr>
            <a:t>;</a:t>
          </a:r>
        </a:p>
        <a:p>
          <a:pPr algn="l"/>
          <a:r>
            <a:rPr lang="ru-RU" sz="1300" dirty="0" smtClean="0">
              <a:solidFill>
                <a:schemeClr val="tx1"/>
              </a:solidFill>
              <a:latin typeface="Times New Roman" panose="02020603050405020304" pitchFamily="18" charset="0"/>
              <a:cs typeface="Times New Roman" panose="02020603050405020304" pitchFamily="18" charset="0"/>
            </a:rPr>
            <a:t>2 — 10 </a:t>
          </a:r>
          <a:r>
            <a:rPr lang="ru-RU" sz="1300" dirty="0" err="1" smtClean="0">
              <a:solidFill>
                <a:schemeClr val="tx1"/>
              </a:solidFill>
              <a:latin typeface="Times New Roman" panose="02020603050405020304" pitchFamily="18" charset="0"/>
              <a:cs typeface="Times New Roman" panose="02020603050405020304" pitchFamily="18" charset="0"/>
            </a:rPr>
            <a:t>ёшдаги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болалар</a:t>
          </a:r>
          <a:r>
            <a:rPr lang="ru-RU" sz="1300" dirty="0" smtClean="0">
              <a:solidFill>
                <a:schemeClr val="tx1"/>
              </a:solidFill>
              <a:latin typeface="Times New Roman" panose="02020603050405020304" pitchFamily="18" charset="0"/>
              <a:cs typeface="Times New Roman" panose="02020603050405020304" pitchFamily="18" charset="0"/>
            </a:rPr>
            <a:t> гельминтоз </a:t>
          </a:r>
          <a:r>
            <a:rPr lang="ru-RU" sz="1300" dirty="0" err="1" smtClean="0">
              <a:solidFill>
                <a:schemeClr val="tx1"/>
              </a:solidFill>
              <a:latin typeface="Times New Roman" panose="02020603050405020304" pitchFamily="18" charset="0"/>
              <a:cs typeface="Times New Roman" panose="02020603050405020304" pitchFamily="18" charset="0"/>
            </a:rPr>
            <a:t>профилактикаси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бўйича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махсус</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препаратлар</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билан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бепул</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таъминланади</a:t>
          </a:r>
          <a:r>
            <a:rPr lang="ru-RU" sz="1300" dirty="0" smtClean="0">
              <a:solidFill>
                <a:schemeClr val="tx1"/>
              </a:solidFill>
              <a:latin typeface="Times New Roman" panose="02020603050405020304" pitchFamily="18" charset="0"/>
              <a:cs typeface="Times New Roman" panose="02020603050405020304" pitchFamily="18" charset="0"/>
            </a:rPr>
            <a:t>;</a:t>
          </a:r>
        </a:p>
        <a:p>
          <a:pPr algn="l"/>
          <a:r>
            <a:rPr lang="ru-RU" sz="1300" dirty="0" smtClean="0">
              <a:solidFill>
                <a:schemeClr val="tx1"/>
              </a:solidFill>
              <a:latin typeface="Times New Roman" panose="02020603050405020304" pitchFamily="18" charset="0"/>
              <a:cs typeface="Times New Roman" panose="02020603050405020304" pitchFamily="18" charset="0"/>
            </a:rPr>
            <a:t>б) 2022 </a:t>
          </a:r>
          <a:r>
            <a:rPr lang="ru-RU" sz="1300" dirty="0" err="1" smtClean="0">
              <a:solidFill>
                <a:schemeClr val="tx1"/>
              </a:solidFill>
              <a:latin typeface="Times New Roman" panose="02020603050405020304" pitchFamily="18" charset="0"/>
              <a:cs typeface="Times New Roman" panose="02020603050405020304" pitchFamily="18" charset="0"/>
            </a:rPr>
            <a:t>йил</a:t>
          </a:r>
          <a:r>
            <a:rPr lang="ru-RU" sz="1300" dirty="0" smtClean="0">
              <a:solidFill>
                <a:schemeClr val="tx1"/>
              </a:solidFill>
              <a:latin typeface="Times New Roman" panose="02020603050405020304" pitchFamily="18" charset="0"/>
              <a:cs typeface="Times New Roman" panose="02020603050405020304" pitchFamily="18" charset="0"/>
            </a:rPr>
            <a:t> 1 </a:t>
          </a:r>
          <a:r>
            <a:rPr lang="ru-RU" sz="1300" dirty="0" err="1" smtClean="0">
              <a:solidFill>
                <a:schemeClr val="tx1"/>
              </a:solidFill>
              <a:latin typeface="Times New Roman" panose="02020603050405020304" pitchFamily="18" charset="0"/>
              <a:cs typeface="Times New Roman" panose="02020603050405020304" pitchFamily="18" charset="0"/>
            </a:rPr>
            <a:t>июлдан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бошлаб</a:t>
          </a:r>
          <a:r>
            <a:rPr lang="ru-RU" sz="1300" dirty="0" smtClean="0">
              <a:solidFill>
                <a:schemeClr val="tx1"/>
              </a:solidFill>
              <a:latin typeface="Times New Roman" panose="02020603050405020304" pitchFamily="18" charset="0"/>
              <a:cs typeface="Times New Roman" panose="02020603050405020304" pitchFamily="18" charset="0"/>
            </a:rPr>
            <a:t>:</a:t>
          </a:r>
        </a:p>
        <a:p>
          <a:pPr algn="l"/>
          <a:r>
            <a:rPr lang="ru-RU" sz="1300" dirty="0" err="1" smtClean="0">
              <a:solidFill>
                <a:schemeClr val="tx1"/>
              </a:solidFill>
              <a:latin typeface="Times New Roman" panose="02020603050405020304" pitchFamily="18" charset="0"/>
              <a:cs typeface="Times New Roman" panose="02020603050405020304" pitchFamily="18" charset="0"/>
            </a:rPr>
            <a:t>ҳомиладор</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ва</a:t>
          </a:r>
          <a:r>
            <a:rPr lang="ru-RU" sz="1300" dirty="0" smtClean="0">
              <a:solidFill>
                <a:schemeClr val="tx1"/>
              </a:solidFill>
              <a:latin typeface="Times New Roman" panose="02020603050405020304" pitchFamily="18" charset="0"/>
              <a:cs typeface="Times New Roman" panose="02020603050405020304" pitchFamily="18" charset="0"/>
            </a:rPr>
            <a:t> бола </a:t>
          </a:r>
          <a:r>
            <a:rPr lang="ru-RU" sz="1300" dirty="0" err="1" smtClean="0">
              <a:solidFill>
                <a:schemeClr val="tx1"/>
              </a:solidFill>
              <a:latin typeface="Times New Roman" panose="02020603050405020304" pitchFamily="18" charset="0"/>
              <a:cs typeface="Times New Roman" panose="02020603050405020304" pitchFamily="18" charset="0"/>
            </a:rPr>
            <a:t>эмизувчи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аёллар</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ҳамда</a:t>
          </a:r>
          <a:r>
            <a:rPr lang="ru-RU" sz="1300" dirty="0" smtClean="0">
              <a:solidFill>
                <a:schemeClr val="tx1"/>
              </a:solidFill>
              <a:latin typeface="Times New Roman" panose="02020603050405020304" pitchFamily="18" charset="0"/>
              <a:cs typeface="Times New Roman" panose="02020603050405020304" pitchFamily="18" charset="0"/>
            </a:rPr>
            <a:t> 3 — 15 </a:t>
          </a:r>
          <a:r>
            <a:rPr lang="ru-RU" sz="1300" dirty="0" err="1" smtClean="0">
              <a:solidFill>
                <a:schemeClr val="tx1"/>
              </a:solidFill>
              <a:latin typeface="Times New Roman" panose="02020603050405020304" pitchFamily="18" charset="0"/>
              <a:cs typeface="Times New Roman" panose="02020603050405020304" pitchFamily="18" charset="0"/>
            </a:rPr>
            <a:t>ёшдаги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болалар</a:t>
          </a:r>
          <a:r>
            <a:rPr lang="ru-RU" sz="1300" dirty="0" smtClean="0">
              <a:solidFill>
                <a:schemeClr val="tx1"/>
              </a:solidFill>
              <a:latin typeface="Times New Roman" panose="02020603050405020304" pitchFamily="18" charset="0"/>
              <a:cs typeface="Times New Roman" panose="02020603050405020304" pitchFamily="18" charset="0"/>
            </a:rPr>
            <a:t> йод </a:t>
          </a:r>
          <a:r>
            <a:rPr lang="ru-RU" sz="1300" dirty="0" err="1" smtClean="0">
              <a:solidFill>
                <a:schemeClr val="tx1"/>
              </a:solidFill>
              <a:latin typeface="Times New Roman" panose="02020603050405020304" pitchFamily="18" charset="0"/>
              <a:cs typeface="Times New Roman" panose="02020603050405020304" pitchFamily="18" charset="0"/>
            </a:rPr>
            <a:t>препарати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билан</a:t>
          </a:r>
          <a:r>
            <a:rPr lang="ru-RU" sz="1300" dirty="0" smtClean="0">
              <a:solidFill>
                <a:schemeClr val="tx1"/>
              </a:solidFill>
              <a:latin typeface="Times New Roman" panose="02020603050405020304" pitchFamily="18" charset="0"/>
              <a:cs typeface="Times New Roman" panose="02020603050405020304" pitchFamily="18" charset="0"/>
            </a:rPr>
            <a:t>; </a:t>
          </a:r>
        </a:p>
        <a:p>
          <a:pPr algn="l"/>
          <a:r>
            <a:rPr lang="ru-RU" sz="1300" dirty="0" smtClean="0">
              <a:solidFill>
                <a:schemeClr val="tx1"/>
              </a:solidFill>
              <a:latin typeface="Times New Roman" panose="02020603050405020304" pitchFamily="18" charset="0"/>
              <a:cs typeface="Times New Roman" panose="02020603050405020304" pitchFamily="18" charset="0"/>
            </a:rPr>
            <a:t>35 </a:t>
          </a:r>
          <a:r>
            <a:rPr lang="ru-RU" sz="1300" dirty="0" err="1" smtClean="0">
              <a:solidFill>
                <a:schemeClr val="tx1"/>
              </a:solidFill>
              <a:latin typeface="Times New Roman" panose="02020603050405020304" pitchFamily="18" charset="0"/>
              <a:cs typeface="Times New Roman" panose="02020603050405020304" pitchFamily="18" charset="0"/>
            </a:rPr>
            <a:t>ёшгача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туғиш</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ёшидаги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аёллар</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темир</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ва</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фолий</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кислотаси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препарати</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билан</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бепул</a:t>
          </a:r>
          <a:r>
            <a:rPr lang="ru-RU" sz="1300" dirty="0" smtClean="0">
              <a:solidFill>
                <a:schemeClr val="tx1"/>
              </a:solidFill>
              <a:latin typeface="Times New Roman" panose="02020603050405020304" pitchFamily="18" charset="0"/>
              <a:cs typeface="Times New Roman" panose="02020603050405020304" pitchFamily="18" charset="0"/>
            </a:rPr>
            <a:t> </a:t>
          </a:r>
          <a:r>
            <a:rPr lang="ru-RU" sz="1300" dirty="0" err="1" smtClean="0">
              <a:solidFill>
                <a:schemeClr val="tx1"/>
              </a:solidFill>
              <a:latin typeface="Times New Roman" panose="02020603050405020304" pitchFamily="18" charset="0"/>
              <a:cs typeface="Times New Roman" panose="02020603050405020304" pitchFamily="18" charset="0"/>
            </a:rPr>
            <a:t>таъминланади</a:t>
          </a:r>
          <a:r>
            <a:rPr lang="ru-RU" sz="1300" dirty="0" smtClean="0">
              <a:solidFill>
                <a:schemeClr val="tx1"/>
              </a:solidFill>
              <a:latin typeface="Times New Roman" panose="02020603050405020304" pitchFamily="18" charset="0"/>
              <a:cs typeface="Times New Roman" panose="02020603050405020304" pitchFamily="18" charset="0"/>
            </a:rPr>
            <a:t>;</a:t>
          </a:r>
          <a:endParaRPr lang="ru-RU" sz="1300" dirty="0">
            <a:solidFill>
              <a:schemeClr val="tx1"/>
            </a:solidFill>
          </a:endParaRPr>
        </a:p>
      </dgm:t>
    </dgm:pt>
    <dgm:pt modelId="{AABD534E-A2BE-4F89-A975-740C1AB0D081}" type="parTrans" cxnId="{2B0D1485-57CA-4AF1-9486-3F917B2B5ED1}">
      <dgm:prSet/>
      <dgm:spPr/>
      <dgm:t>
        <a:bodyPr/>
        <a:lstStyle/>
        <a:p>
          <a:endParaRPr lang="ru-RU"/>
        </a:p>
      </dgm:t>
    </dgm:pt>
    <dgm:pt modelId="{7FD42956-0B36-4E01-8B61-9CD00AE8B896}" type="sibTrans" cxnId="{2B0D1485-57CA-4AF1-9486-3F917B2B5ED1}">
      <dgm:prSet/>
      <dgm:spPr/>
      <dgm:t>
        <a:bodyPr/>
        <a:lstStyle/>
        <a:p>
          <a:endParaRPr lang="ru-RU"/>
        </a:p>
      </dgm:t>
    </dgm:pt>
    <dgm:pt modelId="{1635A7BC-32DC-44A5-B4DD-512164F4897E}">
      <dgm:prSet phldrT="[Текст]" custT="1"/>
      <dgm:spPr>
        <a:solidFill>
          <a:schemeClr val="accent3">
            <a:lumMod val="40000"/>
            <a:lumOff val="60000"/>
          </a:schemeClr>
        </a:solidFill>
      </dgm:spPr>
      <dgm:t>
        <a:bodyPr/>
        <a:lstStyle/>
        <a:p>
          <a:pPr algn="just"/>
          <a:r>
            <a:rPr lang="ru-RU" sz="1400" dirty="0" smtClean="0">
              <a:solidFill>
                <a:schemeClr val="tx1"/>
              </a:solidFill>
              <a:latin typeface="Times New Roman" panose="02020603050405020304" pitchFamily="18" charset="0"/>
              <a:cs typeface="Times New Roman" panose="02020603050405020304" pitchFamily="18" charset="0"/>
            </a:rPr>
            <a:t>в) 2021 </a:t>
          </a:r>
          <a:r>
            <a:rPr lang="ru-RU" sz="1400" dirty="0" err="1" smtClean="0">
              <a:solidFill>
                <a:schemeClr val="tx1"/>
              </a:solidFill>
              <a:latin typeface="Times New Roman" panose="02020603050405020304" pitchFamily="18" charset="0"/>
              <a:cs typeface="Times New Roman" panose="02020603050405020304" pitchFamily="18" charset="0"/>
            </a:rPr>
            <a:t>йил</a:t>
          </a:r>
          <a:r>
            <a:rPr lang="ru-RU" sz="1400" dirty="0" smtClean="0">
              <a:solidFill>
                <a:schemeClr val="tx1"/>
              </a:solidFill>
              <a:latin typeface="Times New Roman" panose="02020603050405020304" pitchFamily="18" charset="0"/>
              <a:cs typeface="Times New Roman" panose="02020603050405020304" pitchFamily="18" charset="0"/>
            </a:rPr>
            <a:t> 1 </a:t>
          </a:r>
          <a:r>
            <a:rPr lang="ru-RU" sz="1400" dirty="0" err="1" smtClean="0">
              <a:solidFill>
                <a:schemeClr val="tx1"/>
              </a:solidFill>
              <a:latin typeface="Times New Roman" panose="02020603050405020304" pitchFamily="18" charset="0"/>
              <a:cs typeface="Times New Roman" panose="02020603050405020304" pitchFamily="18" charset="0"/>
            </a:rPr>
            <a:t>апрелдан</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бошлаб</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биринчи</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нав</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буғдой</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уни</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билан</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бир</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қаторда</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олий</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нав</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буғдой</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уни</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микронутриентлар</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билан</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бойитилган</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тақдирда</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smtClean="0">
              <a:solidFill>
                <a:schemeClr val="tx1"/>
              </a:solidFill>
              <a:latin typeface="Times New Roman" panose="02020603050405020304" pitchFamily="18" charset="0"/>
              <a:cs typeface="Times New Roman" panose="02020603050405020304" pitchFamily="18" charset="0"/>
            </a:rPr>
            <a:t>Республика </a:t>
          </a:r>
          <a:r>
            <a:rPr lang="ru-RU" sz="1400" dirty="0" err="1" smtClean="0">
              <a:solidFill>
                <a:schemeClr val="tx1"/>
              </a:solidFill>
              <a:latin typeface="Times New Roman" panose="02020603050405020304" pitchFamily="18" charset="0"/>
              <a:cs typeface="Times New Roman" panose="02020603050405020304" pitchFamily="18" charset="0"/>
            </a:rPr>
            <a:t>ҳудудида</a:t>
          </a:r>
          <a:r>
            <a:rPr lang="ru-RU" sz="1400" dirty="0" smtClean="0">
              <a:solidFill>
                <a:schemeClr val="tx1"/>
              </a:solidFill>
              <a:latin typeface="Times New Roman" panose="02020603050405020304" pitchFamily="18" charset="0"/>
              <a:cs typeface="Times New Roman" panose="02020603050405020304" pitchFamily="18" charset="0"/>
            </a:rPr>
            <a:t> реализация </a:t>
          </a:r>
          <a:r>
            <a:rPr lang="ru-RU" sz="1400" dirty="0" err="1" smtClean="0">
              <a:solidFill>
                <a:schemeClr val="tx1"/>
              </a:solidFill>
              <a:latin typeface="Times New Roman" panose="02020603050405020304" pitchFamily="18" charset="0"/>
              <a:cs typeface="Times New Roman" panose="02020603050405020304" pitchFamily="18" charset="0"/>
            </a:rPr>
            <a:t>қилишга</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рухсат</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этилади</a:t>
          </a:r>
          <a:r>
            <a:rPr lang="ru-RU" sz="1400" dirty="0" smtClean="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dgm:t>
    </dgm:pt>
    <dgm:pt modelId="{8D78D2A8-3537-4566-91A4-ACEACC70023F}" type="parTrans" cxnId="{49286AAB-A923-41B3-B608-38AE050FE487}">
      <dgm:prSet/>
      <dgm:spPr/>
      <dgm:t>
        <a:bodyPr/>
        <a:lstStyle/>
        <a:p>
          <a:endParaRPr lang="ru-RU"/>
        </a:p>
      </dgm:t>
    </dgm:pt>
    <dgm:pt modelId="{E6BFBB9E-6150-4647-BA2D-406CFA16B184}" type="sibTrans" cxnId="{49286AAB-A923-41B3-B608-38AE050FE487}">
      <dgm:prSet/>
      <dgm:spPr/>
      <dgm:t>
        <a:bodyPr/>
        <a:lstStyle/>
        <a:p>
          <a:endParaRPr lang="ru-RU"/>
        </a:p>
      </dgm:t>
    </dgm:pt>
    <dgm:pt modelId="{77F6F46F-361B-40EF-9CA8-44B3D7CD6425}" type="pres">
      <dgm:prSet presAssocID="{C3519881-D770-4647-AAAD-B5486AB2F325}" presName="layout" presStyleCnt="0">
        <dgm:presLayoutVars>
          <dgm:chMax/>
          <dgm:chPref/>
          <dgm:dir/>
          <dgm:animOne val="branch"/>
          <dgm:animLvl val="lvl"/>
          <dgm:resizeHandles/>
        </dgm:presLayoutVars>
      </dgm:prSet>
      <dgm:spPr/>
      <dgm:t>
        <a:bodyPr/>
        <a:lstStyle/>
        <a:p>
          <a:endParaRPr lang="ru-RU"/>
        </a:p>
      </dgm:t>
    </dgm:pt>
    <dgm:pt modelId="{C5520BEB-E0D6-4A1F-BEF3-745812B185C1}" type="pres">
      <dgm:prSet presAssocID="{49C4F470-5639-4A8C-A74E-52853B5E7B99}" presName="root" presStyleCnt="0">
        <dgm:presLayoutVars>
          <dgm:chMax/>
          <dgm:chPref val="4"/>
        </dgm:presLayoutVars>
      </dgm:prSet>
      <dgm:spPr/>
    </dgm:pt>
    <dgm:pt modelId="{F93DBCBE-70C5-4D84-88F5-EE0DD705AA94}" type="pres">
      <dgm:prSet presAssocID="{49C4F470-5639-4A8C-A74E-52853B5E7B99}" presName="rootComposite" presStyleCnt="0">
        <dgm:presLayoutVars/>
      </dgm:prSet>
      <dgm:spPr/>
    </dgm:pt>
    <dgm:pt modelId="{8BB78B86-E48C-4750-92EE-BDBB8FFF0CCA}" type="pres">
      <dgm:prSet presAssocID="{49C4F470-5639-4A8C-A74E-52853B5E7B99}" presName="rootText" presStyleLbl="node0" presStyleIdx="0" presStyleCnt="1">
        <dgm:presLayoutVars>
          <dgm:chMax/>
          <dgm:chPref val="4"/>
        </dgm:presLayoutVars>
      </dgm:prSet>
      <dgm:spPr/>
      <dgm:t>
        <a:bodyPr/>
        <a:lstStyle/>
        <a:p>
          <a:endParaRPr lang="ru-RU"/>
        </a:p>
      </dgm:t>
    </dgm:pt>
    <dgm:pt modelId="{633E6119-6E0C-4C19-A48C-77FEF092AA26}" type="pres">
      <dgm:prSet presAssocID="{49C4F470-5639-4A8C-A74E-52853B5E7B99}" presName="childShape" presStyleCnt="0">
        <dgm:presLayoutVars>
          <dgm:chMax val="0"/>
          <dgm:chPref val="0"/>
        </dgm:presLayoutVars>
      </dgm:prSet>
      <dgm:spPr/>
    </dgm:pt>
    <dgm:pt modelId="{37421873-CF1A-4E45-B10E-E642BEF0A1B9}" type="pres">
      <dgm:prSet presAssocID="{91CC334C-717A-4DF2-8B91-1103BAB9F499}" presName="childComposite" presStyleCnt="0">
        <dgm:presLayoutVars>
          <dgm:chMax val="0"/>
          <dgm:chPref val="0"/>
        </dgm:presLayoutVars>
      </dgm:prSet>
      <dgm:spPr/>
    </dgm:pt>
    <dgm:pt modelId="{133E801A-89B8-41C5-BEE9-4C0BBE323334}" type="pres">
      <dgm:prSet presAssocID="{91CC334C-717A-4DF2-8B91-1103BAB9F499}" presName="Image" presStyleLbl="node1" presStyleIdx="0" presStyleCnt="2"/>
      <dgm:spPr>
        <a:blipFill rotWithShape="1">
          <a:blip xmlns:r="http://schemas.openxmlformats.org/officeDocument/2006/relationships" r:embed="rId1"/>
          <a:stretch>
            <a:fillRect/>
          </a:stretch>
        </a:blipFill>
      </dgm:spPr>
      <dgm:t>
        <a:bodyPr/>
        <a:lstStyle/>
        <a:p>
          <a:endParaRPr lang="ru-RU"/>
        </a:p>
      </dgm:t>
    </dgm:pt>
    <dgm:pt modelId="{48C254E1-8645-42E4-850E-1375ED6C32C0}" type="pres">
      <dgm:prSet presAssocID="{91CC334C-717A-4DF2-8B91-1103BAB9F499}" presName="childText" presStyleLbl="lnNode1" presStyleIdx="0" presStyleCnt="2" custScaleY="225543" custLinFactNeighborY="-10884">
        <dgm:presLayoutVars>
          <dgm:chMax val="0"/>
          <dgm:chPref val="0"/>
          <dgm:bulletEnabled val="1"/>
        </dgm:presLayoutVars>
      </dgm:prSet>
      <dgm:spPr/>
      <dgm:t>
        <a:bodyPr/>
        <a:lstStyle/>
        <a:p>
          <a:endParaRPr lang="ru-RU"/>
        </a:p>
      </dgm:t>
    </dgm:pt>
    <dgm:pt modelId="{79BAF10A-CF68-4173-8A08-6D7EB0245DDB}" type="pres">
      <dgm:prSet presAssocID="{1635A7BC-32DC-44A5-B4DD-512164F4897E}" presName="childComposite" presStyleCnt="0">
        <dgm:presLayoutVars>
          <dgm:chMax val="0"/>
          <dgm:chPref val="0"/>
        </dgm:presLayoutVars>
      </dgm:prSet>
      <dgm:spPr/>
    </dgm:pt>
    <dgm:pt modelId="{706DF069-7B30-459A-ADFE-A59BF72AB8CF}" type="pres">
      <dgm:prSet presAssocID="{1635A7BC-32DC-44A5-B4DD-512164F4897E}" presName="Image" presStyleLbl="node1" presStyleIdx="1" presStyleCnt="2" custScaleX="81991" custScaleY="61943"/>
      <dgm:spPr>
        <a:blipFill rotWithShape="1">
          <a:blip xmlns:r="http://schemas.openxmlformats.org/officeDocument/2006/relationships" r:embed="rId2"/>
          <a:stretch>
            <a:fillRect/>
          </a:stretch>
        </a:blipFill>
      </dgm:spPr>
      <dgm:t>
        <a:bodyPr/>
        <a:lstStyle/>
        <a:p>
          <a:endParaRPr lang="ru-RU"/>
        </a:p>
      </dgm:t>
    </dgm:pt>
    <dgm:pt modelId="{A4DB45FB-1919-428A-8632-F806EBC1609A}" type="pres">
      <dgm:prSet presAssocID="{1635A7BC-32DC-44A5-B4DD-512164F4897E}" presName="childText" presStyleLbl="lnNode1" presStyleIdx="1" presStyleCnt="2" custScaleY="69963">
        <dgm:presLayoutVars>
          <dgm:chMax val="0"/>
          <dgm:chPref val="0"/>
          <dgm:bulletEnabled val="1"/>
        </dgm:presLayoutVars>
      </dgm:prSet>
      <dgm:spPr/>
      <dgm:t>
        <a:bodyPr/>
        <a:lstStyle/>
        <a:p>
          <a:endParaRPr lang="ru-RU"/>
        </a:p>
      </dgm:t>
    </dgm:pt>
  </dgm:ptLst>
  <dgm:cxnLst>
    <dgm:cxn modelId="{2B0D1485-57CA-4AF1-9486-3F917B2B5ED1}" srcId="{49C4F470-5639-4A8C-A74E-52853B5E7B99}" destId="{91CC334C-717A-4DF2-8B91-1103BAB9F499}" srcOrd="0" destOrd="0" parTransId="{AABD534E-A2BE-4F89-A975-740C1AB0D081}" sibTransId="{7FD42956-0B36-4E01-8B61-9CD00AE8B896}"/>
    <dgm:cxn modelId="{D5385461-E532-455F-A6AA-1FA474040F8A}" type="presOf" srcId="{49C4F470-5639-4A8C-A74E-52853B5E7B99}" destId="{8BB78B86-E48C-4750-92EE-BDBB8FFF0CCA}" srcOrd="0" destOrd="0" presId="urn:microsoft.com/office/officeart/2008/layout/PictureAccentList"/>
    <dgm:cxn modelId="{BC593F16-E2BE-440B-8678-C511454E433F}" type="presOf" srcId="{1635A7BC-32DC-44A5-B4DD-512164F4897E}" destId="{A4DB45FB-1919-428A-8632-F806EBC1609A}" srcOrd="0" destOrd="0" presId="urn:microsoft.com/office/officeart/2008/layout/PictureAccentList"/>
    <dgm:cxn modelId="{1F892B99-A1C6-4ED7-B10D-C75A5FEF56E4}" type="presOf" srcId="{C3519881-D770-4647-AAAD-B5486AB2F325}" destId="{77F6F46F-361B-40EF-9CA8-44B3D7CD6425}" srcOrd="0" destOrd="0" presId="urn:microsoft.com/office/officeart/2008/layout/PictureAccentList"/>
    <dgm:cxn modelId="{49286AAB-A923-41B3-B608-38AE050FE487}" srcId="{49C4F470-5639-4A8C-A74E-52853B5E7B99}" destId="{1635A7BC-32DC-44A5-B4DD-512164F4897E}" srcOrd="1" destOrd="0" parTransId="{8D78D2A8-3537-4566-91A4-ACEACC70023F}" sibTransId="{E6BFBB9E-6150-4647-BA2D-406CFA16B184}"/>
    <dgm:cxn modelId="{BDD16983-51A8-4B11-AA8B-828D2FD9D6CF}" type="presOf" srcId="{91CC334C-717A-4DF2-8B91-1103BAB9F499}" destId="{48C254E1-8645-42E4-850E-1375ED6C32C0}" srcOrd="0" destOrd="0" presId="urn:microsoft.com/office/officeart/2008/layout/PictureAccentList"/>
    <dgm:cxn modelId="{D2E5F3BF-CA63-4099-B525-D79060E4B979}" srcId="{C3519881-D770-4647-AAAD-B5486AB2F325}" destId="{49C4F470-5639-4A8C-A74E-52853B5E7B99}" srcOrd="0" destOrd="0" parTransId="{C6EA07F0-6F37-4A35-B51E-5583A0533AC9}" sibTransId="{141EB2C7-D278-41E8-8047-60D71C786D4E}"/>
    <dgm:cxn modelId="{3FAA12D9-B5BA-4576-AB60-FD164E863030}" type="presParOf" srcId="{77F6F46F-361B-40EF-9CA8-44B3D7CD6425}" destId="{C5520BEB-E0D6-4A1F-BEF3-745812B185C1}" srcOrd="0" destOrd="0" presId="urn:microsoft.com/office/officeart/2008/layout/PictureAccentList"/>
    <dgm:cxn modelId="{97751006-AE38-4F94-A5DD-E302E851C5E7}" type="presParOf" srcId="{C5520BEB-E0D6-4A1F-BEF3-745812B185C1}" destId="{F93DBCBE-70C5-4D84-88F5-EE0DD705AA94}" srcOrd="0" destOrd="0" presId="urn:microsoft.com/office/officeart/2008/layout/PictureAccentList"/>
    <dgm:cxn modelId="{465ACA57-A378-4872-8FC2-56B9FC6C2FCD}" type="presParOf" srcId="{F93DBCBE-70C5-4D84-88F5-EE0DD705AA94}" destId="{8BB78B86-E48C-4750-92EE-BDBB8FFF0CCA}" srcOrd="0" destOrd="0" presId="urn:microsoft.com/office/officeart/2008/layout/PictureAccentList"/>
    <dgm:cxn modelId="{B2FC3D5D-4A86-4F02-9A41-46B1D3D60E0E}" type="presParOf" srcId="{C5520BEB-E0D6-4A1F-BEF3-745812B185C1}" destId="{633E6119-6E0C-4C19-A48C-77FEF092AA26}" srcOrd="1" destOrd="0" presId="urn:microsoft.com/office/officeart/2008/layout/PictureAccentList"/>
    <dgm:cxn modelId="{E3E09ADE-0CF8-4C42-8CE3-DDAC806A4BAA}" type="presParOf" srcId="{633E6119-6E0C-4C19-A48C-77FEF092AA26}" destId="{37421873-CF1A-4E45-B10E-E642BEF0A1B9}" srcOrd="0" destOrd="0" presId="urn:microsoft.com/office/officeart/2008/layout/PictureAccentList"/>
    <dgm:cxn modelId="{6EF2C5F4-87C5-4040-AD01-3304B11880AC}" type="presParOf" srcId="{37421873-CF1A-4E45-B10E-E642BEF0A1B9}" destId="{133E801A-89B8-41C5-BEE9-4C0BBE323334}" srcOrd="0" destOrd="0" presId="urn:microsoft.com/office/officeart/2008/layout/PictureAccentList"/>
    <dgm:cxn modelId="{335F8FA3-84E8-4E4F-91D8-4CD3432848AB}" type="presParOf" srcId="{37421873-CF1A-4E45-B10E-E642BEF0A1B9}" destId="{48C254E1-8645-42E4-850E-1375ED6C32C0}" srcOrd="1" destOrd="0" presId="urn:microsoft.com/office/officeart/2008/layout/PictureAccentList"/>
    <dgm:cxn modelId="{1B241237-3BEC-489C-A114-797712DDD07F}" type="presParOf" srcId="{633E6119-6E0C-4C19-A48C-77FEF092AA26}" destId="{79BAF10A-CF68-4173-8A08-6D7EB0245DDB}" srcOrd="1" destOrd="0" presId="urn:microsoft.com/office/officeart/2008/layout/PictureAccentList"/>
    <dgm:cxn modelId="{9BF2E97C-C5A7-4551-9985-1007A4946AD6}" type="presParOf" srcId="{79BAF10A-CF68-4173-8A08-6D7EB0245DDB}" destId="{706DF069-7B30-459A-ADFE-A59BF72AB8CF}" srcOrd="0" destOrd="0" presId="urn:microsoft.com/office/officeart/2008/layout/PictureAccentList"/>
    <dgm:cxn modelId="{BC4DB48A-DC87-4A59-9BAE-039A2072FB4D}" type="presParOf" srcId="{79BAF10A-CF68-4173-8A08-6D7EB0245DDB}" destId="{A4DB45FB-1919-428A-8632-F806EBC1609A}"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78B86-E48C-4750-92EE-BDBB8FFF0CCA}">
      <dsp:nvSpPr>
        <dsp:cNvPr id="0" name=""/>
        <dsp:cNvSpPr/>
      </dsp:nvSpPr>
      <dsp:spPr>
        <a:xfrm>
          <a:off x="259810" y="1603"/>
          <a:ext cx="8062518" cy="117179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Аҳолининг</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соғлом</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овқатланиши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ва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жисмоний</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фаоллигини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таъминлашда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давлат</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сиёсатини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янада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мустаҳкамлаш</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юқумли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бўлмаган</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касалликлар</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профилактикаси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борасида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амалга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оширилаётган</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ишлар</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самарадорлигини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янада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ошириш</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ҳар</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бир</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фуқарода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соғлом</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овқатланиш</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ва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жисмоний</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фаоллик</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маданиятини</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шакллантириш</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1500" b="1" kern="1200" dirty="0" err="1" smtClean="0">
              <a:latin typeface="Times New Roman" panose="02020603050405020304" pitchFamily="18" charset="0"/>
              <a:ea typeface="Times New Roman" panose="02020603050405020304" pitchFamily="18" charset="0"/>
              <a:cs typeface="Times New Roman" panose="02020603050405020304" pitchFamily="18" charset="0"/>
            </a:rPr>
            <a:t>мақсадида</a:t>
          </a:r>
          <a:r>
            <a:rPr lang="ru-RU" sz="1500" b="1" kern="12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ru-RU" sz="1500" kern="1200" dirty="0"/>
        </a:p>
      </dsp:txBody>
      <dsp:txXfrm>
        <a:off x="294131" y="35924"/>
        <a:ext cx="7993876" cy="1103152"/>
      </dsp:txXfrm>
    </dsp:sp>
    <dsp:sp modelId="{133E801A-89B8-41C5-BEE9-4C0BBE323334}">
      <dsp:nvSpPr>
        <dsp:cNvPr id="0" name=""/>
        <dsp:cNvSpPr/>
      </dsp:nvSpPr>
      <dsp:spPr>
        <a:xfrm>
          <a:off x="259810" y="2119874"/>
          <a:ext cx="1171794" cy="1171794"/>
        </a:xfrm>
        <a:prstGeom prst="roundRect">
          <a:avLst>
            <a:gd name="adj" fmla="val 1667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254E1-8645-42E4-850E-1375ED6C32C0}">
      <dsp:nvSpPr>
        <dsp:cNvPr id="0" name=""/>
        <dsp:cNvSpPr/>
      </dsp:nvSpPr>
      <dsp:spPr>
        <a:xfrm>
          <a:off x="1501913" y="1256783"/>
          <a:ext cx="6820415" cy="2642901"/>
        </a:xfrm>
        <a:prstGeom prst="roundRect">
          <a:avLst>
            <a:gd name="adj" fmla="val 1667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1. </a:t>
          </a:r>
          <a:r>
            <a:rPr lang="ru-RU" sz="1300" kern="1200" dirty="0" err="1" smtClean="0">
              <a:solidFill>
                <a:schemeClr val="tx1"/>
              </a:solidFill>
              <a:latin typeface="Times New Roman" panose="02020603050405020304" pitchFamily="18" charset="0"/>
              <a:cs typeface="Times New Roman" panose="02020603050405020304" pitchFamily="18" charset="0"/>
            </a:rPr>
            <a:t>Аҳоли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саломатлигини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таъминлаш</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бўйича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шундай</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тартиб</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ўрнатилсинки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унга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кўра</a:t>
          </a:r>
          <a:r>
            <a:rPr lang="ru-RU" sz="1300" kern="1200" dirty="0" smtClean="0">
              <a:solidFill>
                <a:schemeClr val="tx1"/>
              </a:solidFill>
              <a:latin typeface="Times New Roman" panose="02020603050405020304" pitchFamily="18" charset="0"/>
              <a:cs typeface="Times New Roman" panose="02020603050405020304" pitchFamily="18" charset="0"/>
            </a:rPr>
            <a:t>:</a:t>
          </a:r>
        </a:p>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а) 2021 </a:t>
          </a:r>
          <a:r>
            <a:rPr lang="ru-RU" sz="1300" kern="1200" dirty="0" err="1" smtClean="0">
              <a:solidFill>
                <a:schemeClr val="tx1"/>
              </a:solidFill>
              <a:latin typeface="Times New Roman" panose="02020603050405020304" pitchFamily="18" charset="0"/>
              <a:cs typeface="Times New Roman" panose="02020603050405020304" pitchFamily="18" charset="0"/>
            </a:rPr>
            <a:t>йил</a:t>
          </a:r>
          <a:r>
            <a:rPr lang="ru-RU" sz="1300" kern="1200" dirty="0" smtClean="0">
              <a:solidFill>
                <a:schemeClr val="tx1"/>
              </a:solidFill>
              <a:latin typeface="Times New Roman" panose="02020603050405020304" pitchFamily="18" charset="0"/>
              <a:cs typeface="Times New Roman" panose="02020603050405020304" pitchFamily="18" charset="0"/>
            </a:rPr>
            <a:t> 1 </a:t>
          </a:r>
          <a:r>
            <a:rPr lang="ru-RU" sz="1300" kern="1200" dirty="0" err="1" smtClean="0">
              <a:solidFill>
                <a:schemeClr val="tx1"/>
              </a:solidFill>
              <a:latin typeface="Times New Roman" panose="02020603050405020304" pitchFamily="18" charset="0"/>
              <a:cs typeface="Times New Roman" panose="02020603050405020304" pitchFamily="18" charset="0"/>
            </a:rPr>
            <a:t>июндан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бошлаб</a:t>
          </a:r>
          <a:r>
            <a:rPr lang="ru-RU" sz="1300" kern="1200" dirty="0" smtClean="0">
              <a:solidFill>
                <a:schemeClr val="tx1"/>
              </a:solidFill>
              <a:latin typeface="Times New Roman" panose="02020603050405020304" pitchFamily="18" charset="0"/>
              <a:cs typeface="Times New Roman" panose="02020603050405020304" pitchFamily="18" charset="0"/>
            </a:rPr>
            <a:t>:</a:t>
          </a:r>
        </a:p>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6 — 23 </a:t>
          </a:r>
          <a:r>
            <a:rPr lang="ru-RU" sz="1300" kern="1200" dirty="0" err="1" smtClean="0">
              <a:solidFill>
                <a:schemeClr val="tx1"/>
              </a:solidFill>
              <a:latin typeface="Times New Roman" panose="02020603050405020304" pitchFamily="18" charset="0"/>
              <a:cs typeface="Times New Roman" panose="02020603050405020304" pitchFamily="18" charset="0"/>
            </a:rPr>
            <a:t>ойлик</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болалар</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учун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уй</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шароитида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тайёрланган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овқатларни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бойитиш</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мақсадида</a:t>
          </a:r>
          <a:r>
            <a:rPr lang="ru-RU" sz="1300" kern="1200" dirty="0" smtClean="0">
              <a:solidFill>
                <a:schemeClr val="tx1"/>
              </a:solidFill>
              <a:latin typeface="Times New Roman" panose="02020603050405020304" pitchFamily="18" charset="0"/>
              <a:cs typeface="Times New Roman" panose="02020603050405020304" pitchFamily="18" charset="0"/>
            </a:rPr>
            <a:t> микронутриент </a:t>
          </a:r>
          <a:r>
            <a:rPr lang="ru-RU" sz="1300" kern="1200" dirty="0" err="1" smtClean="0">
              <a:solidFill>
                <a:schemeClr val="tx1"/>
              </a:solidFill>
              <a:latin typeface="Times New Roman" panose="02020603050405020304" pitchFamily="18" charset="0"/>
              <a:cs typeface="Times New Roman" panose="02020603050405020304" pitchFamily="18" charset="0"/>
            </a:rPr>
            <a:t>кукуни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билан</a:t>
          </a:r>
          <a:r>
            <a:rPr lang="ru-RU" sz="1300" kern="1200" dirty="0" smtClean="0">
              <a:solidFill>
                <a:schemeClr val="tx1"/>
              </a:solidFill>
              <a:latin typeface="Times New Roman" panose="02020603050405020304" pitchFamily="18" charset="0"/>
              <a:cs typeface="Times New Roman" panose="02020603050405020304" pitchFamily="18" charset="0"/>
            </a:rPr>
            <a:t>;</a:t>
          </a:r>
        </a:p>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6 </a:t>
          </a:r>
          <a:r>
            <a:rPr lang="ru-RU" sz="1300" kern="1200" dirty="0" err="1" smtClean="0">
              <a:solidFill>
                <a:schemeClr val="tx1"/>
              </a:solidFill>
              <a:latin typeface="Times New Roman" panose="02020603050405020304" pitchFamily="18" charset="0"/>
              <a:cs typeface="Times New Roman" panose="02020603050405020304" pitchFamily="18" charset="0"/>
            </a:rPr>
            <a:t>ойликдан</a:t>
          </a:r>
          <a:r>
            <a:rPr lang="ru-RU" sz="1300" kern="1200" dirty="0" smtClean="0">
              <a:solidFill>
                <a:schemeClr val="tx1"/>
              </a:solidFill>
              <a:latin typeface="Times New Roman" panose="02020603050405020304" pitchFamily="18" charset="0"/>
              <a:cs typeface="Times New Roman" panose="02020603050405020304" pitchFamily="18" charset="0"/>
            </a:rPr>
            <a:t> 5 </a:t>
          </a:r>
          <a:r>
            <a:rPr lang="ru-RU" sz="1300" kern="1200" dirty="0" err="1" smtClean="0">
              <a:solidFill>
                <a:schemeClr val="tx1"/>
              </a:solidFill>
              <a:latin typeface="Times New Roman" panose="02020603050405020304" pitchFamily="18" charset="0"/>
              <a:cs typeface="Times New Roman" panose="02020603050405020304" pitchFamily="18" charset="0"/>
            </a:rPr>
            <a:t>ёшгача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бўлган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болалар</a:t>
          </a:r>
          <a:r>
            <a:rPr lang="ru-RU" sz="1300" kern="1200" dirty="0" smtClean="0">
              <a:solidFill>
                <a:schemeClr val="tx1"/>
              </a:solidFill>
              <a:latin typeface="Times New Roman" panose="02020603050405020304" pitchFamily="18" charset="0"/>
              <a:cs typeface="Times New Roman" panose="02020603050405020304" pitchFamily="18" charset="0"/>
            </a:rPr>
            <a:t> «A» </a:t>
          </a:r>
          <a:r>
            <a:rPr lang="ru-RU" sz="1300" kern="1200" dirty="0" err="1" smtClean="0">
              <a:solidFill>
                <a:schemeClr val="tx1"/>
              </a:solidFill>
              <a:latin typeface="Times New Roman" panose="02020603050405020304" pitchFamily="18" charset="0"/>
              <a:cs typeface="Times New Roman" panose="02020603050405020304" pitchFamily="18" charset="0"/>
            </a:rPr>
            <a:t>витамини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билан</a:t>
          </a:r>
          <a:r>
            <a:rPr lang="ru-RU" sz="1300" kern="1200" dirty="0" smtClean="0">
              <a:solidFill>
                <a:schemeClr val="tx1"/>
              </a:solidFill>
              <a:latin typeface="Times New Roman" panose="02020603050405020304" pitchFamily="18" charset="0"/>
              <a:cs typeface="Times New Roman" panose="02020603050405020304" pitchFamily="18" charset="0"/>
            </a:rPr>
            <a:t>;</a:t>
          </a:r>
        </a:p>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2 — 10 </a:t>
          </a:r>
          <a:r>
            <a:rPr lang="ru-RU" sz="1300" kern="1200" dirty="0" err="1" smtClean="0">
              <a:solidFill>
                <a:schemeClr val="tx1"/>
              </a:solidFill>
              <a:latin typeface="Times New Roman" panose="02020603050405020304" pitchFamily="18" charset="0"/>
              <a:cs typeface="Times New Roman" panose="02020603050405020304" pitchFamily="18" charset="0"/>
            </a:rPr>
            <a:t>ёшдаги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болалар</a:t>
          </a:r>
          <a:r>
            <a:rPr lang="ru-RU" sz="1300" kern="1200" dirty="0" smtClean="0">
              <a:solidFill>
                <a:schemeClr val="tx1"/>
              </a:solidFill>
              <a:latin typeface="Times New Roman" panose="02020603050405020304" pitchFamily="18" charset="0"/>
              <a:cs typeface="Times New Roman" panose="02020603050405020304" pitchFamily="18" charset="0"/>
            </a:rPr>
            <a:t> гельминтоз </a:t>
          </a:r>
          <a:r>
            <a:rPr lang="ru-RU" sz="1300" kern="1200" dirty="0" err="1" smtClean="0">
              <a:solidFill>
                <a:schemeClr val="tx1"/>
              </a:solidFill>
              <a:latin typeface="Times New Roman" panose="02020603050405020304" pitchFamily="18" charset="0"/>
              <a:cs typeface="Times New Roman" panose="02020603050405020304" pitchFamily="18" charset="0"/>
            </a:rPr>
            <a:t>профилактикаси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бўйича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махсус</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препаратлар</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билан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бепул</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таъминланади</a:t>
          </a:r>
          <a:r>
            <a:rPr lang="ru-RU" sz="1300" kern="1200" dirty="0" smtClean="0">
              <a:solidFill>
                <a:schemeClr val="tx1"/>
              </a:solidFill>
              <a:latin typeface="Times New Roman" panose="02020603050405020304" pitchFamily="18" charset="0"/>
              <a:cs typeface="Times New Roman" panose="02020603050405020304" pitchFamily="18" charset="0"/>
            </a:rPr>
            <a:t>;</a:t>
          </a:r>
        </a:p>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б) 2022 </a:t>
          </a:r>
          <a:r>
            <a:rPr lang="ru-RU" sz="1300" kern="1200" dirty="0" err="1" smtClean="0">
              <a:solidFill>
                <a:schemeClr val="tx1"/>
              </a:solidFill>
              <a:latin typeface="Times New Roman" panose="02020603050405020304" pitchFamily="18" charset="0"/>
              <a:cs typeface="Times New Roman" panose="02020603050405020304" pitchFamily="18" charset="0"/>
            </a:rPr>
            <a:t>йил</a:t>
          </a:r>
          <a:r>
            <a:rPr lang="ru-RU" sz="1300" kern="1200" dirty="0" smtClean="0">
              <a:solidFill>
                <a:schemeClr val="tx1"/>
              </a:solidFill>
              <a:latin typeface="Times New Roman" panose="02020603050405020304" pitchFamily="18" charset="0"/>
              <a:cs typeface="Times New Roman" panose="02020603050405020304" pitchFamily="18" charset="0"/>
            </a:rPr>
            <a:t> 1 </a:t>
          </a:r>
          <a:r>
            <a:rPr lang="ru-RU" sz="1300" kern="1200" dirty="0" err="1" smtClean="0">
              <a:solidFill>
                <a:schemeClr val="tx1"/>
              </a:solidFill>
              <a:latin typeface="Times New Roman" panose="02020603050405020304" pitchFamily="18" charset="0"/>
              <a:cs typeface="Times New Roman" panose="02020603050405020304" pitchFamily="18" charset="0"/>
            </a:rPr>
            <a:t>июлдан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бошлаб</a:t>
          </a:r>
          <a:r>
            <a:rPr lang="ru-RU" sz="1300" kern="1200" dirty="0" smtClean="0">
              <a:solidFill>
                <a:schemeClr val="tx1"/>
              </a:solidFill>
              <a:latin typeface="Times New Roman" panose="02020603050405020304" pitchFamily="18" charset="0"/>
              <a:cs typeface="Times New Roman" panose="02020603050405020304" pitchFamily="18" charset="0"/>
            </a:rPr>
            <a:t>:</a:t>
          </a:r>
        </a:p>
        <a:p>
          <a:pPr lvl="0" algn="l" defTabSz="577850">
            <a:lnSpc>
              <a:spcPct val="90000"/>
            </a:lnSpc>
            <a:spcBef>
              <a:spcPct val="0"/>
            </a:spcBef>
            <a:spcAft>
              <a:spcPct val="35000"/>
            </a:spcAft>
          </a:pPr>
          <a:r>
            <a:rPr lang="ru-RU" sz="1300" kern="1200" dirty="0" err="1" smtClean="0">
              <a:solidFill>
                <a:schemeClr val="tx1"/>
              </a:solidFill>
              <a:latin typeface="Times New Roman" panose="02020603050405020304" pitchFamily="18" charset="0"/>
              <a:cs typeface="Times New Roman" panose="02020603050405020304" pitchFamily="18" charset="0"/>
            </a:rPr>
            <a:t>ҳомиладор</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ва</a:t>
          </a:r>
          <a:r>
            <a:rPr lang="ru-RU" sz="1300" kern="1200" dirty="0" smtClean="0">
              <a:solidFill>
                <a:schemeClr val="tx1"/>
              </a:solidFill>
              <a:latin typeface="Times New Roman" panose="02020603050405020304" pitchFamily="18" charset="0"/>
              <a:cs typeface="Times New Roman" panose="02020603050405020304" pitchFamily="18" charset="0"/>
            </a:rPr>
            <a:t> бола </a:t>
          </a:r>
          <a:r>
            <a:rPr lang="ru-RU" sz="1300" kern="1200" dirty="0" err="1" smtClean="0">
              <a:solidFill>
                <a:schemeClr val="tx1"/>
              </a:solidFill>
              <a:latin typeface="Times New Roman" panose="02020603050405020304" pitchFamily="18" charset="0"/>
              <a:cs typeface="Times New Roman" panose="02020603050405020304" pitchFamily="18" charset="0"/>
            </a:rPr>
            <a:t>эмизувчи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аёллар</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ҳамда</a:t>
          </a:r>
          <a:r>
            <a:rPr lang="ru-RU" sz="1300" kern="1200" dirty="0" smtClean="0">
              <a:solidFill>
                <a:schemeClr val="tx1"/>
              </a:solidFill>
              <a:latin typeface="Times New Roman" panose="02020603050405020304" pitchFamily="18" charset="0"/>
              <a:cs typeface="Times New Roman" panose="02020603050405020304" pitchFamily="18" charset="0"/>
            </a:rPr>
            <a:t> 3 — 15 </a:t>
          </a:r>
          <a:r>
            <a:rPr lang="ru-RU" sz="1300" kern="1200" dirty="0" err="1" smtClean="0">
              <a:solidFill>
                <a:schemeClr val="tx1"/>
              </a:solidFill>
              <a:latin typeface="Times New Roman" panose="02020603050405020304" pitchFamily="18" charset="0"/>
              <a:cs typeface="Times New Roman" panose="02020603050405020304" pitchFamily="18" charset="0"/>
            </a:rPr>
            <a:t>ёшдаги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болалар</a:t>
          </a:r>
          <a:r>
            <a:rPr lang="ru-RU" sz="1300" kern="1200" dirty="0" smtClean="0">
              <a:solidFill>
                <a:schemeClr val="tx1"/>
              </a:solidFill>
              <a:latin typeface="Times New Roman" panose="02020603050405020304" pitchFamily="18" charset="0"/>
              <a:cs typeface="Times New Roman" panose="02020603050405020304" pitchFamily="18" charset="0"/>
            </a:rPr>
            <a:t> йод </a:t>
          </a:r>
          <a:r>
            <a:rPr lang="ru-RU" sz="1300" kern="1200" dirty="0" err="1" smtClean="0">
              <a:solidFill>
                <a:schemeClr val="tx1"/>
              </a:solidFill>
              <a:latin typeface="Times New Roman" panose="02020603050405020304" pitchFamily="18" charset="0"/>
              <a:cs typeface="Times New Roman" panose="02020603050405020304" pitchFamily="18" charset="0"/>
            </a:rPr>
            <a:t>препарати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билан</a:t>
          </a:r>
          <a:r>
            <a:rPr lang="ru-RU" sz="1300" kern="1200" dirty="0" smtClean="0">
              <a:solidFill>
                <a:schemeClr val="tx1"/>
              </a:solidFill>
              <a:latin typeface="Times New Roman" panose="02020603050405020304" pitchFamily="18" charset="0"/>
              <a:cs typeface="Times New Roman" panose="02020603050405020304" pitchFamily="18" charset="0"/>
            </a:rPr>
            <a:t>; </a:t>
          </a:r>
        </a:p>
        <a:p>
          <a:pPr lvl="0" algn="l" defTabSz="577850">
            <a:lnSpc>
              <a:spcPct val="90000"/>
            </a:lnSpc>
            <a:spcBef>
              <a:spcPct val="0"/>
            </a:spcBef>
            <a:spcAft>
              <a:spcPct val="35000"/>
            </a:spcAft>
          </a:pPr>
          <a:r>
            <a:rPr lang="ru-RU" sz="1300" kern="1200" dirty="0" smtClean="0">
              <a:solidFill>
                <a:schemeClr val="tx1"/>
              </a:solidFill>
              <a:latin typeface="Times New Roman" panose="02020603050405020304" pitchFamily="18" charset="0"/>
              <a:cs typeface="Times New Roman" panose="02020603050405020304" pitchFamily="18" charset="0"/>
            </a:rPr>
            <a:t>35 </a:t>
          </a:r>
          <a:r>
            <a:rPr lang="ru-RU" sz="1300" kern="1200" dirty="0" err="1" smtClean="0">
              <a:solidFill>
                <a:schemeClr val="tx1"/>
              </a:solidFill>
              <a:latin typeface="Times New Roman" panose="02020603050405020304" pitchFamily="18" charset="0"/>
              <a:cs typeface="Times New Roman" panose="02020603050405020304" pitchFamily="18" charset="0"/>
            </a:rPr>
            <a:t>ёшгача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туғиш</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ёшидаги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аёллар</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темир</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ва</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фолий</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кислотаси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препарати</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билан</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бепул</a:t>
          </a:r>
          <a:r>
            <a:rPr lang="ru-RU" sz="1300" kern="1200" dirty="0" smtClean="0">
              <a:solidFill>
                <a:schemeClr val="tx1"/>
              </a:solidFill>
              <a:latin typeface="Times New Roman" panose="02020603050405020304" pitchFamily="18" charset="0"/>
              <a:cs typeface="Times New Roman" panose="02020603050405020304" pitchFamily="18" charset="0"/>
            </a:rPr>
            <a:t> </a:t>
          </a:r>
          <a:r>
            <a:rPr lang="ru-RU" sz="1300" kern="1200" dirty="0" err="1" smtClean="0">
              <a:solidFill>
                <a:schemeClr val="tx1"/>
              </a:solidFill>
              <a:latin typeface="Times New Roman" panose="02020603050405020304" pitchFamily="18" charset="0"/>
              <a:cs typeface="Times New Roman" panose="02020603050405020304" pitchFamily="18" charset="0"/>
            </a:rPr>
            <a:t>таъминланади</a:t>
          </a:r>
          <a:r>
            <a:rPr lang="ru-RU" sz="1300" kern="1200" dirty="0" smtClean="0">
              <a:solidFill>
                <a:schemeClr val="tx1"/>
              </a:solidFill>
              <a:latin typeface="Times New Roman" panose="02020603050405020304" pitchFamily="18" charset="0"/>
              <a:cs typeface="Times New Roman" panose="02020603050405020304" pitchFamily="18" charset="0"/>
            </a:rPr>
            <a:t>;</a:t>
          </a:r>
          <a:endParaRPr lang="ru-RU" sz="1300" kern="1200" dirty="0">
            <a:solidFill>
              <a:schemeClr val="tx1"/>
            </a:solidFill>
          </a:endParaRPr>
        </a:p>
      </dsp:txBody>
      <dsp:txXfrm>
        <a:off x="1630952" y="1385822"/>
        <a:ext cx="6562337" cy="2384823"/>
      </dsp:txXfrm>
    </dsp:sp>
    <dsp:sp modelId="{706DF069-7B30-459A-ADFE-A59BF72AB8CF}">
      <dsp:nvSpPr>
        <dsp:cNvPr id="0" name=""/>
        <dsp:cNvSpPr/>
      </dsp:nvSpPr>
      <dsp:spPr>
        <a:xfrm>
          <a:off x="365325" y="4214826"/>
          <a:ext cx="960766" cy="725844"/>
        </a:xfrm>
        <a:prstGeom prst="roundRect">
          <a:avLst>
            <a:gd name="adj" fmla="val 1667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DB45FB-1919-428A-8632-F806EBC1609A}">
      <dsp:nvSpPr>
        <dsp:cNvPr id="0" name=""/>
        <dsp:cNvSpPr/>
      </dsp:nvSpPr>
      <dsp:spPr>
        <a:xfrm>
          <a:off x="1501913" y="4167837"/>
          <a:ext cx="6820415" cy="819822"/>
        </a:xfrm>
        <a:prstGeom prst="roundRect">
          <a:avLst>
            <a:gd name="adj" fmla="val 1667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just" defTabSz="622300">
            <a:lnSpc>
              <a:spcPct val="90000"/>
            </a:lnSpc>
            <a:spcBef>
              <a:spcPct val="0"/>
            </a:spcBef>
            <a:spcAft>
              <a:spcPct val="35000"/>
            </a:spcAft>
          </a:pPr>
          <a:r>
            <a:rPr lang="ru-RU" sz="1400" kern="1200" dirty="0" smtClean="0">
              <a:solidFill>
                <a:schemeClr val="tx1"/>
              </a:solidFill>
              <a:latin typeface="Times New Roman" panose="02020603050405020304" pitchFamily="18" charset="0"/>
              <a:cs typeface="Times New Roman" panose="02020603050405020304" pitchFamily="18" charset="0"/>
            </a:rPr>
            <a:t>в) 2021 </a:t>
          </a:r>
          <a:r>
            <a:rPr lang="ru-RU" sz="1400" kern="1200" dirty="0" err="1" smtClean="0">
              <a:solidFill>
                <a:schemeClr val="tx1"/>
              </a:solidFill>
              <a:latin typeface="Times New Roman" panose="02020603050405020304" pitchFamily="18" charset="0"/>
              <a:cs typeface="Times New Roman" panose="02020603050405020304" pitchFamily="18" charset="0"/>
            </a:rPr>
            <a:t>йил</a:t>
          </a:r>
          <a:r>
            <a:rPr lang="ru-RU" sz="1400" kern="1200" dirty="0" smtClean="0">
              <a:solidFill>
                <a:schemeClr val="tx1"/>
              </a:solidFill>
              <a:latin typeface="Times New Roman" panose="02020603050405020304" pitchFamily="18" charset="0"/>
              <a:cs typeface="Times New Roman" panose="02020603050405020304" pitchFamily="18" charset="0"/>
            </a:rPr>
            <a:t> 1 </a:t>
          </a:r>
          <a:r>
            <a:rPr lang="ru-RU" sz="1400" kern="1200" dirty="0" err="1" smtClean="0">
              <a:solidFill>
                <a:schemeClr val="tx1"/>
              </a:solidFill>
              <a:latin typeface="Times New Roman" panose="02020603050405020304" pitchFamily="18" charset="0"/>
              <a:cs typeface="Times New Roman" panose="02020603050405020304" pitchFamily="18" charset="0"/>
            </a:rPr>
            <a:t>апрелдан</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бошлаб</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биринчи</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нав</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буғдой</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уни</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билан</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бир</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қаторда</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олий</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нав</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буғдой</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уни</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микронутриентлар</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билан</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бойитилган</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тақдирда</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smtClean="0">
              <a:solidFill>
                <a:schemeClr val="tx1"/>
              </a:solidFill>
              <a:latin typeface="Times New Roman" panose="02020603050405020304" pitchFamily="18" charset="0"/>
              <a:cs typeface="Times New Roman" panose="02020603050405020304" pitchFamily="18" charset="0"/>
            </a:rPr>
            <a:t>Республика </a:t>
          </a:r>
          <a:r>
            <a:rPr lang="ru-RU" sz="1400" kern="1200" dirty="0" err="1" smtClean="0">
              <a:solidFill>
                <a:schemeClr val="tx1"/>
              </a:solidFill>
              <a:latin typeface="Times New Roman" panose="02020603050405020304" pitchFamily="18" charset="0"/>
              <a:cs typeface="Times New Roman" panose="02020603050405020304" pitchFamily="18" charset="0"/>
            </a:rPr>
            <a:t>ҳудудида</a:t>
          </a:r>
          <a:r>
            <a:rPr lang="ru-RU" sz="1400" kern="1200" dirty="0" smtClean="0">
              <a:solidFill>
                <a:schemeClr val="tx1"/>
              </a:solidFill>
              <a:latin typeface="Times New Roman" panose="02020603050405020304" pitchFamily="18" charset="0"/>
              <a:cs typeface="Times New Roman" panose="02020603050405020304" pitchFamily="18" charset="0"/>
            </a:rPr>
            <a:t> реализация </a:t>
          </a:r>
          <a:r>
            <a:rPr lang="ru-RU" sz="1400" kern="1200" dirty="0" err="1" smtClean="0">
              <a:solidFill>
                <a:schemeClr val="tx1"/>
              </a:solidFill>
              <a:latin typeface="Times New Roman" panose="02020603050405020304" pitchFamily="18" charset="0"/>
              <a:cs typeface="Times New Roman" panose="02020603050405020304" pitchFamily="18" charset="0"/>
            </a:rPr>
            <a:t>қилишга</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рухсат</a:t>
          </a:r>
          <a:r>
            <a:rPr lang="ru-RU" sz="1400" kern="1200" dirty="0" smtClean="0">
              <a:solidFill>
                <a:schemeClr val="tx1"/>
              </a:solidFill>
              <a:latin typeface="Times New Roman" panose="02020603050405020304" pitchFamily="18" charset="0"/>
              <a:cs typeface="Times New Roman" panose="02020603050405020304" pitchFamily="18" charset="0"/>
            </a:rPr>
            <a:t> </a:t>
          </a:r>
          <a:r>
            <a:rPr lang="ru-RU" sz="1400" kern="1200" dirty="0" err="1" smtClean="0">
              <a:solidFill>
                <a:schemeClr val="tx1"/>
              </a:solidFill>
              <a:latin typeface="Times New Roman" panose="02020603050405020304" pitchFamily="18" charset="0"/>
              <a:cs typeface="Times New Roman" panose="02020603050405020304" pitchFamily="18" charset="0"/>
            </a:rPr>
            <a:t>этилади</a:t>
          </a:r>
          <a:r>
            <a:rPr lang="ru-RU" sz="1400" kern="1200" dirty="0" smtClean="0">
              <a:solidFill>
                <a:schemeClr val="tx1"/>
              </a:solidFill>
              <a:latin typeface="Times New Roman" panose="02020603050405020304" pitchFamily="18" charset="0"/>
              <a:cs typeface="Times New Roman" panose="02020603050405020304" pitchFamily="18" charset="0"/>
            </a:rPr>
            <a:t>. </a:t>
          </a:r>
          <a:endParaRPr lang="ru-RU" sz="1400" kern="1200" dirty="0">
            <a:solidFill>
              <a:schemeClr val="tx1"/>
            </a:solidFill>
            <a:latin typeface="Times New Roman" panose="02020603050405020304" pitchFamily="18" charset="0"/>
            <a:cs typeface="Times New Roman" panose="02020603050405020304" pitchFamily="18" charset="0"/>
          </a:endParaRPr>
        </a:p>
      </dsp:txBody>
      <dsp:txXfrm>
        <a:off x="1541941" y="4207865"/>
        <a:ext cx="6740359" cy="739766"/>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1840534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4" y="2389248"/>
            <a:ext cx="7989723" cy="1680063"/>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53731" y="4077939"/>
            <a:ext cx="7975483" cy="685791"/>
          </a:xfrm>
        </p:spPr>
        <p:txBody>
          <a:bodyPr>
            <a:normAutofit/>
          </a:bodyPr>
          <a:lstStyle>
            <a:lvl1pPr marL="0" indent="0" algn="l">
              <a:buNone/>
              <a:defRPr sz="2800" b="0" i="0">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842" y="489805"/>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496961"/>
            <a:ext cx="8246070" cy="3040896"/>
          </a:xfrm>
        </p:spPr>
        <p:txBody>
          <a:bodyPr/>
          <a:lstStyle>
            <a:lvl1pPr algn="l">
              <a:defRPr sz="2800">
                <a:solidFill>
                  <a:schemeClr val="bg1">
                    <a:lumMod val="75000"/>
                  </a:schemeClr>
                </a:solidFill>
              </a:defRPr>
            </a:lvl1pPr>
            <a:lvl2pPr algn="l">
              <a:defRPr>
                <a:solidFill>
                  <a:schemeClr val="bg1">
                    <a:lumMod val="75000"/>
                  </a:schemeClr>
                </a:solidFill>
              </a:defRPr>
            </a:lvl2pPr>
            <a:lvl3pPr algn="l">
              <a:defRPr>
                <a:solidFill>
                  <a:schemeClr val="bg1">
                    <a:lumMod val="75000"/>
                  </a:schemeClr>
                </a:solidFill>
              </a:defRPr>
            </a:lvl3pPr>
            <a:lvl4pPr algn="l">
              <a:defRPr>
                <a:solidFill>
                  <a:schemeClr val="bg1">
                    <a:lumMod val="75000"/>
                  </a:schemeClr>
                </a:solidFill>
              </a:defRPr>
            </a:lvl4pPr>
            <a:lvl5pPr algn="l">
              <a:defRPr>
                <a:solidFill>
                  <a:schemeClr val="bg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3069" y="465530"/>
            <a:ext cx="6284320"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069" y="1229055"/>
            <a:ext cx="628432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603483"/>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780877"/>
            <a:ext cx="4040188" cy="479822"/>
          </a:xfrm>
        </p:spPr>
        <p:txBody>
          <a:bodyPr anchor="b"/>
          <a:lstStyle>
            <a:lvl1pPr marL="0" indent="0" algn="ctr">
              <a:buNone/>
              <a:defRPr sz="2400" b="1">
                <a:solidFill>
                  <a:schemeClr val="bg1">
                    <a:lumMod val="8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53274"/>
            <a:ext cx="4040188" cy="2276294"/>
          </a:xfrm>
        </p:spPr>
        <p:txBody>
          <a:bodyPr/>
          <a:lstStyle>
            <a:lvl1pPr algn="ctr">
              <a:defRPr sz="2400">
                <a:solidFill>
                  <a:schemeClr val="bg1">
                    <a:lumMod val="85000"/>
                  </a:schemeClr>
                </a:solidFill>
              </a:defRPr>
            </a:lvl1pPr>
            <a:lvl2pPr algn="ctr">
              <a:defRPr sz="2000">
                <a:solidFill>
                  <a:schemeClr val="bg1">
                    <a:lumMod val="85000"/>
                  </a:schemeClr>
                </a:solidFill>
              </a:defRPr>
            </a:lvl2pPr>
            <a:lvl3pPr algn="ctr">
              <a:defRPr sz="1800">
                <a:solidFill>
                  <a:schemeClr val="bg1">
                    <a:lumMod val="85000"/>
                  </a:schemeClr>
                </a:solidFill>
              </a:defRPr>
            </a:lvl3pPr>
            <a:lvl4pPr algn="ctr">
              <a:defRPr sz="1600">
                <a:solidFill>
                  <a:schemeClr val="bg1">
                    <a:lumMod val="85000"/>
                  </a:schemeClr>
                </a:solidFill>
              </a:defRPr>
            </a:lvl4pPr>
            <a:lvl5pPr algn="ctr">
              <a:defRPr sz="1600">
                <a:solidFill>
                  <a:schemeClr val="bg1">
                    <a:lumMod val="8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780877"/>
            <a:ext cx="4041775" cy="479822"/>
          </a:xfrm>
        </p:spPr>
        <p:txBody>
          <a:bodyPr anchor="b"/>
          <a:lstStyle>
            <a:lvl1pPr marL="0" indent="0" algn="ctr">
              <a:buNone/>
              <a:defRPr sz="2400" b="1">
                <a:solidFill>
                  <a:schemeClr val="bg1">
                    <a:lumMod val="8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53274"/>
            <a:ext cx="4041775" cy="2276294"/>
          </a:xfrm>
        </p:spPr>
        <p:txBody>
          <a:bodyPr/>
          <a:lstStyle>
            <a:lvl1pPr algn="ctr">
              <a:defRPr sz="2400">
                <a:solidFill>
                  <a:schemeClr val="bg1">
                    <a:lumMod val="85000"/>
                  </a:schemeClr>
                </a:solidFill>
              </a:defRPr>
            </a:lvl1pPr>
            <a:lvl2pPr algn="ctr">
              <a:defRPr sz="2000">
                <a:solidFill>
                  <a:schemeClr val="bg1">
                    <a:lumMod val="85000"/>
                  </a:schemeClr>
                </a:solidFill>
              </a:defRPr>
            </a:lvl2pPr>
            <a:lvl3pPr algn="ctr">
              <a:defRPr sz="1800">
                <a:solidFill>
                  <a:schemeClr val="bg1">
                    <a:lumMod val="85000"/>
                  </a:schemeClr>
                </a:solidFill>
              </a:defRPr>
            </a:lvl3pPr>
            <a:lvl4pPr algn="ctr">
              <a:defRPr sz="1600">
                <a:solidFill>
                  <a:schemeClr val="bg1">
                    <a:lumMod val="85000"/>
                  </a:schemeClr>
                </a:solidFill>
              </a:defRPr>
            </a:lvl4pPr>
            <a:lvl5pPr algn="ctr">
              <a:defRPr sz="1600">
                <a:solidFill>
                  <a:schemeClr val="bg1">
                    <a:lumMod val="8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7.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72029" y="1150038"/>
            <a:ext cx="5668178" cy="2246769"/>
          </a:xfrm>
          <a:prstGeom prst="rect">
            <a:avLst/>
          </a:prstGeom>
        </p:spPr>
        <p:txBody>
          <a:bodyPr wrap="square">
            <a:spAutoFit/>
          </a:bodyPr>
          <a:lstStyle/>
          <a:p>
            <a:pPr algn="ctr"/>
            <a:r>
              <a:rPr lang="ru-RU" sz="2800" b="1" cap="all" dirty="0" err="1" smtClean="0">
                <a:solidFill>
                  <a:srgbClr val="002060"/>
                </a:solidFill>
                <a:latin typeface="Times New Roman" panose="02020603050405020304" pitchFamily="18" charset="0"/>
                <a:cs typeface="Times New Roman" panose="02020603050405020304" pitchFamily="18" charset="0"/>
              </a:rPr>
              <a:t>Аҳолининг</a:t>
            </a:r>
            <a:r>
              <a:rPr lang="ru-RU" sz="2800" b="1" cap="all" dirty="0" smtClean="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соғлом</a:t>
            </a:r>
            <a:r>
              <a:rPr lang="ru-RU" sz="2800" b="1" cap="all" dirty="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овқатланишини</a:t>
            </a:r>
            <a:r>
              <a:rPr lang="ru-RU" sz="2800" b="1" cap="all" dirty="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таъминлаш</a:t>
            </a:r>
            <a:r>
              <a:rPr lang="ru-RU" sz="2800" b="1" cap="all" dirty="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бўйича</a:t>
            </a:r>
            <a:r>
              <a:rPr lang="ru-RU" sz="2800" b="1" cap="all" dirty="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қўшимча</a:t>
            </a:r>
            <a:r>
              <a:rPr lang="ru-RU" sz="2800" b="1" cap="all" dirty="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чора-тадбирлар</a:t>
            </a:r>
            <a:r>
              <a:rPr lang="ru-RU" sz="2800" b="1" cap="all" dirty="0">
                <a:solidFill>
                  <a:srgbClr val="002060"/>
                </a:solidFill>
                <a:latin typeface="Times New Roman" panose="02020603050405020304" pitchFamily="18" charset="0"/>
                <a:cs typeface="Times New Roman" panose="02020603050405020304" pitchFamily="18" charset="0"/>
              </a:rPr>
              <a:t> </a:t>
            </a:r>
            <a:r>
              <a:rPr lang="ru-RU" sz="2800" b="1" cap="all" dirty="0" err="1">
                <a:solidFill>
                  <a:srgbClr val="002060"/>
                </a:solidFill>
                <a:latin typeface="Times New Roman" panose="02020603050405020304" pitchFamily="18" charset="0"/>
                <a:cs typeface="Times New Roman" panose="02020603050405020304" pitchFamily="18" charset="0"/>
              </a:rPr>
              <a:t>тўғрисида</a:t>
            </a:r>
            <a:endParaRPr lang="ru-RU" sz="2800" b="1" dirty="0">
              <a:solidFill>
                <a:srgbClr val="002060"/>
              </a:solidFill>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795749" y="3978233"/>
            <a:ext cx="5767329" cy="677108"/>
          </a:xfrm>
          <a:prstGeom prst="rect">
            <a:avLst/>
          </a:prstGeom>
        </p:spPr>
        <p:txBody>
          <a:bodyPr wrap="square">
            <a:spAutoFit/>
          </a:bodyPr>
          <a:lstStyle/>
          <a:p>
            <a:pPr algn="r"/>
            <a:r>
              <a:rPr lang="uz-Cyrl-UZ" sz="2000" b="1" dirty="0" smtClean="0">
                <a:solidFill>
                  <a:srgbClr val="002060"/>
                </a:solidFill>
                <a:latin typeface="Times New Roman" panose="02020603050405020304" pitchFamily="18" charset="0"/>
                <a:cs typeface="Times New Roman" panose="02020603050405020304" pitchFamily="18" charset="0"/>
              </a:rPr>
              <a:t>Маърузачи</a:t>
            </a:r>
            <a:r>
              <a:rPr lang="en-US" sz="2000" b="1" dirty="0">
                <a:solidFill>
                  <a:srgbClr val="002060"/>
                </a:solidFill>
                <a:latin typeface="Times New Roman" panose="02020603050405020304" pitchFamily="18" charset="0"/>
                <a:cs typeface="Times New Roman" panose="02020603050405020304" pitchFamily="18" charset="0"/>
              </a:rPr>
              <a:t>:</a:t>
            </a:r>
            <a:r>
              <a:rPr lang="uz-Cyrl-UZ" sz="2000" dirty="0" smtClean="0">
                <a:solidFill>
                  <a:srgbClr val="002060"/>
                </a:solidFill>
                <a:latin typeface="Times New Roman" panose="02020603050405020304" pitchFamily="18" charset="0"/>
                <a:cs typeface="Times New Roman" panose="02020603050405020304" pitchFamily="18" charset="0"/>
              </a:rPr>
              <a:t>Буранов </a:t>
            </a:r>
            <a:r>
              <a:rPr lang="uz-Cyrl-UZ" sz="2000"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Шербек Эркинович</a:t>
            </a:r>
          </a:p>
          <a:p>
            <a:pPr algn="r"/>
            <a:r>
              <a:rPr lang="uz-Cyrl-UZ" dirty="0">
                <a:solidFill>
                  <a:srgbClr val="002060"/>
                </a:solidFill>
                <a:latin typeface="Times New Roman" panose="02020603050405020304" pitchFamily="18" charset="0"/>
                <a:cs typeface="Times New Roman" panose="02020603050405020304" pitchFamily="18" charset="0"/>
              </a:rPr>
              <a:t>Олий Мажлисининг Қонунчилик </a:t>
            </a:r>
            <a:r>
              <a:rPr lang="uz-Cyrl-UZ" dirty="0" smtClean="0">
                <a:solidFill>
                  <a:srgbClr val="002060"/>
                </a:solidFill>
                <a:latin typeface="Times New Roman" panose="02020603050405020304" pitchFamily="18" charset="0"/>
                <a:cs typeface="Times New Roman" panose="02020603050405020304" pitchFamily="18" charset="0"/>
              </a:rPr>
              <a:t>палатаси депутати</a:t>
            </a:r>
            <a:endParaRPr lang="ru-RU"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1266" y="1390836"/>
            <a:ext cx="3839379" cy="2308324"/>
          </a:xfrm>
          <a:prstGeom prst="rect">
            <a:avLst/>
          </a:prstGeom>
        </p:spPr>
        <p:txBody>
          <a:bodyPr wrap="square">
            <a:spAutoFit/>
          </a:bodyPr>
          <a:lstStyle/>
          <a:p>
            <a:pPr indent="540385" algn="just">
              <a:spcAft>
                <a:spcPts val="0"/>
              </a:spcAft>
            </a:pPr>
            <a:r>
              <a:rPr lang="ru-RU" sz="1600" dirty="0" err="1">
                <a:solidFill>
                  <a:schemeClr val="bg1"/>
                </a:solidFill>
                <a:latin typeface="Times New Roman" panose="02020603050405020304" pitchFamily="18" charset="0"/>
                <a:ea typeface="Times New Roman" panose="02020603050405020304" pitchFamily="18" charset="0"/>
              </a:rPr>
              <a:t>бирламчи</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тиббий</a:t>
            </a:r>
            <a:r>
              <a:rPr lang="ru-RU" sz="1600" dirty="0">
                <a:solidFill>
                  <a:schemeClr val="bg1"/>
                </a:solidFill>
                <a:latin typeface="Times New Roman" panose="02020603050405020304" pitchFamily="18" charset="0"/>
                <a:ea typeface="Times New Roman" panose="02020603050405020304" pitchFamily="18" charset="0"/>
              </a:rPr>
              <a:t>-санитария </a:t>
            </a:r>
            <a:r>
              <a:rPr lang="ru-RU" sz="1600" dirty="0" err="1">
                <a:solidFill>
                  <a:schemeClr val="bg1"/>
                </a:solidFill>
                <a:latin typeface="Times New Roman" panose="02020603050405020304" pitchFamily="18" charset="0"/>
                <a:ea typeface="Times New Roman" panose="02020603050405020304" pitchFamily="18" charset="0"/>
              </a:rPr>
              <a:t>ёрдами</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муассасалари</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жумладан</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кўп</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тармоқли</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ва</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оилавий</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поликлиникалар</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қишлоқ</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врачлик</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пунктларида</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фаолият</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юритувчи</a:t>
            </a:r>
            <a:r>
              <a:rPr lang="ru-RU" sz="1600" dirty="0">
                <a:solidFill>
                  <a:schemeClr val="bg1"/>
                </a:solidFill>
                <a:latin typeface="Times New Roman" panose="02020603050405020304" pitchFamily="18" charset="0"/>
                <a:ea typeface="Times New Roman" panose="02020603050405020304" pitchFamily="18" charset="0"/>
              </a:rPr>
              <a:t> врач </a:t>
            </a:r>
            <a:r>
              <a:rPr lang="ru-RU" sz="1600" dirty="0" err="1">
                <a:solidFill>
                  <a:schemeClr val="bg1"/>
                </a:solidFill>
                <a:latin typeface="Times New Roman" panose="02020603050405020304" pitchFamily="18" charset="0"/>
                <a:ea typeface="Times New Roman" panose="02020603050405020304" pitchFamily="18" charset="0"/>
              </a:rPr>
              <a:t>ва</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ўрта</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тиббиёт</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ходимларини</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диетологияни</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чуқурлаштириб</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ўргатган</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ҳолда</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валеология</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бўйича</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махсус</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тайёргарликдан</a:t>
            </a:r>
            <a:r>
              <a:rPr lang="ru-RU" sz="1600" dirty="0">
                <a:solidFill>
                  <a:schemeClr val="bg1"/>
                </a:solidFill>
                <a:latin typeface="Times New Roman" panose="02020603050405020304" pitchFamily="18" charset="0"/>
                <a:ea typeface="Times New Roman" panose="02020603050405020304" pitchFamily="18" charset="0"/>
              </a:rPr>
              <a:t> </a:t>
            </a:r>
            <a:r>
              <a:rPr lang="ru-RU" sz="1600" dirty="0" err="1">
                <a:solidFill>
                  <a:schemeClr val="bg1"/>
                </a:solidFill>
                <a:latin typeface="Times New Roman" panose="02020603050405020304" pitchFamily="18" charset="0"/>
                <a:ea typeface="Times New Roman" panose="02020603050405020304" pitchFamily="18" charset="0"/>
              </a:rPr>
              <a:t>ўтказиш</a:t>
            </a:r>
            <a:r>
              <a:rPr lang="ru-RU" sz="1600" dirty="0">
                <a:solidFill>
                  <a:schemeClr val="bg1"/>
                </a:solidFill>
                <a:latin typeface="Times New Roman" panose="02020603050405020304" pitchFamily="18" charset="0"/>
                <a:ea typeface="Times New Roman" panose="02020603050405020304" pitchFamily="18" charset="0"/>
              </a:rPr>
              <a:t>;</a:t>
            </a:r>
          </a:p>
        </p:txBody>
      </p:sp>
      <p:pic>
        <p:nvPicPr>
          <p:cNvPr id="9218" name="Picture 2" descr="Картинки по запросу &quot;тиббиёт&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036" y="1409601"/>
            <a:ext cx="3437695" cy="228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9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3810" y="987447"/>
            <a:ext cx="4572000" cy="1477328"/>
          </a:xfrm>
          <a:prstGeom prst="rect">
            <a:avLst/>
          </a:prstGeom>
        </p:spPr>
        <p:txBody>
          <a:bodyPr>
            <a:spAutoFit/>
          </a:bodyPr>
          <a:lstStyle/>
          <a:p>
            <a:pPr indent="540385" algn="just">
              <a:spcAft>
                <a:spcPts val="0"/>
              </a:spcAft>
            </a:pPr>
            <a:r>
              <a:rPr lang="ru-RU" dirty="0">
                <a:solidFill>
                  <a:schemeClr val="bg1"/>
                </a:solidFill>
                <a:latin typeface="Times New Roman" panose="02020603050405020304" pitchFamily="18" charset="0"/>
                <a:ea typeface="Times New Roman" panose="02020603050405020304" pitchFamily="18" charset="0"/>
              </a:rPr>
              <a:t>«</a:t>
            </a:r>
            <a:r>
              <a:rPr lang="ru-RU" dirty="0" err="1">
                <a:solidFill>
                  <a:schemeClr val="bg1"/>
                </a:solidFill>
                <a:latin typeface="Times New Roman" panose="02020603050405020304" pitchFamily="18" charset="0"/>
                <a:ea typeface="Times New Roman" panose="02020603050405020304" pitchFamily="18" charset="0"/>
              </a:rPr>
              <a:t>Саломатлик</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йўлаклари»да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давлат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органлари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ташкилотларининг</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ходимларини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жалб</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этган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ҳолда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пиёда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велосипедда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юриш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бўйича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марафонлар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спорт </a:t>
            </a:r>
            <a:r>
              <a:rPr lang="ru-RU" dirty="0" err="1">
                <a:solidFill>
                  <a:schemeClr val="bg1"/>
                </a:solidFill>
                <a:latin typeface="Times New Roman" panose="02020603050405020304" pitchFamily="18" charset="0"/>
                <a:ea typeface="Times New Roman" panose="02020603050405020304" pitchFamily="18" charset="0"/>
              </a:rPr>
              <a:t>мусобақаларини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ўтказиш</a:t>
            </a:r>
            <a:r>
              <a:rPr lang="ru-RU" dirty="0">
                <a:solidFill>
                  <a:schemeClr val="bg1"/>
                </a:solidFill>
                <a:latin typeface="Times New Roman" panose="02020603050405020304" pitchFamily="18" charset="0"/>
                <a:ea typeface="Times New Roman" panose="02020603050405020304" pitchFamily="18" charset="0"/>
              </a:rPr>
              <a:t>;</a:t>
            </a:r>
          </a:p>
        </p:txBody>
      </p:sp>
      <p:sp>
        <p:nvSpPr>
          <p:cNvPr id="3" name="Прямоугольник 2"/>
          <p:cNvSpPr/>
          <p:nvPr/>
        </p:nvSpPr>
        <p:spPr>
          <a:xfrm>
            <a:off x="203810" y="2864387"/>
            <a:ext cx="8191043" cy="1815882"/>
          </a:xfrm>
          <a:prstGeom prst="rect">
            <a:avLst/>
          </a:prstGeom>
        </p:spPr>
        <p:txBody>
          <a:bodyPr wrap="square">
            <a:spAutoFit/>
          </a:bodyPr>
          <a:lstStyle/>
          <a:p>
            <a:pPr indent="540385" algn="just">
              <a:spcAft>
                <a:spcPts val="0"/>
              </a:spcAft>
            </a:pPr>
            <a:r>
              <a:rPr lang="ru-RU" sz="1400" dirty="0">
                <a:solidFill>
                  <a:schemeClr val="bg1"/>
                </a:solidFill>
                <a:latin typeface="Times New Roman" panose="02020603050405020304" pitchFamily="18" charset="0"/>
                <a:ea typeface="Times New Roman" panose="02020603050405020304" pitchFamily="18" charset="0"/>
              </a:rPr>
              <a:t>б) 2021 </a:t>
            </a:r>
            <a:r>
              <a:rPr lang="ru-RU" sz="1400" dirty="0" err="1">
                <a:solidFill>
                  <a:schemeClr val="bg1"/>
                </a:solidFill>
                <a:latin typeface="Times New Roman" panose="02020603050405020304" pitchFamily="18" charset="0"/>
                <a:ea typeface="Times New Roman" panose="02020603050405020304" pitchFamily="18" charset="0"/>
              </a:rPr>
              <a:t>йил</a:t>
            </a:r>
            <a:r>
              <a:rPr lang="ru-RU" sz="1400" dirty="0">
                <a:solidFill>
                  <a:schemeClr val="bg1"/>
                </a:solidFill>
                <a:latin typeface="Times New Roman" panose="02020603050405020304" pitchFamily="18" charset="0"/>
                <a:ea typeface="Times New Roman" panose="02020603050405020304" pitchFamily="18" charset="0"/>
              </a:rPr>
              <a:t> 1 </a:t>
            </a:r>
            <a:r>
              <a:rPr lang="ru-RU" sz="1400" dirty="0" err="1">
                <a:solidFill>
                  <a:schemeClr val="bg1"/>
                </a:solidFill>
                <a:latin typeface="Times New Roman" panose="02020603050405020304" pitchFamily="18" charset="0"/>
                <a:ea typeface="Times New Roman" panose="02020603050405020304" pitchFamily="18" charset="0"/>
              </a:rPr>
              <a:t>октябрга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қадар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Жаҳон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соғлиқни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сақлаш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ташкилотининг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тўғри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овқатланиш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соғлом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турмуш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тарзини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юритиш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бўйича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тавсиялари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асосида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юқумли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бўлмаган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касалликларга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оид</a:t>
            </a:r>
            <a:r>
              <a:rPr lang="ru-RU" sz="1400" dirty="0">
                <a:solidFill>
                  <a:schemeClr val="bg1"/>
                </a:solidFill>
                <a:latin typeface="Times New Roman" panose="02020603050405020304" pitchFamily="18" charset="0"/>
                <a:ea typeface="Times New Roman" panose="02020603050405020304" pitchFamily="18" charset="0"/>
              </a:rPr>
              <a:t> диагностика (</a:t>
            </a:r>
            <a:r>
              <a:rPr lang="ru-RU" sz="1400" dirty="0" err="1">
                <a:solidFill>
                  <a:schemeClr val="bg1"/>
                </a:solidFill>
                <a:latin typeface="Times New Roman" panose="02020603050405020304" pitchFamily="18" charset="0"/>
                <a:ea typeface="Times New Roman" panose="02020603050405020304" pitchFamily="18" charset="0"/>
              </a:rPr>
              <a:t>даволаш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стандартлари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клиник протокол (</a:t>
            </a:r>
            <a:r>
              <a:rPr lang="ru-RU" sz="1400" dirty="0" err="1">
                <a:solidFill>
                  <a:schemeClr val="bg1"/>
                </a:solidFill>
                <a:latin typeface="Times New Roman" panose="02020603050405020304" pitchFamily="18" charset="0"/>
                <a:ea typeface="Times New Roman" panose="02020603050405020304" pitchFamily="18" charset="0"/>
              </a:rPr>
              <a:t>қўлланма</a:t>
            </a:r>
            <a:r>
              <a:rPr lang="ru-RU" sz="1400" dirty="0">
                <a:solidFill>
                  <a:schemeClr val="bg1"/>
                </a:solidFill>
                <a:latin typeface="Times New Roman" panose="02020603050405020304" pitchFamily="18" charset="0"/>
                <a:ea typeface="Times New Roman" panose="02020603050405020304" pitchFamily="18" charset="0"/>
              </a:rPr>
              <a:t>)</a:t>
            </a:r>
            <a:r>
              <a:rPr lang="ru-RU" sz="1400" dirty="0" err="1">
                <a:solidFill>
                  <a:schemeClr val="bg1"/>
                </a:solidFill>
                <a:latin typeface="Times New Roman" panose="02020603050405020304" pitchFamily="18" charset="0"/>
                <a:ea typeface="Times New Roman" panose="02020603050405020304" pitchFamily="18" charset="0"/>
              </a:rPr>
              <a:t>ларни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қайта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тасдиқласин</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a:solidFill>
                  <a:schemeClr val="bg1"/>
                </a:solidFill>
                <a:latin typeface="Times New Roman" panose="02020603050405020304" pitchFamily="18" charset="0"/>
                <a:ea typeface="Times New Roman" panose="02020603050405020304" pitchFamily="18" charset="0"/>
              </a:rPr>
              <a:t>в) 2022 </a:t>
            </a:r>
            <a:r>
              <a:rPr lang="ru-RU" sz="1400" dirty="0" err="1">
                <a:solidFill>
                  <a:schemeClr val="bg1"/>
                </a:solidFill>
                <a:latin typeface="Times New Roman" panose="02020603050405020304" pitchFamily="18" charset="0"/>
                <a:ea typeface="Times New Roman" panose="02020603050405020304" pitchFamily="18" charset="0"/>
              </a:rPr>
              <a:t>йил</a:t>
            </a:r>
            <a:r>
              <a:rPr lang="ru-RU" sz="1400" dirty="0">
                <a:solidFill>
                  <a:schemeClr val="bg1"/>
                </a:solidFill>
                <a:latin typeface="Times New Roman" panose="02020603050405020304" pitchFamily="18" charset="0"/>
                <a:ea typeface="Times New Roman" panose="02020603050405020304" pitchFamily="18" charset="0"/>
              </a:rPr>
              <a:t> 1 </a:t>
            </a:r>
            <a:r>
              <a:rPr lang="ru-RU" sz="1400" dirty="0" err="1">
                <a:solidFill>
                  <a:schemeClr val="bg1"/>
                </a:solidFill>
                <a:latin typeface="Times New Roman" panose="02020603050405020304" pitchFamily="18" charset="0"/>
                <a:ea typeface="Times New Roman" panose="02020603050405020304" pitchFamily="18" charset="0"/>
              </a:rPr>
              <a:t>январга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қадар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маҳаллалар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кесимида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юқумли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бўлмаган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касалликлар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бўйича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аҳолининг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саломатлик</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профили»ни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яратсин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уни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ўз</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расмий</a:t>
            </a:r>
            <a:r>
              <a:rPr lang="ru-RU" sz="1400" dirty="0">
                <a:solidFill>
                  <a:schemeClr val="bg1"/>
                </a:solidFill>
                <a:latin typeface="Times New Roman" panose="02020603050405020304" pitchFamily="18" charset="0"/>
                <a:ea typeface="Times New Roman" panose="02020603050405020304" pitchFamily="18" charset="0"/>
              </a:rPr>
              <a:t> веб-</a:t>
            </a:r>
            <a:r>
              <a:rPr lang="ru-RU" sz="1400" dirty="0" err="1">
                <a:solidFill>
                  <a:schemeClr val="bg1"/>
                </a:solidFill>
                <a:latin typeface="Times New Roman" panose="02020603050405020304" pitchFamily="18" charset="0"/>
                <a:ea typeface="Times New Roman" panose="02020603050405020304" pitchFamily="18" charset="0"/>
              </a:rPr>
              <a:t>сайтида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эълон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қилиб</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борсин</a:t>
            </a:r>
            <a:r>
              <a:rPr lang="ru-RU" sz="1400" dirty="0">
                <a:solidFill>
                  <a:schemeClr val="bg1"/>
                </a:solidFill>
                <a:latin typeface="Times New Roman" panose="02020603050405020304" pitchFamily="18" charset="0"/>
                <a:ea typeface="Times New Roman" panose="02020603050405020304" pitchFamily="18" charset="0"/>
              </a:rPr>
              <a:t>. Бунда, </a:t>
            </a:r>
            <a:r>
              <a:rPr lang="ru-RU" sz="1400" dirty="0" err="1">
                <a:solidFill>
                  <a:schemeClr val="bg1"/>
                </a:solidFill>
                <a:latin typeface="Times New Roman" panose="02020603050405020304" pitchFamily="18" charset="0"/>
                <a:ea typeface="Times New Roman" panose="02020603050405020304" pitchFamily="18" charset="0"/>
              </a:rPr>
              <a:t>аҳолининг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овқатланиш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характери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тана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вазни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индекси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алкоголли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ичимлик</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тамакига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қарамлиликнинг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мавжудлиги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артериал</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босим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қондаги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қанд</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миқдори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холестерин </a:t>
            </a:r>
            <a:r>
              <a:rPr lang="ru-RU" sz="1400" dirty="0" err="1">
                <a:solidFill>
                  <a:schemeClr val="bg1"/>
                </a:solidFill>
                <a:latin typeface="Times New Roman" panose="02020603050405020304" pitchFamily="18" charset="0"/>
                <a:ea typeface="Times New Roman" panose="02020603050405020304" pitchFamily="18" charset="0"/>
              </a:rPr>
              <a:t>даражаси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каби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кўрсаткичларнинг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қамраб</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олинишини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назарда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тутсин</a:t>
            </a:r>
            <a:r>
              <a:rPr lang="ru-RU" sz="1400" dirty="0">
                <a:solidFill>
                  <a:schemeClr val="bg1"/>
                </a:solidFill>
                <a:latin typeface="Times New Roman" panose="02020603050405020304" pitchFamily="18" charset="0"/>
                <a:ea typeface="Times New Roman" panose="02020603050405020304" pitchFamily="18" charset="0"/>
              </a:rPr>
              <a:t>. </a:t>
            </a:r>
          </a:p>
        </p:txBody>
      </p:sp>
      <p:pic>
        <p:nvPicPr>
          <p:cNvPr id="10242" name="Picture 2" descr="Картинки по запросу &quot;вело мусобақа&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550" y="187729"/>
            <a:ext cx="3420455" cy="227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1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6183" y="460698"/>
            <a:ext cx="4572000" cy="1754326"/>
          </a:xfrm>
          <a:prstGeom prst="rect">
            <a:avLst/>
          </a:prstGeom>
        </p:spPr>
        <p:txBody>
          <a:bodyPr>
            <a:spAutoFit/>
          </a:bodyPr>
          <a:lstStyle/>
          <a:p>
            <a:pPr indent="540385" algn="just">
              <a:spcAft>
                <a:spcPts val="0"/>
              </a:spcAft>
            </a:pPr>
            <a:r>
              <a:rPr lang="ru-RU" dirty="0" err="1" smtClean="0">
                <a:solidFill>
                  <a:schemeClr val="bg1"/>
                </a:solidFill>
                <a:latin typeface="Times New Roman" panose="02020603050405020304" pitchFamily="18" charset="0"/>
                <a:ea typeface="Times New Roman" panose="02020603050405020304" pitchFamily="18" charset="0"/>
              </a:rPr>
              <a:t>Белгилансинки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озиқ-овқат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маҳсулотларини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таркибида</a:t>
            </a:r>
            <a:r>
              <a:rPr lang="ru-RU" dirty="0">
                <a:solidFill>
                  <a:schemeClr val="bg1"/>
                </a:solidFill>
                <a:latin typeface="Times New Roman" panose="02020603050405020304" pitchFamily="18" charset="0"/>
                <a:ea typeface="Times New Roman" panose="02020603050405020304" pitchFamily="18" charset="0"/>
              </a:rPr>
              <a:t> туз, </a:t>
            </a:r>
            <a:r>
              <a:rPr lang="ru-RU" dirty="0" err="1">
                <a:solidFill>
                  <a:schemeClr val="bg1"/>
                </a:solidFill>
                <a:latin typeface="Times New Roman" panose="02020603050405020304" pitchFamily="18" charset="0"/>
                <a:ea typeface="Times New Roman" panose="02020603050405020304" pitchFamily="18" charset="0"/>
              </a:rPr>
              <a:t>қанд</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ёғ</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миқдори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инсон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соғлиғи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учун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хавфсиз</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ёки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зарарли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эканлигини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кўрсатувчи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белгилар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билан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тамғалаш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қуйидаги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тартибда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икки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босқичда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жорий</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этилади</a:t>
            </a:r>
            <a:r>
              <a:rPr lang="ru-RU" dirty="0">
                <a:solidFill>
                  <a:schemeClr val="bg1"/>
                </a:solidFill>
                <a:latin typeface="Times New Roman" panose="02020603050405020304" pitchFamily="18" charset="0"/>
                <a:ea typeface="Times New Roman" panose="02020603050405020304" pitchFamily="18" charset="0"/>
              </a:rPr>
              <a:t>: </a:t>
            </a:r>
          </a:p>
        </p:txBody>
      </p:sp>
      <p:sp>
        <p:nvSpPr>
          <p:cNvPr id="3" name="Прямоугольник 2"/>
          <p:cNvSpPr/>
          <p:nvPr/>
        </p:nvSpPr>
        <p:spPr>
          <a:xfrm>
            <a:off x="446183" y="2675064"/>
            <a:ext cx="8422395" cy="2246769"/>
          </a:xfrm>
          <a:prstGeom prst="rect">
            <a:avLst/>
          </a:prstGeom>
        </p:spPr>
        <p:txBody>
          <a:bodyPr wrap="square">
            <a:spAutoFit/>
          </a:bodyPr>
          <a:lstStyle/>
          <a:p>
            <a:pPr indent="540385" algn="just">
              <a:spcAft>
                <a:spcPts val="0"/>
              </a:spcAft>
            </a:pPr>
            <a:r>
              <a:rPr lang="ru-RU" sz="1400" dirty="0">
                <a:solidFill>
                  <a:schemeClr val="bg1"/>
                </a:solidFill>
                <a:latin typeface="Times New Roman" panose="02020603050405020304" pitchFamily="18" charset="0"/>
                <a:ea typeface="Times New Roman" panose="02020603050405020304" pitchFamily="18" charset="0"/>
              </a:rPr>
              <a:t>а) 2021 </a:t>
            </a:r>
            <a:r>
              <a:rPr lang="ru-RU" sz="1400" dirty="0" err="1">
                <a:solidFill>
                  <a:schemeClr val="bg1"/>
                </a:solidFill>
                <a:latin typeface="Times New Roman" panose="02020603050405020304" pitchFamily="18" charset="0"/>
                <a:ea typeface="Times New Roman" panose="02020603050405020304" pitchFamily="18" charset="0"/>
              </a:rPr>
              <a:t>йил</a:t>
            </a:r>
            <a:r>
              <a:rPr lang="ru-RU" sz="1400" dirty="0">
                <a:solidFill>
                  <a:schemeClr val="bg1"/>
                </a:solidFill>
                <a:latin typeface="Times New Roman" panose="02020603050405020304" pitchFamily="18" charset="0"/>
                <a:ea typeface="Times New Roman" panose="02020603050405020304" pitchFamily="18" charset="0"/>
              </a:rPr>
              <a:t> 1 </a:t>
            </a:r>
            <a:r>
              <a:rPr lang="ru-RU" sz="1400" dirty="0" err="1">
                <a:solidFill>
                  <a:schemeClr val="bg1"/>
                </a:solidFill>
                <a:latin typeface="Times New Roman" panose="02020603050405020304" pitchFamily="18" charset="0"/>
                <a:ea typeface="Times New Roman" panose="02020603050405020304" pitchFamily="18" charset="0"/>
              </a:rPr>
              <a:t>июлдан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бошлаб</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err="1">
                <a:solidFill>
                  <a:schemeClr val="bg1"/>
                </a:solidFill>
                <a:latin typeface="Times New Roman" panose="02020603050405020304" pitchFamily="18" charset="0"/>
                <a:ea typeface="Times New Roman" panose="02020603050405020304" pitchFamily="18" charset="0"/>
              </a:rPr>
              <a:t>озиқ-овқат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маҳсулотларини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тамғалаш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ихтиёрий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равишда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амалга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оширилади</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err="1">
                <a:solidFill>
                  <a:schemeClr val="bg1"/>
                </a:solidFill>
                <a:latin typeface="Times New Roman" panose="02020603050405020304" pitchFamily="18" charset="0"/>
                <a:ea typeface="Times New Roman" panose="02020603050405020304" pitchFamily="18" charset="0"/>
              </a:rPr>
              <a:t>хавфсизлик</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белгиси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билан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тамғаланган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озиқ-овқат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маҳсулотларининг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рекламаси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имтиёзли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тарифлар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асосида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тарқатилади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жойлаштирилади</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err="1">
                <a:solidFill>
                  <a:schemeClr val="bg1"/>
                </a:solidFill>
                <a:latin typeface="Times New Roman" panose="02020603050405020304" pitchFamily="18" charset="0"/>
                <a:ea typeface="Times New Roman" panose="02020603050405020304" pitchFamily="18" charset="0"/>
              </a:rPr>
              <a:t>таълим</a:t>
            </a:r>
            <a:r>
              <a:rPr lang="ru-RU" sz="1400" dirty="0">
                <a:solidFill>
                  <a:schemeClr val="bg1"/>
                </a:solidFill>
                <a:latin typeface="Times New Roman" panose="02020603050405020304" pitchFamily="18" charset="0"/>
                <a:ea typeface="Times New Roman" panose="02020603050405020304" pitchFamily="18" charset="0"/>
              </a:rPr>
              <a:t>, спорт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тиббиёт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муассасаларида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хавфсизлик</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белгиси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билан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тамғаланмаган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озиқ-овқат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маҳсулотларини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сотишга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йўл</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қўйилмайди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ҳамда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бундай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маҳсулотларни</a:t>
            </a:r>
            <a:r>
              <a:rPr lang="ru-RU" sz="1400" dirty="0">
                <a:solidFill>
                  <a:schemeClr val="bg1"/>
                </a:solidFill>
                <a:latin typeface="Times New Roman" panose="02020603050405020304" pitchFamily="18" charset="0"/>
                <a:ea typeface="Times New Roman" panose="02020603050405020304" pitchFamily="18" charset="0"/>
              </a:rPr>
              <a:t> реализация </a:t>
            </a:r>
            <a:r>
              <a:rPr lang="ru-RU" sz="1400" dirty="0" err="1">
                <a:solidFill>
                  <a:schemeClr val="bg1"/>
                </a:solidFill>
                <a:latin typeface="Times New Roman" panose="02020603050405020304" pitchFamily="18" charset="0"/>
                <a:ea typeface="Times New Roman" panose="02020603050405020304" pitchFamily="18" charset="0"/>
              </a:rPr>
              <a:t>қилиш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савдо</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қоидаларини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бузиш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сифатида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баҳоланади</a:t>
            </a:r>
            <a:r>
              <a:rPr lang="ru-RU" sz="1400" dirty="0">
                <a:solidFill>
                  <a:schemeClr val="bg1"/>
                </a:solidFill>
                <a:latin typeface="Times New Roman" panose="02020603050405020304" pitchFamily="18" charset="0"/>
                <a:ea typeface="Times New Roman" panose="02020603050405020304" pitchFamily="18" charset="0"/>
              </a:rPr>
              <a:t>; </a:t>
            </a:r>
          </a:p>
          <a:p>
            <a:pPr indent="540385" algn="just">
              <a:spcAft>
                <a:spcPts val="0"/>
              </a:spcAft>
            </a:pPr>
            <a:r>
              <a:rPr lang="ru-RU" sz="1400" dirty="0">
                <a:solidFill>
                  <a:schemeClr val="bg1"/>
                </a:solidFill>
                <a:latin typeface="Times New Roman" panose="02020603050405020304" pitchFamily="18" charset="0"/>
                <a:ea typeface="Times New Roman" panose="02020603050405020304" pitchFamily="18" charset="0"/>
              </a:rPr>
              <a:t>б) 2025 </a:t>
            </a:r>
            <a:r>
              <a:rPr lang="ru-RU" sz="1400" dirty="0" err="1">
                <a:solidFill>
                  <a:schemeClr val="bg1"/>
                </a:solidFill>
                <a:latin typeface="Times New Roman" panose="02020603050405020304" pitchFamily="18" charset="0"/>
                <a:ea typeface="Times New Roman" panose="02020603050405020304" pitchFamily="18" charset="0"/>
              </a:rPr>
              <a:t>йил</a:t>
            </a:r>
            <a:r>
              <a:rPr lang="ru-RU" sz="1400" dirty="0">
                <a:solidFill>
                  <a:schemeClr val="bg1"/>
                </a:solidFill>
                <a:latin typeface="Times New Roman" panose="02020603050405020304" pitchFamily="18" charset="0"/>
                <a:ea typeface="Times New Roman" panose="02020603050405020304" pitchFamily="18" charset="0"/>
              </a:rPr>
              <a:t> 1 </a:t>
            </a:r>
            <a:r>
              <a:rPr lang="ru-RU" sz="1400" dirty="0" err="1">
                <a:solidFill>
                  <a:schemeClr val="bg1"/>
                </a:solidFill>
                <a:latin typeface="Times New Roman" panose="02020603050405020304" pitchFamily="18" charset="0"/>
                <a:ea typeface="Times New Roman" panose="02020603050405020304" pitchFamily="18" charset="0"/>
              </a:rPr>
              <a:t>январдан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бошлаб</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smtClean="0">
                <a:solidFill>
                  <a:schemeClr val="bg1"/>
                </a:solidFill>
                <a:latin typeface="Times New Roman" panose="02020603050405020304" pitchFamily="18" charset="0"/>
                <a:ea typeface="Times New Roman" panose="02020603050405020304" pitchFamily="18" charset="0"/>
              </a:rPr>
              <a:t>Республика </a:t>
            </a:r>
            <a:r>
              <a:rPr lang="ru-RU" sz="1400" dirty="0" err="1">
                <a:solidFill>
                  <a:schemeClr val="bg1"/>
                </a:solidFill>
                <a:latin typeface="Times New Roman" panose="02020603050405020304" pitchFamily="18" charset="0"/>
                <a:ea typeface="Times New Roman" panose="02020603050405020304" pitchFamily="18" charset="0"/>
              </a:rPr>
              <a:t>ҳудудида</a:t>
            </a:r>
            <a:r>
              <a:rPr lang="ru-RU" sz="1400" dirty="0">
                <a:solidFill>
                  <a:schemeClr val="bg1"/>
                </a:solidFill>
                <a:latin typeface="Times New Roman" panose="02020603050405020304" pitchFamily="18" charset="0"/>
                <a:ea typeface="Times New Roman" panose="02020603050405020304" pitchFamily="18" charset="0"/>
              </a:rPr>
              <a:t> реализация </a:t>
            </a:r>
            <a:r>
              <a:rPr lang="ru-RU" sz="1400" dirty="0" err="1">
                <a:solidFill>
                  <a:schemeClr val="bg1"/>
                </a:solidFill>
                <a:latin typeface="Times New Roman" panose="02020603050405020304" pitchFamily="18" charset="0"/>
                <a:ea typeface="Times New Roman" panose="02020603050405020304" pitchFamily="18" charset="0"/>
              </a:rPr>
              <a:t>қилиш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учун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олиб</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кириладиган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маҳаллий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ишлаб</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чиқариладиган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озиқ-овқат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маҳсулотлари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уларнинг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инсон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соғлиғи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учун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хавфсиз</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ёки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зарарли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эканлигини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кўрсатувчи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белгилар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билан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мажбурий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тартибда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тамғаланади</a:t>
            </a:r>
            <a:r>
              <a:rPr lang="ru-RU" sz="1400" dirty="0">
                <a:solidFill>
                  <a:schemeClr val="bg1"/>
                </a:solidFill>
                <a:latin typeface="Times New Roman" panose="02020603050405020304" pitchFamily="18" charset="0"/>
                <a:ea typeface="Times New Roman" panose="02020603050405020304" pitchFamily="18" charset="0"/>
              </a:rPr>
              <a:t>.</a:t>
            </a:r>
          </a:p>
        </p:txBody>
      </p:sp>
      <p:pic>
        <p:nvPicPr>
          <p:cNvPr id="11266" name="Picture 2" descr="Картинки по запросу &quot;озиқ овқат тамғаланиши&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75" y="365093"/>
            <a:ext cx="3628871" cy="2417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732184" y="1749675"/>
            <a:ext cx="5662670" cy="3046988"/>
          </a:xfrm>
          <a:prstGeom prst="rect">
            <a:avLst/>
          </a:prstGeom>
        </p:spPr>
        <p:txBody>
          <a:bodyPr wrap="square">
            <a:spAutoFit/>
          </a:bodyPr>
          <a:lstStyle/>
          <a:p>
            <a:pPr algn="just"/>
            <a:r>
              <a:rPr lang="ru-RU" sz="1600" dirty="0" err="1">
                <a:solidFill>
                  <a:schemeClr val="bg1"/>
                </a:solidFill>
                <a:latin typeface="Times New Roman" panose="02020603050405020304" pitchFamily="18" charset="0"/>
                <a:cs typeface="Times New Roman" panose="02020603050405020304" pitchFamily="18" charset="0"/>
              </a:rPr>
              <a:t>Истеъмолчилар</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ҳуқуқларини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ҳимоя</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қилиш</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агентлиги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ва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Ўзстандарт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агентлиги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билан</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биргаликда</a:t>
            </a:r>
            <a:r>
              <a:rPr lang="ru-RU" sz="1600" dirty="0">
                <a:solidFill>
                  <a:schemeClr val="bg1"/>
                </a:solidFill>
                <a:latin typeface="Times New Roman" panose="02020603050405020304" pitchFamily="18" charset="0"/>
                <a:cs typeface="Times New Roman" panose="02020603050405020304" pitchFamily="18" charset="0"/>
              </a:rPr>
              <a:t> 2021 </a:t>
            </a:r>
            <a:r>
              <a:rPr lang="ru-RU" sz="1600" dirty="0" err="1">
                <a:solidFill>
                  <a:schemeClr val="bg1"/>
                </a:solidFill>
                <a:latin typeface="Times New Roman" panose="02020603050405020304" pitchFamily="18" charset="0"/>
                <a:cs typeface="Times New Roman" panose="02020603050405020304" pitchFamily="18" charset="0"/>
              </a:rPr>
              <a:t>йил</a:t>
            </a:r>
            <a:r>
              <a:rPr lang="ru-RU" sz="1600" dirty="0">
                <a:solidFill>
                  <a:schemeClr val="bg1"/>
                </a:solidFill>
                <a:latin typeface="Times New Roman" panose="02020603050405020304" pitchFamily="18" charset="0"/>
                <a:cs typeface="Times New Roman" panose="02020603050405020304" pitchFamily="18" charset="0"/>
              </a:rPr>
              <a:t> 1 </a:t>
            </a:r>
            <a:r>
              <a:rPr lang="ru-RU" sz="1600" dirty="0" err="1">
                <a:solidFill>
                  <a:schemeClr val="bg1"/>
                </a:solidFill>
                <a:latin typeface="Times New Roman" panose="02020603050405020304" pitchFamily="18" charset="0"/>
                <a:cs typeface="Times New Roman" panose="02020603050405020304" pitchFamily="18" charset="0"/>
              </a:rPr>
              <a:t>январдан</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бошлаб</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озиқ-овқат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маҳсулотларининг</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сифат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ва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хавфсизлик</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кўрсаткичлари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миллий</a:t>
            </a:r>
            <a:r>
              <a:rPr lang="ru-RU" sz="1600" dirty="0">
                <a:solidFill>
                  <a:schemeClr val="bg1"/>
                </a:solidFill>
                <a:latin typeface="Times New Roman" panose="02020603050405020304" pitchFamily="18" charset="0"/>
                <a:cs typeface="Times New Roman" panose="02020603050405020304" pitchFamily="18" charset="0"/>
              </a:rPr>
              <a:t> стандарт </a:t>
            </a:r>
            <a:r>
              <a:rPr lang="ru-RU" sz="1600" dirty="0" err="1">
                <a:solidFill>
                  <a:schemeClr val="bg1"/>
                </a:solidFill>
                <a:latin typeface="Times New Roman" panose="02020603050405020304" pitchFamily="18" charset="0"/>
                <a:cs typeface="Times New Roman" panose="02020603050405020304" pitchFamily="18" charset="0"/>
              </a:rPr>
              <a:t>ва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меъёрларга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мувофиқлигини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ҳамда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маҳсулот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ўрамидаги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маълумотларнинг</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тўғрилигини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холис</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ўрганувчи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Сифат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назорати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телевизион</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кўрсатуви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намойиш</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этиб</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борилишини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таъминласин</a:t>
            </a:r>
            <a:r>
              <a:rPr lang="ru-RU" sz="1600" dirty="0">
                <a:solidFill>
                  <a:schemeClr val="bg1"/>
                </a:solidFill>
                <a:latin typeface="Times New Roman" panose="02020603050405020304" pitchFamily="18" charset="0"/>
                <a:cs typeface="Times New Roman" panose="02020603050405020304" pitchFamily="18" charset="0"/>
              </a:rPr>
              <a:t>;</a:t>
            </a:r>
          </a:p>
          <a:p>
            <a:pPr algn="just"/>
            <a:r>
              <a:rPr lang="ru-RU" sz="1600" dirty="0" err="1">
                <a:solidFill>
                  <a:schemeClr val="bg1"/>
                </a:solidFill>
                <a:latin typeface="Times New Roman" panose="02020603050405020304" pitchFamily="18" charset="0"/>
                <a:cs typeface="Times New Roman" panose="02020603050405020304" pitchFamily="18" charset="0"/>
              </a:rPr>
              <a:t>Қишлоқ</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хўжалиги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вазирлиги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Истеъмолчилар</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ҳуқуқларини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ҳимоя</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қилиш</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агентлиги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Ўзстандарт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агентлиги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ва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бошқа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манфаатдор</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ташкилотлар</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билан</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ҳамкорликда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Озиқ-овқат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маҳсулотлари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сифат</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ҳафталиги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тадбирини</a:t>
            </a:r>
            <a:r>
              <a:rPr lang="ru-RU" sz="1600" dirty="0">
                <a:solidFill>
                  <a:schemeClr val="bg1"/>
                </a:solidFill>
                <a:latin typeface="Times New Roman" panose="02020603050405020304" pitchFamily="18" charset="0"/>
                <a:cs typeface="Times New Roman" panose="02020603050405020304" pitchFamily="18" charset="0"/>
              </a:rPr>
              <a:t> 2021 </a:t>
            </a:r>
            <a:r>
              <a:rPr lang="ru-RU" sz="1600" dirty="0" err="1">
                <a:solidFill>
                  <a:schemeClr val="bg1"/>
                </a:solidFill>
                <a:latin typeface="Times New Roman" panose="02020603050405020304" pitchFamily="18" charset="0"/>
                <a:cs typeface="Times New Roman" panose="02020603050405020304" pitchFamily="18" charset="0"/>
              </a:rPr>
              <a:t>йилдан</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бошлаб</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ҳар</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йили</a:t>
            </a:r>
            <a:r>
              <a:rPr lang="ru-RU" sz="1600" dirty="0">
                <a:solidFill>
                  <a:schemeClr val="bg1"/>
                </a:solidFill>
                <a:latin typeface="Times New Roman" panose="02020603050405020304" pitchFamily="18" charset="0"/>
                <a:cs typeface="Times New Roman" panose="02020603050405020304" pitchFamily="18" charset="0"/>
              </a:rPr>
              <a:t> ноябрь </a:t>
            </a:r>
            <a:r>
              <a:rPr lang="ru-RU" sz="1600" dirty="0" err="1">
                <a:solidFill>
                  <a:schemeClr val="bg1"/>
                </a:solidFill>
                <a:latin typeface="Times New Roman" panose="02020603050405020304" pitchFamily="18" charset="0"/>
                <a:cs typeface="Times New Roman" panose="02020603050405020304" pitchFamily="18" charset="0"/>
              </a:rPr>
              <a:t>ойида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ўтказишни</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йўлга</a:t>
            </a:r>
            <a:r>
              <a:rPr lang="ru-RU" sz="1600" dirty="0">
                <a:solidFill>
                  <a:schemeClr val="bg1"/>
                </a:solidFill>
                <a:latin typeface="Times New Roman" panose="02020603050405020304" pitchFamily="18" charset="0"/>
                <a:cs typeface="Times New Roman" panose="02020603050405020304" pitchFamily="18" charset="0"/>
              </a:rPr>
              <a:t> </a:t>
            </a:r>
            <a:r>
              <a:rPr lang="ru-RU" sz="1600" dirty="0" err="1">
                <a:solidFill>
                  <a:schemeClr val="bg1"/>
                </a:solidFill>
                <a:latin typeface="Times New Roman" panose="02020603050405020304" pitchFamily="18" charset="0"/>
                <a:cs typeface="Times New Roman" panose="02020603050405020304" pitchFamily="18" charset="0"/>
              </a:rPr>
              <a:t>қўйсин</a:t>
            </a:r>
            <a:endParaRPr lang="uz-Cyrl-UZ" sz="1200" dirty="0">
              <a:solidFill>
                <a:schemeClr val="bg1"/>
              </a:solidFill>
              <a:latin typeface="Times New Roman" panose="02020603050405020304" pitchFamily="18" charset="0"/>
              <a:ea typeface="Calibri"/>
              <a:cs typeface="Times New Roman" panose="02020603050405020304" pitchFamily="18" charset="0"/>
            </a:endParaRPr>
          </a:p>
        </p:txBody>
      </p:sp>
      <p:pic>
        <p:nvPicPr>
          <p:cNvPr id="1026" name="Picture 2" descr="Картинки по запросу &quot;озиқ овқат СИФАТ&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1" y="998069"/>
            <a:ext cx="2538218"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ртинки по запросу &quot;озиқ овқат СИФАТ&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31" y="2887578"/>
            <a:ext cx="2538218" cy="182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9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94788"/>
            <a:ext cx="4794579" cy="1600438"/>
          </a:xfrm>
          <a:prstGeom prst="rect">
            <a:avLst/>
          </a:prstGeom>
        </p:spPr>
        <p:txBody>
          <a:bodyPr wrap="square">
            <a:spAutoFit/>
          </a:bodyPr>
          <a:lstStyle/>
          <a:p>
            <a:pPr algn="ctr"/>
            <a:r>
              <a:rPr lang="uz-Cyrl-UZ" sz="2000" b="1" dirty="0">
                <a:solidFill>
                  <a:schemeClr val="bg1"/>
                </a:solidFill>
                <a:latin typeface="Times New Roman" panose="02020603050405020304" pitchFamily="18" charset="0"/>
                <a:ea typeface="Calibri" panose="020F0502020204030204" pitchFamily="34" charset="0"/>
              </a:rPr>
              <a:t>Қарор ижроси </a:t>
            </a:r>
            <a:r>
              <a:rPr lang="uz-Cyrl-UZ" sz="2000" b="1" dirty="0" smtClean="0">
                <a:solidFill>
                  <a:schemeClr val="bg1"/>
                </a:solidFill>
                <a:latin typeface="Times New Roman" panose="02020603050405020304" pitchFamily="18" charset="0"/>
                <a:ea typeface="Calibri" panose="020F0502020204030204" pitchFamily="34" charset="0"/>
              </a:rPr>
              <a:t>таъминлашда </a:t>
            </a:r>
            <a:br>
              <a:rPr lang="uz-Cyrl-UZ" sz="2000" b="1" dirty="0" smtClean="0">
                <a:solidFill>
                  <a:schemeClr val="bg1"/>
                </a:solidFill>
                <a:latin typeface="Times New Roman" panose="02020603050405020304" pitchFamily="18" charset="0"/>
                <a:ea typeface="Calibri" panose="020F0502020204030204" pitchFamily="34" charset="0"/>
              </a:rPr>
            </a:br>
            <a:r>
              <a:rPr lang="uz-Cyrl-UZ" sz="2000" b="1" dirty="0" smtClean="0">
                <a:solidFill>
                  <a:schemeClr val="bg1"/>
                </a:solidFill>
                <a:latin typeface="Times New Roman" panose="02020603050405020304" pitchFamily="18" charset="0"/>
                <a:cs typeface="Times New Roman" panose="02020603050405020304" pitchFamily="18" charset="0"/>
              </a:rPr>
              <a:t>Олий </a:t>
            </a:r>
            <a:r>
              <a:rPr lang="uz-Cyrl-UZ" sz="2000" b="1" dirty="0">
                <a:solidFill>
                  <a:schemeClr val="bg1"/>
                </a:solidFill>
                <a:latin typeface="Times New Roman" panose="02020603050405020304" pitchFamily="18" charset="0"/>
                <a:cs typeface="Times New Roman" panose="02020603050405020304" pitchFamily="18" charset="0"/>
              </a:rPr>
              <a:t>Мажлисининг Қонунчилик палатаси </a:t>
            </a:r>
            <a:r>
              <a:rPr lang="uz-Cyrl-UZ" sz="2000" b="1" dirty="0" smtClean="0">
                <a:solidFill>
                  <a:schemeClr val="bg1"/>
                </a:solidFill>
                <a:latin typeface="Times New Roman" panose="02020603050405020304" pitchFamily="18" charset="0"/>
                <a:cs typeface="Times New Roman" panose="02020603050405020304" pitchFamily="18" charset="0"/>
              </a:rPr>
              <a:t>депутатларининг </a:t>
            </a:r>
          </a:p>
          <a:p>
            <a:pPr algn="ctr"/>
            <a:r>
              <a:rPr lang="uz-Cyrl-UZ" sz="2000" b="1" dirty="0" smtClean="0">
                <a:solidFill>
                  <a:schemeClr val="bg1"/>
                </a:solidFill>
                <a:latin typeface="Times New Roman" panose="02020603050405020304" pitchFamily="18" charset="0"/>
                <a:cs typeface="Times New Roman" panose="02020603050405020304" pitchFamily="18" charset="0"/>
              </a:rPr>
              <a:t>иштироки</a:t>
            </a:r>
            <a:endParaRPr lang="ru-RU" sz="2000" b="1" dirty="0">
              <a:solidFill>
                <a:schemeClr val="bg1"/>
              </a:solidFill>
              <a:latin typeface="Times New Roman" panose="02020603050405020304" pitchFamily="18" charset="0"/>
              <a:cs typeface="Times New Roman" panose="02020603050405020304" pitchFamily="18" charset="0"/>
            </a:endParaRPr>
          </a:p>
          <a:p>
            <a:r>
              <a:rPr lang="uz-Cyrl-UZ" b="1" dirty="0" smtClean="0">
                <a:solidFill>
                  <a:schemeClr val="bg1"/>
                </a:solidFill>
                <a:latin typeface="Times New Roman" panose="02020603050405020304" pitchFamily="18" charset="0"/>
                <a:ea typeface="Calibri" panose="020F0502020204030204" pitchFamily="34" charset="0"/>
              </a:rPr>
              <a:t> </a:t>
            </a:r>
            <a:endParaRPr lang="ru-RU" b="1" dirty="0">
              <a:solidFill>
                <a:schemeClr val="bg1"/>
              </a:solidFill>
            </a:endParaRPr>
          </a:p>
        </p:txBody>
      </p:sp>
      <p:sp>
        <p:nvSpPr>
          <p:cNvPr id="3" name="Прямоугольник 2"/>
          <p:cNvSpPr/>
          <p:nvPr/>
        </p:nvSpPr>
        <p:spPr>
          <a:xfrm>
            <a:off x="262165" y="1608850"/>
            <a:ext cx="3905479" cy="147540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indent="147320" algn="just">
              <a:lnSpc>
                <a:spcPct val="107000"/>
              </a:lnSpc>
              <a:spcAft>
                <a:spcPts val="0"/>
              </a:spcAft>
            </a:pPr>
            <a:r>
              <a:rPr lang="uz-Cyrl-UZ" sz="1400" b="1" dirty="0">
                <a:latin typeface="Times New Roman" panose="02020603050405020304" pitchFamily="18" charset="0"/>
                <a:ea typeface="Calibri" panose="020F0502020204030204" pitchFamily="34" charset="0"/>
                <a:cs typeface="Times New Roman" panose="02020603050405020304" pitchFamily="18" charset="0"/>
              </a:rPr>
              <a:t>-</a:t>
            </a:r>
            <a:r>
              <a:rPr lang="uz-Cyrl-UZ" sz="1400" dirty="0">
                <a:latin typeface="Times New Roman" panose="02020603050405020304" pitchFamily="18" charset="0"/>
                <a:ea typeface="Calibri" panose="020F0502020204030204" pitchFamily="34" charset="0"/>
                <a:cs typeface="Times New Roman" panose="02020603050405020304" pitchFamily="18" charset="0"/>
              </a:rPr>
              <a:t> Қарорнинг муҳим ижтимоий, социал-иқтисодий аҳамиятга эга эканлигидан келиб чиқиб, унинг ижросига қаратилган таклифларни жойлардаги ҳақиқий аҳволдан келиб чиқиб, тайёрлаш мақсадида алоҳида муҳокамалар ўтказиш. Жумладан:</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4616066" y="1212243"/>
            <a:ext cx="4351663" cy="147540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indent="147320" algn="just">
              <a:lnSpc>
                <a:spcPct val="107000"/>
              </a:lnSpc>
              <a:spcAft>
                <a:spcPts val="0"/>
              </a:spcAft>
            </a:pPr>
            <a:r>
              <a:rPr lang="uz-Cyrl-UZ" sz="1400" dirty="0">
                <a:latin typeface="Times New Roman" panose="02020603050405020304" pitchFamily="18" charset="0"/>
                <a:ea typeface="Calibri" panose="020F0502020204030204" pitchFamily="34" charset="0"/>
                <a:cs typeface="Times New Roman" panose="02020603050405020304" pitchFamily="18" charset="0"/>
              </a:rPr>
              <a:t>-Халқ депутатлари махаллий Кенгашларидаги депутатларни жалб қилиш йўли билан қарор мазмун моҳиятини фуқаролар иштирокида муҳокама қилиш ва таклифларини ўрганиш бўйича ҳар бир минтақада фракция аъзоси иштирокида депутатлар, фаоллар, аҳоли вакиллари иштирокида тадбирлар ташкил этиш; </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262165" y="3327054"/>
            <a:ext cx="3905479" cy="1705916"/>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indent="147320" algn="just">
              <a:lnSpc>
                <a:spcPct val="107000"/>
              </a:lnSpc>
              <a:spcAft>
                <a:spcPts val="0"/>
              </a:spcAft>
            </a:pPr>
            <a:r>
              <a:rPr lang="uz-Cyrl-UZ" sz="1400" dirty="0">
                <a:latin typeface="Times New Roman" panose="02020603050405020304" pitchFamily="18" charset="0"/>
                <a:ea typeface="Calibri" panose="020F0502020204030204" pitchFamily="34" charset="0"/>
                <a:cs typeface="Times New Roman" panose="02020603050405020304" pitchFamily="18" charset="0"/>
              </a:rPr>
              <a:t>-Қарори ижроси устидан тизимли парламент ва жамоатчилик назоратини олиб бориш, Жумладан, п</a:t>
            </a:r>
            <a:r>
              <a:rPr lang="uz-Cyrl-UZ" sz="1400" u="sng" dirty="0">
                <a:latin typeface="Times New Roman" panose="02020603050405020304" pitchFamily="18" charset="0"/>
                <a:ea typeface="Calibri" panose="020F0502020204030204" pitchFamily="34" charset="0"/>
                <a:cs typeface="Times New Roman" panose="02020603050405020304" pitchFamily="18" charset="0"/>
              </a:rPr>
              <a:t>арламент эшитувлари, ҳукумат аъзолари, давлат ҳокимияти ва бошқаруви органлари раҳбарларининг ахборотини тизимли равишда эшитиб бориш, депутат сўровларига атрофлича жавоб берилишини таъминлаш;</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4472848" y="2877380"/>
            <a:ext cx="4351663" cy="215559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indent="147320" algn="just">
              <a:lnSpc>
                <a:spcPct val="107000"/>
              </a:lnSpc>
              <a:spcAft>
                <a:spcPts val="0"/>
              </a:spcAft>
            </a:pPr>
            <a:r>
              <a:rPr lang="uz-Cyrl-UZ" sz="1400" dirty="0">
                <a:latin typeface="Times New Roman" panose="02020603050405020304" pitchFamily="18" charset="0"/>
                <a:ea typeface="Calibri" panose="020F0502020204030204" pitchFamily="34" charset="0"/>
                <a:cs typeface="Times New Roman" panose="02020603050405020304" pitchFamily="18" charset="0"/>
              </a:rPr>
              <a:t>- Халқ депутатлари маҳаллий Кенгашларининг сессияларида, уларнинг доимий комиссиялари мажлисларида давлат ҳокимияти ва бошқаруви органлари ҳудудий бўлинмалари раҳбарларининг улар томонидан мазкур қарор ижро этилиши, мазкур қарор ижроси юзасидан қабул қилинган тегишли маҳаллий Кенгаш қарорларининг, доимий комиссия қарорларининг бажарилиши тўғрисидаги ахборотни эшитиш тизимини жорий қилиш;</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066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3388" y="340146"/>
            <a:ext cx="4318612" cy="981423"/>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153035" algn="just">
              <a:lnSpc>
                <a:spcPct val="107000"/>
              </a:lnSpc>
              <a:spcAft>
                <a:spcPts val="0"/>
              </a:spcAft>
            </a:pPr>
            <a:r>
              <a:rPr lang="uz-Cyrl-UZ" sz="1600" dirty="0">
                <a:latin typeface="Calibri" panose="020F0502020204030204" pitchFamily="34" charset="0"/>
                <a:ea typeface="Calibri" panose="020F0502020204030204" pitchFamily="34" charset="0"/>
                <a:cs typeface="Times New Roman" panose="02020603050405020304" pitchFamily="18" charset="0"/>
              </a:rPr>
              <a:t>-</a:t>
            </a:r>
            <a:r>
              <a:rPr lang="uz-Cyrl-UZ" dirty="0">
                <a:latin typeface="Times New Roman" panose="02020603050405020304" pitchFamily="18" charset="0"/>
                <a:ea typeface="Calibri" panose="020F0502020204030204" pitchFamily="34" charset="0"/>
                <a:cs typeface="Times New Roman" panose="02020603050405020304" pitchFamily="18" charset="0"/>
              </a:rPr>
              <a:t> Тегишли қўмита билан парламент эшитувига тайёргарлик бўйича режа ишлаб чиқиш. Бунда: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p:cNvSpPr/>
          <p:nvPr/>
        </p:nvSpPr>
        <p:spPr>
          <a:xfrm>
            <a:off x="253388" y="1780957"/>
            <a:ext cx="4318612" cy="306414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lnSpc>
                <a:spcPct val="107000"/>
              </a:lnSpc>
              <a:spcAft>
                <a:spcPts val="800"/>
              </a:spcAft>
            </a:pPr>
            <a:r>
              <a:rPr lang="uz-Cyrl-UZ"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uz-Cyrl-UZ" dirty="0" smtClean="0">
                <a:solidFill>
                  <a:schemeClr val="bg1"/>
                </a:solidFill>
                <a:latin typeface="Times New Roman" panose="02020603050405020304" pitchFamily="18" charset="0"/>
                <a:cs typeface="Times New Roman" panose="02020603050405020304" pitchFamily="18" charset="0"/>
              </a:rPr>
              <a:t>Республикамизда </a:t>
            </a:r>
            <a:r>
              <a:rPr lang="uz-Cyrl-UZ" dirty="0">
                <a:solidFill>
                  <a:schemeClr val="bg1"/>
                </a:solidFill>
                <a:latin typeface="Times New Roman" panose="02020603050405020304" pitchFamily="18" charset="0"/>
                <a:cs typeface="Times New Roman" panose="02020603050405020304" pitchFamily="18" charset="0"/>
              </a:rPr>
              <a:t>соғлиқни сақлаш ҳамда жисмоний тарбия ва спорт соҳаларини ислоҳ қилиш юзасидан қабул қилинган қарорда ушбу тизимларни такомиллаштириш баробарида аҳоли ўртасида соғлом турмуш тарзини шакллантиришга </a:t>
            </a:r>
            <a:r>
              <a:rPr lang="uz-Cyrl-UZ"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борасида амалга оширилган ишларнинг амалий натижалари атрофлича таҳлил қилинишига эътибор қаратиш;</a:t>
            </a:r>
            <a:endParaRPr lang="ru-RU"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4825388" y="307323"/>
            <a:ext cx="4230478" cy="453778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indent="153035" algn="just">
              <a:lnSpc>
                <a:spcPct val="107000"/>
              </a:lnSpc>
              <a:spcAft>
                <a:spcPts val="0"/>
              </a:spcAft>
            </a:pPr>
            <a:r>
              <a:rPr lang="uz-Cyrl-UZ" dirty="0">
                <a:latin typeface="Times New Roman" panose="02020603050405020304" pitchFamily="18" charset="0"/>
                <a:ea typeface="Calibri" panose="020F0502020204030204" pitchFamily="34" charset="0"/>
                <a:cs typeface="Times New Roman" panose="02020603050405020304" pitchFamily="18" charset="0"/>
              </a:rPr>
              <a:t>- фуқаролар ўзини-ўзи бошқариш органларининг, нодавлат-нотижорат ташкилотларининг, </a:t>
            </a:r>
            <a:r>
              <a:rPr lang="uz-Cyrl-UZ" dirty="0">
                <a:latin typeface="Times New Roman" panose="02020603050405020304" pitchFamily="18" charset="0"/>
                <a:cs typeface="Times New Roman" panose="02020603050405020304" pitchFamily="18" charset="0"/>
              </a:rPr>
              <a:t>2025 йилга қадар Ўзбекистон </a:t>
            </a:r>
            <a:r>
              <a:rPr lang="uz-Cyrl-UZ" dirty="0" smtClean="0">
                <a:latin typeface="Times New Roman" panose="02020603050405020304" pitchFamily="18" charset="0"/>
                <a:cs typeface="Times New Roman" panose="02020603050405020304" pitchFamily="18" charset="0"/>
              </a:rPr>
              <a:t>Республикаси </a:t>
            </a:r>
            <a:r>
              <a:rPr lang="uz-Cyrl-UZ" dirty="0">
                <a:latin typeface="Times New Roman" panose="02020603050405020304" pitchFamily="18" charset="0"/>
                <a:cs typeface="Times New Roman" panose="02020603050405020304" pitchFamily="18" charset="0"/>
              </a:rPr>
              <a:t>соғлиқни сақлаш тизимини, жисмоний тарбия ва спортни ривожлантириш, 2022 йилга қадар юқумли бўлмаган касалликлар профилактикаси, аҳолининг соғлом турмуш тарзини қўллаб-қувватлаш ва жисмоний фаоллиги даражасини ошириш концепциялари ҳамда соғлом турмуш тарзини кенг татбиқ этиш ва оммавий спортни янада ривожлантириш чора-тадбирлари ижросини </a:t>
            </a:r>
            <a:r>
              <a:rPr lang="uz-Cyrl-UZ" dirty="0">
                <a:latin typeface="Times New Roman" panose="02020603050405020304" pitchFamily="18" charset="0"/>
                <a:ea typeface="Calibri" panose="020F0502020204030204" pitchFamily="34" charset="0"/>
                <a:cs typeface="Times New Roman" panose="02020603050405020304" pitchFamily="18" charset="0"/>
              </a:rPr>
              <a:t>фракциянинг алоҳида йиғилишида муҳокама қилиш.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416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4147" y="179490"/>
            <a:ext cx="8246127" cy="1660134"/>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lnSpc>
                <a:spcPct val="107000"/>
              </a:lnSpc>
              <a:spcAft>
                <a:spcPts val="800"/>
              </a:spcAft>
            </a:pPr>
            <a:r>
              <a:rPr lang="uz-Cyrl-UZ" sz="1600" dirty="0">
                <a:latin typeface="Times New Roman" panose="02020603050405020304" pitchFamily="18" charset="0"/>
                <a:ea typeface="Calibri" panose="020F0502020204030204" pitchFamily="34" charset="0"/>
                <a:cs typeface="Times New Roman" panose="02020603050405020304" pitchFamily="18" charset="0"/>
              </a:rPr>
              <a:t>-2021 йилдан бошлаб тўғри овқатланиш ва соғлом турмуш тарзини юритиш бўйича кенг кўламли тарғибот ишларини, жумладан аҳоли ва тиббиёт ходимлари учун тарқатма материалларни тайёрлаш ҳамда оммавий ахборот воситалари ва ижтимоий тармоқларда чиқишларни молиялаштириш учун Соғлиқни сақлаш вазирлигига Давлат бюджетидан ажратилаётган маблағларини мақсадли ишлатилиши устидан парламент ва жамоатчилик назорати ўрнатиш;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p:cNvSpPr/>
          <p:nvPr/>
        </p:nvSpPr>
        <p:spPr>
          <a:xfrm>
            <a:off x="424148" y="2085408"/>
            <a:ext cx="8246126" cy="1396664"/>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a:lnSpc>
                <a:spcPct val="107000"/>
              </a:lnSpc>
              <a:spcAft>
                <a:spcPts val="800"/>
              </a:spcAft>
            </a:pPr>
            <a:r>
              <a:rPr lang="uz-Cyrl-UZ" sz="1600" dirty="0">
                <a:latin typeface="Times New Roman" panose="02020603050405020304" pitchFamily="18" charset="0"/>
                <a:ea typeface="Calibri" panose="020F0502020204030204" pitchFamily="34" charset="0"/>
                <a:cs typeface="Times New Roman" panose="02020603050405020304" pitchFamily="18" charset="0"/>
              </a:rPr>
              <a:t>- Парламентда  Мактабгача таълим вазирининг мактабгача таълим муассасаларида “2021/2022 ўқув йилидан бошлаб: мактабгача таълим ташкилотларида «</a:t>
            </a:r>
            <a:r>
              <a:rPr lang="uz-Cyrl-UZ" sz="1600" b="1" dirty="0">
                <a:latin typeface="Times New Roman" panose="02020603050405020304" pitchFamily="18" charset="0"/>
                <a:ea typeface="Calibri" panose="020F0502020204030204" pitchFamily="34" charset="0"/>
                <a:cs typeface="Times New Roman" panose="02020603050405020304" pitchFamily="18" charset="0"/>
              </a:rPr>
              <a:t>Шахсий гигиена ва жисмоний тарбия асослари</a:t>
            </a:r>
            <a:r>
              <a:rPr lang="uz-Cyrl-UZ" sz="1600" dirty="0">
                <a:latin typeface="Times New Roman" panose="02020603050405020304" pitchFamily="18" charset="0"/>
                <a:ea typeface="Calibri" panose="020F0502020204030204" pitchFamily="34" charset="0"/>
                <a:cs typeface="Times New Roman" panose="02020603050405020304" pitchFamily="18" charset="0"/>
              </a:rPr>
              <a:t>» машғулотлари ўтказилишини бориши юзасидан ҳамда Халқ депутатлари маҳаллий Кенгашларида вилоят, туман, шахар мактабгача таълим  бошқармаларининг ахборотларини ҳар чоракда эшитиб бориш;</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Прямоугольник 3"/>
          <p:cNvSpPr/>
          <p:nvPr/>
        </p:nvSpPr>
        <p:spPr>
          <a:xfrm>
            <a:off x="424147" y="3846457"/>
            <a:ext cx="8246127" cy="101444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just">
              <a:lnSpc>
                <a:spcPct val="107000"/>
              </a:lnSpc>
              <a:spcAft>
                <a:spcPts val="800"/>
              </a:spcAft>
            </a:pPr>
            <a:r>
              <a:rPr lang="uz-Cyrl-UZ" sz="1600" dirty="0">
                <a:latin typeface="Times New Roman" panose="02020603050405020304" pitchFamily="18" charset="0"/>
                <a:ea typeface="Calibri" panose="020F0502020204030204" pitchFamily="34" charset="0"/>
                <a:cs typeface="Times New Roman" panose="02020603050405020304" pitchFamily="18" charset="0"/>
              </a:rPr>
              <a:t>-Парламент депутатларининг</a:t>
            </a:r>
            <a:r>
              <a:rPr lang="uz-Cyrl-UZ" sz="2400"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r>
              <a:rPr lang="uz-Cyrl-UZ" sz="1600" dirty="0">
                <a:latin typeface="Times New Roman" panose="02020603050405020304" pitchFamily="18" charset="0"/>
                <a:ea typeface="Calibri" panose="020F0502020204030204" pitchFamily="34" charset="0"/>
                <a:cs typeface="Times New Roman" panose="02020603050405020304" pitchFamily="18" charset="0"/>
              </a:rPr>
              <a:t>«</a:t>
            </a:r>
            <a:r>
              <a:rPr lang="uz-Cyrl-UZ" sz="1600" b="1" dirty="0">
                <a:latin typeface="Times New Roman" panose="02020603050405020304" pitchFamily="18" charset="0"/>
                <a:ea typeface="Calibri" panose="020F0502020204030204" pitchFamily="34" charset="0"/>
                <a:cs typeface="Times New Roman" panose="02020603050405020304" pitchFamily="18" charset="0"/>
              </a:rPr>
              <a:t>Саломатлик йўлаклари</a:t>
            </a:r>
            <a:r>
              <a:rPr lang="uz-Cyrl-UZ" sz="1600" dirty="0">
                <a:latin typeface="Times New Roman" panose="02020603050405020304" pitchFamily="18" charset="0"/>
                <a:ea typeface="Calibri" panose="020F0502020204030204" pitchFamily="34" charset="0"/>
                <a:cs typeface="Times New Roman" panose="02020603050405020304" pitchFamily="18" charset="0"/>
              </a:rPr>
              <a:t>»да давлат органлари ва ташкилотларининг ходимларини жалб этган ҳолда пиёда ва велосипедда юриш бўйича марафонлар ва спорт мусобақаларини ўтказишда фаол иштирокини таъминлаш;</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096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18144" y="2387084"/>
            <a:ext cx="7956602" cy="830997"/>
          </a:xfrm>
          <a:prstGeom prst="rect">
            <a:avLst/>
          </a:prstGeom>
        </p:spPr>
        <p:txBody>
          <a:bodyPr wrap="none">
            <a:spAutoFit/>
          </a:bodyPr>
          <a:lstStyle/>
          <a:p>
            <a:r>
              <a:rPr lang="ru-RU" sz="4800" b="1" dirty="0" err="1">
                <a:solidFill>
                  <a:schemeClr val="bg1"/>
                </a:solidFill>
                <a:latin typeface="Times New Roman" panose="02020603050405020304" pitchFamily="18" charset="0"/>
                <a:cs typeface="Times New Roman" panose="02020603050405020304" pitchFamily="18" charset="0"/>
              </a:rPr>
              <a:t>Эътиборингиз</a:t>
            </a:r>
            <a:r>
              <a:rPr lang="ru-RU" sz="4800" b="1" dirty="0">
                <a:solidFill>
                  <a:schemeClr val="bg1"/>
                </a:solidFill>
                <a:latin typeface="Times New Roman" panose="02020603050405020304" pitchFamily="18" charset="0"/>
                <a:cs typeface="Times New Roman" panose="02020603050405020304" pitchFamily="18" charset="0"/>
              </a:rPr>
              <a:t> </a:t>
            </a:r>
            <a:r>
              <a:rPr lang="ru-RU" sz="4800" b="1" dirty="0" err="1">
                <a:solidFill>
                  <a:schemeClr val="bg1"/>
                </a:solidFill>
                <a:latin typeface="Times New Roman" panose="02020603050405020304" pitchFamily="18" charset="0"/>
                <a:cs typeface="Times New Roman" panose="02020603050405020304" pitchFamily="18" charset="0"/>
              </a:rPr>
              <a:t>учун</a:t>
            </a:r>
            <a:r>
              <a:rPr lang="ru-RU" sz="4800" b="1" dirty="0">
                <a:solidFill>
                  <a:schemeClr val="bg1"/>
                </a:solidFill>
                <a:latin typeface="Times New Roman" panose="02020603050405020304" pitchFamily="18" charset="0"/>
                <a:cs typeface="Times New Roman" panose="02020603050405020304" pitchFamily="18" charset="0"/>
              </a:rPr>
              <a:t> </a:t>
            </a:r>
            <a:r>
              <a:rPr lang="ru-RU" sz="4800" b="1" dirty="0" err="1">
                <a:solidFill>
                  <a:schemeClr val="bg1"/>
                </a:solidFill>
                <a:latin typeface="Times New Roman" panose="02020603050405020304" pitchFamily="18" charset="0"/>
                <a:cs typeface="Times New Roman" panose="02020603050405020304" pitchFamily="18" charset="0"/>
              </a:rPr>
              <a:t>рахмат</a:t>
            </a:r>
            <a:r>
              <a:rPr lang="ru-RU" sz="4800" b="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3809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4359" y="1355075"/>
            <a:ext cx="4521174" cy="3249975"/>
          </a:xfrm>
        </p:spPr>
        <p:txBody>
          <a:bodyPr>
            <a:normAutofit/>
          </a:bodyPr>
          <a:lstStyle/>
          <a:p>
            <a:pPr marL="0" indent="0" algn="ctr">
              <a:buNone/>
            </a:pPr>
            <a:r>
              <a:rPr lang="uz-Cyrl-UZ" sz="2400" dirty="0">
                <a:solidFill>
                  <a:schemeClr val="bg1"/>
                </a:solidFill>
                <a:latin typeface="Times New Roman" panose="02020603050405020304" pitchFamily="18" charset="0"/>
                <a:cs typeface="Times New Roman" panose="02020603050405020304" pitchFamily="18" charset="0"/>
              </a:rPr>
              <a:t>Ўзбекистон </a:t>
            </a:r>
            <a:r>
              <a:rPr lang="uz-Cyrl-UZ" sz="2400" dirty="0" smtClean="0">
                <a:solidFill>
                  <a:schemeClr val="bg1"/>
                </a:solidFill>
                <a:latin typeface="Times New Roman" panose="02020603050405020304" pitchFamily="18" charset="0"/>
                <a:cs typeface="Times New Roman" panose="02020603050405020304" pitchFamily="18" charset="0"/>
              </a:rPr>
              <a:t>Республикаси </a:t>
            </a:r>
            <a:r>
              <a:rPr lang="uz-Cyrl-UZ" sz="2400" dirty="0" smtClean="0">
                <a:solidFill>
                  <a:schemeClr val="bg1"/>
                </a:solidFill>
                <a:latin typeface="Times New Roman" panose="02020603050405020304" pitchFamily="18" charset="0"/>
                <a:cs typeface="Times New Roman" panose="02020603050405020304" pitchFamily="18" charset="0"/>
              </a:rPr>
              <a:t>Президентининг </a:t>
            </a:r>
            <a:br>
              <a:rPr lang="uz-Cyrl-UZ" sz="2400" dirty="0" smtClean="0">
                <a:solidFill>
                  <a:schemeClr val="bg1"/>
                </a:solidFill>
                <a:latin typeface="Times New Roman" panose="02020603050405020304" pitchFamily="18" charset="0"/>
                <a:cs typeface="Times New Roman" panose="02020603050405020304" pitchFamily="18" charset="0"/>
              </a:rPr>
            </a:br>
            <a:r>
              <a:rPr lang="ru-RU" sz="2400" dirty="0" smtClean="0">
                <a:solidFill>
                  <a:schemeClr val="bg1"/>
                </a:solidFill>
                <a:latin typeface="Times New Roman" panose="02020603050405020304" pitchFamily="18" charset="0"/>
                <a:cs typeface="Times New Roman" panose="02020603050405020304" pitchFamily="18" charset="0"/>
              </a:rPr>
              <a:t>2020 </a:t>
            </a:r>
            <a:r>
              <a:rPr lang="ru-RU" sz="2400" dirty="0" err="1">
                <a:solidFill>
                  <a:schemeClr val="bg1"/>
                </a:solidFill>
                <a:latin typeface="Times New Roman" panose="02020603050405020304" pitchFamily="18" charset="0"/>
                <a:cs typeface="Times New Roman" panose="02020603050405020304" pitchFamily="18" charset="0"/>
              </a:rPr>
              <a:t>йил</a:t>
            </a:r>
            <a:r>
              <a:rPr lang="ru-RU" sz="2400" dirty="0">
                <a:solidFill>
                  <a:schemeClr val="bg1"/>
                </a:solidFill>
                <a:latin typeface="Times New Roman" panose="02020603050405020304" pitchFamily="18" charset="0"/>
                <a:cs typeface="Times New Roman" panose="02020603050405020304" pitchFamily="18" charset="0"/>
              </a:rPr>
              <a:t> 10 </a:t>
            </a:r>
            <a:r>
              <a:rPr lang="ru-RU" sz="2400" dirty="0" smtClean="0">
                <a:solidFill>
                  <a:schemeClr val="bg1"/>
                </a:solidFill>
                <a:latin typeface="Times New Roman" panose="02020603050405020304" pitchFamily="18" charset="0"/>
                <a:cs typeface="Times New Roman" panose="02020603050405020304" pitchFamily="18" charset="0"/>
              </a:rPr>
              <a:t>ноябрь, ПҚ-4887-сонли </a:t>
            </a:r>
            <a:r>
              <a:rPr lang="uz-Cyrl-UZ" sz="2400" dirty="0" smtClean="0">
                <a:solidFill>
                  <a:schemeClr val="bg1"/>
                </a:solidFill>
                <a:latin typeface="Times New Roman" panose="02020603050405020304" pitchFamily="18" charset="0"/>
                <a:cs typeface="Times New Roman" panose="02020603050405020304" pitchFamily="18" charset="0"/>
              </a:rPr>
              <a:t>“</a:t>
            </a:r>
            <a:r>
              <a:rPr lang="uz-Cyrl-UZ" sz="2400" b="1" dirty="0" smtClean="0">
                <a:solidFill>
                  <a:schemeClr val="bg1"/>
                </a:solidFill>
                <a:latin typeface="Times New Roman" panose="02020603050405020304" pitchFamily="18" charset="0"/>
                <a:cs typeface="Times New Roman" panose="02020603050405020304" pitchFamily="18" charset="0"/>
              </a:rPr>
              <a:t>Аҳолининг </a:t>
            </a:r>
            <a:r>
              <a:rPr lang="uz-Cyrl-UZ" sz="2400" b="1" dirty="0">
                <a:solidFill>
                  <a:schemeClr val="bg1"/>
                </a:solidFill>
                <a:latin typeface="Times New Roman" panose="02020603050405020304" pitchFamily="18" charset="0"/>
                <a:cs typeface="Times New Roman" panose="02020603050405020304" pitchFamily="18" charset="0"/>
              </a:rPr>
              <a:t>соғлом овқатланишини таъминлаш бўйича қўшимча чора-тадбирлар </a:t>
            </a:r>
            <a:r>
              <a:rPr lang="uz-Cyrl-UZ" sz="2400" b="1" dirty="0" smtClean="0">
                <a:solidFill>
                  <a:schemeClr val="bg1"/>
                </a:solidFill>
                <a:latin typeface="Times New Roman" panose="02020603050405020304" pitchFamily="18" charset="0"/>
                <a:cs typeface="Times New Roman" panose="02020603050405020304" pitchFamily="18" charset="0"/>
              </a:rPr>
              <a:t>тўғрисида</a:t>
            </a:r>
            <a:r>
              <a:rPr lang="uz-Cyrl-UZ" sz="2400" dirty="0" smtClean="0">
                <a:solidFill>
                  <a:schemeClr val="bg1"/>
                </a:solidFill>
                <a:latin typeface="Times New Roman" panose="02020603050405020304" pitchFamily="18" charset="0"/>
                <a:cs typeface="Times New Roman" panose="02020603050405020304" pitchFamily="18" charset="0"/>
              </a:rPr>
              <a:t>”ги </a:t>
            </a:r>
            <a:r>
              <a:rPr lang="uz-Cyrl-UZ" sz="2400" dirty="0">
                <a:solidFill>
                  <a:schemeClr val="bg1"/>
                </a:solidFill>
                <a:latin typeface="Times New Roman" panose="02020603050405020304" pitchFamily="18" charset="0"/>
                <a:cs typeface="Times New Roman" panose="02020603050405020304" pitchFamily="18" charset="0"/>
              </a:rPr>
              <a:t>Қарори</a:t>
            </a:r>
          </a:p>
          <a:p>
            <a:pPr algn="ctr"/>
            <a:endParaRPr lang="uz-Cyrl-UZ" sz="2400" dirty="0">
              <a:solidFill>
                <a:schemeClr val="bg1"/>
              </a:solidFill>
              <a:latin typeface="Times New Roman" panose="02020603050405020304" pitchFamily="18" charset="0"/>
              <a:cs typeface="Times New Roman" panose="02020603050405020304" pitchFamily="18" charset="0"/>
            </a:endParaRPr>
          </a:p>
          <a:p>
            <a:pPr marL="0" indent="0" algn="just">
              <a:buNone/>
            </a:pPr>
            <a:endParaRPr lang="uz-Cyrl-UZ" sz="24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Картинки по запросу &quot;президент&quot;"/>
          <p:cNvPicPr>
            <a:picLocks noChangeAspect="1" noChangeArrowheads="1"/>
          </p:cNvPicPr>
          <p:nvPr/>
        </p:nvPicPr>
        <p:blipFill rotWithShape="1">
          <a:blip r:embed="rId2">
            <a:extLst>
              <a:ext uri="{28A0092B-C50C-407E-A947-70E740481C1C}">
                <a14:useLocalDpi xmlns:a14="http://schemas.microsoft.com/office/drawing/2010/main" val="0"/>
              </a:ext>
            </a:extLst>
          </a:blip>
          <a:srcRect l="28031" t="1811" r="7343"/>
          <a:stretch/>
        </p:blipFill>
        <p:spPr bwMode="auto">
          <a:xfrm>
            <a:off x="150229" y="791881"/>
            <a:ext cx="3514130" cy="299658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Группа 29">
            <a:extLst>
              <a:ext uri="{FF2B5EF4-FFF2-40B4-BE49-F238E27FC236}">
                <a16:creationId xmlns:a16="http://schemas.microsoft.com/office/drawing/2014/main" id="{B08A661D-7113-4CC3-8BF9-A1111CC240C3}"/>
              </a:ext>
            </a:extLst>
          </p:cNvPr>
          <p:cNvGrpSpPr/>
          <p:nvPr/>
        </p:nvGrpSpPr>
        <p:grpSpPr>
          <a:xfrm>
            <a:off x="428782" y="779691"/>
            <a:ext cx="4185000" cy="4067732"/>
            <a:chOff x="1160407" y="2146500"/>
            <a:chExt cx="4185000" cy="4067732"/>
          </a:xfrm>
        </p:grpSpPr>
        <p:sp>
          <p:nvSpPr>
            <p:cNvPr id="37" name="Прямоугольник 36">
              <a:extLst>
                <a:ext uri="{FF2B5EF4-FFF2-40B4-BE49-F238E27FC236}">
                  <a16:creationId xmlns:a16="http://schemas.microsoft.com/office/drawing/2014/main" id="{3F4E3EB0-425D-4B56-846B-CDCDFD72004C}"/>
                </a:ext>
              </a:extLst>
            </p:cNvPr>
            <p:cNvSpPr/>
            <p:nvPr/>
          </p:nvSpPr>
          <p:spPr>
            <a:xfrm>
              <a:off x="1160407" y="5167724"/>
              <a:ext cx="4185000" cy="1046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1C160837-08C0-4A2D-A98F-42BF47AE45E7}"/>
                </a:ext>
              </a:extLst>
            </p:cNvPr>
            <p:cNvSpPr/>
            <p:nvPr/>
          </p:nvSpPr>
          <p:spPr>
            <a:xfrm>
              <a:off x="2042428" y="2305763"/>
              <a:ext cx="277144" cy="495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15AA683C-4B94-4FBE-B610-D4BCF471B808}"/>
                </a:ext>
              </a:extLst>
            </p:cNvPr>
            <p:cNvSpPr/>
            <p:nvPr/>
          </p:nvSpPr>
          <p:spPr>
            <a:xfrm>
              <a:off x="4337428" y="2304000"/>
              <a:ext cx="277144" cy="495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скругленные углы 2">
              <a:extLst>
                <a:ext uri="{FF2B5EF4-FFF2-40B4-BE49-F238E27FC236}">
                  <a16:creationId xmlns:a16="http://schemas.microsoft.com/office/drawing/2014/main" id="{7694FF4D-E5B5-4D8A-A82D-ED72723F4817}"/>
                </a:ext>
              </a:extLst>
            </p:cNvPr>
            <p:cNvSpPr/>
            <p:nvPr/>
          </p:nvSpPr>
          <p:spPr>
            <a:xfrm>
              <a:off x="1416000" y="2439000"/>
              <a:ext cx="3825000" cy="3775231"/>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5">
              <a:extLst>
                <a:ext uri="{FF2B5EF4-FFF2-40B4-BE49-F238E27FC236}">
                  <a16:creationId xmlns:a16="http://schemas.microsoft.com/office/drawing/2014/main" id="{27B539DF-A9E5-4882-8C7F-239C49028D43}"/>
                </a:ext>
              </a:extLst>
            </p:cNvPr>
            <p:cNvSpPr/>
            <p:nvPr/>
          </p:nvSpPr>
          <p:spPr>
            <a:xfrm>
              <a:off x="2181000" y="2304000"/>
              <a:ext cx="2295000" cy="270000"/>
            </a:xfrm>
            <a:custGeom>
              <a:avLst/>
              <a:gdLst>
                <a:gd name="connsiteX0" fmla="*/ 0 w 2295000"/>
                <a:gd name="connsiteY0" fmla="*/ 0 h 270000"/>
                <a:gd name="connsiteX1" fmla="*/ 45001 w 2295000"/>
                <a:gd name="connsiteY1" fmla="*/ 0 h 270000"/>
                <a:gd name="connsiteX2" fmla="*/ 2249999 w 2295000"/>
                <a:gd name="connsiteY2" fmla="*/ 0 h 270000"/>
                <a:gd name="connsiteX3" fmla="*/ 2295000 w 2295000"/>
                <a:gd name="connsiteY3" fmla="*/ 0 h 270000"/>
                <a:gd name="connsiteX4" fmla="*/ 2295000 w 2295000"/>
                <a:gd name="connsiteY4" fmla="*/ 45001 h 270000"/>
                <a:gd name="connsiteX5" fmla="*/ 2295000 w 2295000"/>
                <a:gd name="connsiteY5" fmla="*/ 90000 h 270000"/>
                <a:gd name="connsiteX6" fmla="*/ 2295000 w 2295000"/>
                <a:gd name="connsiteY6" fmla="*/ 224999 h 270000"/>
                <a:gd name="connsiteX7" fmla="*/ 2249999 w 2295000"/>
                <a:gd name="connsiteY7" fmla="*/ 270000 h 270000"/>
                <a:gd name="connsiteX8" fmla="*/ 45001 w 2295000"/>
                <a:gd name="connsiteY8" fmla="*/ 270000 h 270000"/>
                <a:gd name="connsiteX9" fmla="*/ 0 w 2295000"/>
                <a:gd name="connsiteY9" fmla="*/ 224999 h 270000"/>
                <a:gd name="connsiteX10" fmla="*/ 0 w 2295000"/>
                <a:gd name="connsiteY10" fmla="*/ 90000 h 270000"/>
                <a:gd name="connsiteX11" fmla="*/ 0 w 2295000"/>
                <a:gd name="connsiteY11" fmla="*/ 4500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5000" h="270000">
                  <a:moveTo>
                    <a:pt x="0" y="0"/>
                  </a:moveTo>
                  <a:lnTo>
                    <a:pt x="45001" y="0"/>
                  </a:lnTo>
                  <a:lnTo>
                    <a:pt x="2249999" y="0"/>
                  </a:lnTo>
                  <a:lnTo>
                    <a:pt x="2295000" y="0"/>
                  </a:lnTo>
                  <a:lnTo>
                    <a:pt x="2295000" y="45001"/>
                  </a:lnTo>
                  <a:lnTo>
                    <a:pt x="2295000" y="90000"/>
                  </a:lnTo>
                  <a:lnTo>
                    <a:pt x="2295000" y="224999"/>
                  </a:lnTo>
                  <a:cubicBezTo>
                    <a:pt x="2295000" y="249852"/>
                    <a:pt x="2274852" y="270000"/>
                    <a:pt x="2249999" y="270000"/>
                  </a:cubicBezTo>
                  <a:lnTo>
                    <a:pt x="45001" y="270000"/>
                  </a:lnTo>
                  <a:cubicBezTo>
                    <a:pt x="20148" y="270000"/>
                    <a:pt x="0" y="249852"/>
                    <a:pt x="0" y="224999"/>
                  </a:cubicBezTo>
                  <a:lnTo>
                    <a:pt x="0" y="90000"/>
                  </a:lnTo>
                  <a:lnTo>
                    <a:pt x="0" y="45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35" name="Овал 34">
              <a:extLst>
                <a:ext uri="{FF2B5EF4-FFF2-40B4-BE49-F238E27FC236}">
                  <a16:creationId xmlns:a16="http://schemas.microsoft.com/office/drawing/2014/main" id="{B15DFB76-CDE0-49B6-92C5-3DC96CDCCE2B}"/>
                </a:ext>
              </a:extLst>
            </p:cNvPr>
            <p:cNvSpPr/>
            <p:nvPr/>
          </p:nvSpPr>
          <p:spPr>
            <a:xfrm>
              <a:off x="3036000" y="2146500"/>
              <a:ext cx="585000" cy="585000"/>
            </a:xfrm>
            <a:prstGeom prst="ellipse">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17">
              <a:extLst>
                <a:ext uri="{FF2B5EF4-FFF2-40B4-BE49-F238E27FC236}">
                  <a16:creationId xmlns:a16="http://schemas.microsoft.com/office/drawing/2014/main" id="{99A438CA-E12A-47DB-A95F-8634F3FAA1E2}"/>
                </a:ext>
              </a:extLst>
            </p:cNvPr>
            <p:cNvSpPr/>
            <p:nvPr/>
          </p:nvSpPr>
          <p:spPr>
            <a:xfrm>
              <a:off x="1418944" y="3139271"/>
              <a:ext cx="3817425" cy="874728"/>
            </a:xfrm>
            <a:custGeom>
              <a:avLst/>
              <a:gdLst>
                <a:gd name="connsiteX0" fmla="*/ 281 w 3817425"/>
                <a:gd name="connsiteY0" fmla="*/ 0 h 874728"/>
                <a:gd name="connsiteX1" fmla="*/ 3817425 w 3817425"/>
                <a:gd name="connsiteY1" fmla="*/ 0 h 874728"/>
                <a:gd name="connsiteX2" fmla="*/ 3817425 w 3817425"/>
                <a:gd name="connsiteY2" fmla="*/ 561514 h 874728"/>
                <a:gd name="connsiteX3" fmla="*/ 3817425 w 3817425"/>
                <a:gd name="connsiteY3" fmla="*/ 565051 h 874728"/>
                <a:gd name="connsiteX4" fmla="*/ 3816711 w 3817425"/>
                <a:gd name="connsiteY4" fmla="*/ 565051 h 874728"/>
                <a:gd name="connsiteX5" fmla="*/ 3792811 w 3817425"/>
                <a:gd name="connsiteY5" fmla="*/ 683431 h 874728"/>
                <a:gd name="connsiteX6" fmla="*/ 3504211 w 3817425"/>
                <a:gd name="connsiteY6" fmla="*/ 874728 h 874728"/>
                <a:gd name="connsiteX7" fmla="*/ 3497773 w 3817425"/>
                <a:gd name="connsiteY7" fmla="*/ 874079 h 874728"/>
                <a:gd name="connsiteX8" fmla="*/ 319652 w 3817425"/>
                <a:gd name="connsiteY8" fmla="*/ 874079 h 874728"/>
                <a:gd name="connsiteX9" fmla="*/ 313214 w 3817425"/>
                <a:gd name="connsiteY9" fmla="*/ 874728 h 874728"/>
                <a:gd name="connsiteX10" fmla="*/ 24614 w 3817425"/>
                <a:gd name="connsiteY10" fmla="*/ 683431 h 874728"/>
                <a:gd name="connsiteX11" fmla="*/ 714 w 3817425"/>
                <a:gd name="connsiteY11" fmla="*/ 565051 h 874728"/>
                <a:gd name="connsiteX12" fmla="*/ 281 w 3817425"/>
                <a:gd name="connsiteY12" fmla="*/ 565051 h 874728"/>
                <a:gd name="connsiteX13" fmla="*/ 281 w 3817425"/>
                <a:gd name="connsiteY13" fmla="*/ 562907 h 874728"/>
                <a:gd name="connsiteX14" fmla="*/ 0 w 3817425"/>
                <a:gd name="connsiteY14" fmla="*/ 561514 h 874728"/>
                <a:gd name="connsiteX15" fmla="*/ 281 w 3817425"/>
                <a:gd name="connsiteY15" fmla="*/ 560121 h 87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7425" h="874728">
                  <a:moveTo>
                    <a:pt x="281" y="0"/>
                  </a:moveTo>
                  <a:lnTo>
                    <a:pt x="3817425" y="0"/>
                  </a:lnTo>
                  <a:lnTo>
                    <a:pt x="3817425" y="561514"/>
                  </a:lnTo>
                  <a:lnTo>
                    <a:pt x="3817425" y="565051"/>
                  </a:lnTo>
                  <a:lnTo>
                    <a:pt x="3816711" y="565051"/>
                  </a:lnTo>
                  <a:lnTo>
                    <a:pt x="3792811" y="683431"/>
                  </a:lnTo>
                  <a:cubicBezTo>
                    <a:pt x="3745263" y="795848"/>
                    <a:pt x="3633948" y="874728"/>
                    <a:pt x="3504211" y="874728"/>
                  </a:cubicBezTo>
                  <a:lnTo>
                    <a:pt x="3497773" y="874079"/>
                  </a:lnTo>
                  <a:lnTo>
                    <a:pt x="319652" y="874079"/>
                  </a:lnTo>
                  <a:lnTo>
                    <a:pt x="313214" y="874728"/>
                  </a:lnTo>
                  <a:cubicBezTo>
                    <a:pt x="183477" y="874728"/>
                    <a:pt x="72162" y="795848"/>
                    <a:pt x="24614" y="683431"/>
                  </a:cubicBezTo>
                  <a:lnTo>
                    <a:pt x="714" y="565051"/>
                  </a:lnTo>
                  <a:lnTo>
                    <a:pt x="281" y="565051"/>
                  </a:lnTo>
                  <a:lnTo>
                    <a:pt x="281" y="562907"/>
                  </a:lnTo>
                  <a:lnTo>
                    <a:pt x="0" y="561514"/>
                  </a:lnTo>
                  <a:lnTo>
                    <a:pt x="281" y="56012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38" name="Овал 37">
              <a:extLst>
                <a:ext uri="{FF2B5EF4-FFF2-40B4-BE49-F238E27FC236}">
                  <a16:creationId xmlns:a16="http://schemas.microsoft.com/office/drawing/2014/main" id="{A2CF6BF3-1342-4C0D-B09E-5EA3C438D10B}"/>
                </a:ext>
              </a:extLst>
            </p:cNvPr>
            <p:cNvSpPr/>
            <p:nvPr/>
          </p:nvSpPr>
          <p:spPr>
            <a:xfrm>
              <a:off x="1416132" y="3358110"/>
              <a:ext cx="653507" cy="653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a:extLst>
                <a:ext uri="{FF2B5EF4-FFF2-40B4-BE49-F238E27FC236}">
                  <a16:creationId xmlns:a16="http://schemas.microsoft.com/office/drawing/2014/main" id="{312B6F99-829D-4E07-AC8B-1F00E26EC020}"/>
                </a:ext>
              </a:extLst>
            </p:cNvPr>
            <p:cNvSpPr/>
            <p:nvPr/>
          </p:nvSpPr>
          <p:spPr>
            <a:xfrm>
              <a:off x="4582862" y="3358110"/>
              <a:ext cx="653507" cy="653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40" name="Прямоугольник 39">
              <a:extLst>
                <a:ext uri="{FF2B5EF4-FFF2-40B4-BE49-F238E27FC236}">
                  <a16:creationId xmlns:a16="http://schemas.microsoft.com/office/drawing/2014/main" id="{6953E215-17EC-4269-A436-64CCA7E06E79}"/>
                </a:ext>
              </a:extLst>
            </p:cNvPr>
            <p:cNvSpPr/>
            <p:nvPr/>
          </p:nvSpPr>
          <p:spPr>
            <a:xfrm>
              <a:off x="1735741" y="3358111"/>
              <a:ext cx="3187878" cy="653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Прямоугольник 40">
              <a:extLst>
                <a:ext uri="{FF2B5EF4-FFF2-40B4-BE49-F238E27FC236}">
                  <a16:creationId xmlns:a16="http://schemas.microsoft.com/office/drawing/2014/main" id="{0A8F4016-3046-45F9-B1D8-9D8D8FA7B8FB}"/>
                </a:ext>
              </a:extLst>
            </p:cNvPr>
            <p:cNvSpPr/>
            <p:nvPr/>
          </p:nvSpPr>
          <p:spPr>
            <a:xfrm>
              <a:off x="1416843" y="3136889"/>
              <a:ext cx="3819525" cy="56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42" name="Полилиния: фигура 28">
              <a:extLst>
                <a:ext uri="{FF2B5EF4-FFF2-40B4-BE49-F238E27FC236}">
                  <a16:creationId xmlns:a16="http://schemas.microsoft.com/office/drawing/2014/main" id="{9308B964-83DB-4152-8A16-B55F0173BF3D}"/>
                </a:ext>
              </a:extLst>
            </p:cNvPr>
            <p:cNvSpPr/>
            <p:nvPr/>
          </p:nvSpPr>
          <p:spPr>
            <a:xfrm>
              <a:off x="1416132" y="3139271"/>
              <a:ext cx="3820238" cy="874729"/>
            </a:xfrm>
            <a:custGeom>
              <a:avLst/>
              <a:gdLst>
                <a:gd name="connsiteX0" fmla="*/ 711 w 3820238"/>
                <a:gd name="connsiteY0" fmla="*/ 0 h 874729"/>
                <a:gd name="connsiteX1" fmla="*/ 3820236 w 3820238"/>
                <a:gd name="connsiteY1" fmla="*/ 0 h 874729"/>
                <a:gd name="connsiteX2" fmla="*/ 3820236 w 3820238"/>
                <a:gd name="connsiteY2" fmla="*/ 547965 h 874729"/>
                <a:gd name="connsiteX3" fmla="*/ 3820238 w 3820238"/>
                <a:gd name="connsiteY3" fmla="*/ 547975 h 874729"/>
                <a:gd name="connsiteX4" fmla="*/ 3820236 w 3820238"/>
                <a:gd name="connsiteY4" fmla="*/ 547985 h 874729"/>
                <a:gd name="connsiteX5" fmla="*/ 3820236 w 3820238"/>
                <a:gd name="connsiteY5" fmla="*/ 560728 h 874729"/>
                <a:gd name="connsiteX6" fmla="*/ 3817664 w 3820238"/>
                <a:gd name="connsiteY6" fmla="*/ 560728 h 874729"/>
                <a:gd name="connsiteX7" fmla="*/ 3794560 w 3820238"/>
                <a:gd name="connsiteY7" fmla="*/ 675162 h 874729"/>
                <a:gd name="connsiteX8" fmla="*/ 3559337 w 3820238"/>
                <a:gd name="connsiteY8" fmla="*/ 868091 h 874729"/>
                <a:gd name="connsiteX9" fmla="*/ 3507487 w 3820238"/>
                <a:gd name="connsiteY9" fmla="*/ 873317 h 874729"/>
                <a:gd name="connsiteX10" fmla="*/ 3507487 w 3820238"/>
                <a:gd name="connsiteY10" fmla="*/ 874729 h 874729"/>
                <a:gd name="connsiteX11" fmla="*/ 3493484 w 3820238"/>
                <a:gd name="connsiteY11" fmla="*/ 874729 h 874729"/>
                <a:gd name="connsiteX12" fmla="*/ 326754 w 3820238"/>
                <a:gd name="connsiteY12" fmla="*/ 874729 h 874729"/>
                <a:gd name="connsiteX13" fmla="*/ 319609 w 3820238"/>
                <a:gd name="connsiteY13" fmla="*/ 874729 h 874729"/>
                <a:gd name="connsiteX14" fmla="*/ 319609 w 3820238"/>
                <a:gd name="connsiteY14" fmla="*/ 874009 h 874729"/>
                <a:gd name="connsiteX15" fmla="*/ 260902 w 3820238"/>
                <a:gd name="connsiteY15" fmla="*/ 868091 h 874729"/>
                <a:gd name="connsiteX16" fmla="*/ 19827 w 3820238"/>
                <a:gd name="connsiteY16" fmla="*/ 660324 h 874729"/>
                <a:gd name="connsiteX17" fmla="*/ 2251 w 3820238"/>
                <a:gd name="connsiteY17" fmla="*/ 560728 h 874729"/>
                <a:gd name="connsiteX18" fmla="*/ 711 w 3820238"/>
                <a:gd name="connsiteY18" fmla="*/ 560728 h 874729"/>
                <a:gd name="connsiteX19" fmla="*/ 711 w 3820238"/>
                <a:gd name="connsiteY19" fmla="*/ 552004 h 874729"/>
                <a:gd name="connsiteX20" fmla="*/ 0 w 3820238"/>
                <a:gd name="connsiteY20" fmla="*/ 547975 h 874729"/>
                <a:gd name="connsiteX21" fmla="*/ 711 w 3820238"/>
                <a:gd name="connsiteY21" fmla="*/ 543946 h 87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20238" h="874729">
                  <a:moveTo>
                    <a:pt x="711" y="0"/>
                  </a:moveTo>
                  <a:lnTo>
                    <a:pt x="3820236" y="0"/>
                  </a:lnTo>
                  <a:lnTo>
                    <a:pt x="3820236" y="547965"/>
                  </a:lnTo>
                  <a:lnTo>
                    <a:pt x="3820238" y="547975"/>
                  </a:lnTo>
                  <a:lnTo>
                    <a:pt x="3820236" y="547985"/>
                  </a:lnTo>
                  <a:lnTo>
                    <a:pt x="3820236" y="560728"/>
                  </a:lnTo>
                  <a:lnTo>
                    <a:pt x="3817664" y="560728"/>
                  </a:lnTo>
                  <a:lnTo>
                    <a:pt x="3794560" y="675162"/>
                  </a:lnTo>
                  <a:cubicBezTo>
                    <a:pt x="3753224" y="772893"/>
                    <a:pt x="3665691" y="846327"/>
                    <a:pt x="3559337" y="868091"/>
                  </a:cubicBezTo>
                  <a:lnTo>
                    <a:pt x="3507487" y="873317"/>
                  </a:lnTo>
                  <a:lnTo>
                    <a:pt x="3507487" y="874729"/>
                  </a:lnTo>
                  <a:lnTo>
                    <a:pt x="3493484" y="874729"/>
                  </a:lnTo>
                  <a:lnTo>
                    <a:pt x="326754" y="874729"/>
                  </a:lnTo>
                  <a:lnTo>
                    <a:pt x="319609" y="874729"/>
                  </a:lnTo>
                  <a:lnTo>
                    <a:pt x="319609" y="874009"/>
                  </a:lnTo>
                  <a:lnTo>
                    <a:pt x="260902" y="868091"/>
                  </a:lnTo>
                  <a:cubicBezTo>
                    <a:pt x="149230" y="845239"/>
                    <a:pt x="58308" y="765420"/>
                    <a:pt x="19827" y="660324"/>
                  </a:cubicBezTo>
                  <a:lnTo>
                    <a:pt x="2251" y="560728"/>
                  </a:lnTo>
                  <a:lnTo>
                    <a:pt x="711" y="560728"/>
                  </a:lnTo>
                  <a:lnTo>
                    <a:pt x="711" y="552004"/>
                  </a:lnTo>
                  <a:lnTo>
                    <a:pt x="0" y="547975"/>
                  </a:lnTo>
                  <a:lnTo>
                    <a:pt x="711" y="5439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dirty="0"/>
            </a:p>
          </p:txBody>
        </p:sp>
      </p:grpSp>
      <p:pic>
        <p:nvPicPr>
          <p:cNvPr id="43" name="Рисунок 42">
            <a:extLst>
              <a:ext uri="{FF2B5EF4-FFF2-40B4-BE49-F238E27FC236}">
                <a16:creationId xmlns:a16="http://schemas.microsoft.com/office/drawing/2014/main" id="{58151770-1EA6-413C-B3BC-3E15E35A08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2418661" y="892191"/>
            <a:ext cx="360000" cy="360000"/>
          </a:xfrm>
          <a:prstGeom prst="rect">
            <a:avLst/>
          </a:prstGeom>
        </p:spPr>
      </p:pic>
      <p:grpSp>
        <p:nvGrpSpPr>
          <p:cNvPr id="44" name="Группа 43">
            <a:extLst>
              <a:ext uri="{FF2B5EF4-FFF2-40B4-BE49-F238E27FC236}">
                <a16:creationId xmlns:a16="http://schemas.microsoft.com/office/drawing/2014/main" id="{14487399-8429-4AC0-B4D5-34471D20A30B}"/>
              </a:ext>
            </a:extLst>
          </p:cNvPr>
          <p:cNvGrpSpPr/>
          <p:nvPr/>
        </p:nvGrpSpPr>
        <p:grpSpPr>
          <a:xfrm>
            <a:off x="4759686" y="779691"/>
            <a:ext cx="4185000" cy="4067732"/>
            <a:chOff x="1197274" y="2146500"/>
            <a:chExt cx="4185000" cy="4067732"/>
          </a:xfrm>
        </p:grpSpPr>
        <p:sp>
          <p:nvSpPr>
            <p:cNvPr id="45" name="Овал 44">
              <a:extLst>
                <a:ext uri="{FF2B5EF4-FFF2-40B4-BE49-F238E27FC236}">
                  <a16:creationId xmlns:a16="http://schemas.microsoft.com/office/drawing/2014/main" id="{7A027C90-2F42-4A4B-9E73-3B48E07F366C}"/>
                </a:ext>
              </a:extLst>
            </p:cNvPr>
            <p:cNvSpPr/>
            <p:nvPr/>
          </p:nvSpPr>
          <p:spPr>
            <a:xfrm>
              <a:off x="2042428" y="2305763"/>
              <a:ext cx="277144" cy="495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a:extLst>
                <a:ext uri="{FF2B5EF4-FFF2-40B4-BE49-F238E27FC236}">
                  <a16:creationId xmlns:a16="http://schemas.microsoft.com/office/drawing/2014/main" id="{69F99958-5EEB-4590-8A98-FF90339D3141}"/>
                </a:ext>
              </a:extLst>
            </p:cNvPr>
            <p:cNvSpPr/>
            <p:nvPr/>
          </p:nvSpPr>
          <p:spPr>
            <a:xfrm>
              <a:off x="4337428" y="2304000"/>
              <a:ext cx="277144" cy="495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7" name="Прямоугольник: скругленные углы 35">
              <a:extLst>
                <a:ext uri="{FF2B5EF4-FFF2-40B4-BE49-F238E27FC236}">
                  <a16:creationId xmlns:a16="http://schemas.microsoft.com/office/drawing/2014/main" id="{AFEC7088-57B7-4C72-9E72-5CAFB8D70DA1}"/>
                </a:ext>
              </a:extLst>
            </p:cNvPr>
            <p:cNvSpPr/>
            <p:nvPr/>
          </p:nvSpPr>
          <p:spPr>
            <a:xfrm>
              <a:off x="1416000" y="2439000"/>
              <a:ext cx="3825000" cy="1575000"/>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Полилиния: фигура 36">
              <a:extLst>
                <a:ext uri="{FF2B5EF4-FFF2-40B4-BE49-F238E27FC236}">
                  <a16:creationId xmlns:a16="http://schemas.microsoft.com/office/drawing/2014/main" id="{6C5B13DC-64F4-43D4-A77E-043835673410}"/>
                </a:ext>
              </a:extLst>
            </p:cNvPr>
            <p:cNvSpPr/>
            <p:nvPr/>
          </p:nvSpPr>
          <p:spPr>
            <a:xfrm>
              <a:off x="2181000" y="2304000"/>
              <a:ext cx="2295000" cy="270000"/>
            </a:xfrm>
            <a:custGeom>
              <a:avLst/>
              <a:gdLst>
                <a:gd name="connsiteX0" fmla="*/ 0 w 2295000"/>
                <a:gd name="connsiteY0" fmla="*/ 0 h 270000"/>
                <a:gd name="connsiteX1" fmla="*/ 45001 w 2295000"/>
                <a:gd name="connsiteY1" fmla="*/ 0 h 270000"/>
                <a:gd name="connsiteX2" fmla="*/ 2249999 w 2295000"/>
                <a:gd name="connsiteY2" fmla="*/ 0 h 270000"/>
                <a:gd name="connsiteX3" fmla="*/ 2295000 w 2295000"/>
                <a:gd name="connsiteY3" fmla="*/ 0 h 270000"/>
                <a:gd name="connsiteX4" fmla="*/ 2295000 w 2295000"/>
                <a:gd name="connsiteY4" fmla="*/ 45001 h 270000"/>
                <a:gd name="connsiteX5" fmla="*/ 2295000 w 2295000"/>
                <a:gd name="connsiteY5" fmla="*/ 90000 h 270000"/>
                <a:gd name="connsiteX6" fmla="*/ 2295000 w 2295000"/>
                <a:gd name="connsiteY6" fmla="*/ 224999 h 270000"/>
                <a:gd name="connsiteX7" fmla="*/ 2249999 w 2295000"/>
                <a:gd name="connsiteY7" fmla="*/ 270000 h 270000"/>
                <a:gd name="connsiteX8" fmla="*/ 45001 w 2295000"/>
                <a:gd name="connsiteY8" fmla="*/ 270000 h 270000"/>
                <a:gd name="connsiteX9" fmla="*/ 0 w 2295000"/>
                <a:gd name="connsiteY9" fmla="*/ 224999 h 270000"/>
                <a:gd name="connsiteX10" fmla="*/ 0 w 2295000"/>
                <a:gd name="connsiteY10" fmla="*/ 90000 h 270000"/>
                <a:gd name="connsiteX11" fmla="*/ 0 w 2295000"/>
                <a:gd name="connsiteY11" fmla="*/ 45001 h 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95000" h="270000">
                  <a:moveTo>
                    <a:pt x="0" y="0"/>
                  </a:moveTo>
                  <a:lnTo>
                    <a:pt x="45001" y="0"/>
                  </a:lnTo>
                  <a:lnTo>
                    <a:pt x="2249999" y="0"/>
                  </a:lnTo>
                  <a:lnTo>
                    <a:pt x="2295000" y="0"/>
                  </a:lnTo>
                  <a:lnTo>
                    <a:pt x="2295000" y="45001"/>
                  </a:lnTo>
                  <a:lnTo>
                    <a:pt x="2295000" y="90000"/>
                  </a:lnTo>
                  <a:lnTo>
                    <a:pt x="2295000" y="224999"/>
                  </a:lnTo>
                  <a:cubicBezTo>
                    <a:pt x="2295000" y="249852"/>
                    <a:pt x="2274852" y="270000"/>
                    <a:pt x="2249999" y="270000"/>
                  </a:cubicBezTo>
                  <a:lnTo>
                    <a:pt x="45001" y="270000"/>
                  </a:lnTo>
                  <a:cubicBezTo>
                    <a:pt x="20148" y="270000"/>
                    <a:pt x="0" y="249852"/>
                    <a:pt x="0" y="224999"/>
                  </a:cubicBezTo>
                  <a:lnTo>
                    <a:pt x="0" y="90000"/>
                  </a:lnTo>
                  <a:lnTo>
                    <a:pt x="0" y="450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49" name="Овал 48">
              <a:extLst>
                <a:ext uri="{FF2B5EF4-FFF2-40B4-BE49-F238E27FC236}">
                  <a16:creationId xmlns:a16="http://schemas.microsoft.com/office/drawing/2014/main" id="{8BEAAECA-3230-4E8D-8BC2-A4667EFF27A4}"/>
                </a:ext>
              </a:extLst>
            </p:cNvPr>
            <p:cNvSpPr/>
            <p:nvPr/>
          </p:nvSpPr>
          <p:spPr>
            <a:xfrm>
              <a:off x="3036000" y="2146500"/>
              <a:ext cx="585000" cy="585000"/>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Полилиния: фигура 38">
              <a:extLst>
                <a:ext uri="{FF2B5EF4-FFF2-40B4-BE49-F238E27FC236}">
                  <a16:creationId xmlns:a16="http://schemas.microsoft.com/office/drawing/2014/main" id="{865B654D-34B9-430D-8485-FF44FDF604B1}"/>
                </a:ext>
              </a:extLst>
            </p:cNvPr>
            <p:cNvSpPr/>
            <p:nvPr/>
          </p:nvSpPr>
          <p:spPr>
            <a:xfrm>
              <a:off x="1418944" y="3139271"/>
              <a:ext cx="3817425" cy="874728"/>
            </a:xfrm>
            <a:custGeom>
              <a:avLst/>
              <a:gdLst>
                <a:gd name="connsiteX0" fmla="*/ 281 w 3817425"/>
                <a:gd name="connsiteY0" fmla="*/ 0 h 874728"/>
                <a:gd name="connsiteX1" fmla="*/ 3817425 w 3817425"/>
                <a:gd name="connsiteY1" fmla="*/ 0 h 874728"/>
                <a:gd name="connsiteX2" fmla="*/ 3817425 w 3817425"/>
                <a:gd name="connsiteY2" fmla="*/ 561514 h 874728"/>
                <a:gd name="connsiteX3" fmla="*/ 3817425 w 3817425"/>
                <a:gd name="connsiteY3" fmla="*/ 565051 h 874728"/>
                <a:gd name="connsiteX4" fmla="*/ 3816711 w 3817425"/>
                <a:gd name="connsiteY4" fmla="*/ 565051 h 874728"/>
                <a:gd name="connsiteX5" fmla="*/ 3792811 w 3817425"/>
                <a:gd name="connsiteY5" fmla="*/ 683431 h 874728"/>
                <a:gd name="connsiteX6" fmla="*/ 3504211 w 3817425"/>
                <a:gd name="connsiteY6" fmla="*/ 874728 h 874728"/>
                <a:gd name="connsiteX7" fmla="*/ 3497773 w 3817425"/>
                <a:gd name="connsiteY7" fmla="*/ 874079 h 874728"/>
                <a:gd name="connsiteX8" fmla="*/ 319652 w 3817425"/>
                <a:gd name="connsiteY8" fmla="*/ 874079 h 874728"/>
                <a:gd name="connsiteX9" fmla="*/ 313214 w 3817425"/>
                <a:gd name="connsiteY9" fmla="*/ 874728 h 874728"/>
                <a:gd name="connsiteX10" fmla="*/ 24614 w 3817425"/>
                <a:gd name="connsiteY10" fmla="*/ 683431 h 874728"/>
                <a:gd name="connsiteX11" fmla="*/ 714 w 3817425"/>
                <a:gd name="connsiteY11" fmla="*/ 565051 h 874728"/>
                <a:gd name="connsiteX12" fmla="*/ 281 w 3817425"/>
                <a:gd name="connsiteY12" fmla="*/ 565051 h 874728"/>
                <a:gd name="connsiteX13" fmla="*/ 281 w 3817425"/>
                <a:gd name="connsiteY13" fmla="*/ 562907 h 874728"/>
                <a:gd name="connsiteX14" fmla="*/ 0 w 3817425"/>
                <a:gd name="connsiteY14" fmla="*/ 561514 h 874728"/>
                <a:gd name="connsiteX15" fmla="*/ 281 w 3817425"/>
                <a:gd name="connsiteY15" fmla="*/ 560121 h 874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7425" h="874728">
                  <a:moveTo>
                    <a:pt x="281" y="0"/>
                  </a:moveTo>
                  <a:lnTo>
                    <a:pt x="3817425" y="0"/>
                  </a:lnTo>
                  <a:lnTo>
                    <a:pt x="3817425" y="561514"/>
                  </a:lnTo>
                  <a:lnTo>
                    <a:pt x="3817425" y="565051"/>
                  </a:lnTo>
                  <a:lnTo>
                    <a:pt x="3816711" y="565051"/>
                  </a:lnTo>
                  <a:lnTo>
                    <a:pt x="3792811" y="683431"/>
                  </a:lnTo>
                  <a:cubicBezTo>
                    <a:pt x="3745263" y="795848"/>
                    <a:pt x="3633948" y="874728"/>
                    <a:pt x="3504211" y="874728"/>
                  </a:cubicBezTo>
                  <a:lnTo>
                    <a:pt x="3497773" y="874079"/>
                  </a:lnTo>
                  <a:lnTo>
                    <a:pt x="319652" y="874079"/>
                  </a:lnTo>
                  <a:lnTo>
                    <a:pt x="313214" y="874728"/>
                  </a:lnTo>
                  <a:cubicBezTo>
                    <a:pt x="183477" y="874728"/>
                    <a:pt x="72162" y="795848"/>
                    <a:pt x="24614" y="683431"/>
                  </a:cubicBezTo>
                  <a:lnTo>
                    <a:pt x="714" y="565051"/>
                  </a:lnTo>
                  <a:lnTo>
                    <a:pt x="281" y="565051"/>
                  </a:lnTo>
                  <a:lnTo>
                    <a:pt x="281" y="562907"/>
                  </a:lnTo>
                  <a:lnTo>
                    <a:pt x="0" y="561514"/>
                  </a:lnTo>
                  <a:lnTo>
                    <a:pt x="281" y="56012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a:p>
          </p:txBody>
        </p:sp>
        <p:sp>
          <p:nvSpPr>
            <p:cNvPr id="51" name="Прямоугольник 50">
              <a:extLst>
                <a:ext uri="{FF2B5EF4-FFF2-40B4-BE49-F238E27FC236}">
                  <a16:creationId xmlns:a16="http://schemas.microsoft.com/office/drawing/2014/main" id="{F0D281C3-08D1-4AAA-9242-397BBEBA9E03}"/>
                </a:ext>
              </a:extLst>
            </p:cNvPr>
            <p:cNvSpPr/>
            <p:nvPr/>
          </p:nvSpPr>
          <p:spPr>
            <a:xfrm>
              <a:off x="1197274" y="5167724"/>
              <a:ext cx="4185000" cy="1046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2" name="Овал 51">
              <a:extLst>
                <a:ext uri="{FF2B5EF4-FFF2-40B4-BE49-F238E27FC236}">
                  <a16:creationId xmlns:a16="http://schemas.microsoft.com/office/drawing/2014/main" id="{824E0464-7191-4DBB-8398-79126DB07F26}"/>
                </a:ext>
              </a:extLst>
            </p:cNvPr>
            <p:cNvSpPr/>
            <p:nvPr/>
          </p:nvSpPr>
          <p:spPr>
            <a:xfrm>
              <a:off x="1416132" y="3358110"/>
              <a:ext cx="653507" cy="653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a:extLst>
                <a:ext uri="{FF2B5EF4-FFF2-40B4-BE49-F238E27FC236}">
                  <a16:creationId xmlns:a16="http://schemas.microsoft.com/office/drawing/2014/main" id="{61F28025-76AF-434F-95A0-FB944F4821A3}"/>
                </a:ext>
              </a:extLst>
            </p:cNvPr>
            <p:cNvSpPr/>
            <p:nvPr/>
          </p:nvSpPr>
          <p:spPr>
            <a:xfrm>
              <a:off x="4582862" y="3358110"/>
              <a:ext cx="653507" cy="6535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54" name="Прямоугольник 53">
              <a:extLst>
                <a:ext uri="{FF2B5EF4-FFF2-40B4-BE49-F238E27FC236}">
                  <a16:creationId xmlns:a16="http://schemas.microsoft.com/office/drawing/2014/main" id="{489AB945-571F-4DFA-8506-482234E15055}"/>
                </a:ext>
              </a:extLst>
            </p:cNvPr>
            <p:cNvSpPr/>
            <p:nvPr/>
          </p:nvSpPr>
          <p:spPr>
            <a:xfrm>
              <a:off x="1735741" y="3358111"/>
              <a:ext cx="3187878" cy="653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Прямоугольник 54">
              <a:extLst>
                <a:ext uri="{FF2B5EF4-FFF2-40B4-BE49-F238E27FC236}">
                  <a16:creationId xmlns:a16="http://schemas.microsoft.com/office/drawing/2014/main" id="{6EE2AB2C-C575-4E30-9AA1-8740604BD2F6}"/>
                </a:ext>
              </a:extLst>
            </p:cNvPr>
            <p:cNvSpPr/>
            <p:nvPr/>
          </p:nvSpPr>
          <p:spPr>
            <a:xfrm>
              <a:off x="1416843" y="3136889"/>
              <a:ext cx="3819525" cy="56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56" name="Полилиния: фигура 44">
              <a:extLst>
                <a:ext uri="{FF2B5EF4-FFF2-40B4-BE49-F238E27FC236}">
                  <a16:creationId xmlns:a16="http://schemas.microsoft.com/office/drawing/2014/main" id="{A1A43BB4-3E97-40D8-96DD-74494855F07B}"/>
                </a:ext>
              </a:extLst>
            </p:cNvPr>
            <p:cNvSpPr/>
            <p:nvPr/>
          </p:nvSpPr>
          <p:spPr>
            <a:xfrm>
              <a:off x="1416132" y="3139271"/>
              <a:ext cx="3820238" cy="3074960"/>
            </a:xfrm>
            <a:custGeom>
              <a:avLst/>
              <a:gdLst>
                <a:gd name="connsiteX0" fmla="*/ 711 w 3820238"/>
                <a:gd name="connsiteY0" fmla="*/ 0 h 874729"/>
                <a:gd name="connsiteX1" fmla="*/ 3820236 w 3820238"/>
                <a:gd name="connsiteY1" fmla="*/ 0 h 874729"/>
                <a:gd name="connsiteX2" fmla="*/ 3820236 w 3820238"/>
                <a:gd name="connsiteY2" fmla="*/ 547965 h 874729"/>
                <a:gd name="connsiteX3" fmla="*/ 3820238 w 3820238"/>
                <a:gd name="connsiteY3" fmla="*/ 547975 h 874729"/>
                <a:gd name="connsiteX4" fmla="*/ 3820236 w 3820238"/>
                <a:gd name="connsiteY4" fmla="*/ 547985 h 874729"/>
                <a:gd name="connsiteX5" fmla="*/ 3820236 w 3820238"/>
                <a:gd name="connsiteY5" fmla="*/ 560728 h 874729"/>
                <a:gd name="connsiteX6" fmla="*/ 3817664 w 3820238"/>
                <a:gd name="connsiteY6" fmla="*/ 560728 h 874729"/>
                <a:gd name="connsiteX7" fmla="*/ 3794560 w 3820238"/>
                <a:gd name="connsiteY7" fmla="*/ 675162 h 874729"/>
                <a:gd name="connsiteX8" fmla="*/ 3559337 w 3820238"/>
                <a:gd name="connsiteY8" fmla="*/ 868091 h 874729"/>
                <a:gd name="connsiteX9" fmla="*/ 3507487 w 3820238"/>
                <a:gd name="connsiteY9" fmla="*/ 873317 h 874729"/>
                <a:gd name="connsiteX10" fmla="*/ 3507487 w 3820238"/>
                <a:gd name="connsiteY10" fmla="*/ 874729 h 874729"/>
                <a:gd name="connsiteX11" fmla="*/ 3493484 w 3820238"/>
                <a:gd name="connsiteY11" fmla="*/ 874729 h 874729"/>
                <a:gd name="connsiteX12" fmla="*/ 326754 w 3820238"/>
                <a:gd name="connsiteY12" fmla="*/ 874729 h 874729"/>
                <a:gd name="connsiteX13" fmla="*/ 319609 w 3820238"/>
                <a:gd name="connsiteY13" fmla="*/ 874729 h 874729"/>
                <a:gd name="connsiteX14" fmla="*/ 319609 w 3820238"/>
                <a:gd name="connsiteY14" fmla="*/ 874009 h 874729"/>
                <a:gd name="connsiteX15" fmla="*/ 260902 w 3820238"/>
                <a:gd name="connsiteY15" fmla="*/ 868091 h 874729"/>
                <a:gd name="connsiteX16" fmla="*/ 19827 w 3820238"/>
                <a:gd name="connsiteY16" fmla="*/ 660324 h 874729"/>
                <a:gd name="connsiteX17" fmla="*/ 2251 w 3820238"/>
                <a:gd name="connsiteY17" fmla="*/ 560728 h 874729"/>
                <a:gd name="connsiteX18" fmla="*/ 711 w 3820238"/>
                <a:gd name="connsiteY18" fmla="*/ 560728 h 874729"/>
                <a:gd name="connsiteX19" fmla="*/ 711 w 3820238"/>
                <a:gd name="connsiteY19" fmla="*/ 552004 h 874729"/>
                <a:gd name="connsiteX20" fmla="*/ 0 w 3820238"/>
                <a:gd name="connsiteY20" fmla="*/ 547975 h 874729"/>
                <a:gd name="connsiteX21" fmla="*/ 711 w 3820238"/>
                <a:gd name="connsiteY21" fmla="*/ 543946 h 874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20238" h="874729">
                  <a:moveTo>
                    <a:pt x="711" y="0"/>
                  </a:moveTo>
                  <a:lnTo>
                    <a:pt x="3820236" y="0"/>
                  </a:lnTo>
                  <a:lnTo>
                    <a:pt x="3820236" y="547965"/>
                  </a:lnTo>
                  <a:lnTo>
                    <a:pt x="3820238" y="547975"/>
                  </a:lnTo>
                  <a:lnTo>
                    <a:pt x="3820236" y="547985"/>
                  </a:lnTo>
                  <a:lnTo>
                    <a:pt x="3820236" y="560728"/>
                  </a:lnTo>
                  <a:lnTo>
                    <a:pt x="3817664" y="560728"/>
                  </a:lnTo>
                  <a:lnTo>
                    <a:pt x="3794560" y="675162"/>
                  </a:lnTo>
                  <a:cubicBezTo>
                    <a:pt x="3753224" y="772893"/>
                    <a:pt x="3665691" y="846327"/>
                    <a:pt x="3559337" y="868091"/>
                  </a:cubicBezTo>
                  <a:lnTo>
                    <a:pt x="3507487" y="873317"/>
                  </a:lnTo>
                  <a:lnTo>
                    <a:pt x="3507487" y="874729"/>
                  </a:lnTo>
                  <a:lnTo>
                    <a:pt x="3493484" y="874729"/>
                  </a:lnTo>
                  <a:lnTo>
                    <a:pt x="326754" y="874729"/>
                  </a:lnTo>
                  <a:lnTo>
                    <a:pt x="319609" y="874729"/>
                  </a:lnTo>
                  <a:lnTo>
                    <a:pt x="319609" y="874009"/>
                  </a:lnTo>
                  <a:lnTo>
                    <a:pt x="260902" y="868091"/>
                  </a:lnTo>
                  <a:cubicBezTo>
                    <a:pt x="149230" y="845239"/>
                    <a:pt x="58308" y="765420"/>
                    <a:pt x="19827" y="660324"/>
                  </a:cubicBezTo>
                  <a:lnTo>
                    <a:pt x="2251" y="560728"/>
                  </a:lnTo>
                  <a:lnTo>
                    <a:pt x="711" y="560728"/>
                  </a:lnTo>
                  <a:lnTo>
                    <a:pt x="711" y="552004"/>
                  </a:lnTo>
                  <a:lnTo>
                    <a:pt x="0" y="547975"/>
                  </a:lnTo>
                  <a:lnTo>
                    <a:pt x="711" y="5439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dirty="0"/>
            </a:p>
          </p:txBody>
        </p:sp>
      </p:grpSp>
      <p:pic>
        <p:nvPicPr>
          <p:cNvPr id="57" name="Рисунок 56">
            <a:extLst>
              <a:ext uri="{FF2B5EF4-FFF2-40B4-BE49-F238E27FC236}">
                <a16:creationId xmlns:a16="http://schemas.microsoft.com/office/drawing/2014/main" id="{3DA25CB3-5532-42A8-8757-BABABAED0E8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p:blipFill>
        <p:spPr>
          <a:xfrm>
            <a:off x="6749425" y="886437"/>
            <a:ext cx="360000" cy="360000"/>
          </a:xfrm>
          <a:prstGeom prst="rect">
            <a:avLst/>
          </a:prstGeom>
        </p:spPr>
      </p:pic>
      <p:sp>
        <p:nvSpPr>
          <p:cNvPr id="58" name="Прямоугольник 57">
            <a:extLst>
              <a:ext uri="{FF2B5EF4-FFF2-40B4-BE49-F238E27FC236}">
                <a16:creationId xmlns:a16="http://schemas.microsoft.com/office/drawing/2014/main" id="{A8E2CB88-14EF-4B4B-AA02-066BE16BE93A}"/>
              </a:ext>
            </a:extLst>
          </p:cNvPr>
          <p:cNvSpPr/>
          <p:nvPr/>
        </p:nvSpPr>
        <p:spPr>
          <a:xfrm>
            <a:off x="838484" y="1565428"/>
            <a:ext cx="3512284" cy="2800767"/>
          </a:xfrm>
          <a:prstGeom prst="rect">
            <a:avLst/>
          </a:prstGeom>
        </p:spPr>
        <p:txBody>
          <a:bodyPr wrap="square">
            <a:spAutoFit/>
          </a:bodyPr>
          <a:lstStyle/>
          <a:p>
            <a:pPr algn="ctr"/>
            <a:r>
              <a:rPr lang="ru-RU" sz="1600" dirty="0" err="1" smtClean="0">
                <a:solidFill>
                  <a:srgbClr val="002060"/>
                </a:solidFill>
                <a:latin typeface="Times New Roman" panose="02020603050405020304" pitchFamily="18" charset="0"/>
                <a:cs typeface="Times New Roman" panose="02020603050405020304" pitchFamily="18" charset="0"/>
              </a:rPr>
              <a:t>Республикамизда</a:t>
            </a:r>
            <a:r>
              <a:rPr lang="ru-RU" sz="1600" dirty="0" smtClean="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соғлиқни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сақлаш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ҳамда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жисмоний</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тарбия</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спорт </a:t>
            </a:r>
            <a:r>
              <a:rPr lang="ru-RU" sz="1600" dirty="0" err="1">
                <a:solidFill>
                  <a:srgbClr val="002060"/>
                </a:solidFill>
                <a:latin typeface="Times New Roman" panose="02020603050405020304" pitchFamily="18" charset="0"/>
                <a:cs typeface="Times New Roman" panose="02020603050405020304" pitchFamily="18" charset="0"/>
              </a:rPr>
              <a:t>соҳаларини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ислоҳ</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қилиш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юзасидан</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қабул</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қилинган</a:t>
            </a:r>
            <a:r>
              <a:rPr lang="ru-RU" sz="1600" dirty="0">
                <a:solidFill>
                  <a:srgbClr val="002060"/>
                </a:solidFill>
                <a:latin typeface="Times New Roman" panose="02020603050405020304" pitchFamily="18" charset="0"/>
                <a:cs typeface="Times New Roman" panose="02020603050405020304" pitchFamily="18" charset="0"/>
              </a:rPr>
              <a:t> норматив-</a:t>
            </a:r>
            <a:r>
              <a:rPr lang="ru-RU" sz="1600" dirty="0" err="1">
                <a:solidFill>
                  <a:srgbClr val="002060"/>
                </a:solidFill>
                <a:latin typeface="Times New Roman" panose="02020603050405020304" pitchFamily="18" charset="0"/>
                <a:cs typeface="Times New Roman" panose="02020603050405020304" pitchFamily="18" charset="0"/>
              </a:rPr>
              <a:t>ҳуқуқий</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ҳужжатларда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ушбу</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тизимларни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такомиллаштириш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баробарида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аҳоли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ўртасида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соғлом</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турмуш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тарзини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шакллантиришга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мазкур</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соҳада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давлат</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сиёсатининг</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муҳим</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йўналишларидан</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бири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сифатида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аҳамият</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қаратилмоқда</a:t>
            </a:r>
            <a:r>
              <a:rPr lang="ru-RU" sz="1600" dirty="0">
                <a:solidFill>
                  <a:srgbClr val="002060"/>
                </a:solidFill>
                <a:latin typeface="Times New Roman" panose="02020603050405020304" pitchFamily="18" charset="0"/>
                <a:cs typeface="Times New Roman" panose="02020603050405020304" pitchFamily="18" charset="0"/>
              </a:rPr>
              <a:t>.</a:t>
            </a:r>
          </a:p>
        </p:txBody>
      </p:sp>
      <p:sp>
        <p:nvSpPr>
          <p:cNvPr id="60" name="Прямоугольник 59">
            <a:extLst>
              <a:ext uri="{FF2B5EF4-FFF2-40B4-BE49-F238E27FC236}">
                <a16:creationId xmlns:a16="http://schemas.microsoft.com/office/drawing/2014/main" id="{57920DBE-4AC1-4CB8-BF8B-EA71ED4F93C9}"/>
              </a:ext>
            </a:extLst>
          </p:cNvPr>
          <p:cNvSpPr/>
          <p:nvPr/>
        </p:nvSpPr>
        <p:spPr>
          <a:xfrm>
            <a:off x="5156731" y="1379674"/>
            <a:ext cx="3545388" cy="3539430"/>
          </a:xfrm>
          <a:prstGeom prst="rect">
            <a:avLst/>
          </a:prstGeom>
        </p:spPr>
        <p:txBody>
          <a:bodyPr wrap="square">
            <a:spAutoFit/>
          </a:bodyPr>
          <a:lstStyle/>
          <a:p>
            <a:pPr algn="ctr"/>
            <a:r>
              <a:rPr lang="ru-RU" sz="1600" dirty="0" err="1">
                <a:solidFill>
                  <a:srgbClr val="C00000"/>
                </a:solidFill>
                <a:latin typeface="Times New Roman" panose="02020603050405020304" pitchFamily="18" charset="0"/>
                <a:cs typeface="Times New Roman" panose="02020603050405020304" pitchFamily="18" charset="0"/>
              </a:rPr>
              <a:t>Жумладан</a:t>
            </a:r>
            <a:r>
              <a:rPr lang="ru-RU" sz="1600" dirty="0">
                <a:solidFill>
                  <a:srgbClr val="C00000"/>
                </a:solidFill>
                <a:latin typeface="Times New Roman" panose="02020603050405020304" pitchFamily="18" charset="0"/>
                <a:cs typeface="Times New Roman" panose="02020603050405020304" pitchFamily="18" charset="0"/>
              </a:rPr>
              <a:t>, 2025 </a:t>
            </a:r>
            <a:r>
              <a:rPr lang="ru-RU" sz="1600" dirty="0" err="1">
                <a:solidFill>
                  <a:srgbClr val="C00000"/>
                </a:solidFill>
                <a:latin typeface="Times New Roman" panose="02020603050405020304" pitchFamily="18" charset="0"/>
                <a:cs typeface="Times New Roman" panose="02020603050405020304" pitchFamily="18" charset="0"/>
              </a:rPr>
              <a:t>йилга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қадар</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Ўзбекистон</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smtClean="0">
                <a:solidFill>
                  <a:srgbClr val="C00000"/>
                </a:solidFill>
                <a:latin typeface="Times New Roman" panose="02020603050405020304" pitchFamily="18" charset="0"/>
                <a:cs typeface="Times New Roman" panose="02020603050405020304" pitchFamily="18" charset="0"/>
              </a:rPr>
              <a:t>Республикаси</a:t>
            </a:r>
            <a:r>
              <a:rPr lang="ru-RU" sz="1600" dirty="0" smtClean="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соғлиқни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сақлаш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тизимини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жисмоний</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тарбия</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ва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спортни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ривожлантириш</a:t>
            </a:r>
            <a:r>
              <a:rPr lang="ru-RU" sz="1600" dirty="0">
                <a:solidFill>
                  <a:srgbClr val="C00000"/>
                </a:solidFill>
                <a:latin typeface="Times New Roman" panose="02020603050405020304" pitchFamily="18" charset="0"/>
                <a:cs typeface="Times New Roman" panose="02020603050405020304" pitchFamily="18" charset="0"/>
              </a:rPr>
              <a:t>, 2022 </a:t>
            </a:r>
            <a:r>
              <a:rPr lang="ru-RU" sz="1600" dirty="0" err="1">
                <a:solidFill>
                  <a:srgbClr val="C00000"/>
                </a:solidFill>
                <a:latin typeface="Times New Roman" panose="02020603050405020304" pitchFamily="18" charset="0"/>
                <a:cs typeface="Times New Roman" panose="02020603050405020304" pitchFamily="18" charset="0"/>
              </a:rPr>
              <a:t>йилга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қадар</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юқумли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бўлмаган</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касалликлар</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профилактикаси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аҳолининг</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соғлом</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турмуш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тарзини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қўллаб-қувватлаш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ва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жисмоний</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фаоллиги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даражасини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ошириш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концепциялари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ҳамда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соғлом</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турмуш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тарзини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кенг</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татбиқ</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этиш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ва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оммавий</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спортни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янада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ривожлантириш</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чора-тадбирлари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тасдиқланди</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ва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ижрога</a:t>
            </a:r>
            <a:r>
              <a:rPr lang="ru-RU" sz="1600" dirty="0">
                <a:solidFill>
                  <a:srgbClr val="C00000"/>
                </a:solidFill>
                <a:latin typeface="Times New Roman" panose="02020603050405020304" pitchFamily="18" charset="0"/>
                <a:cs typeface="Times New Roman" panose="02020603050405020304" pitchFamily="18" charset="0"/>
              </a:rPr>
              <a:t> </a:t>
            </a:r>
            <a:r>
              <a:rPr lang="ru-RU" sz="1600" dirty="0" err="1">
                <a:solidFill>
                  <a:srgbClr val="C00000"/>
                </a:solidFill>
                <a:latin typeface="Times New Roman" panose="02020603050405020304" pitchFamily="18" charset="0"/>
                <a:cs typeface="Times New Roman" panose="02020603050405020304" pitchFamily="18" charset="0"/>
              </a:rPr>
              <a:t>қаратилди</a:t>
            </a:r>
            <a:r>
              <a:rPr lang="ru-RU" sz="1600" dirty="0">
                <a:solidFill>
                  <a:srgbClr val="C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extLst>
              <p:ext uri="{D42A27DB-BD31-4B8C-83A1-F6EECF244321}">
                <p14:modId xmlns:p14="http://schemas.microsoft.com/office/powerpoint/2010/main" val="1398323109"/>
              </p:ext>
            </p:extLst>
          </p:nvPr>
        </p:nvGraphicFramePr>
        <p:xfrm>
          <a:off x="275423" y="0"/>
          <a:ext cx="8582140" cy="498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47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3812" y="425636"/>
            <a:ext cx="4048699"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indent="540385" algn="just">
              <a:spcAft>
                <a:spcPts val="0"/>
              </a:spcAft>
            </a:pPr>
            <a:r>
              <a:rPr lang="ru-RU" sz="1600" dirty="0" err="1" smtClean="0">
                <a:solidFill>
                  <a:schemeClr val="tx1"/>
                </a:solidFill>
                <a:latin typeface="Times New Roman" panose="02020603050405020304" pitchFamily="18" charset="0"/>
                <a:ea typeface="Times New Roman" panose="02020603050405020304" pitchFamily="18" charset="0"/>
              </a:rPr>
              <a:t>Болаларнинг</a:t>
            </a:r>
            <a:r>
              <a:rPr lang="ru-RU" sz="1600" dirty="0" smtClean="0">
                <a:solidFill>
                  <a:schemeClr val="tx1"/>
                </a:solidFill>
                <a:latin typeface="Times New Roman" panose="02020603050405020304" pitchFamily="18" charset="0"/>
                <a:ea typeface="Times New Roman" panose="02020603050405020304" pitchFamily="18" charset="0"/>
              </a:rPr>
              <a:t> </a:t>
            </a:r>
            <a:r>
              <a:rPr lang="ru-RU" sz="1600" dirty="0">
                <a:solidFill>
                  <a:schemeClr val="tx1"/>
                </a:solidFill>
                <a:latin typeface="Times New Roman" panose="02020603050405020304" pitchFamily="18" charset="0"/>
                <a:ea typeface="Times New Roman" panose="02020603050405020304" pitchFamily="18" charset="0"/>
              </a:rPr>
              <a:t>5 </a:t>
            </a:r>
            <a:r>
              <a:rPr lang="ru-RU" sz="1600" dirty="0" err="1">
                <a:solidFill>
                  <a:schemeClr val="tx1"/>
                </a:solidFill>
                <a:latin typeface="Times New Roman" panose="02020603050405020304" pitchFamily="18" charset="0"/>
                <a:ea typeface="Times New Roman" panose="02020603050405020304" pitchFamily="18" charset="0"/>
              </a:rPr>
              <a:t>ёшгача</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бўлган</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даврда</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оптимал</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ривожланиши</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ва</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ўсишини</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таъминлаш</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мақсадида</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қуйидагиларни</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назарда</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тутувчи</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патронажнинг</a:t>
            </a:r>
            <a:r>
              <a:rPr lang="ru-RU" sz="1600" dirty="0">
                <a:solidFill>
                  <a:schemeClr val="tx1"/>
                </a:solidFill>
                <a:latin typeface="Times New Roman" panose="02020603050405020304" pitchFamily="18" charset="0"/>
                <a:ea typeface="Times New Roman" panose="02020603050405020304" pitchFamily="18" charset="0"/>
              </a:rPr>
              <a:t> универсал-</a:t>
            </a:r>
            <a:r>
              <a:rPr lang="ru-RU" sz="1600" dirty="0" err="1">
                <a:solidFill>
                  <a:schemeClr val="tx1"/>
                </a:solidFill>
                <a:latin typeface="Times New Roman" panose="02020603050405020304" pitchFamily="18" charset="0"/>
                <a:ea typeface="Times New Roman" panose="02020603050405020304" pitchFamily="18" charset="0"/>
              </a:rPr>
              <a:t>прогрессив</a:t>
            </a:r>
            <a:r>
              <a:rPr lang="ru-RU" sz="1600" dirty="0">
                <a:solidFill>
                  <a:schemeClr val="tx1"/>
                </a:solidFill>
                <a:latin typeface="Times New Roman" panose="02020603050405020304" pitchFamily="18" charset="0"/>
                <a:ea typeface="Times New Roman" panose="02020603050405020304" pitchFamily="18" charset="0"/>
              </a:rPr>
              <a:t> модели 2022 </a:t>
            </a:r>
            <a:r>
              <a:rPr lang="ru-RU" sz="1600" dirty="0" err="1">
                <a:solidFill>
                  <a:schemeClr val="tx1"/>
                </a:solidFill>
                <a:latin typeface="Times New Roman" panose="02020603050405020304" pitchFamily="18" charset="0"/>
                <a:ea typeface="Times New Roman" panose="02020603050405020304" pitchFamily="18" charset="0"/>
              </a:rPr>
              <a:t>йил</a:t>
            </a:r>
            <a:r>
              <a:rPr lang="ru-RU" sz="1600" dirty="0">
                <a:solidFill>
                  <a:schemeClr val="tx1"/>
                </a:solidFill>
                <a:latin typeface="Times New Roman" panose="02020603050405020304" pitchFamily="18" charset="0"/>
                <a:ea typeface="Times New Roman" panose="02020603050405020304" pitchFamily="18" charset="0"/>
              </a:rPr>
              <a:t> 1 </a:t>
            </a:r>
            <a:r>
              <a:rPr lang="ru-RU" sz="1600" dirty="0" err="1">
                <a:solidFill>
                  <a:schemeClr val="tx1"/>
                </a:solidFill>
                <a:latin typeface="Times New Roman" panose="02020603050405020304" pitchFamily="18" charset="0"/>
                <a:ea typeface="Times New Roman" panose="02020603050405020304" pitchFamily="18" charset="0"/>
              </a:rPr>
              <a:t>январга</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қадар</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босқичма-босқич</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жорий</a:t>
            </a:r>
            <a:r>
              <a:rPr lang="ru-RU" sz="1600" dirty="0">
                <a:solidFill>
                  <a:schemeClr val="tx1"/>
                </a:solidFill>
                <a:latin typeface="Times New Roman" panose="02020603050405020304" pitchFamily="18" charset="0"/>
                <a:ea typeface="Times New Roman" panose="02020603050405020304" pitchFamily="18" charset="0"/>
              </a:rPr>
              <a:t> </a:t>
            </a:r>
            <a:r>
              <a:rPr lang="ru-RU" sz="1600" dirty="0" err="1">
                <a:solidFill>
                  <a:schemeClr val="tx1"/>
                </a:solidFill>
                <a:latin typeface="Times New Roman" panose="02020603050405020304" pitchFamily="18" charset="0"/>
                <a:ea typeface="Times New Roman" panose="02020603050405020304" pitchFamily="18" charset="0"/>
              </a:rPr>
              <a:t>этилсин</a:t>
            </a:r>
            <a:r>
              <a:rPr lang="ru-RU" sz="1600" dirty="0">
                <a:solidFill>
                  <a:schemeClr val="tx1"/>
                </a:solidFill>
                <a:latin typeface="Times New Roman" panose="02020603050405020304" pitchFamily="18" charset="0"/>
                <a:ea typeface="Times New Roman" panose="02020603050405020304" pitchFamily="18" charset="0"/>
              </a:rPr>
              <a:t>: </a:t>
            </a:r>
          </a:p>
        </p:txBody>
      </p:sp>
      <p:sp>
        <p:nvSpPr>
          <p:cNvPr id="3" name="Прямоугольник 2"/>
          <p:cNvSpPr/>
          <p:nvPr/>
        </p:nvSpPr>
        <p:spPr>
          <a:xfrm>
            <a:off x="4572000" y="548831"/>
            <a:ext cx="4572000" cy="418576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indent="540385" algn="just">
              <a:spcAft>
                <a:spcPts val="0"/>
              </a:spcAft>
            </a:pPr>
            <a:r>
              <a:rPr lang="ru-RU" sz="1400" dirty="0" err="1">
                <a:solidFill>
                  <a:srgbClr val="000000"/>
                </a:solidFill>
                <a:latin typeface="Times New Roman" panose="02020603050405020304" pitchFamily="18" charset="0"/>
                <a:ea typeface="Times New Roman" panose="02020603050405020304" pitchFamily="18" charset="0"/>
              </a:rPr>
              <a:t>ҳомиладор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ва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туғруқдан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кейинги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даврдаги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аёллар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ҳамда</a:t>
            </a:r>
            <a:r>
              <a:rPr lang="ru-RU" sz="1400" dirty="0">
                <a:solidFill>
                  <a:srgbClr val="000000"/>
                </a:solidFill>
                <a:latin typeface="Times New Roman" panose="02020603050405020304" pitchFamily="18" charset="0"/>
                <a:ea typeface="Times New Roman" panose="02020603050405020304" pitchFamily="18" charset="0"/>
              </a:rPr>
              <a:t> 5 </a:t>
            </a:r>
            <a:r>
              <a:rPr lang="ru-RU" sz="1400" dirty="0" err="1">
                <a:solidFill>
                  <a:srgbClr val="000000"/>
                </a:solidFill>
                <a:latin typeface="Times New Roman" panose="02020603050405020304" pitchFamily="18" charset="0"/>
                <a:ea typeface="Times New Roman" panose="02020603050405020304" pitchFamily="18" charset="0"/>
              </a:rPr>
              <a:t>ёшгача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болалари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мавжуд</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оилалар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учун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амалдаги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штатлар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доирасида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алоҳида</a:t>
            </a:r>
            <a:r>
              <a:rPr lang="ru-RU" sz="1400" dirty="0">
                <a:solidFill>
                  <a:srgbClr val="000000"/>
                </a:solidFill>
                <a:latin typeface="Times New Roman" panose="02020603050405020304" pitchFamily="18" charset="0"/>
                <a:ea typeface="Times New Roman" panose="02020603050405020304" pitchFamily="18" charset="0"/>
              </a:rPr>
              <a:t> патронаж </a:t>
            </a:r>
            <a:r>
              <a:rPr lang="ru-RU" sz="1400" dirty="0" err="1">
                <a:solidFill>
                  <a:srgbClr val="000000"/>
                </a:solidFill>
                <a:latin typeface="Times New Roman" panose="02020603050405020304" pitchFamily="18" charset="0"/>
                <a:ea typeface="Times New Roman" panose="02020603050405020304" pitchFamily="18" charset="0"/>
              </a:rPr>
              <a:t>ҳамширасини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бириктириш</a:t>
            </a:r>
            <a:r>
              <a:rPr lang="ru-RU" sz="1400" dirty="0">
                <a:solidFill>
                  <a:srgbClr val="000000"/>
                </a:solidFill>
                <a:latin typeface="Times New Roman" panose="02020603050405020304" pitchFamily="18" charset="0"/>
                <a:ea typeface="Times New Roman" panose="02020603050405020304" pitchFamily="18" charset="0"/>
              </a:rPr>
              <a:t>;</a:t>
            </a:r>
            <a:endParaRPr lang="ru-RU" sz="1400" dirty="0">
              <a:latin typeface="Times New Roman" panose="02020603050405020304" pitchFamily="18" charset="0"/>
              <a:ea typeface="Times New Roman" panose="02020603050405020304" pitchFamily="18" charset="0"/>
            </a:endParaRPr>
          </a:p>
          <a:p>
            <a:pPr indent="540385" algn="just">
              <a:spcAft>
                <a:spcPts val="0"/>
              </a:spcAft>
            </a:pPr>
            <a:r>
              <a:rPr lang="ru-RU" sz="1400" dirty="0" err="1">
                <a:solidFill>
                  <a:srgbClr val="000000"/>
                </a:solidFill>
                <a:latin typeface="Times New Roman" panose="02020603050405020304" pitchFamily="18" charset="0"/>
                <a:ea typeface="Times New Roman" panose="02020603050405020304" pitchFamily="18" charset="0"/>
              </a:rPr>
              <a:t>ушбу</a:t>
            </a:r>
            <a:r>
              <a:rPr lang="ru-RU" sz="1400" dirty="0">
                <a:solidFill>
                  <a:srgbClr val="000000"/>
                </a:solidFill>
                <a:latin typeface="Times New Roman" panose="02020603050405020304" pitchFamily="18" charset="0"/>
                <a:ea typeface="Times New Roman" panose="02020603050405020304" pitchFamily="18" charset="0"/>
              </a:rPr>
              <a:t> патронаж </a:t>
            </a:r>
            <a:r>
              <a:rPr lang="ru-RU" sz="1400" dirty="0" err="1">
                <a:solidFill>
                  <a:srgbClr val="000000"/>
                </a:solidFill>
                <a:latin typeface="Times New Roman" panose="02020603050405020304" pitchFamily="18" charset="0"/>
                <a:ea typeface="Times New Roman" panose="02020603050405020304" pitchFamily="18" charset="0"/>
              </a:rPr>
              <a:t>ҳамшираси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томонидан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умумий</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ҳолати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қониқарли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ва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хавф</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гуруҳидаги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аҳолини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аниқлаш</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ҳамда</a:t>
            </a:r>
            <a:r>
              <a:rPr lang="ru-RU" sz="1400" dirty="0">
                <a:solidFill>
                  <a:srgbClr val="000000"/>
                </a:solidFill>
                <a:latin typeface="Times New Roman" panose="02020603050405020304" pitchFamily="18" charset="0"/>
                <a:ea typeface="Times New Roman" panose="02020603050405020304" pitchFamily="18" charset="0"/>
              </a:rPr>
              <a:t> улар </a:t>
            </a:r>
            <a:r>
              <a:rPr lang="ru-RU" sz="1400" dirty="0" err="1">
                <a:solidFill>
                  <a:srgbClr val="000000"/>
                </a:solidFill>
                <a:latin typeface="Times New Roman" panose="02020603050405020304" pitchFamily="18" charset="0"/>
                <a:ea typeface="Times New Roman" panose="02020603050405020304" pitchFamily="18" charset="0"/>
              </a:rPr>
              <a:t>соғлиғининг</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умумий</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ҳолатини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дифференциаллашган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ёндашув</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асосида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кузатиб</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бориш</a:t>
            </a:r>
            <a:r>
              <a:rPr lang="ru-RU" sz="1400" dirty="0">
                <a:solidFill>
                  <a:srgbClr val="000000"/>
                </a:solidFill>
                <a:latin typeface="Times New Roman" panose="02020603050405020304" pitchFamily="18" charset="0"/>
                <a:ea typeface="Times New Roman" panose="02020603050405020304" pitchFamily="18" charset="0"/>
              </a:rPr>
              <a:t>; </a:t>
            </a:r>
            <a:endParaRPr lang="ru-RU" sz="1400" dirty="0">
              <a:latin typeface="Times New Roman" panose="02020603050405020304" pitchFamily="18" charset="0"/>
              <a:ea typeface="Times New Roman" panose="02020603050405020304" pitchFamily="18" charset="0"/>
            </a:endParaRPr>
          </a:p>
          <a:p>
            <a:pPr indent="540385" algn="just">
              <a:spcAft>
                <a:spcPts val="0"/>
              </a:spcAft>
            </a:pPr>
            <a:r>
              <a:rPr lang="ru-RU" sz="1400" dirty="0" err="1">
                <a:solidFill>
                  <a:srgbClr val="000000"/>
                </a:solidFill>
                <a:latin typeface="Times New Roman" panose="02020603050405020304" pitchFamily="18" charset="0"/>
                <a:ea typeface="Times New Roman" panose="02020603050405020304" pitchFamily="18" charset="0"/>
              </a:rPr>
              <a:t>умумий</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ҳолати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қониқарли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бўлган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барча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ҳомиладор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ва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туғруқдан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кейинги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даврдаги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аёллар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ҳамда</a:t>
            </a:r>
            <a:r>
              <a:rPr lang="ru-RU" sz="1400" dirty="0">
                <a:solidFill>
                  <a:srgbClr val="000000"/>
                </a:solidFill>
                <a:latin typeface="Times New Roman" panose="02020603050405020304" pitchFamily="18" charset="0"/>
                <a:ea typeface="Times New Roman" panose="02020603050405020304" pitchFamily="18" charset="0"/>
              </a:rPr>
              <a:t> 5 </a:t>
            </a:r>
            <a:r>
              <a:rPr lang="ru-RU" sz="1400" dirty="0" err="1">
                <a:solidFill>
                  <a:srgbClr val="000000"/>
                </a:solidFill>
                <a:latin typeface="Times New Roman" panose="02020603050405020304" pitchFamily="18" charset="0"/>
                <a:ea typeface="Times New Roman" panose="02020603050405020304" pitchFamily="18" charset="0"/>
              </a:rPr>
              <a:t>ёшгача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болалари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мавжуд</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оилаларни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ягона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меъёр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асосида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бевосита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кузатиш</a:t>
            </a:r>
            <a:r>
              <a:rPr lang="ru-RU" sz="1400" dirty="0">
                <a:solidFill>
                  <a:srgbClr val="000000"/>
                </a:solidFill>
                <a:latin typeface="Times New Roman" panose="02020603050405020304" pitchFamily="18" charset="0"/>
                <a:ea typeface="Times New Roman" panose="02020603050405020304" pitchFamily="18" charset="0"/>
              </a:rPr>
              <a:t>;</a:t>
            </a:r>
            <a:endParaRPr lang="ru-RU" sz="1400" dirty="0">
              <a:latin typeface="Times New Roman" panose="02020603050405020304" pitchFamily="18" charset="0"/>
              <a:ea typeface="Times New Roman" panose="02020603050405020304" pitchFamily="18" charset="0"/>
            </a:endParaRPr>
          </a:p>
          <a:p>
            <a:pPr indent="540385" algn="just">
              <a:spcAft>
                <a:spcPts val="0"/>
              </a:spcAft>
            </a:pPr>
            <a:r>
              <a:rPr lang="ru-RU" sz="1400" dirty="0" err="1">
                <a:solidFill>
                  <a:srgbClr val="000000"/>
                </a:solidFill>
                <a:latin typeface="Times New Roman" panose="02020603050405020304" pitchFamily="18" charset="0"/>
                <a:ea typeface="Times New Roman" panose="02020603050405020304" pitchFamily="18" charset="0"/>
              </a:rPr>
              <a:t>руҳий</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тушкунлик</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ҳолати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боланинг</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тўғри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овқатланиши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ва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ривожланиши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учун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соғлом</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муҳитни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таъминлашда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қийинчиликлари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мавжуд</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хавф</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гуруҳидаги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ҳомиладор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ва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туғруқдан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кейинги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даврдаги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аёллар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ҳамда</a:t>
            </a:r>
            <a:r>
              <a:rPr lang="ru-RU" sz="1400" dirty="0">
                <a:solidFill>
                  <a:srgbClr val="000000"/>
                </a:solidFill>
                <a:latin typeface="Times New Roman" panose="02020603050405020304" pitchFamily="18" charset="0"/>
                <a:ea typeface="Times New Roman" panose="02020603050405020304" pitchFamily="18" charset="0"/>
              </a:rPr>
              <a:t> 5 </a:t>
            </a:r>
            <a:r>
              <a:rPr lang="ru-RU" sz="1400" dirty="0" err="1">
                <a:solidFill>
                  <a:srgbClr val="000000"/>
                </a:solidFill>
                <a:latin typeface="Times New Roman" panose="02020603050405020304" pitchFamily="18" charset="0"/>
                <a:ea typeface="Times New Roman" panose="02020603050405020304" pitchFamily="18" charset="0"/>
              </a:rPr>
              <a:t>ёшгача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болалари</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бўлган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оилаларнинг</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ҳар</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бирига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индивидуал</a:t>
            </a:r>
            <a:r>
              <a:rPr lang="ru-RU" sz="1400" dirty="0">
                <a:solidFill>
                  <a:srgbClr val="000000"/>
                </a:solidFill>
                <a:latin typeface="Times New Roman" panose="02020603050405020304" pitchFamily="18" charset="0"/>
                <a:ea typeface="Times New Roman" panose="02020603050405020304" pitchFamily="18" charset="0"/>
              </a:rPr>
              <a:t> режа </a:t>
            </a:r>
            <a:r>
              <a:rPr lang="ru-RU" sz="1400" dirty="0" err="1">
                <a:solidFill>
                  <a:srgbClr val="000000"/>
                </a:solidFill>
                <a:latin typeface="Times New Roman" panose="02020603050405020304" pitchFamily="18" charset="0"/>
                <a:ea typeface="Times New Roman" panose="02020603050405020304" pitchFamily="18" charset="0"/>
              </a:rPr>
              <a:t>асосида</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кенгайтирилган</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ёрдам</a:t>
            </a:r>
            <a:r>
              <a:rPr lang="ru-RU" sz="1400" dirty="0">
                <a:solidFill>
                  <a:srgbClr val="000000"/>
                </a:solidFill>
                <a:latin typeface="Times New Roman" panose="02020603050405020304" pitchFamily="18" charset="0"/>
                <a:ea typeface="Times New Roman" panose="02020603050405020304" pitchFamily="18" charset="0"/>
              </a:rPr>
              <a:t> </a:t>
            </a:r>
            <a:r>
              <a:rPr lang="ru-RU" sz="1400" dirty="0" err="1">
                <a:solidFill>
                  <a:srgbClr val="000000"/>
                </a:solidFill>
                <a:latin typeface="Times New Roman" panose="02020603050405020304" pitchFamily="18" charset="0"/>
                <a:ea typeface="Times New Roman" panose="02020603050405020304" pitchFamily="18" charset="0"/>
              </a:rPr>
              <a:t>кўрсатиш</a:t>
            </a:r>
            <a:r>
              <a:rPr lang="ru-RU" sz="1400" dirty="0">
                <a:solidFill>
                  <a:srgbClr val="000000"/>
                </a:solidFill>
                <a:latin typeface="Times New Roman" panose="02020603050405020304" pitchFamily="18" charset="0"/>
                <a:ea typeface="Times New Roman" panose="02020603050405020304" pitchFamily="18" charset="0"/>
              </a:rPr>
              <a:t>.</a:t>
            </a:r>
            <a:endParaRPr lang="ru-RU" sz="1400" dirty="0">
              <a:latin typeface="Times New Roman" panose="02020603050405020304" pitchFamily="18" charset="0"/>
              <a:ea typeface="Times New Roman" panose="02020603050405020304" pitchFamily="18" charset="0"/>
            </a:endParaRPr>
          </a:p>
        </p:txBody>
      </p:sp>
      <p:sp>
        <p:nvSpPr>
          <p:cNvPr id="4" name="Стрелка вправо 3"/>
          <p:cNvSpPr/>
          <p:nvPr/>
        </p:nvSpPr>
        <p:spPr>
          <a:xfrm>
            <a:off x="4296579" y="1210466"/>
            <a:ext cx="275421" cy="27542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22" name="Picture 2" descr="Картинки по запросу &quot;потранаж&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436" y="2388325"/>
            <a:ext cx="3321586" cy="2252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1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0930" y="176270"/>
            <a:ext cx="3828362" cy="255454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indent="540385" algn="just">
              <a:spcAft>
                <a:spcPts val="0"/>
              </a:spcAft>
            </a:pPr>
            <a:r>
              <a:rPr lang="ru-RU" sz="1600" dirty="0" err="1" smtClean="0">
                <a:solidFill>
                  <a:srgbClr val="000000"/>
                </a:solidFill>
                <a:latin typeface="Times New Roman" panose="02020603050405020304" pitchFamily="18" charset="0"/>
                <a:ea typeface="Times New Roman" panose="02020603050405020304" pitchFamily="18" charset="0"/>
              </a:rPr>
              <a:t>Сирдарё</a:t>
            </a:r>
            <a:r>
              <a:rPr lang="ru-RU" sz="1600" dirty="0" smtClean="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вилоятининг</a:t>
            </a:r>
            <a:r>
              <a:rPr lang="ru-RU" sz="1600" dirty="0">
                <a:solidFill>
                  <a:srgbClr val="000000"/>
                </a:solidFill>
                <a:latin typeface="Times New Roman" panose="02020603050405020304" pitchFamily="18" charset="0"/>
                <a:ea typeface="Times New Roman" panose="02020603050405020304" pitchFamily="18" charset="0"/>
              </a:rPr>
              <a:t> туман (</a:t>
            </a:r>
            <a:r>
              <a:rPr lang="ru-RU" sz="1600" dirty="0" err="1">
                <a:solidFill>
                  <a:srgbClr val="000000"/>
                </a:solidFill>
                <a:latin typeface="Times New Roman" panose="02020603050405020304" pitchFamily="18" charset="0"/>
                <a:ea typeface="Times New Roman" panose="02020603050405020304" pitchFamily="18" charset="0"/>
              </a:rPr>
              <a:t>шаҳар</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кўп</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тармоқли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марказий</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поликлиникаларида</a:t>
            </a:r>
            <a:r>
              <a:rPr lang="ru-RU" sz="1600" dirty="0">
                <a:solidFill>
                  <a:srgbClr val="000000"/>
                </a:solidFill>
                <a:latin typeface="Times New Roman" panose="02020603050405020304" pitchFamily="18" charset="0"/>
                <a:ea typeface="Times New Roman" panose="02020603050405020304" pitchFamily="18" charset="0"/>
              </a:rPr>
              <a:t> 2021 </a:t>
            </a:r>
            <a:r>
              <a:rPr lang="ru-RU" sz="1600" dirty="0" err="1">
                <a:solidFill>
                  <a:srgbClr val="000000"/>
                </a:solidFill>
                <a:latin typeface="Times New Roman" panose="02020603050405020304" pitchFamily="18" charset="0"/>
                <a:ea typeface="Times New Roman" panose="02020603050405020304" pitchFamily="18" charset="0"/>
              </a:rPr>
              <a:t>йил</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smtClean="0">
                <a:solidFill>
                  <a:srgbClr val="000000"/>
                </a:solidFill>
                <a:latin typeface="Times New Roman" panose="02020603050405020304" pitchFamily="18" charset="0"/>
                <a:ea typeface="Times New Roman" panose="02020603050405020304" pitchFamily="18" charset="0"/>
              </a:rPr>
              <a:t/>
            </a:r>
            <a:br>
              <a:rPr lang="ru-RU" sz="1600" dirty="0" smtClean="0">
                <a:solidFill>
                  <a:srgbClr val="000000"/>
                </a:solidFill>
                <a:latin typeface="Times New Roman" panose="02020603050405020304" pitchFamily="18" charset="0"/>
                <a:ea typeface="Times New Roman" panose="02020603050405020304" pitchFamily="18" charset="0"/>
              </a:rPr>
            </a:br>
            <a:r>
              <a:rPr lang="ru-RU" sz="1600" dirty="0" smtClean="0">
                <a:solidFill>
                  <a:srgbClr val="000000"/>
                </a:solidFill>
                <a:latin typeface="Times New Roman" panose="02020603050405020304" pitchFamily="18" charset="0"/>
                <a:ea typeface="Times New Roman" panose="02020603050405020304" pitchFamily="18" charset="0"/>
              </a:rPr>
              <a:t>1 </a:t>
            </a:r>
            <a:r>
              <a:rPr lang="ru-RU" sz="1600" dirty="0" err="1">
                <a:solidFill>
                  <a:srgbClr val="000000"/>
                </a:solidFill>
                <a:latin typeface="Times New Roman" panose="02020603050405020304" pitchFamily="18" charset="0"/>
                <a:ea typeface="Times New Roman" panose="02020603050405020304" pitchFamily="18" charset="0"/>
              </a:rPr>
              <a:t>январдан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бошлаб</a:t>
            </a:r>
            <a:r>
              <a:rPr lang="ru-RU" sz="1600" dirty="0">
                <a:solidFill>
                  <a:srgbClr val="000000"/>
                </a:solidFill>
                <a:latin typeface="Times New Roman" panose="02020603050405020304" pitchFamily="18" charset="0"/>
                <a:ea typeface="Times New Roman" panose="02020603050405020304" pitchFamily="18" charset="0"/>
              </a:rPr>
              <a:t> эксперимент </a:t>
            </a:r>
            <a:r>
              <a:rPr lang="ru-RU" sz="1600" dirty="0" err="1">
                <a:solidFill>
                  <a:srgbClr val="000000"/>
                </a:solidFill>
                <a:latin typeface="Times New Roman" panose="02020603050405020304" pitchFamily="18" charset="0"/>
                <a:ea typeface="Times New Roman" panose="02020603050405020304" pitchFamily="18" charset="0"/>
              </a:rPr>
              <a:t>тариқасида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тўғри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овқатланиш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соғлом</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турмуш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тарзини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юритиш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бўйича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махсус</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тайёргарликдан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ўтган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шифокор</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ўрта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тиббиёт</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ходимларидан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иборат</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smtClean="0">
                <a:solidFill>
                  <a:srgbClr val="000000"/>
                </a:solidFill>
                <a:latin typeface="Times New Roman" panose="02020603050405020304" pitchFamily="18" charset="0"/>
                <a:ea typeface="Times New Roman" panose="02020603050405020304" pitchFamily="18" charset="0"/>
              </a:rPr>
              <a:t>хоналари</a:t>
            </a:r>
            <a:r>
              <a:rPr lang="ru-RU" sz="1600" dirty="0" smtClean="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ташкил</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smtClean="0">
                <a:solidFill>
                  <a:srgbClr val="000000"/>
                </a:solidFill>
                <a:latin typeface="Times New Roman" panose="02020603050405020304" pitchFamily="18" charset="0"/>
                <a:ea typeface="Times New Roman" panose="02020603050405020304" pitchFamily="18" charset="0"/>
              </a:rPr>
              <a:t>эти </a:t>
            </a:r>
            <a:r>
              <a:rPr lang="ru-RU" sz="1600" b="1" dirty="0" smtClean="0">
                <a:solidFill>
                  <a:srgbClr val="000000"/>
                </a:solidFill>
                <a:latin typeface="Times New Roman" panose="02020603050405020304" pitchFamily="18" charset="0"/>
                <a:ea typeface="Times New Roman" panose="02020603050405020304" pitchFamily="18" charset="0"/>
              </a:rPr>
              <a:t>«</a:t>
            </a:r>
            <a:r>
              <a:rPr lang="ru-RU" sz="1600" b="1" dirty="0" err="1" smtClean="0">
                <a:solidFill>
                  <a:srgbClr val="000000"/>
                </a:solidFill>
                <a:latin typeface="Times New Roman" panose="02020603050405020304" pitchFamily="18" charset="0"/>
                <a:ea typeface="Times New Roman" panose="02020603050405020304" pitchFamily="18" charset="0"/>
              </a:rPr>
              <a:t>Тўғри</a:t>
            </a:r>
            <a:r>
              <a:rPr lang="ru-RU" sz="1600" b="1" dirty="0" smtClean="0">
                <a:solidFill>
                  <a:srgbClr val="000000"/>
                </a:solidFill>
                <a:latin typeface="Times New Roman" panose="02020603050405020304" pitchFamily="18" charset="0"/>
                <a:ea typeface="Times New Roman" panose="02020603050405020304" pitchFamily="18" charset="0"/>
              </a:rPr>
              <a:t> </a:t>
            </a:r>
            <a:r>
              <a:rPr lang="ru-RU" sz="1600" b="1" dirty="0" err="1">
                <a:solidFill>
                  <a:srgbClr val="000000"/>
                </a:solidFill>
                <a:latin typeface="Times New Roman" panose="02020603050405020304" pitchFamily="18" charset="0"/>
                <a:ea typeface="Times New Roman" panose="02020603050405020304" pitchFamily="18" charset="0"/>
              </a:rPr>
              <a:t>овқатланиш</a:t>
            </a:r>
            <a:r>
              <a:rPr lang="ru-RU" sz="1600" b="1" dirty="0">
                <a:solidFill>
                  <a:srgbClr val="000000"/>
                </a:solidFill>
                <a:latin typeface="Times New Roman" panose="02020603050405020304" pitchFamily="18" charset="0"/>
                <a:ea typeface="Times New Roman" panose="02020603050405020304" pitchFamily="18" charset="0"/>
              </a:rPr>
              <a:t> </a:t>
            </a:r>
            <a:r>
              <a:rPr lang="ru-RU" sz="1600" b="1" dirty="0" err="1">
                <a:solidFill>
                  <a:srgbClr val="000000"/>
                </a:solidFill>
                <a:latin typeface="Times New Roman" panose="02020603050405020304" pitchFamily="18" charset="0"/>
                <a:ea typeface="Times New Roman" panose="02020603050405020304" pitchFamily="18" charset="0"/>
              </a:rPr>
              <a:t>ва</a:t>
            </a:r>
            <a:r>
              <a:rPr lang="ru-RU" sz="1600" b="1" dirty="0">
                <a:solidFill>
                  <a:srgbClr val="000000"/>
                </a:solidFill>
                <a:latin typeface="Times New Roman" panose="02020603050405020304" pitchFamily="18" charset="0"/>
                <a:ea typeface="Times New Roman" panose="02020603050405020304" pitchFamily="18" charset="0"/>
              </a:rPr>
              <a:t> </a:t>
            </a:r>
            <a:r>
              <a:rPr lang="ru-RU" sz="1600" b="1" dirty="0" err="1">
                <a:solidFill>
                  <a:srgbClr val="000000"/>
                </a:solidFill>
                <a:latin typeface="Times New Roman" panose="02020603050405020304" pitchFamily="18" charset="0"/>
                <a:ea typeface="Times New Roman" panose="02020603050405020304" pitchFamily="18" charset="0"/>
              </a:rPr>
              <a:t>соғлом</a:t>
            </a:r>
            <a:r>
              <a:rPr lang="ru-RU" sz="1600" b="1" dirty="0">
                <a:solidFill>
                  <a:srgbClr val="000000"/>
                </a:solidFill>
                <a:latin typeface="Times New Roman" panose="02020603050405020304" pitchFamily="18" charset="0"/>
                <a:ea typeface="Times New Roman" panose="02020603050405020304" pitchFamily="18" charset="0"/>
              </a:rPr>
              <a:t> </a:t>
            </a:r>
            <a:r>
              <a:rPr lang="ru-RU" sz="1600" b="1" dirty="0" err="1">
                <a:solidFill>
                  <a:srgbClr val="000000"/>
                </a:solidFill>
                <a:latin typeface="Times New Roman" panose="02020603050405020304" pitchFamily="18" charset="0"/>
                <a:ea typeface="Times New Roman" panose="02020603050405020304" pitchFamily="18" charset="0"/>
              </a:rPr>
              <a:t>турмуш</a:t>
            </a:r>
            <a:r>
              <a:rPr lang="ru-RU" sz="1600" b="1" dirty="0">
                <a:solidFill>
                  <a:srgbClr val="000000"/>
                </a:solidFill>
                <a:latin typeface="Times New Roman" panose="02020603050405020304" pitchFamily="18" charset="0"/>
                <a:ea typeface="Times New Roman" panose="02020603050405020304" pitchFamily="18" charset="0"/>
              </a:rPr>
              <a:t> </a:t>
            </a:r>
            <a:r>
              <a:rPr lang="ru-RU" sz="1600" b="1" dirty="0" err="1">
                <a:solidFill>
                  <a:srgbClr val="000000"/>
                </a:solidFill>
                <a:latin typeface="Times New Roman" panose="02020603050405020304" pitchFamily="18" charset="0"/>
                <a:ea typeface="Times New Roman" panose="02020603050405020304" pitchFamily="18" charset="0"/>
              </a:rPr>
              <a:t>тарзи</a:t>
            </a:r>
            <a:r>
              <a:rPr lang="ru-RU" sz="1600" b="1" dirty="0">
                <a:solidFill>
                  <a:srgbClr val="000000"/>
                </a:solidFill>
                <a:latin typeface="Times New Roman" panose="02020603050405020304" pitchFamily="18" charset="0"/>
                <a:ea typeface="Times New Roman" panose="02020603050405020304" pitchFamily="18" charset="0"/>
              </a:rPr>
              <a:t>» </a:t>
            </a:r>
            <a:r>
              <a:rPr lang="ru-RU" sz="1600" dirty="0" err="1" smtClean="0">
                <a:solidFill>
                  <a:srgbClr val="000000"/>
                </a:solidFill>
                <a:latin typeface="Times New Roman" panose="02020603050405020304" pitchFamily="18" charset="0"/>
                <a:ea typeface="Times New Roman" panose="02020603050405020304" pitchFamily="18" charset="0"/>
              </a:rPr>
              <a:t>лсин</a:t>
            </a:r>
            <a:r>
              <a:rPr lang="ru-RU" sz="1600" dirty="0">
                <a:solidFill>
                  <a:srgbClr val="000000"/>
                </a:solidFill>
                <a:latin typeface="Times New Roman" panose="02020603050405020304" pitchFamily="18" charset="0"/>
                <a:ea typeface="Times New Roman" panose="02020603050405020304" pitchFamily="18" charset="0"/>
              </a:rPr>
              <a:t>.</a:t>
            </a:r>
            <a:endParaRPr lang="ru-RU" sz="1600" dirty="0">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4445306" y="860437"/>
            <a:ext cx="4572000" cy="353943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indent="540385" algn="just">
              <a:spcAft>
                <a:spcPts val="0"/>
              </a:spcAft>
            </a:pPr>
            <a:r>
              <a:rPr lang="ru-RU" sz="1600" dirty="0" err="1">
                <a:solidFill>
                  <a:srgbClr val="000000"/>
                </a:solidFill>
                <a:latin typeface="Times New Roman" panose="02020603050405020304" pitchFamily="18" charset="0"/>
                <a:ea typeface="Times New Roman" panose="02020603050405020304" pitchFamily="18" charset="0"/>
              </a:rPr>
              <a:t>Белгилансинки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Тўғри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овқатланиш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соғлом</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турмуш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тарзи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хоналари</a:t>
            </a:r>
            <a:r>
              <a:rPr lang="ru-RU" sz="1600" dirty="0">
                <a:solidFill>
                  <a:srgbClr val="000000"/>
                </a:solidFill>
                <a:latin typeface="Times New Roman" panose="02020603050405020304" pitchFamily="18" charset="0"/>
                <a:ea typeface="Times New Roman" panose="02020603050405020304" pitchFamily="18" charset="0"/>
              </a:rPr>
              <a:t>:</a:t>
            </a:r>
            <a:endParaRPr lang="ru-RU" sz="1600" dirty="0">
              <a:latin typeface="Times New Roman" panose="02020603050405020304" pitchFamily="18" charset="0"/>
              <a:ea typeface="Times New Roman" panose="02020603050405020304" pitchFamily="18" charset="0"/>
            </a:endParaRPr>
          </a:p>
          <a:p>
            <a:pPr indent="540385" algn="just">
              <a:spcAft>
                <a:spcPts val="0"/>
              </a:spcAft>
            </a:pPr>
            <a:r>
              <a:rPr lang="ru-RU" sz="1600" dirty="0" err="1">
                <a:solidFill>
                  <a:srgbClr val="000000"/>
                </a:solidFill>
                <a:latin typeface="Times New Roman" panose="02020603050405020304" pitchFamily="18" charset="0"/>
                <a:ea typeface="Times New Roman" panose="02020603050405020304" pitchFamily="18" charset="0"/>
              </a:rPr>
              <a:t>аҳолига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тўғри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овқатланиш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соғлом</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турмуш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тарзи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жисмоний</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фаоллик</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масалаларида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якка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тартибда</a:t>
            </a:r>
            <a:r>
              <a:rPr lang="ru-RU" sz="1600" dirty="0">
                <a:solidFill>
                  <a:srgbClr val="000000"/>
                </a:solidFill>
                <a:latin typeface="Times New Roman" panose="02020603050405020304" pitchFamily="18" charset="0"/>
                <a:ea typeface="Times New Roman" panose="02020603050405020304" pitchFamily="18" charset="0"/>
              </a:rPr>
              <a:t> профилактик </a:t>
            </a:r>
            <a:r>
              <a:rPr lang="ru-RU" sz="1600" dirty="0" err="1">
                <a:solidFill>
                  <a:srgbClr val="000000"/>
                </a:solidFill>
                <a:latin typeface="Times New Roman" panose="02020603050405020304" pitchFamily="18" charset="0"/>
                <a:ea typeface="Times New Roman" panose="02020603050405020304" pitchFamily="18" charset="0"/>
              </a:rPr>
              <a:t>тадбирларни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олиб</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боради</a:t>
            </a:r>
            <a:r>
              <a:rPr lang="ru-RU" sz="1600" dirty="0">
                <a:solidFill>
                  <a:srgbClr val="000000"/>
                </a:solidFill>
                <a:latin typeface="Times New Roman" panose="02020603050405020304" pitchFamily="18" charset="0"/>
                <a:ea typeface="Times New Roman" panose="02020603050405020304" pitchFamily="18" charset="0"/>
              </a:rPr>
              <a:t>;</a:t>
            </a:r>
            <a:endParaRPr lang="ru-RU" sz="1600" dirty="0">
              <a:latin typeface="Times New Roman" panose="02020603050405020304" pitchFamily="18" charset="0"/>
              <a:ea typeface="Times New Roman" panose="02020603050405020304" pitchFamily="18" charset="0"/>
            </a:endParaRPr>
          </a:p>
          <a:p>
            <a:pPr indent="540385" algn="just">
              <a:spcAft>
                <a:spcPts val="0"/>
              </a:spcAft>
            </a:pPr>
            <a:r>
              <a:rPr lang="ru-RU" sz="1600" dirty="0" smtClean="0">
                <a:solidFill>
                  <a:srgbClr val="000000"/>
                </a:solidFill>
                <a:latin typeface="Times New Roman" panose="02020603050405020304" pitchFamily="18" charset="0"/>
                <a:ea typeface="Times New Roman" panose="02020603050405020304" pitchFamily="18" charset="0"/>
              </a:rPr>
              <a:t>Республика </a:t>
            </a:r>
            <a:r>
              <a:rPr lang="ru-RU" sz="1600" dirty="0" err="1">
                <a:solidFill>
                  <a:srgbClr val="000000"/>
                </a:solidFill>
                <a:latin typeface="Times New Roman" panose="02020603050405020304" pitchFamily="18" charset="0"/>
                <a:ea typeface="Times New Roman" panose="02020603050405020304" pitchFamily="18" charset="0"/>
              </a:rPr>
              <a:t>бюджетидан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Соғлиқни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сақлаш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вазирлигига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ажратилган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маблағлар</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ҳисобидан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зарур</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моддий</a:t>
            </a:r>
            <a:r>
              <a:rPr lang="ru-RU" sz="1600" dirty="0">
                <a:solidFill>
                  <a:srgbClr val="000000"/>
                </a:solidFill>
                <a:latin typeface="Times New Roman" panose="02020603050405020304" pitchFamily="18" charset="0"/>
                <a:ea typeface="Times New Roman" panose="02020603050405020304" pitchFamily="18" charset="0"/>
              </a:rPr>
              <a:t>-техник </a:t>
            </a:r>
            <a:r>
              <a:rPr lang="ru-RU" sz="1600" dirty="0" err="1">
                <a:solidFill>
                  <a:srgbClr val="000000"/>
                </a:solidFill>
                <a:latin typeface="Times New Roman" panose="02020603050405020304" pitchFamily="18" charset="0"/>
                <a:ea typeface="Times New Roman" panose="02020603050405020304" pitchFamily="18" charset="0"/>
              </a:rPr>
              <a:t>воситалар</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билан</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жиҳозланади</a:t>
            </a:r>
            <a:r>
              <a:rPr lang="ru-RU" sz="1600" dirty="0">
                <a:solidFill>
                  <a:srgbClr val="000000"/>
                </a:solidFill>
                <a:latin typeface="Times New Roman" panose="02020603050405020304" pitchFamily="18" charset="0"/>
                <a:ea typeface="Times New Roman" panose="02020603050405020304" pitchFamily="18" charset="0"/>
              </a:rPr>
              <a:t>;</a:t>
            </a:r>
            <a:endParaRPr lang="ru-RU" sz="1600" dirty="0">
              <a:latin typeface="Times New Roman" panose="02020603050405020304" pitchFamily="18" charset="0"/>
              <a:ea typeface="Times New Roman" panose="02020603050405020304" pitchFamily="18" charset="0"/>
            </a:endParaRPr>
          </a:p>
          <a:p>
            <a:pPr indent="540385" algn="just">
              <a:spcAft>
                <a:spcPts val="0"/>
              </a:spcAft>
            </a:pPr>
            <a:r>
              <a:rPr lang="ru-RU" sz="1600" dirty="0" err="1">
                <a:solidFill>
                  <a:srgbClr val="000000"/>
                </a:solidFill>
                <a:latin typeface="Times New Roman" panose="02020603050405020304" pitchFamily="18" charset="0"/>
                <a:ea typeface="Times New Roman" panose="02020603050405020304" pitchFamily="18" charset="0"/>
              </a:rPr>
              <a:t>Аҳолининг</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соғлом</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турмуш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тарзини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қўллаб-қувватлаш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ва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жисмоний</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фаоллигини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ошириш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марказининг</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кейинги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ўринларда</a:t>
            </a:r>
            <a:r>
              <a:rPr lang="ru-RU" sz="1600" dirty="0">
                <a:solidFill>
                  <a:srgbClr val="000000"/>
                </a:solidFill>
                <a:latin typeface="Times New Roman" panose="02020603050405020304" pitchFamily="18" charset="0"/>
                <a:ea typeface="Times New Roman" panose="02020603050405020304" pitchFamily="18" charset="0"/>
              </a:rPr>
              <a:t> — </a:t>
            </a:r>
            <a:r>
              <a:rPr lang="ru-RU" sz="1600" dirty="0" err="1">
                <a:solidFill>
                  <a:srgbClr val="000000"/>
                </a:solidFill>
                <a:latin typeface="Times New Roman" panose="02020603050405020304" pitchFamily="18" charset="0"/>
                <a:ea typeface="Times New Roman" panose="02020603050405020304" pitchFamily="18" charset="0"/>
              </a:rPr>
              <a:t>Марказ</a:t>
            </a:r>
            <a:r>
              <a:rPr lang="ru-RU" sz="1600" dirty="0">
                <a:solidFill>
                  <a:srgbClr val="000000"/>
                </a:solidFill>
                <a:latin typeface="Times New Roman" panose="02020603050405020304" pitchFamily="18" charset="0"/>
                <a:ea typeface="Times New Roman" panose="02020603050405020304" pitchFamily="18" charset="0"/>
              </a:rPr>
              <a:t>) туман (</a:t>
            </a:r>
            <a:r>
              <a:rPr lang="ru-RU" sz="1600" dirty="0" err="1">
                <a:solidFill>
                  <a:srgbClr val="000000"/>
                </a:solidFill>
                <a:latin typeface="Times New Roman" panose="02020603050405020304" pitchFamily="18" charset="0"/>
                <a:ea typeface="Times New Roman" panose="02020603050405020304" pitchFamily="18" charset="0"/>
              </a:rPr>
              <a:t>шаҳар</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бўлинмалари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штатларини</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қайта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кўриб</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чиқиш</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ҳисобига</a:t>
            </a:r>
            <a:r>
              <a:rPr lang="ru-RU" sz="1600" dirty="0">
                <a:solidFill>
                  <a:srgbClr val="000000"/>
                </a:solidFill>
                <a:latin typeface="Times New Roman" panose="02020603050405020304" pitchFamily="18" charset="0"/>
                <a:ea typeface="Times New Roman" panose="02020603050405020304" pitchFamily="18" charset="0"/>
              </a:rPr>
              <a:t> </a:t>
            </a:r>
            <a:r>
              <a:rPr lang="ru-RU" sz="1600" dirty="0" err="1">
                <a:solidFill>
                  <a:srgbClr val="000000"/>
                </a:solidFill>
                <a:latin typeface="Times New Roman" panose="02020603050405020304" pitchFamily="18" charset="0"/>
                <a:ea typeface="Times New Roman" panose="02020603050405020304" pitchFamily="18" charset="0"/>
              </a:rPr>
              <a:t>шакллантирилади</a:t>
            </a:r>
            <a:r>
              <a:rPr lang="ru-RU" sz="1600" dirty="0">
                <a:solidFill>
                  <a:srgbClr val="000000"/>
                </a:solidFill>
                <a:latin typeface="Times New Roman" panose="02020603050405020304" pitchFamily="18" charset="0"/>
                <a:ea typeface="Times New Roman" panose="02020603050405020304" pitchFamily="18" charset="0"/>
              </a:rPr>
              <a:t>.</a:t>
            </a:r>
            <a:endParaRPr lang="ru-RU" sz="1600" dirty="0">
              <a:latin typeface="Times New Roman" panose="02020603050405020304" pitchFamily="18" charset="0"/>
              <a:ea typeface="Times New Roman" panose="02020603050405020304" pitchFamily="18" charset="0"/>
            </a:endParaRPr>
          </a:p>
        </p:txBody>
      </p:sp>
      <p:sp>
        <p:nvSpPr>
          <p:cNvPr id="4" name="Стрелка вправо 3"/>
          <p:cNvSpPr/>
          <p:nvPr/>
        </p:nvSpPr>
        <p:spPr>
          <a:xfrm>
            <a:off x="4109292" y="1706929"/>
            <a:ext cx="286438" cy="4193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146" name="Picture 2" descr="Картинки по запросу &quot;овқатланиш&quot;"/>
          <p:cNvPicPr>
            <a:picLocks noChangeAspect="1" noChangeArrowheads="1"/>
          </p:cNvPicPr>
          <p:nvPr/>
        </p:nvPicPr>
        <p:blipFill rotWithShape="1">
          <a:blip r:embed="rId2">
            <a:extLst>
              <a:ext uri="{28A0092B-C50C-407E-A947-70E740481C1C}">
                <a14:useLocalDpi xmlns:a14="http://schemas.microsoft.com/office/drawing/2010/main" val="0"/>
              </a:ext>
            </a:extLst>
          </a:blip>
          <a:srcRect l="17332" t="10132" r="13560" b="5561"/>
          <a:stretch/>
        </p:blipFill>
        <p:spPr bwMode="auto">
          <a:xfrm>
            <a:off x="534317" y="2809301"/>
            <a:ext cx="3332603" cy="22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3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22863" y="1850835"/>
            <a:ext cx="6378765" cy="3139321"/>
          </a:xfrm>
          <a:prstGeom prst="rect">
            <a:avLst/>
          </a:prstGeom>
        </p:spPr>
        <p:txBody>
          <a:bodyPr wrap="square">
            <a:spAutoFit/>
          </a:bodyPr>
          <a:lstStyle/>
          <a:p>
            <a:pPr indent="540385" algn="just">
              <a:spcAft>
                <a:spcPts val="0"/>
              </a:spcAft>
            </a:pPr>
            <a:r>
              <a:rPr lang="ru-RU" dirty="0">
                <a:solidFill>
                  <a:schemeClr val="bg1"/>
                </a:solidFill>
                <a:latin typeface="Times New Roman" panose="02020603050405020304" pitchFamily="18" charset="0"/>
                <a:ea typeface="Times New Roman" panose="02020603050405020304" pitchFamily="18" charset="0"/>
              </a:rPr>
              <a:t>2021 </a:t>
            </a:r>
            <a:r>
              <a:rPr lang="ru-RU" dirty="0" err="1">
                <a:solidFill>
                  <a:schemeClr val="bg1"/>
                </a:solidFill>
                <a:latin typeface="Times New Roman" panose="02020603050405020304" pitchFamily="18" charset="0"/>
                <a:ea typeface="Times New Roman" panose="02020603050405020304" pitchFamily="18" charset="0"/>
              </a:rPr>
              <a:t>йил</a:t>
            </a:r>
            <a:r>
              <a:rPr lang="ru-RU" dirty="0">
                <a:solidFill>
                  <a:schemeClr val="bg1"/>
                </a:solidFill>
                <a:latin typeface="Times New Roman" panose="02020603050405020304" pitchFamily="18" charset="0"/>
                <a:ea typeface="Times New Roman" panose="02020603050405020304" pitchFamily="18" charset="0"/>
              </a:rPr>
              <a:t> 1 </a:t>
            </a:r>
            <a:r>
              <a:rPr lang="ru-RU" dirty="0" err="1">
                <a:solidFill>
                  <a:schemeClr val="bg1"/>
                </a:solidFill>
                <a:latin typeface="Times New Roman" panose="02020603050405020304" pitchFamily="18" charset="0"/>
                <a:ea typeface="Times New Roman" panose="02020603050405020304" pitchFamily="18" charset="0"/>
              </a:rPr>
              <a:t>февралга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қадар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Жаҳон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соғлиқни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сақлаш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ташкилотининг</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тавсиялари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асосида</a:t>
            </a:r>
            <a:r>
              <a:rPr lang="ru-RU" dirty="0">
                <a:solidFill>
                  <a:schemeClr val="bg1"/>
                </a:solidFill>
                <a:latin typeface="Times New Roman" panose="02020603050405020304" pitchFamily="18" charset="0"/>
                <a:ea typeface="Times New Roman" panose="02020603050405020304" pitchFamily="18" charset="0"/>
              </a:rPr>
              <a:t> диетолог </a:t>
            </a:r>
            <a:r>
              <a:rPr lang="ru-RU" dirty="0" err="1">
                <a:solidFill>
                  <a:schemeClr val="bg1"/>
                </a:solidFill>
                <a:latin typeface="Times New Roman" panose="02020603050405020304" pitchFamily="18" charset="0"/>
                <a:ea typeface="Times New Roman" panose="02020603050405020304" pitchFamily="18" charset="0"/>
              </a:rPr>
              <a:t>мутахассислар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овқатланиш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бўйича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маслаҳатчиларни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тайёрлаш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бўйича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ўқув</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дастурларини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тайёрласин</a:t>
            </a:r>
            <a:r>
              <a:rPr lang="ru-RU"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dirty="0">
                <a:solidFill>
                  <a:schemeClr val="bg1"/>
                </a:solidFill>
                <a:latin typeface="Times New Roman" panose="02020603050405020304" pitchFamily="18" charset="0"/>
                <a:ea typeface="Times New Roman" panose="02020603050405020304" pitchFamily="18" charset="0"/>
              </a:rPr>
              <a:t>2021 </a:t>
            </a:r>
            <a:r>
              <a:rPr lang="ru-RU" dirty="0" err="1">
                <a:solidFill>
                  <a:schemeClr val="bg1"/>
                </a:solidFill>
                <a:latin typeface="Times New Roman" panose="02020603050405020304" pitchFamily="18" charset="0"/>
                <a:ea typeface="Times New Roman" panose="02020603050405020304" pitchFamily="18" charset="0"/>
              </a:rPr>
              <a:t>йил</a:t>
            </a:r>
            <a:r>
              <a:rPr lang="ru-RU" dirty="0">
                <a:solidFill>
                  <a:schemeClr val="bg1"/>
                </a:solidFill>
                <a:latin typeface="Times New Roman" panose="02020603050405020304" pitchFamily="18" charset="0"/>
                <a:ea typeface="Times New Roman" panose="02020603050405020304" pitchFamily="18" charset="0"/>
              </a:rPr>
              <a:t> 1 </a:t>
            </a:r>
            <a:r>
              <a:rPr lang="ru-RU" dirty="0" err="1">
                <a:solidFill>
                  <a:schemeClr val="bg1"/>
                </a:solidFill>
                <a:latin typeface="Times New Roman" panose="02020603050405020304" pitchFamily="18" charset="0"/>
                <a:ea typeface="Times New Roman" panose="02020603050405020304" pitchFamily="18" charset="0"/>
              </a:rPr>
              <a:t>майга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қадар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Ўзбекистон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давлат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жисмоний</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тарбия</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спорт </a:t>
            </a:r>
            <a:r>
              <a:rPr lang="ru-RU" dirty="0" err="1">
                <a:solidFill>
                  <a:schemeClr val="bg1"/>
                </a:solidFill>
                <a:latin typeface="Times New Roman" panose="02020603050405020304" pitchFamily="18" charset="0"/>
                <a:ea typeface="Times New Roman" panose="02020603050405020304" pitchFamily="18" charset="0"/>
              </a:rPr>
              <a:t>университети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ҳузуридаги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Жисмоний</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тарбия</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спорт </a:t>
            </a:r>
            <a:r>
              <a:rPr lang="ru-RU" dirty="0" err="1">
                <a:solidFill>
                  <a:schemeClr val="bg1"/>
                </a:solidFill>
                <a:latin typeface="Times New Roman" panose="02020603050405020304" pitchFamily="18" charset="0"/>
                <a:ea typeface="Times New Roman" panose="02020603050405020304" pitchFamily="18" charset="0"/>
              </a:rPr>
              <a:t>илмий-тадқиқотлар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институти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билан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биргаликда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аҳолининг</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ёши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жинси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физиологик</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ҳолати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касбига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кўра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гуруҳлари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учун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тавсия</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этиладиган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ўртача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кунлик</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овқатланиш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меъёрлари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ҳамда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жисмоний</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машқлар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комплексини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ишлаб</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чиқсин</a:t>
            </a:r>
            <a:r>
              <a:rPr lang="ru-RU" dirty="0">
                <a:solidFill>
                  <a:schemeClr val="bg1"/>
                </a:solidFill>
                <a:latin typeface="Times New Roman" panose="02020603050405020304" pitchFamily="18" charset="0"/>
                <a:ea typeface="Times New Roman" panose="02020603050405020304" pitchFamily="18" charset="0"/>
              </a:rPr>
              <a:t>. </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525" y="122661"/>
            <a:ext cx="2715774" cy="2298197"/>
          </a:xfrm>
          <a:prstGeom prst="rect">
            <a:avLst/>
          </a:prstGeom>
        </p:spPr>
      </p:pic>
    </p:spTree>
    <p:extLst>
      <p:ext uri="{BB962C8B-B14F-4D97-AF65-F5344CB8AC3E}">
        <p14:creationId xmlns:p14="http://schemas.microsoft.com/office/powerpoint/2010/main" val="41273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47850" y="1744937"/>
            <a:ext cx="4511408" cy="3139321"/>
          </a:xfrm>
          <a:prstGeom prst="rect">
            <a:avLst/>
          </a:prstGeom>
        </p:spPr>
        <p:txBody>
          <a:bodyPr wrap="square">
            <a:spAutoFit/>
          </a:bodyPr>
          <a:lstStyle/>
          <a:p>
            <a:pPr indent="540385" algn="just">
              <a:spcAft>
                <a:spcPts val="0"/>
              </a:spcAft>
            </a:pPr>
            <a:r>
              <a:rPr lang="ru-RU" dirty="0" smtClean="0">
                <a:solidFill>
                  <a:schemeClr val="bg1"/>
                </a:solidFill>
                <a:latin typeface="Times New Roman" panose="02020603050405020304" pitchFamily="18" charset="0"/>
                <a:ea typeface="Times New Roman" panose="02020603050405020304" pitchFamily="18" charset="0"/>
              </a:rPr>
              <a:t>2021 </a:t>
            </a:r>
            <a:r>
              <a:rPr lang="ru-RU" dirty="0" err="1">
                <a:solidFill>
                  <a:schemeClr val="bg1"/>
                </a:solidFill>
                <a:latin typeface="Times New Roman" panose="02020603050405020304" pitchFamily="18" charset="0"/>
                <a:ea typeface="Times New Roman" panose="02020603050405020304" pitchFamily="18" charset="0"/>
              </a:rPr>
              <a:t>йилдан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бошлаб</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тўғри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овқатланиш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соғлом</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турмуш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тарзини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юритиш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бўйича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кенг</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кўламли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тарғибот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ишларини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жумладан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аҳоли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тиббиёт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ходимлари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учун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тарқатма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материалларни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тайёрлаш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ҳамда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оммавий</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ахборот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воситалари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ижтимоий</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тармоқларда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чиқишларни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молиялаштириш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учун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Соғлиқни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сақлаш</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вазирлигининг</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асосланган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ҳисоб-китобларига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кўра</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Давлат</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бюджетидан</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маблағлар</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ажратсин</a:t>
            </a:r>
            <a:r>
              <a:rPr lang="ru-RU" dirty="0">
                <a:solidFill>
                  <a:schemeClr val="bg1"/>
                </a:solidFill>
                <a:latin typeface="Times New Roman" panose="02020603050405020304" pitchFamily="18" charset="0"/>
                <a:ea typeface="Times New Roman" panose="02020603050405020304" pitchFamily="18" charset="0"/>
              </a:rPr>
              <a:t>.</a:t>
            </a:r>
          </a:p>
        </p:txBody>
      </p:sp>
      <p:pic>
        <p:nvPicPr>
          <p:cNvPr id="8194" name="Picture 2" descr="Картинки по запросу &quot;спорт тадбирларида  ченпеонлари&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47" y="2699133"/>
            <a:ext cx="3277687" cy="2185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Картинки по запросу &quot;спорт тадбирларида  ченпеонлари&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546" y="264406"/>
            <a:ext cx="3277687" cy="224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29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745" y="274989"/>
            <a:ext cx="4698694" cy="1200329"/>
          </a:xfrm>
          <a:prstGeom prst="rect">
            <a:avLst/>
          </a:prstGeom>
        </p:spPr>
        <p:txBody>
          <a:bodyPr wrap="square">
            <a:spAutoFit/>
          </a:bodyPr>
          <a:lstStyle/>
          <a:p>
            <a:pPr indent="540385" algn="just">
              <a:spcAft>
                <a:spcPts val="0"/>
              </a:spcAft>
            </a:pPr>
            <a:r>
              <a:rPr lang="ru-RU" dirty="0">
                <a:solidFill>
                  <a:schemeClr val="bg1"/>
                </a:solidFill>
                <a:latin typeface="Times New Roman" panose="02020603050405020304" pitchFamily="18" charset="0"/>
                <a:ea typeface="Times New Roman" panose="02020603050405020304" pitchFamily="18" charset="0"/>
              </a:rPr>
              <a:t>2021/2022 </a:t>
            </a:r>
            <a:r>
              <a:rPr lang="ru-RU" dirty="0" err="1">
                <a:solidFill>
                  <a:schemeClr val="bg1"/>
                </a:solidFill>
                <a:latin typeface="Times New Roman" panose="02020603050405020304" pitchFamily="18" charset="0"/>
                <a:ea typeface="Times New Roman" panose="02020603050405020304" pitchFamily="18" charset="0"/>
              </a:rPr>
              <a:t>ўқув</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йилидан</a:t>
            </a:r>
            <a:r>
              <a:rPr lang="ru-RU" dirty="0">
                <a:solidFill>
                  <a:schemeClr val="bg1"/>
                </a:solidFill>
                <a:latin typeface="Times New Roman" panose="02020603050405020304" pitchFamily="18" charset="0"/>
                <a:ea typeface="Times New Roman" panose="02020603050405020304" pitchFamily="18" charset="0"/>
              </a:rPr>
              <a:t> </a:t>
            </a:r>
            <a:r>
              <a:rPr lang="ru-RU" dirty="0" err="1" smtClean="0">
                <a:solidFill>
                  <a:schemeClr val="bg1"/>
                </a:solidFill>
                <a:latin typeface="Times New Roman" panose="02020603050405020304" pitchFamily="18" charset="0"/>
                <a:ea typeface="Times New Roman" panose="02020603050405020304" pitchFamily="18" charset="0"/>
              </a:rPr>
              <a:t>бошлаб</a:t>
            </a:r>
            <a:r>
              <a:rPr lang="ru-RU" dirty="0" smtClean="0">
                <a:solidFill>
                  <a:schemeClr val="bg1"/>
                </a:solidFill>
                <a:latin typeface="Times New Roman" panose="02020603050405020304" pitchFamily="18" charset="0"/>
                <a:ea typeface="Times New Roman" panose="02020603050405020304" pitchFamily="18" charset="0"/>
              </a:rPr>
              <a:t>: </a:t>
            </a:r>
            <a:r>
              <a:rPr lang="ru-RU" dirty="0" err="1" smtClean="0">
                <a:solidFill>
                  <a:schemeClr val="bg1"/>
                </a:solidFill>
                <a:latin typeface="Times New Roman" panose="02020603050405020304" pitchFamily="18" charset="0"/>
                <a:ea typeface="Times New Roman" panose="02020603050405020304" pitchFamily="18" charset="0"/>
              </a:rPr>
              <a:t>мактабгача</a:t>
            </a:r>
            <a:r>
              <a:rPr lang="ru-RU" dirty="0" smtClean="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таълим</a:t>
            </a:r>
            <a:r>
              <a:rPr lang="ru-RU" dirty="0">
                <a:solidFill>
                  <a:schemeClr val="bg1"/>
                </a:solidFill>
                <a:latin typeface="Times New Roman" panose="02020603050405020304" pitchFamily="18" charset="0"/>
                <a:ea typeface="Times New Roman" panose="02020603050405020304" pitchFamily="18" charset="0"/>
              </a:rPr>
              <a:t> </a:t>
            </a:r>
            <a:r>
              <a:rPr lang="ru-RU" dirty="0" err="1" smtClean="0">
                <a:solidFill>
                  <a:schemeClr val="bg1"/>
                </a:solidFill>
                <a:latin typeface="Times New Roman" panose="02020603050405020304" pitchFamily="18" charset="0"/>
                <a:ea typeface="Times New Roman" panose="02020603050405020304" pitchFamily="18" charset="0"/>
              </a:rPr>
              <a:t>ташкилотларида</a:t>
            </a:r>
            <a:r>
              <a:rPr lang="ru-RU" dirty="0" smtClean="0">
                <a:solidFill>
                  <a:schemeClr val="bg1"/>
                </a:solidFill>
                <a:latin typeface="Times New Roman" panose="02020603050405020304" pitchFamily="18" charset="0"/>
                <a:ea typeface="Times New Roman" panose="02020603050405020304" pitchFamily="18" charset="0"/>
              </a:rPr>
              <a:t/>
            </a:r>
            <a:br>
              <a:rPr lang="ru-RU" dirty="0" smtClean="0">
                <a:solidFill>
                  <a:schemeClr val="bg1"/>
                </a:solidFill>
                <a:latin typeface="Times New Roman" panose="02020603050405020304" pitchFamily="18" charset="0"/>
                <a:ea typeface="Times New Roman" panose="02020603050405020304" pitchFamily="18" charset="0"/>
              </a:rPr>
            </a:br>
            <a:r>
              <a:rPr lang="ru-RU" dirty="0" smtClean="0">
                <a:solidFill>
                  <a:schemeClr val="bg1"/>
                </a:solidFill>
                <a:latin typeface="Times New Roman" panose="02020603050405020304" pitchFamily="18" charset="0"/>
                <a:ea typeface="Times New Roman" panose="02020603050405020304" pitchFamily="18" charset="0"/>
              </a:rPr>
              <a:t> </a:t>
            </a:r>
            <a:r>
              <a:rPr lang="ru-RU" dirty="0">
                <a:solidFill>
                  <a:schemeClr val="bg1"/>
                </a:solidFill>
                <a:latin typeface="Times New Roman" panose="02020603050405020304" pitchFamily="18" charset="0"/>
                <a:ea typeface="Times New Roman" panose="02020603050405020304" pitchFamily="18" charset="0"/>
              </a:rPr>
              <a:t>«</a:t>
            </a:r>
            <a:r>
              <a:rPr lang="ru-RU" b="1" dirty="0" err="1">
                <a:solidFill>
                  <a:schemeClr val="bg1"/>
                </a:solidFill>
                <a:latin typeface="Times New Roman" panose="02020603050405020304" pitchFamily="18" charset="0"/>
                <a:ea typeface="Times New Roman" panose="02020603050405020304" pitchFamily="18" charset="0"/>
              </a:rPr>
              <a:t>Шахсий</a:t>
            </a:r>
            <a:r>
              <a:rPr lang="ru-RU" b="1" dirty="0">
                <a:solidFill>
                  <a:schemeClr val="bg1"/>
                </a:solidFill>
                <a:latin typeface="Times New Roman" panose="02020603050405020304" pitchFamily="18" charset="0"/>
                <a:ea typeface="Times New Roman" panose="02020603050405020304" pitchFamily="18" charset="0"/>
              </a:rPr>
              <a:t> гигиена </a:t>
            </a:r>
            <a:r>
              <a:rPr lang="ru-RU" b="1" dirty="0" err="1">
                <a:solidFill>
                  <a:schemeClr val="bg1"/>
                </a:solidFill>
                <a:latin typeface="Times New Roman" panose="02020603050405020304" pitchFamily="18" charset="0"/>
                <a:ea typeface="Times New Roman" panose="02020603050405020304" pitchFamily="18" charset="0"/>
              </a:rPr>
              <a:t>ва</a:t>
            </a:r>
            <a:r>
              <a:rPr lang="ru-RU" b="1" dirty="0">
                <a:solidFill>
                  <a:schemeClr val="bg1"/>
                </a:solidFill>
                <a:latin typeface="Times New Roman" panose="02020603050405020304" pitchFamily="18" charset="0"/>
                <a:ea typeface="Times New Roman" panose="02020603050405020304" pitchFamily="18" charset="0"/>
              </a:rPr>
              <a:t> </a:t>
            </a:r>
            <a:r>
              <a:rPr lang="ru-RU" b="1" dirty="0" err="1">
                <a:solidFill>
                  <a:schemeClr val="bg1"/>
                </a:solidFill>
                <a:latin typeface="Times New Roman" panose="02020603050405020304" pitchFamily="18" charset="0"/>
                <a:ea typeface="Times New Roman" panose="02020603050405020304" pitchFamily="18" charset="0"/>
              </a:rPr>
              <a:t>жисмоний</a:t>
            </a:r>
            <a:r>
              <a:rPr lang="ru-RU" b="1" dirty="0">
                <a:solidFill>
                  <a:schemeClr val="bg1"/>
                </a:solidFill>
                <a:latin typeface="Times New Roman" panose="02020603050405020304" pitchFamily="18" charset="0"/>
                <a:ea typeface="Times New Roman" panose="02020603050405020304" pitchFamily="18" charset="0"/>
              </a:rPr>
              <a:t> </a:t>
            </a:r>
            <a:r>
              <a:rPr lang="ru-RU" b="1" dirty="0" err="1">
                <a:solidFill>
                  <a:schemeClr val="bg1"/>
                </a:solidFill>
                <a:latin typeface="Times New Roman" panose="02020603050405020304" pitchFamily="18" charset="0"/>
                <a:ea typeface="Times New Roman" panose="02020603050405020304" pitchFamily="18" charset="0"/>
              </a:rPr>
              <a:t>тарбия</a:t>
            </a:r>
            <a:r>
              <a:rPr lang="ru-RU" b="1" dirty="0">
                <a:solidFill>
                  <a:schemeClr val="bg1"/>
                </a:solidFill>
                <a:latin typeface="Times New Roman" panose="02020603050405020304" pitchFamily="18" charset="0"/>
                <a:ea typeface="Times New Roman" panose="02020603050405020304" pitchFamily="18" charset="0"/>
              </a:rPr>
              <a:t> </a:t>
            </a:r>
            <a:r>
              <a:rPr lang="ru-RU" b="1" dirty="0" err="1">
                <a:solidFill>
                  <a:schemeClr val="bg1"/>
                </a:solidFill>
                <a:latin typeface="Times New Roman" panose="02020603050405020304" pitchFamily="18" charset="0"/>
                <a:ea typeface="Times New Roman" panose="02020603050405020304" pitchFamily="18" charset="0"/>
              </a:rPr>
              <a:t>асослари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машғулотлари</a:t>
            </a:r>
            <a:r>
              <a:rPr lang="ru-RU" dirty="0">
                <a:solidFill>
                  <a:schemeClr val="bg1"/>
                </a:solidFill>
                <a:latin typeface="Times New Roman" panose="02020603050405020304" pitchFamily="18" charset="0"/>
                <a:ea typeface="Times New Roman" panose="02020603050405020304" pitchFamily="18" charset="0"/>
              </a:rPr>
              <a:t> </a:t>
            </a:r>
            <a:r>
              <a:rPr lang="ru-RU" dirty="0" err="1">
                <a:solidFill>
                  <a:schemeClr val="bg1"/>
                </a:solidFill>
                <a:latin typeface="Times New Roman" panose="02020603050405020304" pitchFamily="18" charset="0"/>
                <a:ea typeface="Times New Roman" panose="02020603050405020304" pitchFamily="18" charset="0"/>
              </a:rPr>
              <a:t>ўтказилади</a:t>
            </a:r>
            <a:r>
              <a:rPr lang="ru-RU" dirty="0">
                <a:solidFill>
                  <a:schemeClr val="bg1"/>
                </a:solidFill>
                <a:latin typeface="Times New Roman" panose="02020603050405020304" pitchFamily="18" charset="0"/>
                <a:ea typeface="Times New Roman" panose="02020603050405020304" pitchFamily="18" charset="0"/>
              </a:rPr>
              <a:t>;</a:t>
            </a:r>
          </a:p>
        </p:txBody>
      </p:sp>
      <p:sp>
        <p:nvSpPr>
          <p:cNvPr id="3" name="Прямоугольник 2"/>
          <p:cNvSpPr/>
          <p:nvPr/>
        </p:nvSpPr>
        <p:spPr>
          <a:xfrm>
            <a:off x="286437" y="1584544"/>
            <a:ext cx="8240618" cy="3323987"/>
          </a:xfrm>
          <a:prstGeom prst="rect">
            <a:avLst/>
          </a:prstGeom>
        </p:spPr>
        <p:txBody>
          <a:bodyPr wrap="square">
            <a:spAutoFit/>
          </a:bodyPr>
          <a:lstStyle/>
          <a:p>
            <a:pPr indent="540385" algn="just">
              <a:spcAft>
                <a:spcPts val="0"/>
              </a:spcAft>
            </a:pPr>
            <a:r>
              <a:rPr lang="ru-RU" sz="1400" dirty="0" smtClean="0">
                <a:solidFill>
                  <a:schemeClr val="bg1"/>
                </a:solidFill>
                <a:latin typeface="Times New Roman" panose="02020603050405020304" pitchFamily="18" charset="0"/>
                <a:ea typeface="Times New Roman" panose="02020603050405020304" pitchFamily="18" charset="0"/>
              </a:rPr>
              <a:t>Республика </a:t>
            </a:r>
            <a:r>
              <a:rPr lang="ru-RU" sz="1400" dirty="0" err="1">
                <a:solidFill>
                  <a:schemeClr val="bg1"/>
                </a:solidFill>
                <a:latin typeface="Times New Roman" panose="02020603050405020304" pitchFamily="18" charset="0"/>
                <a:ea typeface="Times New Roman" panose="02020603050405020304" pitchFamily="18" charset="0"/>
              </a:rPr>
              <a:t>умумий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ўрта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таълим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муассасаларида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ўқув</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дарсларини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қайта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кўриб</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чиққан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ҳолда</a:t>
            </a:r>
            <a:r>
              <a:rPr lang="ru-RU" sz="1400" dirty="0">
                <a:solidFill>
                  <a:schemeClr val="bg1"/>
                </a:solidFill>
                <a:latin typeface="Times New Roman" panose="02020603050405020304" pitchFamily="18" charset="0"/>
                <a:ea typeface="Times New Roman" panose="02020603050405020304" pitchFamily="18" charset="0"/>
              </a:rPr>
              <a:t> 1 — 4-синфлар </a:t>
            </a:r>
            <a:r>
              <a:rPr lang="ru-RU" sz="1400" dirty="0" err="1">
                <a:solidFill>
                  <a:schemeClr val="bg1"/>
                </a:solidFill>
                <a:latin typeface="Times New Roman" panose="02020603050405020304" pitchFamily="18" charset="0"/>
                <a:ea typeface="Times New Roman" panose="02020603050405020304" pitchFamily="18" charset="0"/>
              </a:rPr>
              <a:t>учун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Тарбия</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Атрофимиздаги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олам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фанлари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юқори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синфлар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учун</a:t>
            </a:r>
            <a:r>
              <a:rPr lang="ru-RU" sz="1400" dirty="0">
                <a:solidFill>
                  <a:schemeClr val="bg1"/>
                </a:solidFill>
                <a:latin typeface="Times New Roman" panose="02020603050405020304" pitchFamily="18" charset="0"/>
                <a:ea typeface="Times New Roman" panose="02020603050405020304" pitchFamily="18" charset="0"/>
              </a:rPr>
              <a:t> «Биология» </a:t>
            </a:r>
            <a:r>
              <a:rPr lang="ru-RU" sz="1400" dirty="0" err="1">
                <a:solidFill>
                  <a:schemeClr val="bg1"/>
                </a:solidFill>
                <a:latin typeface="Times New Roman" panose="02020603050405020304" pitchFamily="18" charset="0"/>
                <a:ea typeface="Times New Roman" panose="02020603050405020304" pitchFamily="18" charset="0"/>
              </a:rPr>
              <a:t>фани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таркибида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тўғри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овқатланиш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соғлом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турмуш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тарзини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шакллантириш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бўйича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Саломатлик</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сабоқлари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мавзулари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киритилади</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a:solidFill>
                  <a:schemeClr val="bg1"/>
                </a:solidFill>
                <a:latin typeface="Times New Roman" panose="02020603050405020304" pitchFamily="18" charset="0"/>
                <a:ea typeface="Times New Roman" panose="02020603050405020304" pitchFamily="18" charset="0"/>
              </a:rPr>
              <a:t>академик лицей, профессионал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олий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таълим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муассасаларининг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Жисмоний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тарбия</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фани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доирасида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соғлом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турмуш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тарзини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шакллантириш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бўйича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машғулотлар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ўтказилади</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err="1">
                <a:solidFill>
                  <a:schemeClr val="bg1"/>
                </a:solidFill>
                <a:latin typeface="Times New Roman" panose="02020603050405020304" pitchFamily="18" charset="0"/>
                <a:ea typeface="Times New Roman" panose="02020603050405020304" pitchFamily="18" charset="0"/>
              </a:rPr>
              <a:t>тиббиёт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техникумларида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валеолог</a:t>
            </a:r>
            <a:r>
              <a:rPr lang="ru-RU" sz="1400" dirty="0">
                <a:solidFill>
                  <a:schemeClr val="bg1"/>
                </a:solidFill>
                <a:latin typeface="Times New Roman" panose="02020603050405020304" pitchFamily="18" charset="0"/>
                <a:ea typeface="Times New Roman" panose="02020603050405020304" pitchFamily="18" charset="0"/>
              </a:rPr>
              <a:t>, диетолог, </a:t>
            </a:r>
            <a:r>
              <a:rPr lang="ru-RU" sz="1400" dirty="0" err="1">
                <a:solidFill>
                  <a:schemeClr val="bg1"/>
                </a:solidFill>
                <a:latin typeface="Times New Roman" panose="02020603050405020304" pitchFamily="18" charset="0"/>
                <a:ea typeface="Times New Roman" panose="02020603050405020304" pitchFamily="18" charset="0"/>
              </a:rPr>
              <a:t>нутрициолог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мутахассисликларини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тайёрлаш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нутрициолог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диетолог магистратура (интернатура, клиник ординатура) </a:t>
            </a:r>
            <a:r>
              <a:rPr lang="ru-RU" sz="1400" dirty="0" err="1">
                <a:solidFill>
                  <a:schemeClr val="bg1"/>
                </a:solidFill>
                <a:latin typeface="Times New Roman" panose="02020603050405020304" pitchFamily="18" charset="0"/>
                <a:ea typeface="Times New Roman" panose="02020603050405020304" pitchFamily="18" charset="0"/>
              </a:rPr>
              <a:t>мутахассисликларини</a:t>
            </a:r>
            <a:r>
              <a:rPr lang="ru-RU" sz="1400" dirty="0">
                <a:solidFill>
                  <a:schemeClr val="bg1"/>
                </a:solidFill>
                <a:latin typeface="Times New Roman" panose="02020603050405020304" pitchFamily="18" charset="0"/>
                <a:ea typeface="Times New Roman" panose="02020603050405020304" pitchFamily="18" charset="0"/>
              </a:rPr>
              <a:t> 1 </a:t>
            </a:r>
            <a:r>
              <a:rPr lang="ru-RU" sz="1400" dirty="0" err="1">
                <a:solidFill>
                  <a:schemeClr val="bg1"/>
                </a:solidFill>
                <a:latin typeface="Times New Roman" panose="02020603050405020304" pitchFamily="18" charset="0"/>
                <a:ea typeface="Times New Roman" panose="02020603050405020304" pitchFamily="18" charset="0"/>
              </a:rPr>
              <a:t>йиллик</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ўқув</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дастурлари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асосида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тайёрлаш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йўлга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қўйилади</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err="1">
                <a:solidFill>
                  <a:schemeClr val="bg1"/>
                </a:solidFill>
                <a:latin typeface="Times New Roman" panose="02020603050405020304" pitchFamily="18" charset="0"/>
                <a:ea typeface="Times New Roman" panose="02020603050405020304" pitchFamily="18" charset="0"/>
              </a:rPr>
              <a:t>тиббиёт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олий</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таълим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муассасаларида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бакалавриат</a:t>
            </a:r>
            <a:r>
              <a:rPr lang="ru-RU" sz="1400" dirty="0">
                <a:solidFill>
                  <a:schemeClr val="bg1"/>
                </a:solidFill>
                <a:latin typeface="Times New Roman" panose="02020603050405020304" pitchFamily="18" charset="0"/>
                <a:ea typeface="Times New Roman" panose="02020603050405020304" pitchFamily="18" charset="0"/>
              </a:rPr>
              <a:t>, клиник ординатура, магистратура, </a:t>
            </a:r>
            <a:r>
              <a:rPr lang="ru-RU" sz="1400" dirty="0" err="1">
                <a:solidFill>
                  <a:schemeClr val="bg1"/>
                </a:solidFill>
                <a:latin typeface="Times New Roman" panose="02020603050405020304" pitchFamily="18" charset="0"/>
                <a:ea typeface="Times New Roman" panose="02020603050405020304" pitchFamily="18" charset="0"/>
              </a:rPr>
              <a:t>тиббиёт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коллежлари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Абу Али ибн </a:t>
            </a:r>
            <a:r>
              <a:rPr lang="ru-RU" sz="1400" dirty="0" err="1">
                <a:solidFill>
                  <a:schemeClr val="bg1"/>
                </a:solidFill>
                <a:latin typeface="Times New Roman" panose="02020603050405020304" pitchFamily="18" charset="0"/>
                <a:ea typeface="Times New Roman" panose="02020603050405020304" pitchFamily="18" charset="0"/>
              </a:rPr>
              <a:t>Сино</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номидаги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Жамоат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саломатлиги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техникумларининг</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барча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йўналишларида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тўғри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овқатланиш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мавзулари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алоҳида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циклда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ўқитилади</a:t>
            </a:r>
            <a:r>
              <a:rPr lang="ru-RU" sz="1400" dirty="0">
                <a:solidFill>
                  <a:schemeClr val="bg1"/>
                </a:solidFill>
                <a:latin typeface="Times New Roman" panose="02020603050405020304" pitchFamily="18" charset="0"/>
                <a:ea typeface="Times New Roman" panose="02020603050405020304" pitchFamily="18" charset="0"/>
              </a:rPr>
              <a:t>;</a:t>
            </a:r>
          </a:p>
          <a:p>
            <a:pPr indent="540385" algn="just">
              <a:spcAft>
                <a:spcPts val="0"/>
              </a:spcAft>
            </a:pPr>
            <a:r>
              <a:rPr lang="ru-RU" sz="1400" dirty="0" err="1">
                <a:solidFill>
                  <a:schemeClr val="bg1"/>
                </a:solidFill>
                <a:latin typeface="Times New Roman" panose="02020603050405020304" pitchFamily="18" charset="0"/>
                <a:ea typeface="Times New Roman" panose="02020603050405020304" pitchFamily="18" charset="0"/>
              </a:rPr>
              <a:t>барча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мутахассисликлар</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бўйича</a:t>
            </a:r>
            <a:r>
              <a:rPr lang="ru-RU" sz="1400" dirty="0">
                <a:solidFill>
                  <a:schemeClr val="bg1"/>
                </a:solidFill>
                <a:latin typeface="Times New Roman" panose="02020603050405020304" pitchFamily="18" charset="0"/>
                <a:ea typeface="Times New Roman" panose="02020603050405020304" pitchFamily="18" charset="0"/>
              </a:rPr>
              <a:t> врач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ўрта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тиббиёт</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ходимлари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малакасини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ошириш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қайта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тайёрлаш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курслари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бўйича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фан</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дастурларига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Соғлом</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турмуш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тарзи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ва</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тўғри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овқатланиш</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мезонлари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мавзулари</a:t>
            </a:r>
            <a:r>
              <a:rPr lang="ru-RU" sz="1400" dirty="0">
                <a:solidFill>
                  <a:schemeClr val="bg1"/>
                </a:solidFill>
                <a:latin typeface="Times New Roman" panose="02020603050405020304" pitchFamily="18" charset="0"/>
                <a:ea typeface="Times New Roman" panose="02020603050405020304" pitchFamily="18" charset="0"/>
              </a:rPr>
              <a:t> </a:t>
            </a:r>
            <a:r>
              <a:rPr lang="ru-RU" sz="1400" dirty="0" err="1">
                <a:solidFill>
                  <a:schemeClr val="bg1"/>
                </a:solidFill>
                <a:latin typeface="Times New Roman" panose="02020603050405020304" pitchFamily="18" charset="0"/>
                <a:ea typeface="Times New Roman" panose="02020603050405020304" pitchFamily="18" charset="0"/>
              </a:rPr>
              <a:t>киритилади</a:t>
            </a:r>
            <a:r>
              <a:rPr lang="ru-RU" sz="1400" dirty="0">
                <a:solidFill>
                  <a:schemeClr val="bg1"/>
                </a:solidFill>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50225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Words>
  <Application>Microsoft Office PowerPoint</Application>
  <PresentationFormat>Экран (16:9)</PresentationFormat>
  <Paragraphs>66</Paragraphs>
  <Slides>17</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Calibri</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2021-02-10T10:10:56Z</dcterms:modified>
</cp:coreProperties>
</file>