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820" r:id="rId2"/>
    <p:sldMasterId id="2147483837" r:id="rId3"/>
  </p:sldMasterIdLst>
  <p:notesMasterIdLst>
    <p:notesMasterId r:id="rId30"/>
  </p:notesMasterIdLst>
  <p:sldIdLst>
    <p:sldId id="386" r:id="rId4"/>
    <p:sldId id="387" r:id="rId5"/>
    <p:sldId id="388" r:id="rId6"/>
    <p:sldId id="391" r:id="rId7"/>
    <p:sldId id="392" r:id="rId8"/>
    <p:sldId id="393" r:id="rId9"/>
    <p:sldId id="394" r:id="rId10"/>
    <p:sldId id="399" r:id="rId11"/>
    <p:sldId id="396" r:id="rId12"/>
    <p:sldId id="397" r:id="rId13"/>
    <p:sldId id="398" r:id="rId14"/>
    <p:sldId id="400" r:id="rId15"/>
    <p:sldId id="401" r:id="rId16"/>
    <p:sldId id="402" r:id="rId17"/>
    <p:sldId id="403" r:id="rId18"/>
    <p:sldId id="404" r:id="rId19"/>
    <p:sldId id="406" r:id="rId20"/>
    <p:sldId id="407" r:id="rId21"/>
    <p:sldId id="414" r:id="rId22"/>
    <p:sldId id="408" r:id="rId23"/>
    <p:sldId id="409" r:id="rId24"/>
    <p:sldId id="410" r:id="rId25"/>
    <p:sldId id="411" r:id="rId26"/>
    <p:sldId id="412" r:id="rId27"/>
    <p:sldId id="413" r:id="rId28"/>
    <p:sldId id="415"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4328" autoAdjust="0"/>
  </p:normalViewPr>
  <p:slideViewPr>
    <p:cSldViewPr snapToGrid="0">
      <p:cViewPr varScale="1">
        <p:scale>
          <a:sx n="110" d="100"/>
          <a:sy n="110" d="100"/>
        </p:scale>
        <p:origin x="15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Excel1.xlsx"/></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2.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_____Microsoft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vert="horz"/>
          <a:lstStyle/>
          <a:p>
            <a:pPr algn="ctr" rtl="0" eaLnBrk="1" fontAlgn="base" hangingPunct="1">
              <a:spcBef>
                <a:spcPct val="0"/>
              </a:spcBef>
              <a:spcAft>
                <a:spcPct val="0"/>
              </a:spcAft>
              <a:defRPr lang="ru-RU" sz="2800" b="1" kern="1200" dirty="0" err="1" smtClean="0">
                <a:solidFill>
                  <a:srgbClr val="800000"/>
                </a:solidFill>
                <a:latin typeface="+mj-lt"/>
                <a:ea typeface="+mj-ea"/>
                <a:cs typeface="+mj-cs"/>
              </a:defRPr>
            </a:pPr>
            <a:r>
              <a:rPr lang="ru-RU" sz="2800" b="1" kern="1200" dirty="0" err="1">
                <a:solidFill>
                  <a:srgbClr val="800000"/>
                </a:solidFill>
                <a:latin typeface="+mj-lt"/>
                <a:ea typeface="+mj-ea"/>
                <a:cs typeface="+mj-cs"/>
              </a:rPr>
              <a:t>Ўзбекистон</a:t>
            </a:r>
            <a:r>
              <a:rPr lang="ru-RU" sz="2800" b="1" kern="1200" dirty="0">
                <a:solidFill>
                  <a:srgbClr val="800000"/>
                </a:solidFill>
                <a:latin typeface="+mj-lt"/>
                <a:ea typeface="+mj-ea"/>
                <a:cs typeface="+mj-cs"/>
              </a:rPr>
              <a:t> </a:t>
            </a:r>
            <a:r>
              <a:rPr lang="ru-RU" sz="2800" b="1" kern="1200" dirty="0" err="1">
                <a:solidFill>
                  <a:srgbClr val="800000"/>
                </a:solidFill>
                <a:latin typeface="+mj-lt"/>
                <a:ea typeface="+mj-ea"/>
                <a:cs typeface="+mj-cs"/>
              </a:rPr>
              <a:t>Республикасида</a:t>
            </a:r>
            <a:r>
              <a:rPr lang="ru-RU" sz="2800" b="1" kern="1200" dirty="0">
                <a:solidFill>
                  <a:srgbClr val="800000"/>
                </a:solidFill>
                <a:latin typeface="+mj-lt"/>
                <a:ea typeface="+mj-ea"/>
                <a:cs typeface="+mj-cs"/>
              </a:rPr>
              <a:t> COVID-19 </a:t>
            </a:r>
            <a:r>
              <a:rPr lang="ru-RU" sz="2800" b="1" kern="1200" dirty="0" err="1">
                <a:solidFill>
                  <a:srgbClr val="800000"/>
                </a:solidFill>
                <a:latin typeface="+mj-lt"/>
                <a:ea typeface="+mj-ea"/>
                <a:cs typeface="+mj-cs"/>
              </a:rPr>
              <a:t>билан</a:t>
            </a:r>
            <a:r>
              <a:rPr lang="ru-RU" sz="2800" b="1" kern="1200" dirty="0">
                <a:solidFill>
                  <a:srgbClr val="800000"/>
                </a:solidFill>
                <a:latin typeface="+mj-lt"/>
                <a:ea typeface="+mj-ea"/>
                <a:cs typeface="+mj-cs"/>
              </a:rPr>
              <a:t> </a:t>
            </a:r>
            <a:r>
              <a:rPr lang="ru-RU" sz="2800" b="1" kern="1200" dirty="0" err="1">
                <a:solidFill>
                  <a:srgbClr val="800000"/>
                </a:solidFill>
                <a:latin typeface="+mj-lt"/>
                <a:ea typeface="+mj-ea"/>
                <a:cs typeface="+mj-cs"/>
              </a:rPr>
              <a:t>хафталик</a:t>
            </a:r>
            <a:r>
              <a:rPr lang="ru-RU" sz="2800" b="1" kern="1200" dirty="0">
                <a:solidFill>
                  <a:srgbClr val="800000"/>
                </a:solidFill>
                <a:latin typeface="+mj-lt"/>
                <a:ea typeface="+mj-ea"/>
                <a:cs typeface="+mj-cs"/>
              </a:rPr>
              <a:t> </a:t>
            </a:r>
            <a:r>
              <a:rPr lang="ru-RU" sz="2800" b="1" kern="1200" dirty="0" err="1" smtClean="0">
                <a:solidFill>
                  <a:srgbClr val="800000"/>
                </a:solidFill>
                <a:latin typeface="+mj-lt"/>
                <a:ea typeface="+mj-ea"/>
                <a:cs typeface="+mj-cs"/>
              </a:rPr>
              <a:t>касалланиш</a:t>
            </a:r>
            <a:endParaRPr lang="ru-RU" sz="2800" b="1" kern="1200" dirty="0">
              <a:solidFill>
                <a:srgbClr val="800000"/>
              </a:solidFill>
              <a:latin typeface="+mj-lt"/>
              <a:ea typeface="+mj-ea"/>
              <a:cs typeface="+mj-cs"/>
            </a:endParaRPr>
          </a:p>
        </c:rich>
      </c:tx>
      <c:layout>
        <c:manualLayout>
          <c:xMode val="edge"/>
          <c:yMode val="edge"/>
          <c:x val="0.16943744531933505"/>
          <c:y val="0"/>
        </c:manualLayout>
      </c:layout>
      <c:overlay val="0"/>
    </c:title>
    <c:autoTitleDeleted val="0"/>
    <c:plotArea>
      <c:layout>
        <c:manualLayout>
          <c:layoutTarget val="inner"/>
          <c:xMode val="edge"/>
          <c:yMode val="edge"/>
          <c:x val="7.2678215850258868E-2"/>
          <c:y val="0.21078643242122719"/>
          <c:w val="0.91150552176762945"/>
          <c:h val="0.60528270107794357"/>
        </c:manualLayout>
      </c:layout>
      <c:barChart>
        <c:barDir val="col"/>
        <c:grouping val="stacked"/>
        <c:varyColors val="0"/>
        <c:ser>
          <c:idx val="0"/>
          <c:order val="0"/>
          <c:tx>
            <c:strRef>
              <c:f>Лист1!$B$1</c:f>
              <c:strCache>
                <c:ptCount val="1"/>
                <c:pt idx="0">
                  <c:v>Заболеваемость по COVID-19 в Республике Узбекистан по 7-ти дневкам на 17:00 ЦЕВ</c:v>
                </c:pt>
              </c:strCache>
            </c:strRef>
          </c:tx>
          <c:invertIfNegative val="0"/>
          <c:cat>
            <c:strRef>
              <c:f>Лист1!$A$2:$A$38</c:f>
              <c:strCache>
                <c:ptCount val="37"/>
                <c:pt idx="0">
                  <c:v>14.03-20.03</c:v>
                </c:pt>
                <c:pt idx="1">
                  <c:v>21.03-27.03</c:v>
                </c:pt>
                <c:pt idx="2">
                  <c:v>28.03-03.04</c:v>
                </c:pt>
                <c:pt idx="3">
                  <c:v>04.04--10.04</c:v>
                </c:pt>
                <c:pt idx="4">
                  <c:v>11.04-17.04</c:v>
                </c:pt>
                <c:pt idx="5">
                  <c:v>18.04-24.04</c:v>
                </c:pt>
                <c:pt idx="6">
                  <c:v>25.04-01.05</c:v>
                </c:pt>
                <c:pt idx="7">
                  <c:v>02.05-08.05</c:v>
                </c:pt>
                <c:pt idx="8">
                  <c:v>09.05-15.05</c:v>
                </c:pt>
                <c:pt idx="9">
                  <c:v>16.05-22.05</c:v>
                </c:pt>
                <c:pt idx="10">
                  <c:v>23.05-29.05</c:v>
                </c:pt>
                <c:pt idx="11">
                  <c:v>30.05-05.06</c:v>
                </c:pt>
                <c:pt idx="12">
                  <c:v>06.06-12.06</c:v>
                </c:pt>
                <c:pt idx="13">
                  <c:v>13.06-19.06</c:v>
                </c:pt>
                <c:pt idx="14">
                  <c:v>20.06-26.06</c:v>
                </c:pt>
                <c:pt idx="15">
                  <c:v>27.06-03.07</c:v>
                </c:pt>
                <c:pt idx="16">
                  <c:v>04.07-10.07</c:v>
                </c:pt>
                <c:pt idx="17">
                  <c:v>11.07-17.07</c:v>
                </c:pt>
                <c:pt idx="18">
                  <c:v>18.07-24.07</c:v>
                </c:pt>
                <c:pt idx="19">
                  <c:v>25.07-31.07</c:v>
                </c:pt>
                <c:pt idx="20">
                  <c:v>01.08-07.08</c:v>
                </c:pt>
                <c:pt idx="21">
                  <c:v>08.08-14.08</c:v>
                </c:pt>
                <c:pt idx="22">
                  <c:v>15.08-21.08</c:v>
                </c:pt>
                <c:pt idx="23">
                  <c:v>22.08-28.08</c:v>
                </c:pt>
                <c:pt idx="24">
                  <c:v>29.08-04.09</c:v>
                </c:pt>
                <c:pt idx="25">
                  <c:v>05.09-11.09</c:v>
                </c:pt>
                <c:pt idx="26">
                  <c:v>12.09-18.09</c:v>
                </c:pt>
                <c:pt idx="27">
                  <c:v>19.09-25.09</c:v>
                </c:pt>
                <c:pt idx="28">
                  <c:v>26.09-02.10</c:v>
                </c:pt>
                <c:pt idx="29">
                  <c:v>03.10-09.10</c:v>
                </c:pt>
                <c:pt idx="30">
                  <c:v>10.10-16.10</c:v>
                </c:pt>
                <c:pt idx="31">
                  <c:v>17.10-23.10</c:v>
                </c:pt>
                <c:pt idx="32">
                  <c:v>24.10-30.10</c:v>
                </c:pt>
                <c:pt idx="33">
                  <c:v>31.10-06.11</c:v>
                </c:pt>
                <c:pt idx="34">
                  <c:v>07.11-13.11</c:v>
                </c:pt>
                <c:pt idx="35">
                  <c:v>14.11-20.11</c:v>
                </c:pt>
                <c:pt idx="36">
                  <c:v>21.11-27.11</c:v>
                </c:pt>
              </c:strCache>
            </c:strRef>
          </c:cat>
          <c:val>
            <c:numRef>
              <c:f>Лист1!$B$2:$B$38</c:f>
              <c:numCache>
                <c:formatCode>General</c:formatCode>
                <c:ptCount val="37"/>
                <c:pt idx="0">
                  <c:v>33</c:v>
                </c:pt>
                <c:pt idx="1">
                  <c:v>55</c:v>
                </c:pt>
                <c:pt idx="2">
                  <c:v>137</c:v>
                </c:pt>
                <c:pt idx="3">
                  <c:v>402</c:v>
                </c:pt>
                <c:pt idx="4">
                  <c:v>766</c:v>
                </c:pt>
                <c:pt idx="5">
                  <c:v>388</c:v>
                </c:pt>
                <c:pt idx="6">
                  <c:v>297</c:v>
                </c:pt>
                <c:pt idx="7">
                  <c:v>249</c:v>
                </c:pt>
                <c:pt idx="8">
                  <c:v>358</c:v>
                </c:pt>
                <c:pt idx="9">
                  <c:v>346</c:v>
                </c:pt>
                <c:pt idx="10">
                  <c:v>440</c:v>
                </c:pt>
                <c:pt idx="11">
                  <c:v>519</c:v>
                </c:pt>
                <c:pt idx="12">
                  <c:v>850</c:v>
                </c:pt>
                <c:pt idx="13">
                  <c:v>1083</c:v>
                </c:pt>
                <c:pt idx="14">
                  <c:v>1400</c:v>
                </c:pt>
                <c:pt idx="15">
                  <c:v>2006</c:v>
                </c:pt>
                <c:pt idx="16">
                  <c:v>2531</c:v>
                </c:pt>
                <c:pt idx="17">
                  <c:v>3625</c:v>
                </c:pt>
                <c:pt idx="18">
                  <c:v>3697</c:v>
                </c:pt>
                <c:pt idx="19">
                  <c:v>4594</c:v>
                </c:pt>
                <c:pt idx="20">
                  <c:v>5284</c:v>
                </c:pt>
                <c:pt idx="21">
                  <c:v>4764</c:v>
                </c:pt>
                <c:pt idx="22">
                  <c:v>4125</c:v>
                </c:pt>
                <c:pt idx="23">
                  <c:v>2774</c:v>
                </c:pt>
                <c:pt idx="24">
                  <c:v>2278</c:v>
                </c:pt>
                <c:pt idx="25">
                  <c:v>3162</c:v>
                </c:pt>
                <c:pt idx="26">
                  <c:v>4093</c:v>
                </c:pt>
                <c:pt idx="27">
                  <c:v>4139</c:v>
                </c:pt>
                <c:pt idx="28">
                  <c:v>3254</c:v>
                </c:pt>
                <c:pt idx="29">
                  <c:v>2696</c:v>
                </c:pt>
                <c:pt idx="30">
                  <c:v>2246</c:v>
                </c:pt>
                <c:pt idx="31">
                  <c:v>2136</c:v>
                </c:pt>
                <c:pt idx="32">
                  <c:v>1904</c:v>
                </c:pt>
                <c:pt idx="33">
                  <c:v>1595</c:v>
                </c:pt>
                <c:pt idx="34">
                  <c:v>1531</c:v>
                </c:pt>
                <c:pt idx="35">
                  <c:v>1454</c:v>
                </c:pt>
                <c:pt idx="36">
                  <c:v>1305</c:v>
                </c:pt>
              </c:numCache>
            </c:numRef>
          </c:val>
          <c:extLst xmlns:c16r2="http://schemas.microsoft.com/office/drawing/2015/06/chart">
            <c:ext xmlns:c16="http://schemas.microsoft.com/office/drawing/2014/chart" uri="{C3380CC4-5D6E-409C-BE32-E72D297353CC}">
              <c16:uniqueId val="{00000000-39C4-454A-BB76-1C7D7EA0B7FD}"/>
            </c:ext>
          </c:extLst>
        </c:ser>
        <c:dLbls>
          <c:showLegendKey val="0"/>
          <c:showVal val="0"/>
          <c:showCatName val="0"/>
          <c:showSerName val="0"/>
          <c:showPercent val="0"/>
          <c:showBubbleSize val="0"/>
        </c:dLbls>
        <c:gapWidth val="150"/>
        <c:overlap val="100"/>
        <c:axId val="212256488"/>
        <c:axId val="212256880"/>
      </c:barChart>
      <c:catAx>
        <c:axId val="212256488"/>
        <c:scaling>
          <c:orientation val="minMax"/>
        </c:scaling>
        <c:delete val="0"/>
        <c:axPos val="b"/>
        <c:numFmt formatCode="General" sourceLinked="1"/>
        <c:majorTickMark val="none"/>
        <c:minorTickMark val="none"/>
        <c:tickLblPos val="nextTo"/>
        <c:txPr>
          <a:bodyPr rot="-60000000" vert="horz"/>
          <a:lstStyle/>
          <a:p>
            <a:pPr>
              <a:defRPr/>
            </a:pPr>
            <a:endParaRPr lang="ru-RU"/>
          </a:p>
        </c:txPr>
        <c:crossAx val="212256880"/>
        <c:crosses val="autoZero"/>
        <c:auto val="1"/>
        <c:lblAlgn val="ctr"/>
        <c:lblOffset val="100"/>
        <c:noMultiLvlLbl val="0"/>
      </c:catAx>
      <c:valAx>
        <c:axId val="212256880"/>
        <c:scaling>
          <c:orientation val="minMax"/>
        </c:scaling>
        <c:delete val="0"/>
        <c:axPos val="l"/>
        <c:majorGridlines/>
        <c:numFmt formatCode="General" sourceLinked="1"/>
        <c:majorTickMark val="none"/>
        <c:minorTickMark val="none"/>
        <c:tickLblPos val="nextTo"/>
        <c:txPr>
          <a:bodyPr rot="-60000000" vert="horz"/>
          <a:lstStyle/>
          <a:p>
            <a:pPr>
              <a:defRPr/>
            </a:pPr>
            <a:endParaRPr lang="ru-RU"/>
          </a:p>
        </c:txPr>
        <c:crossAx val="212256488"/>
        <c:crosses val="autoZero"/>
        <c:crossBetween val="between"/>
      </c:valAx>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Переболели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Лист1!$A$2:$A$16</c:f>
              <c:strCache>
                <c:ptCount val="15"/>
                <c:pt idx="0">
                  <c:v>Р. Каракалпак.</c:v>
                </c:pt>
                <c:pt idx="1">
                  <c:v>Андижанск. о.</c:v>
                </c:pt>
                <c:pt idx="2">
                  <c:v>Бухарская о.</c:v>
                </c:pt>
                <c:pt idx="3">
                  <c:v>Джизакская о.</c:v>
                </c:pt>
                <c:pt idx="4">
                  <c:v>Кашкадарь. о.</c:v>
                </c:pt>
                <c:pt idx="5">
                  <c:v>Навоийская о.</c:v>
                </c:pt>
                <c:pt idx="6">
                  <c:v>Наманганская о.</c:v>
                </c:pt>
                <c:pt idx="7">
                  <c:v>Самаркандская о.</c:v>
                </c:pt>
                <c:pt idx="8">
                  <c:v>Сырдарьинская о.</c:v>
                </c:pt>
                <c:pt idx="9">
                  <c:v>Сурхандарь. о.</c:v>
                </c:pt>
                <c:pt idx="10">
                  <c:v>Ферганская о.</c:v>
                </c:pt>
                <c:pt idx="11">
                  <c:v>Хорезмская о.</c:v>
                </c:pt>
                <c:pt idx="12">
                  <c:v>Ташкентская о.</c:v>
                </c:pt>
                <c:pt idx="13">
                  <c:v>г. Ташкент</c:v>
                </c:pt>
                <c:pt idx="14">
                  <c:v>В ср. по Узбекистану</c:v>
                </c:pt>
              </c:strCache>
            </c:strRef>
          </c:cat>
          <c:val>
            <c:numRef>
              <c:f>Лист1!$B$2:$B$16</c:f>
              <c:numCache>
                <c:formatCode>General</c:formatCode>
                <c:ptCount val="15"/>
                <c:pt idx="0">
                  <c:v>0.02</c:v>
                </c:pt>
                <c:pt idx="1">
                  <c:v>0.04</c:v>
                </c:pt>
                <c:pt idx="2">
                  <c:v>0.05</c:v>
                </c:pt>
                <c:pt idx="3">
                  <c:v>0.01</c:v>
                </c:pt>
                <c:pt idx="4">
                  <c:v>0.03</c:v>
                </c:pt>
                <c:pt idx="5">
                  <c:v>0.05</c:v>
                </c:pt>
                <c:pt idx="6">
                  <c:v>0.03</c:v>
                </c:pt>
                <c:pt idx="7">
                  <c:v>0.03</c:v>
                </c:pt>
                <c:pt idx="8">
                  <c:v>0.08</c:v>
                </c:pt>
                <c:pt idx="9">
                  <c:v>0.02</c:v>
                </c:pt>
                <c:pt idx="10">
                  <c:v>0.01</c:v>
                </c:pt>
                <c:pt idx="11">
                  <c:v>0.02</c:v>
                </c:pt>
                <c:pt idx="12">
                  <c:v>0.15</c:v>
                </c:pt>
                <c:pt idx="13">
                  <c:v>0.72</c:v>
                </c:pt>
                <c:pt idx="14">
                  <c:v>0.09</c:v>
                </c:pt>
              </c:numCache>
            </c:numRef>
          </c:val>
          <c:extLst xmlns:c16r2="http://schemas.microsoft.com/office/drawing/2015/06/chart">
            <c:ext xmlns:c16="http://schemas.microsoft.com/office/drawing/2014/chart" uri="{C3380CC4-5D6E-409C-BE32-E72D297353CC}">
              <c16:uniqueId val="{00000000-5773-A24B-9D85-2DC9C7CC4369}"/>
            </c:ext>
          </c:extLst>
        </c:ser>
        <c:ser>
          <c:idx val="1"/>
          <c:order val="1"/>
          <c:tx>
            <c:strRef>
              <c:f>Лист1!$C$1</c:f>
              <c:strCache>
                <c:ptCount val="1"/>
                <c:pt idx="0">
                  <c:v>Выявлено с наличием антител (%)</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Лист1!$A$2:$A$16</c:f>
              <c:strCache>
                <c:ptCount val="15"/>
                <c:pt idx="0">
                  <c:v>Р. Каракалпак.</c:v>
                </c:pt>
                <c:pt idx="1">
                  <c:v>Андижанск. о.</c:v>
                </c:pt>
                <c:pt idx="2">
                  <c:v>Бухарская о.</c:v>
                </c:pt>
                <c:pt idx="3">
                  <c:v>Джизакская о.</c:v>
                </c:pt>
                <c:pt idx="4">
                  <c:v>Кашкадарь. о.</c:v>
                </c:pt>
                <c:pt idx="5">
                  <c:v>Навоийская о.</c:v>
                </c:pt>
                <c:pt idx="6">
                  <c:v>Наманганская о.</c:v>
                </c:pt>
                <c:pt idx="7">
                  <c:v>Самаркандская о.</c:v>
                </c:pt>
                <c:pt idx="8">
                  <c:v>Сырдарьинская о.</c:v>
                </c:pt>
                <c:pt idx="9">
                  <c:v>Сурхандарь. о.</c:v>
                </c:pt>
                <c:pt idx="10">
                  <c:v>Ферганская о.</c:v>
                </c:pt>
                <c:pt idx="11">
                  <c:v>Хорезмская о.</c:v>
                </c:pt>
                <c:pt idx="12">
                  <c:v>Ташкентская о.</c:v>
                </c:pt>
                <c:pt idx="13">
                  <c:v>г. Ташкент</c:v>
                </c:pt>
                <c:pt idx="14">
                  <c:v>В ср. по Узбекистану</c:v>
                </c:pt>
              </c:strCache>
            </c:strRef>
          </c:cat>
          <c:val>
            <c:numRef>
              <c:f>Лист1!$C$2:$C$16</c:f>
              <c:numCache>
                <c:formatCode>0.0</c:formatCode>
                <c:ptCount val="15"/>
                <c:pt idx="0">
                  <c:v>32</c:v>
                </c:pt>
                <c:pt idx="1">
                  <c:v>6.04</c:v>
                </c:pt>
                <c:pt idx="2">
                  <c:v>38.049999999999997</c:v>
                </c:pt>
                <c:pt idx="3">
                  <c:v>15.01</c:v>
                </c:pt>
                <c:pt idx="4">
                  <c:v>17.03</c:v>
                </c:pt>
                <c:pt idx="5">
                  <c:v>34.049999999999997</c:v>
                </c:pt>
                <c:pt idx="6">
                  <c:v>8.0299999999999994</c:v>
                </c:pt>
                <c:pt idx="7">
                  <c:v>31.03</c:v>
                </c:pt>
                <c:pt idx="8">
                  <c:v>16.079999999999998</c:v>
                </c:pt>
                <c:pt idx="9">
                  <c:v>32.020000000000003</c:v>
                </c:pt>
                <c:pt idx="10">
                  <c:v>5.01</c:v>
                </c:pt>
                <c:pt idx="11">
                  <c:v>36.020000000000003</c:v>
                </c:pt>
                <c:pt idx="12">
                  <c:v>24.15</c:v>
                </c:pt>
                <c:pt idx="13">
                  <c:v>20.72</c:v>
                </c:pt>
                <c:pt idx="14">
                  <c:v>23.09</c:v>
                </c:pt>
              </c:numCache>
            </c:numRef>
          </c:val>
          <c:extLst xmlns:c16r2="http://schemas.microsoft.com/office/drawing/2015/06/chart">
            <c:ext xmlns:c16="http://schemas.microsoft.com/office/drawing/2014/chart" uri="{C3380CC4-5D6E-409C-BE32-E72D297353CC}">
              <c16:uniqueId val="{00000001-5773-A24B-9D85-2DC9C7CC4369}"/>
            </c:ext>
          </c:extLst>
        </c:ser>
        <c:dLbls>
          <c:dLblPos val="outEnd"/>
          <c:showLegendKey val="0"/>
          <c:showVal val="1"/>
          <c:showCatName val="0"/>
          <c:showSerName val="0"/>
          <c:showPercent val="0"/>
          <c:showBubbleSize val="0"/>
        </c:dLbls>
        <c:gapWidth val="219"/>
        <c:overlap val="-27"/>
        <c:axId val="212257664"/>
        <c:axId val="212258056"/>
      </c:barChart>
      <c:catAx>
        <c:axId val="21225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ru-RU"/>
          </a:p>
        </c:txPr>
        <c:crossAx val="212258056"/>
        <c:crosses val="autoZero"/>
        <c:auto val="1"/>
        <c:lblAlgn val="ctr"/>
        <c:lblOffset val="100"/>
        <c:noMultiLvlLbl val="0"/>
      </c:catAx>
      <c:valAx>
        <c:axId val="212258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ru-RU"/>
          </a:p>
        </c:txPr>
        <c:crossAx val="21225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158792650918629E-2"/>
          <c:y val="5.1311020446541775E-2"/>
          <c:w val="0.92917454068241467"/>
          <c:h val="0.86688665149496147"/>
        </c:manualLayout>
      </c:layout>
      <c:lineChart>
        <c:grouping val="standard"/>
        <c:varyColors val="0"/>
        <c:ser>
          <c:idx val="0"/>
          <c:order val="0"/>
          <c:tx>
            <c:strRef>
              <c:f>Лист1!$A$2</c:f>
              <c:strCache>
                <c:ptCount val="1"/>
                <c:pt idx="0">
                  <c:v>2016г.</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Лист1!$B$1:$H$1</c:f>
              <c:strCache>
                <c:ptCount val="7"/>
                <c:pt idx="0">
                  <c:v>Январь</c:v>
                </c:pt>
                <c:pt idx="1">
                  <c:v>Февраль</c:v>
                </c:pt>
                <c:pt idx="2">
                  <c:v>Март</c:v>
                </c:pt>
                <c:pt idx="3">
                  <c:v>Апрель</c:v>
                </c:pt>
                <c:pt idx="4">
                  <c:v>Май</c:v>
                </c:pt>
                <c:pt idx="5">
                  <c:v>Июнь</c:v>
                </c:pt>
                <c:pt idx="6">
                  <c:v>Июль</c:v>
                </c:pt>
              </c:strCache>
            </c:strRef>
          </c:cat>
          <c:val>
            <c:numRef>
              <c:f>Лист1!$B$2:$H$2</c:f>
              <c:numCache>
                <c:formatCode>General</c:formatCode>
                <c:ptCount val="7"/>
                <c:pt idx="0">
                  <c:v>8986</c:v>
                </c:pt>
                <c:pt idx="1">
                  <c:v>13307</c:v>
                </c:pt>
                <c:pt idx="2">
                  <c:v>13515</c:v>
                </c:pt>
                <c:pt idx="3">
                  <c:v>12809</c:v>
                </c:pt>
                <c:pt idx="4">
                  <c:v>12426</c:v>
                </c:pt>
                <c:pt idx="5">
                  <c:v>12809</c:v>
                </c:pt>
                <c:pt idx="6">
                  <c:v>12118</c:v>
                </c:pt>
              </c:numCache>
            </c:numRef>
          </c:val>
          <c:smooth val="0"/>
          <c:extLst xmlns:c16r2="http://schemas.microsoft.com/office/drawing/2015/06/chart">
            <c:ext xmlns:c16="http://schemas.microsoft.com/office/drawing/2014/chart" uri="{C3380CC4-5D6E-409C-BE32-E72D297353CC}">
              <c16:uniqueId val="{00000000-203F-7E42-9118-8202D78A64A0}"/>
            </c:ext>
          </c:extLst>
        </c:ser>
        <c:ser>
          <c:idx val="1"/>
          <c:order val="1"/>
          <c:tx>
            <c:strRef>
              <c:f>Лист1!$A$3</c:f>
              <c:strCache>
                <c:ptCount val="1"/>
                <c:pt idx="0">
                  <c:v>2017г.</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Лист1!$B$1:$H$1</c:f>
              <c:strCache>
                <c:ptCount val="7"/>
                <c:pt idx="0">
                  <c:v>Январь</c:v>
                </c:pt>
                <c:pt idx="1">
                  <c:v>Февраль</c:v>
                </c:pt>
                <c:pt idx="2">
                  <c:v>Март</c:v>
                </c:pt>
                <c:pt idx="3">
                  <c:v>Апрель</c:v>
                </c:pt>
                <c:pt idx="4">
                  <c:v>Май</c:v>
                </c:pt>
                <c:pt idx="5">
                  <c:v>Июнь</c:v>
                </c:pt>
                <c:pt idx="6">
                  <c:v>Июль</c:v>
                </c:pt>
              </c:strCache>
            </c:strRef>
          </c:cat>
          <c:val>
            <c:numRef>
              <c:f>Лист1!$B$3:$H$3</c:f>
              <c:numCache>
                <c:formatCode>General</c:formatCode>
                <c:ptCount val="7"/>
                <c:pt idx="0">
                  <c:v>11088</c:v>
                </c:pt>
                <c:pt idx="1">
                  <c:v>13834</c:v>
                </c:pt>
                <c:pt idx="2">
                  <c:v>14407</c:v>
                </c:pt>
                <c:pt idx="3">
                  <c:v>12879</c:v>
                </c:pt>
                <c:pt idx="4">
                  <c:v>13913</c:v>
                </c:pt>
                <c:pt idx="5">
                  <c:v>12998</c:v>
                </c:pt>
                <c:pt idx="6">
                  <c:v>13844</c:v>
                </c:pt>
              </c:numCache>
            </c:numRef>
          </c:val>
          <c:smooth val="0"/>
          <c:extLst xmlns:c16r2="http://schemas.microsoft.com/office/drawing/2015/06/chart">
            <c:ext xmlns:c16="http://schemas.microsoft.com/office/drawing/2014/chart" uri="{C3380CC4-5D6E-409C-BE32-E72D297353CC}">
              <c16:uniqueId val="{00000001-203F-7E42-9118-8202D78A64A0}"/>
            </c:ext>
          </c:extLst>
        </c:ser>
        <c:ser>
          <c:idx val="2"/>
          <c:order val="2"/>
          <c:tx>
            <c:strRef>
              <c:f>Лист1!$A$4</c:f>
              <c:strCache>
                <c:ptCount val="1"/>
                <c:pt idx="0">
                  <c:v>2018г.</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Лист1!$B$1:$H$1</c:f>
              <c:strCache>
                <c:ptCount val="7"/>
                <c:pt idx="0">
                  <c:v>Январь</c:v>
                </c:pt>
                <c:pt idx="1">
                  <c:v>Февраль</c:v>
                </c:pt>
                <c:pt idx="2">
                  <c:v>Март</c:v>
                </c:pt>
                <c:pt idx="3">
                  <c:v>Апрель</c:v>
                </c:pt>
                <c:pt idx="4">
                  <c:v>Май</c:v>
                </c:pt>
                <c:pt idx="5">
                  <c:v>Июнь</c:v>
                </c:pt>
                <c:pt idx="6">
                  <c:v>Июль</c:v>
                </c:pt>
              </c:strCache>
            </c:strRef>
          </c:cat>
          <c:val>
            <c:numRef>
              <c:f>Лист1!$B$4:$H$4</c:f>
              <c:numCache>
                <c:formatCode>General</c:formatCode>
                <c:ptCount val="7"/>
                <c:pt idx="0">
                  <c:v>10089</c:v>
                </c:pt>
                <c:pt idx="1">
                  <c:v>13645</c:v>
                </c:pt>
                <c:pt idx="2">
                  <c:v>13972</c:v>
                </c:pt>
                <c:pt idx="3">
                  <c:v>12983</c:v>
                </c:pt>
                <c:pt idx="4">
                  <c:v>13263</c:v>
                </c:pt>
                <c:pt idx="5">
                  <c:v>11610</c:v>
                </c:pt>
                <c:pt idx="6">
                  <c:v>14219</c:v>
                </c:pt>
              </c:numCache>
            </c:numRef>
          </c:val>
          <c:smooth val="0"/>
          <c:extLst xmlns:c16r2="http://schemas.microsoft.com/office/drawing/2015/06/chart">
            <c:ext xmlns:c16="http://schemas.microsoft.com/office/drawing/2014/chart" uri="{C3380CC4-5D6E-409C-BE32-E72D297353CC}">
              <c16:uniqueId val="{00000002-203F-7E42-9118-8202D78A64A0}"/>
            </c:ext>
          </c:extLst>
        </c:ser>
        <c:ser>
          <c:idx val="3"/>
          <c:order val="3"/>
          <c:tx>
            <c:strRef>
              <c:f>Лист1!$A$5</c:f>
              <c:strCache>
                <c:ptCount val="1"/>
                <c:pt idx="0">
                  <c:v>2019г.</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Лист1!$B$1:$H$1</c:f>
              <c:strCache>
                <c:ptCount val="7"/>
                <c:pt idx="0">
                  <c:v>Январь</c:v>
                </c:pt>
                <c:pt idx="1">
                  <c:v>Февраль</c:v>
                </c:pt>
                <c:pt idx="2">
                  <c:v>Март</c:v>
                </c:pt>
                <c:pt idx="3">
                  <c:v>Апрель</c:v>
                </c:pt>
                <c:pt idx="4">
                  <c:v>Май</c:v>
                </c:pt>
                <c:pt idx="5">
                  <c:v>Июнь</c:v>
                </c:pt>
                <c:pt idx="6">
                  <c:v>Июль</c:v>
                </c:pt>
              </c:strCache>
            </c:strRef>
          </c:cat>
          <c:val>
            <c:numRef>
              <c:f>Лист1!$B$5:$H$5</c:f>
              <c:numCache>
                <c:formatCode>General</c:formatCode>
                <c:ptCount val="7"/>
                <c:pt idx="0">
                  <c:v>11329</c:v>
                </c:pt>
                <c:pt idx="1">
                  <c:v>13018</c:v>
                </c:pt>
                <c:pt idx="2">
                  <c:v>12540</c:v>
                </c:pt>
                <c:pt idx="3">
                  <c:v>13143</c:v>
                </c:pt>
                <c:pt idx="4">
                  <c:v>13158</c:v>
                </c:pt>
                <c:pt idx="5">
                  <c:v>11045</c:v>
                </c:pt>
                <c:pt idx="6">
                  <c:v>14777</c:v>
                </c:pt>
              </c:numCache>
            </c:numRef>
          </c:val>
          <c:smooth val="0"/>
          <c:extLst xmlns:c16r2="http://schemas.microsoft.com/office/drawing/2015/06/chart">
            <c:ext xmlns:c16="http://schemas.microsoft.com/office/drawing/2014/chart" uri="{C3380CC4-5D6E-409C-BE32-E72D297353CC}">
              <c16:uniqueId val="{00000003-203F-7E42-9118-8202D78A64A0}"/>
            </c:ext>
          </c:extLst>
        </c:ser>
        <c:ser>
          <c:idx val="4"/>
          <c:order val="4"/>
          <c:tx>
            <c:strRef>
              <c:f>Лист1!$A$6</c:f>
              <c:strCache>
                <c:ptCount val="1"/>
                <c:pt idx="0">
                  <c:v>2020г.</c:v>
                </c:pt>
              </c:strCache>
            </c:strRef>
          </c:tx>
          <c:spPr>
            <a:ln w="38100" cap="rnd">
              <a:solidFill>
                <a:srgbClr val="C0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Лист1!$B$1:$H$1</c:f>
              <c:strCache>
                <c:ptCount val="7"/>
                <c:pt idx="0">
                  <c:v>Январь</c:v>
                </c:pt>
                <c:pt idx="1">
                  <c:v>Февраль</c:v>
                </c:pt>
                <c:pt idx="2">
                  <c:v>Март</c:v>
                </c:pt>
                <c:pt idx="3">
                  <c:v>Апрель</c:v>
                </c:pt>
                <c:pt idx="4">
                  <c:v>Май</c:v>
                </c:pt>
                <c:pt idx="5">
                  <c:v>Июнь</c:v>
                </c:pt>
                <c:pt idx="6">
                  <c:v>Июль</c:v>
                </c:pt>
              </c:strCache>
            </c:strRef>
          </c:cat>
          <c:val>
            <c:numRef>
              <c:f>Лист1!$B$6:$H$6</c:f>
              <c:numCache>
                <c:formatCode>General</c:formatCode>
                <c:ptCount val="7"/>
                <c:pt idx="0">
                  <c:v>11139</c:v>
                </c:pt>
                <c:pt idx="1">
                  <c:v>13693</c:v>
                </c:pt>
                <c:pt idx="2">
                  <c:v>12633</c:v>
                </c:pt>
                <c:pt idx="3">
                  <c:v>11613</c:v>
                </c:pt>
                <c:pt idx="4">
                  <c:v>11792</c:v>
                </c:pt>
                <c:pt idx="5">
                  <c:v>13787</c:v>
                </c:pt>
                <c:pt idx="6">
                  <c:v>17369</c:v>
                </c:pt>
              </c:numCache>
            </c:numRef>
          </c:val>
          <c:smooth val="0"/>
          <c:extLst xmlns:c16r2="http://schemas.microsoft.com/office/drawing/2015/06/chart">
            <c:ext xmlns:c16="http://schemas.microsoft.com/office/drawing/2014/chart" uri="{C3380CC4-5D6E-409C-BE32-E72D297353CC}">
              <c16:uniqueId val="{00000004-203F-7E42-9118-8202D78A64A0}"/>
            </c:ext>
          </c:extLst>
        </c:ser>
        <c:dLbls>
          <c:dLblPos val="t"/>
          <c:showLegendKey val="0"/>
          <c:showVal val="1"/>
          <c:showCatName val="0"/>
          <c:showSerName val="0"/>
          <c:showPercent val="0"/>
          <c:showBubbleSize val="0"/>
        </c:dLbls>
        <c:smooth val="0"/>
        <c:axId val="215437416"/>
        <c:axId val="215437808"/>
      </c:lineChart>
      <c:catAx>
        <c:axId val="215437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15437808"/>
        <c:crosses val="autoZero"/>
        <c:auto val="1"/>
        <c:lblAlgn val="ctr"/>
        <c:lblOffset val="100"/>
        <c:noMultiLvlLbl val="0"/>
      </c:catAx>
      <c:valAx>
        <c:axId val="21543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ru-RU"/>
          </a:p>
        </c:txPr>
        <c:crossAx val="215437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AE65D-7C8F-435D-94C8-61AF7E429D4B}" type="datetimeFigureOut">
              <a:rPr lang="ru-RU" smtClean="0"/>
              <a:t>09.12.2020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AD9B-7231-479F-9D6B-C44232BAE9A2}" type="slidenum">
              <a:rPr lang="ru-RU" smtClean="0"/>
              <a:t>‹#›</a:t>
            </a:fld>
            <a:endParaRPr lang="ru-RU"/>
          </a:p>
        </p:txBody>
      </p:sp>
    </p:spTree>
    <p:extLst>
      <p:ext uri="{BB962C8B-B14F-4D97-AF65-F5344CB8AC3E}">
        <p14:creationId xmlns:p14="http://schemas.microsoft.com/office/powerpoint/2010/main" val="246922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11" name="Группа 10"/>
          <p:cNvGrpSpPr/>
          <p:nvPr userDrawn="1"/>
        </p:nvGrpSpPr>
        <p:grpSpPr>
          <a:xfrm>
            <a:off x="179513" y="1628800"/>
            <a:ext cx="8784976" cy="4356515"/>
            <a:chOff x="179513" y="1628800"/>
            <a:chExt cx="8784976" cy="4356515"/>
          </a:xfrm>
        </p:grpSpPr>
        <p:pic>
          <p:nvPicPr>
            <p:cNvPr id="9" name="Рисунок 8"/>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30000"/>
                      </a14:imgEffect>
                      <a14:imgEffect>
                        <a14:saturation sat="281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29383" y="1756611"/>
              <a:ext cx="7828817" cy="4228704"/>
            </a:xfrm>
            <a:prstGeom prst="rect">
              <a:avLst/>
            </a:prstGeom>
          </p:spPr>
        </p:pic>
        <p:sp>
          <p:nvSpPr>
            <p:cNvPr id="10" name="Прямоугольник 9"/>
            <p:cNvSpPr/>
            <p:nvPr userDrawn="1"/>
          </p:nvSpPr>
          <p:spPr>
            <a:xfrm>
              <a:off x="629383" y="1628800"/>
              <a:ext cx="8057417" cy="4228704"/>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cxnSp>
          <p:nvCxnSpPr>
            <p:cNvPr id="7" name="Прямая соединительная линия 6"/>
            <p:cNvCxnSpPr/>
            <p:nvPr/>
          </p:nvCxnSpPr>
          <p:spPr>
            <a:xfrm>
              <a:off x="179513" y="3717032"/>
              <a:ext cx="878497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685800" y="2130428"/>
            <a:ext cx="7772400" cy="1470025"/>
          </a:xfrm>
        </p:spPr>
        <p:txBody>
          <a:bodyPr/>
          <a:lstStyle>
            <a:lvl1pPr algn="l">
              <a:defRPr/>
            </a:lvl1pPr>
          </a:lstStyle>
          <a:p>
            <a:r>
              <a:rPr lang="ru-RU"/>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nchor="ct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4" name="Дата 3"/>
          <p:cNvSpPr>
            <a:spLocks noGrp="1"/>
          </p:cNvSpPr>
          <p:nvPr>
            <p:ph type="dt" sz="half" idx="10"/>
          </p:nvPr>
        </p:nvSpPr>
        <p:spPr/>
        <p:txBody>
          <a:bodyPr/>
          <a:lstStyle>
            <a:lvl1pPr>
              <a:defRPr/>
            </a:lvl1pPr>
          </a:lstStyle>
          <a:p>
            <a:fld id="{EA1129E3-D2A2-43F0-9078-F9E2F4C72141}"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
        <p:nvSpPr>
          <p:cNvPr id="8" name="Прямоугольник 7"/>
          <p:cNvSpPr/>
          <p:nvPr userDrawn="1"/>
        </p:nvSpPr>
        <p:spPr>
          <a:xfrm>
            <a:off x="0" y="0"/>
            <a:ext cx="9144000" cy="1628800"/>
          </a:xfrm>
          <a:prstGeom prst="rect">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solidFill>
                  <a:prstClr val="white"/>
                </a:solidFill>
              </a:rPr>
              <a:t>Министерство здравоохранения Республики Узбекистан</a:t>
            </a:r>
          </a:p>
          <a:p>
            <a:pPr algn="ctr"/>
            <a:r>
              <a:rPr lang="ru-RU" sz="2800" b="1" dirty="0">
                <a:solidFill>
                  <a:prstClr val="white"/>
                </a:solidFill>
              </a:rPr>
              <a:t>Научно-исследовательский институт </a:t>
            </a:r>
          </a:p>
          <a:p>
            <a:pPr algn="ctr"/>
            <a:r>
              <a:rPr lang="ru-RU" sz="2800" b="1" dirty="0">
                <a:solidFill>
                  <a:prstClr val="white"/>
                </a:solidFill>
              </a:rPr>
              <a:t>ВИРУСОЛОГИИ</a:t>
            </a:r>
          </a:p>
        </p:txBody>
      </p:sp>
    </p:spTree>
    <p:extLst>
      <p:ext uri="{BB962C8B-B14F-4D97-AF65-F5344CB8AC3E}">
        <p14:creationId xmlns:p14="http://schemas.microsoft.com/office/powerpoint/2010/main" val="44827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63EA2600-DD87-40DD-A908-F98FA21A1DDB}"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18764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72050" y="396875"/>
            <a:ext cx="1543051" cy="8451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42902" y="396875"/>
            <a:ext cx="4476751" cy="8451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A31F8B8B-07E8-4D61-BEB6-3C840BA6447B}"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6590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8"/>
            <a:ext cx="7772400" cy="1470025"/>
          </a:xfrm>
        </p:spPr>
        <p:txBody>
          <a:bodyPr/>
          <a:lstStyle>
            <a:lvl1pPr algn="ctr">
              <a:defRPr sz="4000" b="0"/>
            </a:lvl1pPr>
          </a:lstStyle>
          <a:p>
            <a:r>
              <a:rPr lang="ru-RU"/>
              <a:t>Образец заголовка</a:t>
            </a:r>
            <a:endParaRPr lang="ru-RU" dirty="0"/>
          </a:p>
        </p:txBody>
      </p:sp>
      <p:sp>
        <p:nvSpPr>
          <p:cNvPr id="3" name="Подзаголовок 2"/>
          <p:cNvSpPr>
            <a:spLocks noGrp="1"/>
          </p:cNvSpPr>
          <p:nvPr>
            <p:ph type="subTitle" idx="1"/>
          </p:nvPr>
        </p:nvSpPr>
        <p:spPr>
          <a:xfrm>
            <a:off x="685800" y="3886200"/>
            <a:ext cx="7772400" cy="1752600"/>
          </a:xfrm>
        </p:spPr>
        <p:txBody>
          <a:bodyPr anchor="ct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4"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6"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pic>
        <p:nvPicPr>
          <p:cNvPr id="12" name="Рисунок 11"/>
          <p:cNvPicPr>
            <a:picLocks noChangeAspect="1"/>
          </p:cNvPicPr>
          <p:nvPr/>
        </p:nvPicPr>
        <p:blipFill>
          <a:blip r:embed="rId2"/>
          <a:stretch>
            <a:fillRect/>
          </a:stretch>
        </p:blipFill>
        <p:spPr>
          <a:xfrm>
            <a:off x="327618" y="245163"/>
            <a:ext cx="3689578" cy="951436"/>
          </a:xfrm>
          <a:prstGeom prst="rect">
            <a:avLst/>
          </a:prstGeom>
          <a:effectLst>
            <a:outerShdw blurRad="228600" dir="8760000" sx="102000" sy="102000" algn="t" rotWithShape="0">
              <a:schemeClr val="bg1"/>
            </a:outerShdw>
          </a:effectLst>
        </p:spPr>
      </p:pic>
    </p:spTree>
    <p:extLst>
      <p:ext uri="{BB962C8B-B14F-4D97-AF65-F5344CB8AC3E}">
        <p14:creationId xmlns:p14="http://schemas.microsoft.com/office/powerpoint/2010/main" val="3087867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3" y="116632"/>
            <a:ext cx="8784976" cy="520366"/>
          </a:xfrm>
        </p:spPr>
        <p:txBody>
          <a:bodyPr anchor="ctr"/>
          <a:lstStyle>
            <a:lvl1pPr algn="l">
              <a:defRPr sz="3200"/>
            </a:lvl1pPr>
          </a:lstStyle>
          <a:p>
            <a:r>
              <a:rPr lang="ru-RU"/>
              <a:t>Образец заголовка</a:t>
            </a:r>
            <a:endParaRPr lang="ru-RU" dirty="0"/>
          </a:p>
        </p:txBody>
      </p:sp>
      <p:sp>
        <p:nvSpPr>
          <p:cNvPr id="3" name="Объект 2"/>
          <p:cNvSpPr>
            <a:spLocks noGrp="1"/>
          </p:cNvSpPr>
          <p:nvPr>
            <p:ph idx="1"/>
          </p:nvPr>
        </p:nvSpPr>
        <p:spPr>
          <a:xfrm>
            <a:off x="179513" y="852026"/>
            <a:ext cx="8784976" cy="5497404"/>
          </a:xfrm>
        </p:spPr>
        <p:txBody>
          <a:bodyPr/>
          <a:lstStyle>
            <a:lvl1pPr>
              <a:defRPr sz="2800"/>
            </a:lvl1pPr>
            <a:lvl2pPr>
              <a:defRPr sz="2400"/>
            </a:lvl2pPr>
            <a:lvl3pPr>
              <a:defRPr sz="2000"/>
            </a:lvl3pPr>
            <a:lvl4pPr>
              <a:defRPr sz="1800"/>
            </a:lvl4pPr>
            <a:lvl5pPr>
              <a:defRPr sz="18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pic>
        <p:nvPicPr>
          <p:cNvPr id="13" name="Рисунок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13" y="6421321"/>
            <a:ext cx="1494083" cy="385281"/>
          </a:xfrm>
          <a:prstGeom prst="rect">
            <a:avLst/>
          </a:prstGeom>
          <a:effectLst>
            <a:outerShdw blurRad="228600" dir="8760000" sx="102000" sy="102000" algn="t" rotWithShape="0">
              <a:schemeClr val="bg1"/>
            </a:outerShdw>
          </a:effectLst>
        </p:spPr>
      </p:pic>
      <p:sp>
        <p:nvSpPr>
          <p:cNvPr id="14" name="TextBox 13"/>
          <p:cNvSpPr txBox="1"/>
          <p:nvPr/>
        </p:nvSpPr>
        <p:spPr>
          <a:xfrm>
            <a:off x="4952144" y="6421321"/>
            <a:ext cx="4012345" cy="307777"/>
          </a:xfrm>
          <a:prstGeom prst="rect">
            <a:avLst/>
          </a:prstGeom>
          <a:noFill/>
        </p:spPr>
        <p:txBody>
          <a:bodyPr wrap="square" rtlCol="0">
            <a:spAutoFit/>
          </a:bodyPr>
          <a:lstStyle/>
          <a:p>
            <a:pPr algn="r"/>
            <a:r>
              <a:rPr lang="en-US" sz="1400" dirty="0">
                <a:solidFill>
                  <a:srgbClr val="800000"/>
                </a:solidFill>
              </a:rPr>
              <a:t>www.virology.uz</a:t>
            </a:r>
            <a:endParaRPr lang="ru-RU" sz="1400" dirty="0">
              <a:solidFill>
                <a:srgbClr val="800000"/>
              </a:solidFill>
            </a:endParaRPr>
          </a:p>
        </p:txBody>
      </p:sp>
    </p:spTree>
    <p:extLst>
      <p:ext uri="{BB962C8B-B14F-4D97-AF65-F5344CB8AC3E}">
        <p14:creationId xmlns:p14="http://schemas.microsoft.com/office/powerpoint/2010/main" val="2845785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3"/>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6"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2180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342901" y="2311403"/>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3505201" y="2311403"/>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7"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33134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8"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9"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333861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00099"/>
            <a:ext cx="8784976" cy="536899"/>
          </a:xfrm>
        </p:spPr>
        <p:txBody>
          <a:bodyPr/>
          <a:lstStyle/>
          <a:p>
            <a:r>
              <a:rPr lang="ru-RU"/>
              <a:t>Образец заголовка</a:t>
            </a:r>
          </a:p>
        </p:txBody>
      </p:sp>
      <p:sp>
        <p:nvSpPr>
          <p:cNvPr id="3"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4"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5"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654861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3"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4"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263673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7"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30055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3" y="116632"/>
            <a:ext cx="8784976" cy="864096"/>
          </a:xfrm>
        </p:spPr>
        <p:txBody>
          <a:bodyPr anchor="ctr"/>
          <a:lstStyle>
            <a:lvl1pPr algn="l">
              <a:defRPr sz="3200"/>
            </a:lvl1pPr>
          </a:lstStyle>
          <a:p>
            <a:r>
              <a:rPr lang="ru-RU"/>
              <a:t>Образец заголовка</a:t>
            </a:r>
            <a:endParaRPr lang="ru-RU" dirty="0"/>
          </a:p>
        </p:txBody>
      </p:sp>
      <p:sp>
        <p:nvSpPr>
          <p:cNvPr id="3" name="Объект 2"/>
          <p:cNvSpPr>
            <a:spLocks noGrp="1"/>
          </p:cNvSpPr>
          <p:nvPr>
            <p:ph idx="1"/>
          </p:nvPr>
        </p:nvSpPr>
        <p:spPr>
          <a:xfrm>
            <a:off x="179513" y="1124744"/>
            <a:ext cx="8784976" cy="5400600"/>
          </a:xfrm>
        </p:spPr>
        <p:txBody>
          <a:bodyPr/>
          <a:lstStyle>
            <a:lvl1pPr>
              <a:defRPr sz="2800"/>
            </a:lvl1pPr>
            <a:lvl2pPr>
              <a:defRPr sz="2400"/>
            </a:lvl2pPr>
            <a:lvl3pPr>
              <a:defRPr sz="2000"/>
            </a:lvl3pPr>
            <a:lvl4pPr>
              <a:defRPr sz="1800"/>
            </a:lvl4pPr>
            <a:lvl5pPr>
              <a:defRPr sz="18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cxnSp>
        <p:nvCxnSpPr>
          <p:cNvPr id="7" name="Прямая соединительная линия 6"/>
          <p:cNvCxnSpPr/>
          <p:nvPr/>
        </p:nvCxnSpPr>
        <p:spPr>
          <a:xfrm>
            <a:off x="179513" y="1052736"/>
            <a:ext cx="878497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0" y="6525344"/>
            <a:ext cx="9144000" cy="332656"/>
          </a:xfrm>
          <a:prstGeom prst="rect">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4" name="Дата 3"/>
          <p:cNvSpPr>
            <a:spLocks noGrp="1"/>
          </p:cNvSpPr>
          <p:nvPr>
            <p:ph type="dt" sz="half" idx="10"/>
          </p:nvPr>
        </p:nvSpPr>
        <p:spPr>
          <a:xfrm>
            <a:off x="4871907" y="6504996"/>
            <a:ext cx="2133600" cy="364881"/>
          </a:xfrm>
        </p:spPr>
        <p:txBody>
          <a:bodyPr/>
          <a:lstStyle>
            <a:lvl1pPr>
              <a:defRPr>
                <a:solidFill>
                  <a:schemeClr val="bg1"/>
                </a:solidFill>
              </a:defRPr>
            </a:lvl1pPr>
          </a:lstStyle>
          <a:p>
            <a:fld id="{F63EBEC5-9F2A-4236-92B1-62C783750FF3}" type="datetime1">
              <a:rPr lang="ru-RU" smtClean="0">
                <a:solidFill>
                  <a:prstClr val="white"/>
                </a:solidFill>
              </a:rPr>
              <a:pPr/>
              <a:t>09.12.2020</a:t>
            </a:fld>
            <a:endParaRPr lang="ru-RU" dirty="0">
              <a:solidFill>
                <a:prstClr val="white"/>
              </a:solidFill>
            </a:endParaRPr>
          </a:p>
        </p:txBody>
      </p:sp>
      <p:sp>
        <p:nvSpPr>
          <p:cNvPr id="6" name="Номер слайда 5"/>
          <p:cNvSpPr>
            <a:spLocks noGrp="1"/>
          </p:cNvSpPr>
          <p:nvPr>
            <p:ph type="sldNum" sz="quarter" idx="12"/>
          </p:nvPr>
        </p:nvSpPr>
        <p:spPr>
          <a:xfrm>
            <a:off x="7016135" y="6509233"/>
            <a:ext cx="2133600" cy="364881"/>
          </a:xfrm>
        </p:spPr>
        <p:txBody>
          <a:bodyPr/>
          <a:lstStyle>
            <a:lvl1pPr>
              <a:defRPr>
                <a:solidFill>
                  <a:schemeClr val="bg1"/>
                </a:solidFill>
              </a:defRPr>
            </a:lvl1pPr>
          </a:lstStyle>
          <a:p>
            <a:fld id="{486CEAA5-5F51-45BB-ABE4-0632AD89AF2E}" type="slidenum">
              <a:rPr lang="ru-RU" smtClean="0">
                <a:solidFill>
                  <a:prstClr val="white"/>
                </a:solidFill>
              </a:rPr>
              <a:pPr/>
              <a:t>‹#›</a:t>
            </a:fld>
            <a:endParaRPr lang="ru-RU" dirty="0">
              <a:solidFill>
                <a:prstClr val="white"/>
              </a:solidFill>
            </a:endParaRPr>
          </a:p>
        </p:txBody>
      </p:sp>
      <p:sp>
        <p:nvSpPr>
          <p:cNvPr id="9" name="TextBox 8"/>
          <p:cNvSpPr txBox="1"/>
          <p:nvPr/>
        </p:nvSpPr>
        <p:spPr>
          <a:xfrm>
            <a:off x="0" y="6537221"/>
            <a:ext cx="4572000" cy="307777"/>
          </a:xfrm>
          <a:prstGeom prst="rect">
            <a:avLst/>
          </a:prstGeom>
          <a:noFill/>
        </p:spPr>
        <p:txBody>
          <a:bodyPr wrap="square" rtlCol="0">
            <a:spAutoFit/>
          </a:bodyPr>
          <a:lstStyle/>
          <a:p>
            <a:r>
              <a:rPr lang="ru-RU" sz="1400" b="1" dirty="0">
                <a:solidFill>
                  <a:prstClr val="white"/>
                </a:solidFill>
              </a:rPr>
              <a:t>НИИ Вирусологии МЗ </a:t>
            </a:r>
            <a:r>
              <a:rPr lang="ru-RU" sz="1400" b="1" dirty="0" err="1">
                <a:solidFill>
                  <a:prstClr val="white"/>
                </a:solidFill>
              </a:rPr>
              <a:t>РУз</a:t>
            </a:r>
            <a:endParaRPr lang="ru-RU" sz="1400" b="1" dirty="0">
              <a:solidFill>
                <a:prstClr val="white"/>
              </a:solidFill>
            </a:endParaRPr>
          </a:p>
        </p:txBody>
      </p:sp>
      <p:sp>
        <p:nvSpPr>
          <p:cNvPr id="10" name="Прямоугольник 9"/>
          <p:cNvSpPr/>
          <p:nvPr userDrawn="1"/>
        </p:nvSpPr>
        <p:spPr>
          <a:xfrm>
            <a:off x="0" y="6525344"/>
            <a:ext cx="9144000" cy="332656"/>
          </a:xfrm>
          <a:prstGeom prst="rect">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1" name="TextBox 10"/>
          <p:cNvSpPr txBox="1"/>
          <p:nvPr userDrawn="1"/>
        </p:nvSpPr>
        <p:spPr>
          <a:xfrm>
            <a:off x="0" y="6537221"/>
            <a:ext cx="4572000" cy="307777"/>
          </a:xfrm>
          <a:prstGeom prst="rect">
            <a:avLst/>
          </a:prstGeom>
          <a:noFill/>
        </p:spPr>
        <p:txBody>
          <a:bodyPr wrap="square" rtlCol="0">
            <a:spAutoFit/>
          </a:bodyPr>
          <a:lstStyle/>
          <a:p>
            <a:r>
              <a:rPr lang="ru-RU" sz="1400" b="1" dirty="0">
                <a:solidFill>
                  <a:prstClr val="white"/>
                </a:solidFill>
              </a:rPr>
              <a:t>НИИ Вирусологии МЗ </a:t>
            </a:r>
            <a:r>
              <a:rPr lang="ru-RU" sz="1400" b="1" dirty="0" err="1">
                <a:solidFill>
                  <a:prstClr val="white"/>
                </a:solidFill>
              </a:rPr>
              <a:t>РУз</a:t>
            </a:r>
            <a:endParaRPr lang="ru-RU" sz="1400" b="1" dirty="0">
              <a:solidFill>
                <a:prstClr val="white"/>
              </a:solidFill>
            </a:endParaRPr>
          </a:p>
        </p:txBody>
      </p:sp>
      <p:sp>
        <p:nvSpPr>
          <p:cNvPr id="12" name="TextBox 11"/>
          <p:cNvSpPr txBox="1"/>
          <p:nvPr userDrawn="1"/>
        </p:nvSpPr>
        <p:spPr>
          <a:xfrm>
            <a:off x="4554434" y="6526937"/>
            <a:ext cx="4120334" cy="307777"/>
          </a:xfrm>
          <a:prstGeom prst="rect">
            <a:avLst/>
          </a:prstGeom>
          <a:noFill/>
        </p:spPr>
        <p:txBody>
          <a:bodyPr wrap="square" rtlCol="0">
            <a:spAutoFit/>
          </a:bodyPr>
          <a:lstStyle/>
          <a:p>
            <a:pPr algn="r"/>
            <a:r>
              <a:rPr lang="en-US" sz="1400" b="1" dirty="0">
                <a:solidFill>
                  <a:prstClr val="white"/>
                </a:solidFill>
              </a:rPr>
              <a:t>www.virology.uz</a:t>
            </a:r>
            <a:endParaRPr lang="ru-RU" sz="1400" b="1" dirty="0">
              <a:solidFill>
                <a:prstClr val="white"/>
              </a:solidFill>
            </a:endParaRPr>
          </a:p>
        </p:txBody>
      </p:sp>
    </p:spTree>
    <p:extLst>
      <p:ext uri="{BB962C8B-B14F-4D97-AF65-F5344CB8AC3E}">
        <p14:creationId xmlns:p14="http://schemas.microsoft.com/office/powerpoint/2010/main" val="1311592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7"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75822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6"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80833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72050" y="396875"/>
            <a:ext cx="1543051" cy="8451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42902" y="396875"/>
            <a:ext cx="4476751" cy="8451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457200" y="6356840"/>
            <a:ext cx="2133600" cy="364881"/>
          </a:xfrm>
          <a:prstGeom prst="rect">
            <a:avLst/>
          </a:prstGeom>
        </p:spPr>
        <p:txBody>
          <a:bodyPr/>
          <a:lstStyle>
            <a:lvl1pPr>
              <a:defRPr/>
            </a:lvl1p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a:xfrm>
            <a:off x="3124200" y="6356840"/>
            <a:ext cx="2895600" cy="364881"/>
          </a:xfrm>
          <a:prstGeom prst="rect">
            <a:avLst/>
          </a:prstGeom>
        </p:spPr>
        <p:txBody>
          <a:bodyPr/>
          <a:lstStyle>
            <a:lvl1pPr>
              <a:defRPr/>
            </a:lvl1pPr>
          </a:lstStyle>
          <a:p>
            <a:endParaRPr lang="ru-RU">
              <a:solidFill>
                <a:prstClr val="black"/>
              </a:solidFill>
            </a:endParaRPr>
          </a:p>
        </p:txBody>
      </p:sp>
      <p:sp>
        <p:nvSpPr>
          <p:cNvPr id="6" name="Номер слайда 5"/>
          <p:cNvSpPr>
            <a:spLocks noGrp="1"/>
          </p:cNvSpPr>
          <p:nvPr>
            <p:ph type="sldNum" sz="quarter" idx="12"/>
          </p:nvPr>
        </p:nvSpPr>
        <p:spPr>
          <a:xfrm>
            <a:off x="6553200" y="6356840"/>
            <a:ext cx="2133600" cy="364881"/>
          </a:xfrm>
          <a:prstGeom prst="rect">
            <a:avLst/>
          </a:prstGeom>
        </p:spPr>
        <p:txBody>
          <a:bodyPr/>
          <a:lstStyle>
            <a:lvl1pPr>
              <a:defRPr/>
            </a:lvl1p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4001397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pic>
        <p:nvPicPr>
          <p:cNvPr id="4" name="Рисунок 3"/>
          <p:cNvPicPr>
            <a:picLocks noChangeAspect="1"/>
          </p:cNvPicPr>
          <p:nvPr/>
        </p:nvPicPr>
        <p:blipFill>
          <a:blip r:embed="rId2"/>
          <a:stretch>
            <a:fillRect/>
          </a:stretch>
        </p:blipFill>
        <p:spPr>
          <a:xfrm>
            <a:off x="327618" y="245163"/>
            <a:ext cx="3689578" cy="951436"/>
          </a:xfrm>
          <a:prstGeom prst="rect">
            <a:avLst/>
          </a:prstGeom>
          <a:effectLst>
            <a:outerShdw blurRad="228600" dir="8760000" sx="102000" sy="102000" algn="t" rotWithShape="0">
              <a:schemeClr val="bg1"/>
            </a:outerShdw>
          </a:effectLst>
        </p:spPr>
      </p:pic>
    </p:spTree>
    <p:extLst>
      <p:ext uri="{BB962C8B-B14F-4D97-AF65-F5344CB8AC3E}">
        <p14:creationId xmlns:p14="http://schemas.microsoft.com/office/powerpoint/2010/main" val="3397508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179513" y="801384"/>
            <a:ext cx="8784976" cy="5555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2" name="Заголовок 11"/>
          <p:cNvSpPr>
            <a:spLocks noGrp="1"/>
          </p:cNvSpPr>
          <p:nvPr>
            <p:ph type="title"/>
          </p:nvPr>
        </p:nvSpPr>
        <p:spPr>
          <a:xfrm>
            <a:off x="179513" y="141196"/>
            <a:ext cx="8784976" cy="516350"/>
          </a:xfrm>
        </p:spPr>
        <p:txBody>
          <a:bodyPr/>
          <a:lstStyle>
            <a:lvl1pPr>
              <a:defRPr sz="4000" b="0"/>
            </a:lvl1pPr>
          </a:lstStyle>
          <a:p>
            <a:r>
              <a:rPr lang="ru-RU"/>
              <a:t>Образец заголовка</a:t>
            </a:r>
            <a:endParaRPr lang="ru-RU"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13" y="6421321"/>
            <a:ext cx="1494083" cy="385281"/>
          </a:xfrm>
          <a:prstGeom prst="rect">
            <a:avLst/>
          </a:prstGeom>
          <a:effectLst>
            <a:outerShdw blurRad="228600" dir="8760000" sx="102000" sy="102000" algn="t" rotWithShape="0">
              <a:schemeClr val="bg1"/>
            </a:outerShdw>
          </a:effectLst>
        </p:spPr>
      </p:pic>
      <p:sp>
        <p:nvSpPr>
          <p:cNvPr id="2" name="TextBox 1"/>
          <p:cNvSpPr txBox="1"/>
          <p:nvPr/>
        </p:nvSpPr>
        <p:spPr>
          <a:xfrm>
            <a:off x="4952144" y="6421321"/>
            <a:ext cx="4012345" cy="307777"/>
          </a:xfrm>
          <a:prstGeom prst="rect">
            <a:avLst/>
          </a:prstGeom>
          <a:noFill/>
        </p:spPr>
        <p:txBody>
          <a:bodyPr wrap="square" rtlCol="0">
            <a:spAutoFit/>
          </a:bodyPr>
          <a:lstStyle/>
          <a:p>
            <a:pPr algn="r"/>
            <a:r>
              <a:rPr lang="en-US" sz="1400" dirty="0">
                <a:solidFill>
                  <a:srgbClr val="800000"/>
                </a:solidFill>
              </a:rPr>
              <a:t>www.virology.uz</a:t>
            </a:r>
            <a:endParaRPr lang="ru-RU" sz="1400" dirty="0">
              <a:solidFill>
                <a:srgbClr val="800000"/>
              </a:solidFill>
            </a:endParaRPr>
          </a:p>
        </p:txBody>
      </p:sp>
    </p:spTree>
    <p:extLst>
      <p:ext uri="{BB962C8B-B14F-4D97-AF65-F5344CB8AC3E}">
        <p14:creationId xmlns:p14="http://schemas.microsoft.com/office/powerpoint/2010/main" val="1837524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pic>
        <p:nvPicPr>
          <p:cNvPr id="4" name="Рисунок 3"/>
          <p:cNvPicPr>
            <a:picLocks noChangeAspect="1"/>
          </p:cNvPicPr>
          <p:nvPr/>
        </p:nvPicPr>
        <p:blipFill>
          <a:blip r:embed="rId2"/>
          <a:stretch>
            <a:fillRect/>
          </a:stretch>
        </p:blipFill>
        <p:spPr>
          <a:xfrm>
            <a:off x="327618" y="245163"/>
            <a:ext cx="3689578" cy="951436"/>
          </a:xfrm>
          <a:prstGeom prst="rect">
            <a:avLst/>
          </a:prstGeom>
          <a:effectLst>
            <a:outerShdw blurRad="228600" dir="8760000" sx="102000" sy="102000" algn="t" rotWithShape="0">
              <a:schemeClr val="bg1"/>
            </a:outerShdw>
          </a:effectLst>
        </p:spPr>
      </p:pic>
    </p:spTree>
    <p:extLst>
      <p:ext uri="{BB962C8B-B14F-4D97-AF65-F5344CB8AC3E}">
        <p14:creationId xmlns:p14="http://schemas.microsoft.com/office/powerpoint/2010/main" val="2725256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179513" y="1196752"/>
            <a:ext cx="8784976" cy="512185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2" name="Заголовок 11"/>
          <p:cNvSpPr>
            <a:spLocks noGrp="1"/>
          </p:cNvSpPr>
          <p:nvPr>
            <p:ph type="title"/>
          </p:nvPr>
        </p:nvSpPr>
        <p:spPr/>
        <p:txBody>
          <a:bodyPr/>
          <a:lstStyle>
            <a:lvl1pPr>
              <a:defRPr sz="4000" b="0"/>
            </a:lvl1pPr>
          </a:lstStyle>
          <a:p>
            <a:r>
              <a:rPr lang="ru-RU"/>
              <a:t>Образец заголовка</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13" y="6421321"/>
            <a:ext cx="1494083" cy="385281"/>
          </a:xfrm>
          <a:prstGeom prst="rect">
            <a:avLst/>
          </a:prstGeom>
          <a:effectLst>
            <a:outerShdw blurRad="228600" dir="8760000" sx="102000" sy="102000" algn="t" rotWithShape="0">
              <a:schemeClr val="bg1"/>
            </a:outerShdw>
          </a:effectLst>
        </p:spPr>
      </p:pic>
      <p:sp>
        <p:nvSpPr>
          <p:cNvPr id="6" name="TextBox 5"/>
          <p:cNvSpPr txBox="1"/>
          <p:nvPr/>
        </p:nvSpPr>
        <p:spPr>
          <a:xfrm>
            <a:off x="4952144" y="6421321"/>
            <a:ext cx="4012345" cy="307777"/>
          </a:xfrm>
          <a:prstGeom prst="rect">
            <a:avLst/>
          </a:prstGeom>
          <a:noFill/>
        </p:spPr>
        <p:txBody>
          <a:bodyPr wrap="square" rtlCol="0">
            <a:spAutoFit/>
          </a:bodyPr>
          <a:lstStyle/>
          <a:p>
            <a:pPr algn="r"/>
            <a:r>
              <a:rPr lang="en-US" sz="1400" dirty="0">
                <a:solidFill>
                  <a:srgbClr val="800000"/>
                </a:solidFill>
              </a:rPr>
              <a:t>www.virology.uz</a:t>
            </a:r>
            <a:endParaRPr lang="ru-RU" sz="1400" dirty="0">
              <a:solidFill>
                <a:srgbClr val="800000"/>
              </a:solidFill>
            </a:endParaRPr>
          </a:p>
        </p:txBody>
      </p:sp>
    </p:spTree>
    <p:extLst>
      <p:ext uri="{BB962C8B-B14F-4D97-AF65-F5344CB8AC3E}">
        <p14:creationId xmlns:p14="http://schemas.microsoft.com/office/powerpoint/2010/main" val="2163049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4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Tree>
    <p:extLst>
      <p:ext uri="{BB962C8B-B14F-4D97-AF65-F5344CB8AC3E}">
        <p14:creationId xmlns:p14="http://schemas.microsoft.com/office/powerpoint/2010/main" val="965878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Tree>
    <p:extLst>
      <p:ext uri="{BB962C8B-B14F-4D97-AF65-F5344CB8AC3E}">
        <p14:creationId xmlns:p14="http://schemas.microsoft.com/office/powerpoint/2010/main" val="2931399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2" name="Заголовок 11"/>
          <p:cNvSpPr>
            <a:spLocks noGrp="1"/>
          </p:cNvSpPr>
          <p:nvPr>
            <p:ph type="title"/>
          </p:nvPr>
        </p:nvSpPr>
        <p:spPr/>
        <p:txBody>
          <a:bodyPr/>
          <a:lstStyle/>
          <a:p>
            <a:r>
              <a:rPr lang="ru-RU"/>
              <a:t>Образец заголовка</a:t>
            </a:r>
          </a:p>
        </p:txBody>
      </p:sp>
      <p:sp>
        <p:nvSpPr>
          <p:cNvPr id="13" name="Номер слайда 12"/>
          <p:cNvSpPr>
            <a:spLocks noGrp="1"/>
          </p:cNvSpPr>
          <p:nvPr>
            <p:ph type="sldNum" sz="quarter" idx="10"/>
          </p:nvPr>
        </p:nvSpPr>
        <p:spPr>
          <a:xfrm>
            <a:off x="6553200" y="6356350"/>
            <a:ext cx="2133600" cy="365125"/>
          </a:xfrm>
          <a:prstGeom prst="rect">
            <a:avLst/>
          </a:prstGeom>
        </p:spPr>
        <p:txBody>
          <a:bodyPr/>
          <a:lstStyle/>
          <a:p>
            <a:fld id="{1D1FE2A3-94E5-48DB-A157-EFDEFC9FDB1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656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3"/>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fld id="{C7D8C746-8ECA-407E-8B2B-391304F5466E}"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69394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Tree>
    <p:extLst>
      <p:ext uri="{BB962C8B-B14F-4D97-AF65-F5344CB8AC3E}">
        <p14:creationId xmlns:p14="http://schemas.microsoft.com/office/powerpoint/2010/main" val="2983306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2" name="Заголовок 11"/>
          <p:cNvSpPr>
            <a:spLocks noGrp="1"/>
          </p:cNvSpPr>
          <p:nvPr>
            <p:ph type="title"/>
          </p:nvPr>
        </p:nvSpPr>
        <p:spPr/>
        <p:txBody>
          <a:bodyPr/>
          <a:lstStyle/>
          <a:p>
            <a:r>
              <a:rPr lang="ru-RU"/>
              <a:t>Образец заголовка</a:t>
            </a:r>
          </a:p>
        </p:txBody>
      </p:sp>
      <p:sp>
        <p:nvSpPr>
          <p:cNvPr id="13" name="Номер слайда 12"/>
          <p:cNvSpPr>
            <a:spLocks noGrp="1"/>
          </p:cNvSpPr>
          <p:nvPr>
            <p:ph type="sldNum" sz="quarter" idx="10"/>
          </p:nvPr>
        </p:nvSpPr>
        <p:spPr>
          <a:xfrm>
            <a:off x="6553200" y="6356350"/>
            <a:ext cx="2133600" cy="365125"/>
          </a:xfrm>
          <a:prstGeom prst="rect">
            <a:avLst/>
          </a:prstGeom>
        </p:spPr>
        <p:txBody>
          <a:bodyPr/>
          <a:lstStyle/>
          <a:p>
            <a:fld id="{1D1FE2A3-94E5-48DB-A157-EFDEFC9FDB12}"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4095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942559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80598E7-E782-4B2D-9D70-E5B231EE7C42}" type="datetimeFigureOut">
              <a:rPr lang="ru-RU" smtClean="0"/>
              <a:t>09.12.2020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BD52E8-65D3-4B20-B45F-2E1F830408F6}" type="slidenum">
              <a:rPr lang="ru-RU" smtClean="0"/>
              <a:t>‹#›</a:t>
            </a:fld>
            <a:endParaRPr lang="ru-RU"/>
          </a:p>
        </p:txBody>
      </p:sp>
    </p:spTree>
    <p:extLst>
      <p:ext uri="{BB962C8B-B14F-4D97-AF65-F5344CB8AC3E}">
        <p14:creationId xmlns:p14="http://schemas.microsoft.com/office/powerpoint/2010/main" val="1991260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9386271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5"/>
          <p:cNvSpPr>
            <a:spLocks noGrp="1"/>
          </p:cNvSpPr>
          <p:nvPr>
            <p:ph type="ftr" sz="quarter" idx="11"/>
          </p:nvPr>
        </p:nvSpPr>
        <p:spPr/>
        <p:txBody>
          <a:bodyPr/>
          <a:lstStyle/>
          <a:p>
            <a:endParaRPr lang="ru-RU">
              <a:solidFill>
                <a:prstClr val="black"/>
              </a:solidFill>
            </a:endParaRPr>
          </a:p>
        </p:txBody>
      </p:sp>
      <p:sp>
        <p:nvSpPr>
          <p:cNvPr id="7" name="Номер слайда 6"/>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1654791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8" name="Нижний колонтитул 7"/>
          <p:cNvSpPr>
            <a:spLocks noGrp="1"/>
          </p:cNvSpPr>
          <p:nvPr>
            <p:ph type="ftr" sz="quarter" idx="11"/>
          </p:nvPr>
        </p:nvSpPr>
        <p:spPr/>
        <p:txBody>
          <a:bodyPr/>
          <a:lstStyle/>
          <a:p>
            <a:endParaRPr lang="ru-RU">
              <a:solidFill>
                <a:prstClr val="black"/>
              </a:solidFill>
            </a:endParaRPr>
          </a:p>
        </p:txBody>
      </p:sp>
      <p:sp>
        <p:nvSpPr>
          <p:cNvPr id="9" name="Номер слайда 8"/>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4153161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4" name="Нижний колонтитул 3"/>
          <p:cNvSpPr>
            <a:spLocks noGrp="1"/>
          </p:cNvSpPr>
          <p:nvPr>
            <p:ph type="ftr" sz="quarter" idx="11"/>
          </p:nvPr>
        </p:nvSpPr>
        <p:spPr/>
        <p:txBody>
          <a:bodyPr/>
          <a:lstStyle/>
          <a:p>
            <a:endParaRPr lang="ru-RU">
              <a:solidFill>
                <a:prstClr val="black"/>
              </a:solidFill>
            </a:endParaRPr>
          </a:p>
        </p:txBody>
      </p:sp>
      <p:sp>
        <p:nvSpPr>
          <p:cNvPr id="5" name="Номер слайда 4"/>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8697417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3" name="Нижний колонтитул 2"/>
          <p:cNvSpPr>
            <a:spLocks noGrp="1"/>
          </p:cNvSpPr>
          <p:nvPr>
            <p:ph type="ftr" sz="quarter" idx="11"/>
          </p:nvPr>
        </p:nvSpPr>
        <p:spPr/>
        <p:txBody>
          <a:bodyPr/>
          <a:lstStyle/>
          <a:p>
            <a:endParaRPr lang="ru-RU">
              <a:solidFill>
                <a:prstClr val="black"/>
              </a:solidFill>
            </a:endParaRPr>
          </a:p>
        </p:txBody>
      </p:sp>
      <p:sp>
        <p:nvSpPr>
          <p:cNvPr id="4" name="Номер слайда 3"/>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1882650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5"/>
          <p:cNvSpPr>
            <a:spLocks noGrp="1"/>
          </p:cNvSpPr>
          <p:nvPr>
            <p:ph type="ftr" sz="quarter" idx="11"/>
          </p:nvPr>
        </p:nvSpPr>
        <p:spPr/>
        <p:txBody>
          <a:bodyPr/>
          <a:lstStyle/>
          <a:p>
            <a:endParaRPr lang="ru-RU">
              <a:solidFill>
                <a:prstClr val="black"/>
              </a:solidFill>
            </a:endParaRPr>
          </a:p>
        </p:txBody>
      </p:sp>
      <p:sp>
        <p:nvSpPr>
          <p:cNvPr id="7" name="Номер слайда 6"/>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23171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342901" y="2311403"/>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3505201" y="2311403"/>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fld id="{4199C291-DF3E-49E0-AEAF-86C99AAC73C8}" type="datetime1">
              <a:rPr lang="ru-RU" smtClean="0">
                <a:solidFill>
                  <a:prstClr val="black">
                    <a:tint val="75000"/>
                  </a:prstClr>
                </a:solidFill>
              </a:rPr>
              <a:pPr/>
              <a:t>09.12.2020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47309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6" name="Нижний колонтитул 5"/>
          <p:cNvSpPr>
            <a:spLocks noGrp="1"/>
          </p:cNvSpPr>
          <p:nvPr>
            <p:ph type="ftr" sz="quarter" idx="11"/>
          </p:nvPr>
        </p:nvSpPr>
        <p:spPr/>
        <p:txBody>
          <a:bodyPr/>
          <a:lstStyle/>
          <a:p>
            <a:endParaRPr lang="ru-RU">
              <a:solidFill>
                <a:prstClr val="black"/>
              </a:solidFill>
            </a:endParaRPr>
          </a:p>
        </p:txBody>
      </p:sp>
      <p:sp>
        <p:nvSpPr>
          <p:cNvPr id="7" name="Номер слайда 6"/>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40622636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39296332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34C2ABC-F928-4870-804E-583545874832}" type="datetimeFigureOut">
              <a:rPr lang="ru-RU" smtClean="0">
                <a:solidFill>
                  <a:prstClr val="black"/>
                </a:solidFill>
              </a:rPr>
              <a:pPr/>
              <a:t>09.12.2020</a:t>
            </a:fld>
            <a:endParaRPr lang="ru-RU">
              <a:solidFill>
                <a:prstClr val="black"/>
              </a:solidFill>
            </a:endParaRPr>
          </a:p>
        </p:txBody>
      </p:sp>
      <p:sp>
        <p:nvSpPr>
          <p:cNvPr id="5" name="Нижний колонтитул 4"/>
          <p:cNvSpPr>
            <a:spLocks noGrp="1"/>
          </p:cNvSpPr>
          <p:nvPr>
            <p:ph type="ftr" sz="quarter" idx="11"/>
          </p:nvPr>
        </p:nvSpPr>
        <p:spPr/>
        <p:txBody>
          <a:bodyPr/>
          <a:lstStyle/>
          <a:p>
            <a:endParaRPr lang="ru-RU">
              <a:solidFill>
                <a:prstClr val="black"/>
              </a:solidFill>
            </a:endParaRPr>
          </a:p>
        </p:txBody>
      </p:sp>
      <p:sp>
        <p:nvSpPr>
          <p:cNvPr id="6" name="Номер слайда 5"/>
          <p:cNvSpPr>
            <a:spLocks noGrp="1"/>
          </p:cNvSpPr>
          <p:nvPr>
            <p:ph type="sldNum" sz="quarter" idx="12"/>
          </p:nvPr>
        </p:nvSpPr>
        <p:spPr/>
        <p:txBody>
          <a:bodyPr/>
          <a:lstStyle/>
          <a:p>
            <a:fld id="{12F30F5C-9220-4467-8227-74AF5D9AB7F5}" type="slidenum">
              <a:rPr lang="ru-RU" smtClean="0">
                <a:solidFill>
                  <a:prstClr val="black"/>
                </a:solidFill>
              </a:rPr>
              <a:pPr/>
              <a:t>‹#›</a:t>
            </a:fld>
            <a:endParaRPr lang="ru-RU">
              <a:solidFill>
                <a:prstClr val="black"/>
              </a:solidFill>
            </a:endParaRPr>
          </a:p>
        </p:txBody>
      </p:sp>
    </p:spTree>
    <p:extLst>
      <p:ext uri="{BB962C8B-B14F-4D97-AF65-F5344CB8AC3E}">
        <p14:creationId xmlns:p14="http://schemas.microsoft.com/office/powerpoint/2010/main" val="13607412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1_Титульный слайд">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Tree>
    <p:extLst>
      <p:ext uri="{BB962C8B-B14F-4D97-AF65-F5344CB8AC3E}">
        <p14:creationId xmlns:p14="http://schemas.microsoft.com/office/powerpoint/2010/main" val="127342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fld id="{52DE05B9-780B-4A64-B9FC-22E0AE9092EC}" type="datetime1">
              <a:rPr lang="ru-RU" smtClean="0">
                <a:solidFill>
                  <a:prstClr val="black">
                    <a:tint val="75000"/>
                  </a:prstClr>
                </a:solidFill>
              </a:rPr>
              <a:pPr/>
              <a:t>09.12.2020</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36079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fld id="{7F2E0920-06BB-475F-AD75-2C2170FF721E}" type="datetime1">
              <a:rPr lang="ru-RU" smtClean="0">
                <a:solidFill>
                  <a:prstClr val="black">
                    <a:tint val="75000"/>
                  </a:prstClr>
                </a:solidFill>
              </a:rPr>
              <a:pPr/>
              <a:t>09.12.2020</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93722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fld id="{AFA70258-EA87-4F3F-B609-7A6E4363291C}" type="datetime1">
              <a:rPr lang="ru-RU" smtClean="0">
                <a:solidFill>
                  <a:prstClr val="black">
                    <a:tint val="75000"/>
                  </a:prstClr>
                </a:solidFill>
              </a:rPr>
              <a:pPr/>
              <a:t>09.12.2020</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57270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fld id="{79CDF339-4AD7-40E6-83C6-C98A4895873C}" type="datetime1">
              <a:rPr lang="ru-RU" smtClean="0">
                <a:solidFill>
                  <a:prstClr val="black">
                    <a:tint val="75000"/>
                  </a:prstClr>
                </a:solidFill>
              </a:rPr>
              <a:pPr/>
              <a:t>09.12.2020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96315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fld id="{CA74CD42-5F8A-4A69-B8F1-496D1BC7690D}" type="datetime1">
              <a:rPr lang="ru-RU" smtClean="0">
                <a:solidFill>
                  <a:prstClr val="black">
                    <a:tint val="75000"/>
                  </a:prstClr>
                </a:solidFill>
              </a:rPr>
              <a:pPr/>
              <a:t>09.12.2020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62920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179513" y="274760"/>
            <a:ext cx="8784976" cy="70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179513" y="1196752"/>
            <a:ext cx="878497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840"/>
            <a:ext cx="2133600" cy="364881"/>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A132B77E-EE39-4601-9D3D-075863246496}"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840"/>
            <a:ext cx="2895600" cy="364881"/>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840"/>
            <a:ext cx="2133600" cy="364881"/>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52179218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p:txStyles>
    <p:titleStyle>
      <a:lvl1pPr algn="ctr" rtl="0" eaLnBrk="1" fontAlgn="base" hangingPunct="1">
        <a:spcBef>
          <a:spcPct val="0"/>
        </a:spcBef>
        <a:spcAft>
          <a:spcPct val="0"/>
        </a:spcAft>
        <a:defRPr sz="4400" b="1" kern="1200">
          <a:solidFill>
            <a:srgbClr val="8000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179513" y="274760"/>
            <a:ext cx="8784976" cy="70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dirty="0"/>
              <a:t>Образец заголовка</a:t>
            </a:r>
          </a:p>
        </p:txBody>
      </p:sp>
      <p:sp>
        <p:nvSpPr>
          <p:cNvPr id="1027" name="Текст 2"/>
          <p:cNvSpPr>
            <a:spLocks noGrp="1"/>
          </p:cNvSpPr>
          <p:nvPr>
            <p:ph type="body" idx="1"/>
          </p:nvPr>
        </p:nvSpPr>
        <p:spPr bwMode="auto">
          <a:xfrm>
            <a:off x="179513" y="1140432"/>
            <a:ext cx="8784976" cy="519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pic>
        <p:nvPicPr>
          <p:cNvPr id="7" name="Рисунок 6"/>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179513" y="6421321"/>
            <a:ext cx="1494083" cy="385281"/>
          </a:xfrm>
          <a:prstGeom prst="rect">
            <a:avLst/>
          </a:prstGeom>
          <a:effectLst>
            <a:outerShdw blurRad="228600" dir="8760000" sx="102000" sy="102000" algn="t" rotWithShape="0">
              <a:schemeClr val="bg1"/>
            </a:outerShdw>
          </a:effectLst>
        </p:spPr>
      </p:pic>
      <p:sp>
        <p:nvSpPr>
          <p:cNvPr id="8" name="TextBox 7"/>
          <p:cNvSpPr txBox="1"/>
          <p:nvPr/>
        </p:nvSpPr>
        <p:spPr>
          <a:xfrm>
            <a:off x="4952144" y="6421321"/>
            <a:ext cx="4012345" cy="307777"/>
          </a:xfrm>
          <a:prstGeom prst="rect">
            <a:avLst/>
          </a:prstGeom>
          <a:noFill/>
        </p:spPr>
        <p:txBody>
          <a:bodyPr wrap="square" rtlCol="0">
            <a:spAutoFit/>
          </a:bodyPr>
          <a:lstStyle/>
          <a:p>
            <a:pPr algn="r"/>
            <a:r>
              <a:rPr lang="en-US" sz="1400" dirty="0">
                <a:solidFill>
                  <a:srgbClr val="800000"/>
                </a:solidFill>
              </a:rPr>
              <a:t>www.virology.uz</a:t>
            </a:r>
            <a:endParaRPr lang="ru-RU" sz="1400" dirty="0">
              <a:solidFill>
                <a:srgbClr val="800000"/>
              </a:solidFill>
            </a:endParaRPr>
          </a:p>
        </p:txBody>
      </p:sp>
    </p:spTree>
    <p:extLst>
      <p:ext uri="{BB962C8B-B14F-4D97-AF65-F5344CB8AC3E}">
        <p14:creationId xmlns:p14="http://schemas.microsoft.com/office/powerpoint/2010/main" val="258978558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3" r:id="rId12"/>
    <p:sldLayoutId id="2147483834" r:id="rId13"/>
    <p:sldLayoutId id="2147483835" r:id="rId14"/>
    <p:sldLayoutId id="2147483836" r:id="rId15"/>
    <p:sldLayoutId id="2147483684" r:id="rId16"/>
    <p:sldLayoutId id="2147483698" r:id="rId17"/>
    <p:sldLayoutId id="2147483699" r:id="rId18"/>
    <p:sldLayoutId id="2147483722" r:id="rId19"/>
    <p:sldLayoutId id="2147483723" r:id="rId20"/>
  </p:sldLayoutIdLst>
  <p:txStyles>
    <p:titleStyle>
      <a:lvl1pPr algn="ctr" rtl="0" eaLnBrk="1" fontAlgn="base" hangingPunct="1">
        <a:spcBef>
          <a:spcPct val="0"/>
        </a:spcBef>
        <a:spcAft>
          <a:spcPct val="0"/>
        </a:spcAft>
        <a:defRPr sz="4000" b="0" kern="1200">
          <a:solidFill>
            <a:srgbClr val="8000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132B77E-EE39-4601-9D3D-075863246496}" type="datetime1">
              <a:rPr lang="ru-RU" smtClean="0">
                <a:solidFill>
                  <a:prstClr val="black">
                    <a:tint val="75000"/>
                  </a:prstClr>
                </a:solidFill>
              </a:rPr>
              <a:pPr/>
              <a:t>09.12.2020</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6CEAA5-5F51-45BB-ABE4-0632AD89AF2E}"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2411210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90888" y="1262129"/>
            <a:ext cx="7803105" cy="3142445"/>
          </a:xfrm>
        </p:spPr>
        <p:txBody>
          <a:bodyPr>
            <a:noAutofit/>
          </a:bodyPr>
          <a:lstStyle/>
          <a:p>
            <a:pPr fontAlgn="base">
              <a:spcBef>
                <a:spcPct val="0"/>
              </a:spcBef>
              <a:spcAft>
                <a:spcPct val="0"/>
              </a:spcAft>
            </a:pPr>
            <a:r>
              <a:rPr lang="ru-RU" sz="3200" b="1" dirty="0" err="1">
                <a:solidFill>
                  <a:srgbClr val="800000"/>
                </a:solidFill>
                <a:latin typeface="+mj-lt"/>
                <a:ea typeface="+mj-ea"/>
                <a:cs typeface="+mj-cs"/>
              </a:rPr>
              <a:t>Ўзбекистон</a:t>
            </a:r>
            <a:r>
              <a:rPr lang="ru-RU" sz="3200" b="1" dirty="0">
                <a:solidFill>
                  <a:srgbClr val="800000"/>
                </a:solidFill>
                <a:latin typeface="+mj-lt"/>
                <a:ea typeface="+mj-ea"/>
                <a:cs typeface="+mj-cs"/>
              </a:rPr>
              <a:t> </a:t>
            </a:r>
            <a:r>
              <a:rPr lang="ru-RU" sz="3200" b="1" dirty="0" err="1">
                <a:solidFill>
                  <a:srgbClr val="800000"/>
                </a:solidFill>
                <a:latin typeface="+mj-lt"/>
                <a:ea typeface="+mj-ea"/>
                <a:cs typeface="+mj-cs"/>
              </a:rPr>
              <a:t>Республикаси</a:t>
            </a:r>
            <a:r>
              <a:rPr lang="ru-RU" sz="3200" b="1" dirty="0">
                <a:solidFill>
                  <a:srgbClr val="800000"/>
                </a:solidFill>
                <a:latin typeface="+mj-lt"/>
                <a:ea typeface="+mj-ea"/>
                <a:cs typeface="+mj-cs"/>
              </a:rPr>
              <a:t> </a:t>
            </a:r>
            <a:r>
              <a:rPr lang="ru-RU" sz="3200" b="1" dirty="0" err="1">
                <a:solidFill>
                  <a:srgbClr val="800000"/>
                </a:solidFill>
                <a:latin typeface="+mj-lt"/>
                <a:ea typeface="+mj-ea"/>
                <a:cs typeface="+mj-cs"/>
              </a:rPr>
              <a:t>аҳолисига</a:t>
            </a:r>
            <a:r>
              <a:rPr lang="ru-RU" sz="3200" b="1" dirty="0">
                <a:solidFill>
                  <a:srgbClr val="800000"/>
                </a:solidFill>
                <a:latin typeface="+mj-lt"/>
                <a:ea typeface="+mj-ea"/>
                <a:cs typeface="+mj-cs"/>
              </a:rPr>
              <a:t> вирусология </a:t>
            </a:r>
            <a:r>
              <a:rPr lang="ru-RU" sz="3200" b="1" dirty="0" err="1">
                <a:solidFill>
                  <a:srgbClr val="800000"/>
                </a:solidFill>
                <a:latin typeface="+mj-lt"/>
                <a:ea typeface="+mj-ea"/>
                <a:cs typeface="+mj-cs"/>
              </a:rPr>
              <a:t>соҳасида</a:t>
            </a:r>
            <a:r>
              <a:rPr lang="ru-RU" sz="3200" b="1" dirty="0">
                <a:solidFill>
                  <a:srgbClr val="800000"/>
                </a:solidFill>
                <a:latin typeface="+mj-lt"/>
                <a:ea typeface="+mj-ea"/>
                <a:cs typeface="+mj-cs"/>
              </a:rPr>
              <a:t> </a:t>
            </a:r>
            <a:r>
              <a:rPr lang="ru-RU" sz="3200" b="1" dirty="0" err="1">
                <a:solidFill>
                  <a:srgbClr val="800000"/>
                </a:solidFill>
                <a:latin typeface="+mj-lt"/>
                <a:ea typeface="+mj-ea"/>
                <a:cs typeface="+mj-cs"/>
              </a:rPr>
              <a:t>тиббий</a:t>
            </a:r>
            <a:r>
              <a:rPr lang="ru-RU" sz="3200" b="1" dirty="0">
                <a:solidFill>
                  <a:srgbClr val="800000"/>
                </a:solidFill>
                <a:latin typeface="+mj-lt"/>
                <a:ea typeface="+mj-ea"/>
                <a:cs typeface="+mj-cs"/>
              </a:rPr>
              <a:t> </a:t>
            </a:r>
            <a:r>
              <a:rPr lang="ru-RU" sz="3200" b="1" dirty="0" err="1">
                <a:solidFill>
                  <a:srgbClr val="800000"/>
                </a:solidFill>
                <a:latin typeface="+mj-lt"/>
                <a:ea typeface="+mj-ea"/>
                <a:cs typeface="+mj-cs"/>
              </a:rPr>
              <a:t>ёрдам</a:t>
            </a:r>
            <a:r>
              <a:rPr lang="ru-RU" sz="3200" b="1" dirty="0">
                <a:solidFill>
                  <a:srgbClr val="800000"/>
                </a:solidFill>
                <a:latin typeface="+mj-lt"/>
                <a:ea typeface="+mj-ea"/>
                <a:cs typeface="+mj-cs"/>
              </a:rPr>
              <a:t> </a:t>
            </a:r>
            <a:r>
              <a:rPr lang="ru-RU" sz="3200" b="1" dirty="0" err="1">
                <a:solidFill>
                  <a:srgbClr val="800000"/>
                </a:solidFill>
                <a:latin typeface="+mj-lt"/>
                <a:ea typeface="+mj-ea"/>
                <a:cs typeface="+mj-cs"/>
              </a:rPr>
              <a:t>кўрсатиш</a:t>
            </a:r>
            <a:endParaRPr lang="ru-RU" sz="3200" b="1" dirty="0">
              <a:solidFill>
                <a:srgbClr val="800000"/>
              </a:solidFill>
              <a:latin typeface="+mj-lt"/>
              <a:ea typeface="+mj-ea"/>
              <a:cs typeface="+mj-cs"/>
            </a:endParaRPr>
          </a:p>
          <a:p>
            <a:pPr fontAlgn="base">
              <a:spcBef>
                <a:spcPct val="0"/>
              </a:spcBef>
              <a:spcAft>
                <a:spcPct val="0"/>
              </a:spcAft>
            </a:pPr>
            <a:r>
              <a:rPr lang="uz-Cyrl-UZ" sz="3200" b="1" dirty="0">
                <a:solidFill>
                  <a:srgbClr val="800000"/>
                </a:solidFill>
                <a:latin typeface="+mj-lt"/>
                <a:ea typeface="+mj-ea"/>
                <a:cs typeface="+mj-cs"/>
              </a:rPr>
              <a:t>   </a:t>
            </a:r>
            <a:endParaRPr lang="ru-RU" sz="3200" b="1" dirty="0">
              <a:solidFill>
                <a:srgbClr val="800000"/>
              </a:solidFill>
              <a:latin typeface="+mj-lt"/>
              <a:ea typeface="+mj-ea"/>
              <a:cs typeface="+mj-cs"/>
            </a:endParaRPr>
          </a:p>
          <a:p>
            <a:pPr algn="r"/>
            <a:r>
              <a:rPr lang="ru-RU" sz="2400" dirty="0">
                <a:solidFill>
                  <a:schemeClr val="tx1"/>
                </a:solidFill>
              </a:rPr>
              <a:t>Вирусология ИТИ </a:t>
            </a:r>
            <a:r>
              <a:rPr lang="ru-RU" sz="2400" dirty="0" err="1">
                <a:solidFill>
                  <a:schemeClr val="tx1"/>
                </a:solidFill>
              </a:rPr>
              <a:t>директори</a:t>
            </a:r>
            <a:r>
              <a:rPr lang="ru-RU" sz="2400" dirty="0">
                <a:solidFill>
                  <a:schemeClr val="tx1"/>
                </a:solidFill>
              </a:rPr>
              <a:t>,</a:t>
            </a:r>
          </a:p>
          <a:p>
            <a:pPr algn="r"/>
            <a:r>
              <a:rPr lang="ru-RU" sz="2400" dirty="0">
                <a:solidFill>
                  <a:schemeClr val="tx1"/>
                </a:solidFill>
              </a:rPr>
              <a:t>ССВ бош </a:t>
            </a:r>
            <a:r>
              <a:rPr lang="ru-RU" sz="2400" dirty="0" err="1">
                <a:solidFill>
                  <a:schemeClr val="tx1"/>
                </a:solidFill>
              </a:rPr>
              <a:t>инфекционисти</a:t>
            </a:r>
            <a:r>
              <a:rPr lang="ru-RU" sz="2400" dirty="0">
                <a:solidFill>
                  <a:schemeClr val="tx1"/>
                </a:solidFill>
              </a:rPr>
              <a:t>,</a:t>
            </a:r>
          </a:p>
          <a:p>
            <a:pPr algn="r"/>
            <a:r>
              <a:rPr lang="ru-RU" sz="2400" dirty="0">
                <a:solidFill>
                  <a:schemeClr val="tx1"/>
                </a:solidFill>
              </a:rPr>
              <a:t>профессор Мусабаев Э.И</a:t>
            </a:r>
            <a:r>
              <a:rPr lang="ru-RU" sz="2400" b="1" dirty="0">
                <a:solidFill>
                  <a:schemeClr val="tx1"/>
                </a:solidFill>
              </a:rPr>
              <a:t>.</a:t>
            </a:r>
          </a:p>
        </p:txBody>
      </p:sp>
      <p:sp>
        <p:nvSpPr>
          <p:cNvPr id="2" name="Заголовок 1"/>
          <p:cNvSpPr>
            <a:spLocks noGrp="1"/>
          </p:cNvSpPr>
          <p:nvPr>
            <p:ph type="ctrTitle" idx="4294967295"/>
          </p:nvPr>
        </p:nvSpPr>
        <p:spPr>
          <a:xfrm>
            <a:off x="695325" y="333375"/>
            <a:ext cx="8448675" cy="719138"/>
          </a:xfrm>
        </p:spPr>
        <p:txBody>
          <a:bodyPr>
            <a:normAutofit/>
          </a:bodyPr>
          <a:lstStyle/>
          <a:p>
            <a:r>
              <a:rPr lang="ru-RU" sz="2400" dirty="0"/>
              <a:t> </a:t>
            </a:r>
            <a:r>
              <a:rPr lang="ru-RU" sz="2400" dirty="0" err="1"/>
              <a:t>Ўзбекистон</a:t>
            </a:r>
            <a:r>
              <a:rPr lang="ru-RU" sz="2400" dirty="0"/>
              <a:t> </a:t>
            </a:r>
            <a:r>
              <a:rPr lang="ru-RU" sz="2400" dirty="0" err="1"/>
              <a:t>Республикаси</a:t>
            </a:r>
            <a:r>
              <a:rPr lang="ru-RU" sz="2400" dirty="0"/>
              <a:t> Со</a:t>
            </a:r>
            <a:r>
              <a:rPr lang="uz-Cyrl-UZ" sz="2400" dirty="0"/>
              <a:t>ғлиқни Сақлаш Вазирлиги</a:t>
            </a:r>
            <a:endParaRPr lang="ru-RU" sz="2400" dirty="0"/>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29199"/>
            <a:ext cx="1882812" cy="1260395"/>
          </a:xfrm>
          <a:prstGeom prst="rect">
            <a:avLst/>
          </a:prstGeom>
        </p:spPr>
      </p:pic>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007" y="5229199"/>
            <a:ext cx="1882811" cy="1260394"/>
          </a:xfrm>
          <a:prstGeom prst="rect">
            <a:avLst/>
          </a:prstGeom>
        </p:spPr>
      </p:pic>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0818" y="5229199"/>
            <a:ext cx="1882811" cy="1260394"/>
          </a:xfrm>
          <a:prstGeom prst="rect">
            <a:avLst/>
          </a:prstGeom>
        </p:spPr>
      </p:pic>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3629" y="5230614"/>
            <a:ext cx="1880699" cy="1258980"/>
          </a:xfrm>
          <a:prstGeom prst="rect">
            <a:avLst/>
          </a:prstGeom>
        </p:spPr>
      </p:pic>
      <p:pic>
        <p:nvPicPr>
          <p:cNvPr id="11" name="Рисунок 10"/>
          <p:cNvPicPr>
            <a:picLocks noChangeAspect="1"/>
          </p:cNvPicPr>
          <p:nvPr/>
        </p:nvPicPr>
        <p:blipFill rotWithShape="1">
          <a:blip r:embed="rId6" cstate="print">
            <a:extLst>
              <a:ext uri="{28A0092B-C50C-407E-A947-70E740481C1C}">
                <a14:useLocalDpi xmlns:a14="http://schemas.microsoft.com/office/drawing/2010/main" val="0"/>
              </a:ext>
            </a:extLst>
          </a:blip>
          <a:srcRect l="4926" r="26567"/>
          <a:stretch/>
        </p:blipFill>
        <p:spPr>
          <a:xfrm>
            <a:off x="7485674" y="5229199"/>
            <a:ext cx="1658326" cy="1260395"/>
          </a:xfrm>
          <a:prstGeom prst="rect">
            <a:avLst/>
          </a:prstGeom>
        </p:spPr>
      </p:pic>
    </p:spTree>
    <p:extLst>
      <p:ext uri="{BB962C8B-B14F-4D97-AF65-F5344CB8AC3E}">
        <p14:creationId xmlns:p14="http://schemas.microsoft.com/office/powerpoint/2010/main" val="240390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Муаммонинг</a:t>
            </a:r>
            <a:r>
              <a:rPr lang="ru-RU" dirty="0"/>
              <a:t> </a:t>
            </a:r>
            <a:r>
              <a:rPr lang="ru-RU" dirty="0" err="1"/>
              <a:t>ечими</a:t>
            </a:r>
            <a:r>
              <a:rPr lang="ru-RU" dirty="0"/>
              <a:t>:</a:t>
            </a:r>
          </a:p>
        </p:txBody>
      </p:sp>
      <p:sp>
        <p:nvSpPr>
          <p:cNvPr id="3" name="Объект 2"/>
          <p:cNvSpPr>
            <a:spLocks noGrp="1"/>
          </p:cNvSpPr>
          <p:nvPr>
            <p:ph idx="1"/>
          </p:nvPr>
        </p:nvSpPr>
        <p:spPr>
          <a:xfrm>
            <a:off x="179511" y="527039"/>
            <a:ext cx="8784976" cy="6330961"/>
          </a:xfrm>
        </p:spPr>
        <p:txBody>
          <a:bodyPr/>
          <a:lstStyle/>
          <a:p>
            <a:pPr algn="just"/>
            <a:r>
              <a:rPr lang="ru-RU" sz="1800" dirty="0"/>
              <a:t> </a:t>
            </a:r>
            <a:r>
              <a:rPr lang="ru-RU" sz="1800" dirty="0" err="1"/>
              <a:t>Вазирлар</a:t>
            </a:r>
            <a:r>
              <a:rPr lang="ru-RU" sz="1800" dirty="0"/>
              <a:t> </a:t>
            </a:r>
            <a:r>
              <a:rPr lang="ru-RU" sz="1800" dirty="0" err="1"/>
              <a:t>Махкамасининг</a:t>
            </a:r>
            <a:r>
              <a:rPr lang="ru-RU" sz="1800" dirty="0"/>
              <a:t> 24.07.2017 </a:t>
            </a:r>
            <a:r>
              <a:rPr lang="ru-RU" sz="1800" dirty="0" err="1"/>
              <a:t>йилдаги</a:t>
            </a:r>
            <a:r>
              <a:rPr lang="ru-RU" sz="1800" dirty="0"/>
              <a:t> 537-сонли  </a:t>
            </a:r>
            <a:r>
              <a:rPr lang="ru-RU" sz="1800" dirty="0" err="1"/>
              <a:t>Қарорига</a:t>
            </a:r>
            <a:r>
              <a:rPr lang="ru-RU" sz="1800" dirty="0"/>
              <a:t> </a:t>
            </a:r>
            <a:r>
              <a:rPr lang="ru-RU" sz="1800" dirty="0" err="1"/>
              <a:t>асосан</a:t>
            </a:r>
            <a:r>
              <a:rPr lang="ru-RU" sz="1800" dirty="0"/>
              <a:t>  </a:t>
            </a:r>
            <a:r>
              <a:rPr lang="ru-RU" sz="1800" dirty="0" err="1"/>
              <a:t>ҳар</a:t>
            </a:r>
            <a:r>
              <a:rPr lang="ru-RU" sz="1800" dirty="0"/>
              <a:t> </a:t>
            </a:r>
            <a:r>
              <a:rPr lang="ru-RU" sz="1800" dirty="0" err="1"/>
              <a:t>йили</a:t>
            </a:r>
            <a:r>
              <a:rPr lang="ru-RU" sz="1800" dirty="0"/>
              <a:t> </a:t>
            </a:r>
            <a:r>
              <a:rPr lang="ru-RU" sz="1800" dirty="0" err="1"/>
              <a:t>гепатитларни</a:t>
            </a:r>
            <a:r>
              <a:rPr lang="ru-RU" sz="1800" dirty="0"/>
              <a:t> </a:t>
            </a:r>
            <a:r>
              <a:rPr lang="ru-RU" sz="1800" dirty="0" err="1"/>
              <a:t>даволаш</a:t>
            </a:r>
            <a:r>
              <a:rPr lang="ru-RU" sz="1800" dirty="0"/>
              <a:t> </a:t>
            </a:r>
            <a:r>
              <a:rPr lang="ru-RU" sz="1800" dirty="0" err="1"/>
              <a:t>учун</a:t>
            </a:r>
            <a:r>
              <a:rPr lang="ru-RU" sz="1800" dirty="0"/>
              <a:t> </a:t>
            </a:r>
            <a:r>
              <a:rPr lang="ru-RU" sz="1800" dirty="0" err="1"/>
              <a:t>ажратиладиган</a:t>
            </a:r>
            <a:r>
              <a:rPr lang="ru-RU" sz="1800" dirty="0"/>
              <a:t>  10 млрд </a:t>
            </a:r>
            <a:r>
              <a:rPr lang="ru-RU" sz="1800" dirty="0" err="1"/>
              <a:t>сўм</a:t>
            </a:r>
            <a:r>
              <a:rPr lang="ru-RU" sz="1800" dirty="0"/>
              <a:t> </a:t>
            </a:r>
            <a:r>
              <a:rPr lang="ru-RU" sz="1800" dirty="0" err="1"/>
              <a:t>маблағ</a:t>
            </a:r>
            <a:r>
              <a:rPr lang="ru-RU" sz="1800" dirty="0"/>
              <a:t>, </a:t>
            </a:r>
            <a:r>
              <a:rPr lang="ru-RU" sz="1800" dirty="0" err="1"/>
              <a:t>фақатгина</a:t>
            </a:r>
            <a:r>
              <a:rPr lang="ru-RU" sz="1800" dirty="0"/>
              <a:t> 3-4 </a:t>
            </a:r>
            <a:r>
              <a:rPr lang="ru-RU" sz="1800" dirty="0" err="1"/>
              <a:t>минг</a:t>
            </a:r>
            <a:r>
              <a:rPr lang="ru-RU" sz="1800" dirty="0"/>
              <a:t> </a:t>
            </a:r>
            <a:r>
              <a:rPr lang="ru-RU" sz="1800" dirty="0" err="1"/>
              <a:t>беморга</a:t>
            </a:r>
            <a:r>
              <a:rPr lang="ru-RU" sz="1800" dirty="0"/>
              <a:t>, </a:t>
            </a:r>
            <a:r>
              <a:rPr lang="ru-RU" sz="1800" dirty="0" err="1"/>
              <a:t>яъни</a:t>
            </a:r>
            <a:r>
              <a:rPr lang="ru-RU" sz="1800" dirty="0"/>
              <a:t> </a:t>
            </a:r>
            <a:r>
              <a:rPr lang="ru-RU" sz="1800" dirty="0" err="1"/>
              <a:t>ҳар</a:t>
            </a:r>
            <a:r>
              <a:rPr lang="ru-RU" sz="1800" dirty="0"/>
              <a:t> </a:t>
            </a:r>
            <a:r>
              <a:rPr lang="ru-RU" sz="1800" dirty="0" err="1"/>
              <a:t>йили</a:t>
            </a:r>
            <a:r>
              <a:rPr lang="ru-RU" sz="1800" dirty="0"/>
              <a:t> </a:t>
            </a:r>
            <a:r>
              <a:rPr lang="ru-RU" sz="1800" dirty="0" err="1"/>
              <a:t>даволанишга</a:t>
            </a:r>
            <a:r>
              <a:rPr lang="ru-RU" sz="1800" dirty="0"/>
              <a:t> </a:t>
            </a:r>
            <a:r>
              <a:rPr lang="ru-RU" sz="1800" dirty="0" err="1"/>
              <a:t>муҳтож</a:t>
            </a:r>
            <a:r>
              <a:rPr lang="ru-RU" sz="1800" dirty="0"/>
              <a:t> </a:t>
            </a:r>
            <a:r>
              <a:rPr lang="ru-RU" sz="1800" dirty="0" err="1"/>
              <a:t>беморларнинг</a:t>
            </a:r>
            <a:r>
              <a:rPr lang="ru-RU" sz="1800" dirty="0"/>
              <a:t> 4-5 </a:t>
            </a:r>
            <a:r>
              <a:rPr lang="ru-RU" sz="1800" dirty="0" err="1"/>
              <a:t>фоизигагина</a:t>
            </a:r>
            <a:r>
              <a:rPr lang="ru-RU" sz="1800" dirty="0"/>
              <a:t> </a:t>
            </a:r>
            <a:r>
              <a:rPr lang="ru-RU" sz="1800" dirty="0" err="1"/>
              <a:t>етади</a:t>
            </a:r>
            <a:r>
              <a:rPr lang="ru-RU" sz="1800" dirty="0"/>
              <a:t>, 4 </a:t>
            </a:r>
            <a:r>
              <a:rPr lang="ru-RU" sz="1800" dirty="0" err="1"/>
              <a:t>йил</a:t>
            </a:r>
            <a:r>
              <a:rPr lang="ru-RU" sz="1800" dirty="0"/>
              <a:t> </a:t>
            </a:r>
            <a:r>
              <a:rPr lang="ru-RU" sz="1800" dirty="0" err="1"/>
              <a:t>давомида</a:t>
            </a:r>
            <a:r>
              <a:rPr lang="ru-RU" sz="1800" dirty="0"/>
              <a:t> скрининг </a:t>
            </a:r>
            <a:r>
              <a:rPr lang="ru-RU" sz="1800" dirty="0" err="1"/>
              <a:t>учун</a:t>
            </a:r>
            <a:r>
              <a:rPr lang="ru-RU" sz="1800" dirty="0"/>
              <a:t> </a:t>
            </a:r>
            <a:r>
              <a:rPr lang="ru-RU" sz="1800" dirty="0" err="1"/>
              <a:t>ажратиладиган</a:t>
            </a:r>
            <a:r>
              <a:rPr lang="ru-RU" sz="1800" dirty="0"/>
              <a:t>  1,2 млн. АҚШ </a:t>
            </a:r>
            <a:r>
              <a:rPr lang="ru-RU" sz="1800" dirty="0" err="1"/>
              <a:t>доллари</a:t>
            </a:r>
            <a:r>
              <a:rPr lang="ru-RU" sz="1800" dirty="0"/>
              <a:t> </a:t>
            </a:r>
            <a:r>
              <a:rPr lang="ru-RU" sz="1800" dirty="0" err="1"/>
              <a:t>хажмидаги</a:t>
            </a:r>
            <a:r>
              <a:rPr lang="ru-RU" sz="1800" dirty="0"/>
              <a:t> </a:t>
            </a:r>
            <a:r>
              <a:rPr lang="ru-RU" sz="1800" dirty="0" err="1"/>
              <a:t>маблағ</a:t>
            </a:r>
            <a:r>
              <a:rPr lang="ru-RU" sz="1800" dirty="0"/>
              <a:t> </a:t>
            </a:r>
            <a:r>
              <a:rPr lang="ru-RU" sz="1800" dirty="0" err="1"/>
              <a:t>эса</a:t>
            </a:r>
            <a:r>
              <a:rPr lang="ru-RU" sz="1800" dirty="0"/>
              <a:t> </a:t>
            </a:r>
            <a:r>
              <a:rPr lang="ru-RU" sz="1800" dirty="0" err="1"/>
              <a:t>ҳар</a:t>
            </a:r>
            <a:r>
              <a:rPr lang="ru-RU" sz="1800" dirty="0"/>
              <a:t> </a:t>
            </a:r>
            <a:r>
              <a:rPr lang="ru-RU" sz="1800" dirty="0" err="1"/>
              <a:t>йили</a:t>
            </a:r>
            <a:r>
              <a:rPr lang="ru-RU" sz="1800" dirty="0"/>
              <a:t> </a:t>
            </a:r>
            <a:r>
              <a:rPr lang="ru-RU" sz="1800" dirty="0" err="1"/>
              <a:t>керакли</a:t>
            </a:r>
            <a:r>
              <a:rPr lang="ru-RU" sz="1800" dirty="0"/>
              <a:t> </a:t>
            </a:r>
            <a:r>
              <a:rPr lang="ru-RU" sz="1800" dirty="0" err="1"/>
              <a:t>аҳолининг</a:t>
            </a:r>
            <a:r>
              <a:rPr lang="ru-RU" sz="1800" dirty="0"/>
              <a:t> 15 </a:t>
            </a:r>
            <a:r>
              <a:rPr lang="ru-RU" sz="1800" dirty="0" err="1"/>
              <a:t>фоизини</a:t>
            </a:r>
            <a:r>
              <a:rPr lang="ru-RU" sz="1800" dirty="0"/>
              <a:t> </a:t>
            </a:r>
            <a:r>
              <a:rPr lang="ru-RU" sz="1800" dirty="0" err="1"/>
              <a:t>қамраб</a:t>
            </a:r>
            <a:r>
              <a:rPr lang="ru-RU" sz="1800" dirty="0"/>
              <a:t> </a:t>
            </a:r>
            <a:r>
              <a:rPr lang="ru-RU" sz="1800" dirty="0" err="1"/>
              <a:t>олади</a:t>
            </a:r>
            <a:r>
              <a:rPr lang="ru-RU" sz="1800" dirty="0"/>
              <a:t> </a:t>
            </a:r>
            <a:r>
              <a:rPr lang="ru-RU" sz="1800" dirty="0" err="1"/>
              <a:t>холос</a:t>
            </a:r>
            <a:r>
              <a:rPr lang="ru-RU" sz="1800" dirty="0"/>
              <a:t>. </a:t>
            </a:r>
          </a:p>
          <a:p>
            <a:pPr algn="just"/>
            <a:r>
              <a:rPr lang="ru-RU" sz="1800" dirty="0" err="1"/>
              <a:t>Вирусли</a:t>
            </a:r>
            <a:r>
              <a:rPr lang="ru-RU" sz="1800" dirty="0"/>
              <a:t> гепатит</a:t>
            </a:r>
            <a:r>
              <a:rPr lang="x-none" sz="1800" dirty="0"/>
              <a:t>лар</a:t>
            </a:r>
            <a:r>
              <a:rPr lang="ru-RU" sz="1800" dirty="0"/>
              <a:t> </a:t>
            </a:r>
            <a:r>
              <a:rPr lang="ru-RU" sz="1800" dirty="0" err="1"/>
              <a:t>муаммоси</a:t>
            </a:r>
            <a:r>
              <a:rPr lang="ru-RU" sz="1800" dirty="0"/>
              <a:t> </a:t>
            </a:r>
            <a:r>
              <a:rPr lang="ru-RU" sz="1800" dirty="0" err="1"/>
              <a:t>бўйича</a:t>
            </a:r>
            <a:r>
              <a:rPr lang="ru-RU" sz="1800" dirty="0"/>
              <a:t> </a:t>
            </a:r>
            <a:r>
              <a:rPr lang="ru-RU" sz="1800" dirty="0" err="1"/>
              <a:t>халқаро</a:t>
            </a:r>
            <a:r>
              <a:rPr lang="ru-RU" sz="1800" dirty="0"/>
              <a:t> </a:t>
            </a:r>
            <a:r>
              <a:rPr lang="ru-RU" sz="1800" dirty="0" err="1"/>
              <a:t>ҳамкорликни</a:t>
            </a:r>
            <a:r>
              <a:rPr lang="ru-RU" sz="1800" dirty="0"/>
              <a:t> </a:t>
            </a:r>
            <a:r>
              <a:rPr lang="x-none" sz="1800" dirty="0"/>
              <a:t>кенгайтириш</a:t>
            </a:r>
            <a:r>
              <a:rPr lang="ru-RU" sz="1800" dirty="0"/>
              <a:t> </a:t>
            </a:r>
            <a:r>
              <a:rPr lang="ru-RU" sz="1800" dirty="0" err="1"/>
              <a:t>натижасида</a:t>
            </a:r>
            <a:r>
              <a:rPr lang="ru-RU" sz="1800" dirty="0"/>
              <a:t> 2018 </a:t>
            </a:r>
            <a:r>
              <a:rPr lang="ru-RU" sz="1800" dirty="0" err="1"/>
              <a:t>йил</a:t>
            </a:r>
            <a:r>
              <a:rPr lang="ru-RU" sz="1800" dirty="0"/>
              <a:t> август </a:t>
            </a:r>
            <a:r>
              <a:rPr lang="ru-RU" sz="1800" dirty="0" err="1"/>
              <a:t>ойида</a:t>
            </a:r>
            <a:r>
              <a:rPr lang="x-none" sz="1800" dirty="0"/>
              <a:t> </a:t>
            </a:r>
            <a:r>
              <a:rPr lang="en-US" sz="1800" dirty="0"/>
              <a:t>C</a:t>
            </a:r>
            <a:r>
              <a:rPr lang="ru-RU" sz="1800" dirty="0"/>
              <a:t>ДАФ </a:t>
            </a:r>
            <a:r>
              <a:rPr lang="ru-RU" sz="1800" dirty="0" err="1"/>
              <a:t>жамғармаси</a:t>
            </a:r>
            <a:r>
              <a:rPr lang="x-none" sz="1800" dirty="0"/>
              <a:t> </a:t>
            </a:r>
            <a:r>
              <a:rPr lang="ru-RU" sz="1800" dirty="0"/>
              <a:t>Вирусология </a:t>
            </a:r>
            <a:r>
              <a:rPr lang="ru-RU" sz="1800" dirty="0" err="1"/>
              <a:t>илмий-тадқиқот</a:t>
            </a:r>
            <a:r>
              <a:rPr lang="ru-RU" sz="1800" dirty="0"/>
              <a:t> </a:t>
            </a:r>
            <a:r>
              <a:rPr lang="ru-RU" sz="1800" dirty="0" err="1"/>
              <a:t>институти</a:t>
            </a:r>
            <a:r>
              <a:rPr lang="x-none" sz="1800" dirty="0"/>
              <a:t>нинг</a:t>
            </a:r>
            <a:r>
              <a:rPr lang="ru-RU" sz="1800" dirty="0"/>
              <a:t> </a:t>
            </a:r>
            <a:r>
              <a:rPr lang="ru-RU" sz="1800" dirty="0" err="1"/>
              <a:t>Жаҳон</a:t>
            </a:r>
            <a:r>
              <a:rPr lang="ru-RU" sz="1800" dirty="0"/>
              <a:t> </a:t>
            </a:r>
            <a:r>
              <a:rPr lang="ru-RU" sz="1800" dirty="0" err="1"/>
              <a:t>соғлиқни</a:t>
            </a:r>
            <a:r>
              <a:rPr lang="ru-RU" sz="1800" dirty="0"/>
              <a:t> </a:t>
            </a:r>
            <a:r>
              <a:rPr lang="ru-RU" sz="1800" dirty="0" err="1"/>
              <a:t>сақлаш</a:t>
            </a:r>
            <a:r>
              <a:rPr lang="ru-RU" sz="1800" dirty="0"/>
              <a:t> </a:t>
            </a:r>
            <a:r>
              <a:rPr lang="ru-RU" sz="1800" dirty="0" err="1"/>
              <a:t>ташкилотининг</a:t>
            </a:r>
            <a:r>
              <a:rPr lang="ru-RU" sz="1800" dirty="0"/>
              <a:t> 2030 </a:t>
            </a:r>
            <a:r>
              <a:rPr lang="ru-RU" sz="1800" dirty="0" err="1"/>
              <a:t>йилга</a:t>
            </a:r>
            <a:r>
              <a:rPr lang="ru-RU" sz="1800" dirty="0"/>
              <a:t> </a:t>
            </a:r>
            <a:r>
              <a:rPr lang="ru-RU" sz="1800" dirty="0" err="1"/>
              <a:t>қадар</a:t>
            </a:r>
            <a:r>
              <a:rPr lang="ru-RU" sz="1800" dirty="0"/>
              <a:t> </a:t>
            </a:r>
            <a:r>
              <a:rPr lang="ru-RU" sz="1800" dirty="0" err="1"/>
              <a:t>вирусли</a:t>
            </a:r>
            <a:r>
              <a:rPr lang="ru-RU" sz="1800" dirty="0"/>
              <a:t> </a:t>
            </a:r>
            <a:r>
              <a:rPr lang="ru-RU" sz="1800" dirty="0" err="1"/>
              <a:t>гепати</a:t>
            </a:r>
            <a:r>
              <a:rPr lang="x-none" sz="1800" dirty="0"/>
              <a:t>т С </a:t>
            </a:r>
            <a:r>
              <a:rPr lang="ru-RU" sz="1800" dirty="0"/>
              <a:t>ни </a:t>
            </a:r>
            <a:r>
              <a:rPr lang="x-none" sz="1800" dirty="0"/>
              <a:t>бартараф</a:t>
            </a:r>
            <a:r>
              <a:rPr lang="ru-RU" sz="1800" dirty="0"/>
              <a:t> </a:t>
            </a:r>
            <a:r>
              <a:rPr lang="ru-RU" sz="1800" dirty="0" err="1"/>
              <a:t>қилиш</a:t>
            </a:r>
            <a:r>
              <a:rPr lang="ru-RU" sz="1800" dirty="0"/>
              <a:t> </a:t>
            </a:r>
            <a:r>
              <a:rPr lang="ru-RU" sz="1800" dirty="0" err="1"/>
              <a:t>ва</a:t>
            </a:r>
            <a:r>
              <a:rPr lang="ru-RU" sz="1800" dirty="0"/>
              <a:t> </a:t>
            </a:r>
            <a:r>
              <a:rPr lang="ru-RU" sz="1800" dirty="0" err="1"/>
              <a:t>сурункали</a:t>
            </a:r>
            <a:r>
              <a:rPr lang="ru-RU" sz="1800" dirty="0"/>
              <a:t> </a:t>
            </a:r>
            <a:r>
              <a:rPr lang="ru-RU" sz="1800" dirty="0" err="1"/>
              <a:t>вирусли</a:t>
            </a:r>
            <a:r>
              <a:rPr lang="ru-RU" sz="1800" dirty="0"/>
              <a:t> гепатит Б </a:t>
            </a:r>
            <a:r>
              <a:rPr lang="ru-RU" sz="1800" dirty="0" err="1"/>
              <a:t>вирусини</a:t>
            </a:r>
            <a:r>
              <a:rPr lang="ru-RU" sz="1800" dirty="0"/>
              <a:t> </a:t>
            </a:r>
            <a:r>
              <a:rPr lang="ru-RU" sz="1800" dirty="0" err="1"/>
              <a:t>камайтириш</a:t>
            </a:r>
            <a:r>
              <a:rPr lang="ru-RU" sz="1800" dirty="0"/>
              <a:t> </a:t>
            </a:r>
            <a:r>
              <a:rPr lang="ru-RU" sz="1800" dirty="0" err="1"/>
              <a:t>стратегияси</a:t>
            </a:r>
            <a:r>
              <a:rPr lang="ru-RU" sz="1800" dirty="0"/>
              <a:t> </a:t>
            </a:r>
            <a:r>
              <a:rPr lang="ru-RU" sz="1800" dirty="0" err="1"/>
              <a:t>бўйича</a:t>
            </a:r>
            <a:r>
              <a:rPr lang="ru-RU" sz="1800" dirty="0"/>
              <a:t> </a:t>
            </a:r>
            <a:r>
              <a:rPr lang="x-none" sz="1800" dirty="0"/>
              <a:t>Ўзбекистонда </a:t>
            </a:r>
            <a:r>
              <a:rPr lang="ru-RU" sz="1800" dirty="0"/>
              <a:t>гепатит</a:t>
            </a:r>
            <a:r>
              <a:rPr lang="x-none" sz="1800" dirty="0"/>
              <a:t>лар</a:t>
            </a:r>
            <a:r>
              <a:rPr lang="ru-RU" sz="1800" dirty="0"/>
              <a:t>ни </a:t>
            </a:r>
            <a:r>
              <a:rPr lang="x-none" sz="1800" dirty="0"/>
              <a:t>бартараф</a:t>
            </a:r>
            <a:r>
              <a:rPr lang="ru-RU" sz="1800" dirty="0"/>
              <a:t> </a:t>
            </a:r>
            <a:r>
              <a:rPr lang="ru-RU" sz="1800" dirty="0" err="1"/>
              <a:t>қилишни</a:t>
            </a:r>
            <a:r>
              <a:rPr lang="ru-RU" sz="1800" dirty="0"/>
              <a:t> </a:t>
            </a:r>
            <a:r>
              <a:rPr lang="ru-RU" sz="1800" dirty="0" err="1"/>
              <a:t>каталитик</a:t>
            </a:r>
            <a:r>
              <a:rPr lang="ru-RU" sz="1800" dirty="0"/>
              <a:t> </a:t>
            </a:r>
            <a:r>
              <a:rPr lang="ru-RU" sz="1800" dirty="0" err="1"/>
              <a:t>молиялаштириш</a:t>
            </a:r>
            <a:r>
              <a:rPr lang="ru-RU" sz="1800" dirty="0"/>
              <a:t> </a:t>
            </a:r>
            <a:r>
              <a:rPr lang="ru-RU" sz="1800" dirty="0" err="1"/>
              <a:t>бўйича</a:t>
            </a:r>
            <a:r>
              <a:rPr lang="ru-RU" sz="1800" dirty="0"/>
              <a:t> пилот </a:t>
            </a:r>
            <a:r>
              <a:rPr lang="ru-RU" sz="1800" dirty="0" err="1"/>
              <a:t>лойиҳа</a:t>
            </a:r>
            <a:r>
              <a:rPr lang="x-none" sz="1800" dirty="0"/>
              <a:t>си</a:t>
            </a:r>
            <a:r>
              <a:rPr lang="ru-RU" sz="1800" dirty="0"/>
              <a:t>ни </a:t>
            </a:r>
            <a:r>
              <a:rPr lang="ru-RU" sz="1800" dirty="0" err="1"/>
              <a:t>молиялаштириш</a:t>
            </a:r>
            <a:r>
              <a:rPr lang="ru-RU" sz="1800" dirty="0"/>
              <a:t> </a:t>
            </a:r>
            <a:r>
              <a:rPr lang="ru-RU" sz="1800" dirty="0" err="1"/>
              <a:t>бўйича</a:t>
            </a:r>
            <a:r>
              <a:rPr lang="ru-RU" sz="1800" dirty="0"/>
              <a:t> </a:t>
            </a:r>
            <a:r>
              <a:rPr lang="ru-RU" sz="1800" dirty="0" err="1"/>
              <a:t>ижобий</a:t>
            </a:r>
            <a:r>
              <a:rPr lang="ru-RU" sz="1800" dirty="0"/>
              <a:t> </a:t>
            </a:r>
            <a:r>
              <a:rPr lang="ru-RU" sz="1800" dirty="0" err="1"/>
              <a:t>қарор</a:t>
            </a:r>
            <a:r>
              <a:rPr lang="ru-RU" sz="1800" dirty="0"/>
              <a:t> </a:t>
            </a:r>
            <a:r>
              <a:rPr lang="ru-RU" sz="1800" dirty="0" err="1"/>
              <a:t>қабул</a:t>
            </a:r>
            <a:r>
              <a:rPr lang="ru-RU" sz="1800" dirty="0"/>
              <a:t> </a:t>
            </a:r>
            <a:r>
              <a:rPr lang="ru-RU" sz="1800" dirty="0" err="1"/>
              <a:t>қилди</a:t>
            </a:r>
            <a:r>
              <a:rPr lang="ru-RU" sz="1800" dirty="0"/>
              <a:t>.</a:t>
            </a:r>
          </a:p>
          <a:p>
            <a:pPr algn="just"/>
            <a:r>
              <a:rPr lang="x-none" sz="1800" dirty="0"/>
              <a:t>Пилот</a:t>
            </a:r>
            <a:r>
              <a:rPr lang="ru-RU" sz="1800" dirty="0"/>
              <a:t> </a:t>
            </a:r>
            <a:r>
              <a:rPr lang="ru-RU" sz="1800" dirty="0" err="1"/>
              <a:t>лойиҳа</a:t>
            </a:r>
            <a:r>
              <a:rPr lang="ru-RU" sz="1800" dirty="0"/>
              <a:t> </a:t>
            </a:r>
            <a:r>
              <a:rPr lang="ru-RU" sz="1800" dirty="0" err="1"/>
              <a:t>сурункали</a:t>
            </a:r>
            <a:r>
              <a:rPr lang="ru-RU" sz="1800" dirty="0"/>
              <a:t> </a:t>
            </a:r>
            <a:r>
              <a:rPr lang="ru-RU" sz="1800" dirty="0" err="1"/>
              <a:t>вирусли</a:t>
            </a:r>
            <a:r>
              <a:rPr lang="ru-RU" sz="1800" dirty="0"/>
              <a:t> Б, </a:t>
            </a:r>
            <a:r>
              <a:rPr lang="en-US" sz="1800" dirty="0"/>
              <a:t>C </a:t>
            </a:r>
            <a:r>
              <a:rPr lang="ru-RU" sz="1800" dirty="0" err="1"/>
              <a:t>ва</a:t>
            </a:r>
            <a:r>
              <a:rPr lang="ru-RU" sz="1800" dirty="0"/>
              <a:t> Д </a:t>
            </a:r>
            <a:r>
              <a:rPr lang="ru-RU" sz="1800" dirty="0" err="1"/>
              <a:t>гепатитлар</a:t>
            </a:r>
            <a:r>
              <a:rPr lang="ru-RU" sz="1800" dirty="0"/>
              <a:t> </a:t>
            </a:r>
            <a:r>
              <a:rPr lang="ru-RU" sz="1800" dirty="0" err="1"/>
              <a:t>билан</a:t>
            </a:r>
            <a:r>
              <a:rPr lang="ru-RU" sz="1800" dirty="0"/>
              <a:t> </a:t>
            </a:r>
            <a:r>
              <a:rPr lang="ru-RU" sz="1800" dirty="0" err="1"/>
              <a:t>касалланганларга</a:t>
            </a:r>
            <a:r>
              <a:rPr lang="ru-RU" sz="1800" dirty="0"/>
              <a:t> диагностика </a:t>
            </a:r>
            <a:r>
              <a:rPr lang="ru-RU" sz="1800" dirty="0" err="1"/>
              <a:t>ва</a:t>
            </a:r>
            <a:r>
              <a:rPr lang="ru-RU" sz="1800" dirty="0"/>
              <a:t> </a:t>
            </a:r>
            <a:r>
              <a:rPr lang="ru-RU" sz="1800" dirty="0" err="1"/>
              <a:t>даволаш</a:t>
            </a:r>
            <a:r>
              <a:rPr lang="ru-RU" sz="1800" dirty="0"/>
              <a:t> </a:t>
            </a:r>
            <a:r>
              <a:rPr lang="ru-RU" sz="1800" dirty="0" err="1"/>
              <a:t>хизматлари</a:t>
            </a:r>
            <a:r>
              <a:rPr lang="ru-RU" sz="1800" dirty="0"/>
              <a:t> </a:t>
            </a:r>
            <a:r>
              <a:rPr lang="ru-RU" sz="1800" dirty="0" err="1"/>
              <a:t>кўрсатиш</a:t>
            </a:r>
            <a:r>
              <a:rPr lang="x-none" sz="1800" dirty="0"/>
              <a:t>ни янги</a:t>
            </a:r>
            <a:r>
              <a:rPr lang="ru-RU" sz="1800" dirty="0"/>
              <a:t> </a:t>
            </a:r>
            <a:r>
              <a:rPr lang="ru-RU" sz="1800" dirty="0" err="1"/>
              <a:t>механизмларини</a:t>
            </a:r>
            <a:r>
              <a:rPr lang="ru-RU" sz="1800" dirty="0"/>
              <a:t> </a:t>
            </a:r>
            <a:r>
              <a:rPr lang="ru-RU" sz="1800" dirty="0" err="1"/>
              <a:t>ишлаб</a:t>
            </a:r>
            <a:r>
              <a:rPr lang="ru-RU" sz="1800" dirty="0"/>
              <a:t> </a:t>
            </a:r>
            <a:r>
              <a:rPr lang="ru-RU" sz="1800" dirty="0" err="1"/>
              <a:t>чиқишга</a:t>
            </a:r>
            <a:r>
              <a:rPr lang="ru-RU" sz="1800" dirty="0"/>
              <a:t> </a:t>
            </a:r>
            <a:r>
              <a:rPr lang="ru-RU" sz="1800" dirty="0" err="1"/>
              <a:t>имкон</a:t>
            </a:r>
            <a:r>
              <a:rPr lang="ru-RU" sz="1800" dirty="0"/>
              <a:t> </a:t>
            </a:r>
            <a:r>
              <a:rPr lang="ru-RU" sz="1800" dirty="0" err="1"/>
              <a:t>беради</a:t>
            </a:r>
            <a:r>
              <a:rPr lang="ru-RU" sz="1800" dirty="0"/>
              <a:t>, </a:t>
            </a:r>
            <a:r>
              <a:rPr lang="ru-RU" sz="1800" dirty="0" err="1"/>
              <a:t>даволанаётган</a:t>
            </a:r>
            <a:r>
              <a:rPr lang="ru-RU" sz="1800" dirty="0"/>
              <a:t> </a:t>
            </a:r>
            <a:r>
              <a:rPr lang="ru-RU" sz="1800" dirty="0" err="1"/>
              <a:t>беморларнинг</a:t>
            </a:r>
            <a:r>
              <a:rPr lang="ru-RU" sz="1800" dirty="0"/>
              <a:t> 80 </a:t>
            </a:r>
            <a:r>
              <a:rPr lang="ru-RU" sz="1800" dirty="0" err="1"/>
              <a:t>фоизи</a:t>
            </a:r>
            <a:r>
              <a:rPr lang="ru-RU" sz="1800" dirty="0"/>
              <a:t> </a:t>
            </a:r>
            <a:r>
              <a:rPr lang="ru-RU" sz="1800" dirty="0" err="1"/>
              <a:t>ўзларининг</a:t>
            </a:r>
            <a:r>
              <a:rPr lang="ru-RU" sz="1800" dirty="0"/>
              <a:t> </a:t>
            </a:r>
            <a:r>
              <a:rPr lang="ru-RU" sz="1800" dirty="0" err="1"/>
              <a:t>тиббий</a:t>
            </a:r>
            <a:r>
              <a:rPr lang="ru-RU" sz="1800" dirty="0"/>
              <a:t> </a:t>
            </a:r>
            <a:r>
              <a:rPr lang="ru-RU" sz="1800" dirty="0" err="1"/>
              <a:t>харажатлари</a:t>
            </a:r>
            <a:r>
              <a:rPr lang="x-none" sz="1800" dirty="0"/>
              <a:t> билан бир қаторда </a:t>
            </a:r>
            <a:r>
              <a:rPr lang="ru-RU" sz="1800" dirty="0"/>
              <a:t>20 </a:t>
            </a:r>
            <a:r>
              <a:rPr lang="ru-RU" sz="1800" dirty="0" err="1"/>
              <a:t>фоиз</a:t>
            </a:r>
            <a:r>
              <a:rPr lang="ru-RU" sz="1800" dirty="0"/>
              <a:t> </a:t>
            </a:r>
            <a:r>
              <a:rPr lang="ru-RU" sz="1800" dirty="0" err="1"/>
              <a:t>ижтимоий</a:t>
            </a:r>
            <a:r>
              <a:rPr lang="ru-RU" sz="1800" dirty="0"/>
              <a:t> </a:t>
            </a:r>
            <a:r>
              <a:rPr lang="ru-RU" sz="1800" dirty="0" err="1"/>
              <a:t>ҳимояга</a:t>
            </a:r>
            <a:r>
              <a:rPr lang="ru-RU" sz="1800" dirty="0"/>
              <a:t> </a:t>
            </a:r>
            <a:r>
              <a:rPr lang="ru-RU" sz="1800" dirty="0" err="1"/>
              <a:t>муҳтож</a:t>
            </a:r>
            <a:r>
              <a:rPr lang="ru-RU" sz="1800" dirty="0"/>
              <a:t> </a:t>
            </a:r>
            <a:r>
              <a:rPr lang="x-none" sz="1800" dirty="0"/>
              <a:t>аҳоли </a:t>
            </a:r>
            <a:r>
              <a:rPr lang="ru-RU" sz="1800" dirty="0" err="1"/>
              <a:t>вакилларнинг</a:t>
            </a:r>
            <a:r>
              <a:rPr lang="ru-RU" sz="1800" dirty="0"/>
              <a:t> </a:t>
            </a:r>
            <a:r>
              <a:rPr lang="x-none" sz="1800" dirty="0"/>
              <a:t>даволаниш харажатларини ҳам </a:t>
            </a:r>
            <a:r>
              <a:rPr lang="ru-RU" sz="1800" dirty="0" err="1"/>
              <a:t>тўлаш</a:t>
            </a:r>
            <a:r>
              <a:rPr lang="x-none" sz="1800" dirty="0"/>
              <a:t>лари ўз навбатида</a:t>
            </a:r>
            <a:r>
              <a:rPr lang="ru-RU" sz="1800" dirty="0"/>
              <a:t> диагностика </a:t>
            </a:r>
            <a:r>
              <a:rPr lang="ru-RU" sz="1800" dirty="0" err="1"/>
              <a:t>ва</a:t>
            </a:r>
            <a:r>
              <a:rPr lang="ru-RU" sz="1800" dirty="0"/>
              <a:t> </a:t>
            </a:r>
            <a:r>
              <a:rPr lang="ru-RU" sz="1800" dirty="0" err="1"/>
              <a:t>даволаш</a:t>
            </a:r>
            <a:r>
              <a:rPr lang="ru-RU" sz="1800" dirty="0"/>
              <a:t> </a:t>
            </a:r>
            <a:r>
              <a:rPr lang="ru-RU" sz="1800" dirty="0" err="1"/>
              <a:t>хизматларини</a:t>
            </a:r>
            <a:r>
              <a:rPr lang="ru-RU" sz="1800" dirty="0"/>
              <a:t> </a:t>
            </a:r>
            <a:r>
              <a:rPr lang="ru-RU" sz="1800" dirty="0" err="1"/>
              <a:t>кўрсатиш</a:t>
            </a:r>
            <a:r>
              <a:rPr lang="ru-RU" sz="1800" dirty="0"/>
              <a:t> </a:t>
            </a:r>
            <a:r>
              <a:rPr lang="ru-RU" sz="1800" dirty="0" err="1"/>
              <a:t>нархини</a:t>
            </a:r>
            <a:r>
              <a:rPr lang="ru-RU" sz="1800" dirty="0"/>
              <a:t> </a:t>
            </a:r>
            <a:r>
              <a:rPr lang="ru-RU" sz="1800" dirty="0" err="1"/>
              <a:t>пасайтир</a:t>
            </a:r>
            <a:r>
              <a:rPr lang="x-none" sz="1800" dirty="0"/>
              <a:t>ишга олиб келади</a:t>
            </a:r>
            <a:r>
              <a:rPr lang="ru-RU" sz="1800" dirty="0"/>
              <a:t>. </a:t>
            </a:r>
          </a:p>
        </p:txBody>
      </p:sp>
    </p:spTree>
    <p:extLst>
      <p:ext uri="{BB962C8B-B14F-4D97-AF65-F5344CB8AC3E}">
        <p14:creationId xmlns:p14="http://schemas.microsoft.com/office/powerpoint/2010/main" val="6312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Натижа</a:t>
            </a:r>
            <a:r>
              <a:rPr lang="ru-RU" dirty="0"/>
              <a:t>:</a:t>
            </a:r>
          </a:p>
        </p:txBody>
      </p:sp>
      <p:sp>
        <p:nvSpPr>
          <p:cNvPr id="3" name="Объект 2"/>
          <p:cNvSpPr>
            <a:spLocks noGrp="1"/>
          </p:cNvSpPr>
          <p:nvPr>
            <p:ph idx="1"/>
          </p:nvPr>
        </p:nvSpPr>
        <p:spPr/>
        <p:txBody>
          <a:bodyPr/>
          <a:lstStyle/>
          <a:p>
            <a:pPr algn="just"/>
            <a:r>
              <a:rPr lang="ru-RU" sz="2000" dirty="0" err="1"/>
              <a:t>Вирусли</a:t>
            </a:r>
            <a:r>
              <a:rPr lang="ru-RU" sz="2000" dirty="0"/>
              <a:t> </a:t>
            </a:r>
            <a:r>
              <a:rPr lang="ru-RU" sz="2000" dirty="0" err="1"/>
              <a:t>гепатитлар</a:t>
            </a:r>
            <a:r>
              <a:rPr lang="ru-RU" sz="2000" dirty="0"/>
              <a:t> </a:t>
            </a:r>
            <a:r>
              <a:rPr lang="ru-RU" sz="2000" dirty="0" err="1"/>
              <a:t>муаммоларини</a:t>
            </a:r>
            <a:r>
              <a:rPr lang="ru-RU" sz="2000" dirty="0"/>
              <a:t> </a:t>
            </a:r>
            <a:r>
              <a:rPr lang="ru-RU" sz="2000" dirty="0" err="1"/>
              <a:t>ечиш</a:t>
            </a:r>
            <a:r>
              <a:rPr lang="ru-RU" sz="2000" dirty="0"/>
              <a:t> </a:t>
            </a:r>
            <a:r>
              <a:rPr lang="ru-RU" sz="2000" dirty="0" err="1"/>
              <a:t>йўлида</a:t>
            </a:r>
            <a:r>
              <a:rPr lang="ru-RU" sz="2000" dirty="0"/>
              <a:t> </a:t>
            </a:r>
            <a:r>
              <a:rPr lang="ru-RU" sz="2000" dirty="0" err="1"/>
              <a:t>халқаро</a:t>
            </a:r>
            <a:r>
              <a:rPr lang="ru-RU" sz="2000" dirty="0"/>
              <a:t> </a:t>
            </a:r>
            <a:r>
              <a:rPr lang="ru-RU" sz="2000" dirty="0" err="1"/>
              <a:t>ҳамкорликларни</a:t>
            </a:r>
            <a:r>
              <a:rPr lang="ru-RU" sz="2000" dirty="0"/>
              <a:t> </a:t>
            </a:r>
            <a:r>
              <a:rPr lang="ru-RU" sz="2000" dirty="0" err="1"/>
              <a:t>кенгайтирилганлиги</a:t>
            </a:r>
            <a:r>
              <a:rPr lang="ru-RU" sz="2000" dirty="0"/>
              <a:t> </a:t>
            </a:r>
            <a:r>
              <a:rPr lang="ru-RU" sz="2000" dirty="0" err="1"/>
              <a:t>сабабли</a:t>
            </a:r>
            <a:r>
              <a:rPr lang="ru-RU" sz="2000" dirty="0"/>
              <a:t> Вирусология </a:t>
            </a:r>
            <a:r>
              <a:rPr lang="ru-RU" sz="2000" dirty="0" err="1"/>
              <a:t>илмий-текшириш</a:t>
            </a:r>
            <a:r>
              <a:rPr lang="ru-RU" sz="2000" dirty="0"/>
              <a:t> </a:t>
            </a:r>
            <a:r>
              <a:rPr lang="ru-RU" sz="2000" dirty="0" err="1"/>
              <a:t>институти</a:t>
            </a:r>
            <a:r>
              <a:rPr lang="ru-RU" sz="2000" dirty="0"/>
              <a:t> </a:t>
            </a:r>
            <a:r>
              <a:rPr lang="ru-RU" sz="2000" dirty="0" err="1"/>
              <a:t>томонидан</a:t>
            </a:r>
            <a:r>
              <a:rPr lang="x-none" sz="2000" dirty="0"/>
              <a:t> </a:t>
            </a:r>
            <a:r>
              <a:rPr lang="ru-RU" sz="2000" dirty="0"/>
              <a:t>«</a:t>
            </a:r>
            <a:r>
              <a:rPr lang="en-US" sz="2000" dirty="0"/>
              <a:t>CDAF» </a:t>
            </a:r>
            <a:r>
              <a:rPr lang="ru-RU" sz="2000" dirty="0" err="1"/>
              <a:t>фонди</a:t>
            </a:r>
            <a:r>
              <a:rPr lang="ru-RU" sz="2000" dirty="0"/>
              <a:t> </a:t>
            </a:r>
            <a:r>
              <a:rPr lang="x-none" sz="2000" dirty="0"/>
              <a:t>кўмагида </a:t>
            </a:r>
            <a:r>
              <a:rPr lang="ru-RU" sz="2000" dirty="0" err="1"/>
              <a:t>Ўзбекистонда</a:t>
            </a:r>
            <a:r>
              <a:rPr lang="ru-RU" sz="2000" dirty="0"/>
              <a:t> 2020 </a:t>
            </a:r>
            <a:r>
              <a:rPr lang="ru-RU" sz="2000" dirty="0" err="1"/>
              <a:t>йилда</a:t>
            </a:r>
            <a:r>
              <a:rPr lang="ru-RU" sz="2000" dirty="0"/>
              <a:t> </a:t>
            </a:r>
            <a:r>
              <a:rPr lang="ru-RU" sz="2000" dirty="0" err="1"/>
              <a:t>гепатитларни</a:t>
            </a:r>
            <a:r>
              <a:rPr lang="ru-RU" sz="2000" dirty="0"/>
              <a:t> </a:t>
            </a:r>
            <a:r>
              <a:rPr lang="ru-RU" sz="2000" dirty="0" err="1"/>
              <a:t>йўқотиш</a:t>
            </a:r>
            <a:r>
              <a:rPr lang="ru-RU" sz="2000" dirty="0"/>
              <a:t> </a:t>
            </a:r>
            <a:r>
              <a:rPr lang="ru-RU" sz="2000" dirty="0" err="1"/>
              <a:t>буйича</a:t>
            </a:r>
            <a:r>
              <a:rPr lang="ru-RU" sz="2000" dirty="0"/>
              <a:t> </a:t>
            </a:r>
            <a:r>
              <a:rPr lang="ru-RU" sz="2000" dirty="0" err="1"/>
              <a:t>Тошкент</a:t>
            </a:r>
            <a:r>
              <a:rPr lang="ru-RU" sz="2000" dirty="0"/>
              <a:t> </a:t>
            </a:r>
            <a:r>
              <a:rPr lang="ru-RU" sz="2000" dirty="0" err="1"/>
              <a:t>ша</a:t>
            </a:r>
            <a:r>
              <a:rPr lang="x-none" sz="2000" dirty="0"/>
              <a:t>ҳ</a:t>
            </a:r>
            <a:r>
              <a:rPr lang="ru-RU" sz="2000" dirty="0" err="1"/>
              <a:t>рида</a:t>
            </a:r>
            <a:r>
              <a:rPr lang="ru-RU" sz="2000" dirty="0"/>
              <a:t> пилот </a:t>
            </a:r>
            <a:r>
              <a:rPr lang="ru-RU" sz="2000" dirty="0" err="1"/>
              <a:t>лойиҳаси</a:t>
            </a:r>
            <a:r>
              <a:rPr lang="ru-RU" sz="2000" dirty="0"/>
              <a:t> </a:t>
            </a:r>
            <a:r>
              <a:rPr lang="ru-RU" sz="2000" dirty="0" err="1"/>
              <a:t>амалга</a:t>
            </a:r>
            <a:r>
              <a:rPr lang="ru-RU" sz="2000" dirty="0"/>
              <a:t> </a:t>
            </a:r>
            <a:r>
              <a:rPr lang="ru-RU" sz="2000" dirty="0" err="1"/>
              <a:t>оширилди</a:t>
            </a:r>
            <a:r>
              <a:rPr lang="ru-RU" sz="2000" dirty="0"/>
              <a:t>. </a:t>
            </a:r>
            <a:r>
              <a:rPr lang="ru-RU" sz="2000" dirty="0" err="1"/>
              <a:t>Ахолини</a:t>
            </a:r>
            <a:r>
              <a:rPr lang="ru-RU" sz="2000" dirty="0"/>
              <a:t> </a:t>
            </a:r>
            <a:r>
              <a:rPr lang="ru-RU" sz="2000" dirty="0" err="1"/>
              <a:t>гепатитга</a:t>
            </a:r>
            <a:r>
              <a:rPr lang="ru-RU" sz="2000" dirty="0"/>
              <a:t> </a:t>
            </a:r>
            <a:r>
              <a:rPr lang="ru-RU" sz="2000" dirty="0" err="1"/>
              <a:t>бепул</a:t>
            </a:r>
            <a:r>
              <a:rPr lang="ru-RU" sz="2000" dirty="0"/>
              <a:t> </a:t>
            </a:r>
            <a:r>
              <a:rPr lang="ru-RU" sz="2000" dirty="0" err="1"/>
              <a:t>текшириш</a:t>
            </a:r>
            <a:r>
              <a:rPr lang="ru-RU" sz="2000" dirty="0"/>
              <a:t> </a:t>
            </a:r>
            <a:r>
              <a:rPr lang="x-none" sz="2000" dirty="0"/>
              <a:t>доирасида</a:t>
            </a:r>
            <a:r>
              <a:rPr lang="ru-RU" sz="2000" dirty="0"/>
              <a:t> </a:t>
            </a:r>
            <a:r>
              <a:rPr lang="x-none" sz="2000" dirty="0"/>
              <a:t>қ</a:t>
            </a:r>
            <a:r>
              <a:rPr lang="ru-RU" sz="2000" dirty="0" err="1"/>
              <a:t>арийб</a:t>
            </a:r>
            <a:r>
              <a:rPr lang="ru-RU" sz="2000" dirty="0"/>
              <a:t> 50 000  та одам </a:t>
            </a:r>
            <a:r>
              <a:rPr lang="ru-RU" sz="2000" dirty="0" err="1"/>
              <a:t>гепатитга</a:t>
            </a:r>
            <a:r>
              <a:rPr lang="ru-RU" sz="2000" dirty="0"/>
              <a:t> </a:t>
            </a:r>
            <a:r>
              <a:rPr lang="ru-RU" sz="2000" dirty="0" err="1"/>
              <a:t>текширувдан</a:t>
            </a:r>
            <a:r>
              <a:rPr lang="ru-RU" sz="2000" dirty="0"/>
              <a:t> </a:t>
            </a:r>
            <a:r>
              <a:rPr lang="ru-RU" sz="2000" dirty="0" err="1"/>
              <a:t>утди</a:t>
            </a:r>
            <a:r>
              <a:rPr lang="ru-RU" sz="2000" dirty="0"/>
              <a:t>, </a:t>
            </a:r>
            <a:r>
              <a:rPr lang="x-none" sz="2000" dirty="0"/>
              <a:t>текшириш натижасига кўра </a:t>
            </a:r>
            <a:r>
              <a:rPr lang="ru-RU" sz="2000" dirty="0"/>
              <a:t>4,39% да </a:t>
            </a:r>
            <a:r>
              <a:rPr lang="x-none" sz="2000" dirty="0"/>
              <a:t>одамларда </a:t>
            </a:r>
            <a:r>
              <a:rPr lang="ru-RU" sz="2000" dirty="0"/>
              <a:t>гепатит Б, </a:t>
            </a:r>
            <a:r>
              <a:rPr lang="ru-RU" sz="2000" dirty="0" err="1"/>
              <a:t>ва</a:t>
            </a:r>
            <a:r>
              <a:rPr lang="ru-RU" sz="2000" dirty="0"/>
              <a:t> 4,32% да гепатит С </a:t>
            </a:r>
            <a:r>
              <a:rPr lang="ru-RU" sz="2000" dirty="0" err="1"/>
              <a:t>аникланди</a:t>
            </a:r>
            <a:r>
              <a:rPr lang="ru-RU" sz="2000" dirty="0"/>
              <a:t> </a:t>
            </a:r>
            <a:r>
              <a:rPr lang="ru-RU" sz="2000" dirty="0" err="1"/>
              <a:t>ва</a:t>
            </a:r>
            <a:r>
              <a:rPr lang="ru-RU" sz="2000" dirty="0"/>
              <a:t> </a:t>
            </a:r>
            <a:r>
              <a:rPr lang="x-none" sz="2000" dirty="0"/>
              <a:t>ҳозирда уларга </a:t>
            </a:r>
            <a:r>
              <a:rPr lang="ru-RU" sz="2000" dirty="0" err="1"/>
              <a:t>даво</a:t>
            </a:r>
            <a:r>
              <a:rPr lang="ru-RU" sz="2000" dirty="0"/>
              <a:t> </a:t>
            </a:r>
            <a:r>
              <a:rPr lang="ru-RU" sz="2000" dirty="0" err="1"/>
              <a:t>чоралари</a:t>
            </a:r>
            <a:r>
              <a:rPr lang="ru-RU" sz="2000" dirty="0"/>
              <a:t> </a:t>
            </a:r>
            <a:r>
              <a:rPr lang="ru-RU" sz="2000" dirty="0" err="1"/>
              <a:t>амалга</a:t>
            </a:r>
            <a:r>
              <a:rPr lang="ru-RU" sz="2000" dirty="0"/>
              <a:t> </a:t>
            </a:r>
            <a:r>
              <a:rPr lang="ru-RU" sz="2000" dirty="0" err="1"/>
              <a:t>оширилмокда</a:t>
            </a:r>
            <a:r>
              <a:rPr lang="ru-RU" sz="2000" dirty="0"/>
              <a:t>.</a:t>
            </a:r>
          </a:p>
          <a:p>
            <a:pPr algn="just"/>
            <a:endParaRPr lang="ru-RU" sz="2000" dirty="0"/>
          </a:p>
          <a:p>
            <a:pPr algn="just"/>
            <a:r>
              <a:rPr lang="ru-RU" sz="2000" dirty="0"/>
              <a:t>Шу </a:t>
            </a:r>
            <a:r>
              <a:rPr lang="ru-RU" sz="2000" dirty="0" err="1"/>
              <a:t>стратегияни</a:t>
            </a:r>
            <a:r>
              <a:rPr lang="ru-RU" sz="2000" dirty="0"/>
              <a:t> Республика </a:t>
            </a:r>
            <a:r>
              <a:rPr lang="ru-RU" sz="2000" dirty="0" err="1"/>
              <a:t>миқёсида</a:t>
            </a:r>
            <a:r>
              <a:rPr lang="ru-RU" sz="2000" dirty="0"/>
              <a:t> </a:t>
            </a:r>
            <a:r>
              <a:rPr lang="ru-RU" sz="2000" dirty="0" err="1"/>
              <a:t>амалга</a:t>
            </a:r>
            <a:r>
              <a:rPr lang="ru-RU" sz="2000" dirty="0"/>
              <a:t> </a:t>
            </a:r>
            <a:r>
              <a:rPr lang="ru-RU" sz="2000" dirty="0" err="1"/>
              <a:t>ошириш</a:t>
            </a:r>
            <a:r>
              <a:rPr lang="ru-RU" sz="2000" dirty="0"/>
              <a:t> </a:t>
            </a:r>
            <a:r>
              <a:rPr lang="x-none" sz="2000" dirty="0"/>
              <a:t>доирасида</a:t>
            </a:r>
            <a:r>
              <a:rPr lang="ru-RU" sz="2000" dirty="0"/>
              <a:t> 400 000 </a:t>
            </a:r>
            <a:r>
              <a:rPr lang="ru-RU" sz="2000" dirty="0" err="1"/>
              <a:t>минг</a:t>
            </a:r>
            <a:r>
              <a:rPr lang="ru-RU" sz="2000" dirty="0"/>
              <a:t> а</a:t>
            </a:r>
            <a:r>
              <a:rPr lang="x-none" sz="2000" dirty="0"/>
              <a:t>ҳ</a:t>
            </a:r>
            <a:r>
              <a:rPr lang="ru-RU" sz="2000" dirty="0" err="1"/>
              <a:t>олини</a:t>
            </a:r>
            <a:r>
              <a:rPr lang="ru-RU" sz="2000" dirty="0"/>
              <a:t> </a:t>
            </a:r>
            <a:r>
              <a:rPr lang="ru-RU" sz="2000" dirty="0" err="1"/>
              <a:t>гепатитга</a:t>
            </a:r>
            <a:r>
              <a:rPr lang="ru-RU" sz="2000" dirty="0"/>
              <a:t> </a:t>
            </a:r>
            <a:r>
              <a:rPr lang="ru-RU" sz="2000" dirty="0" err="1"/>
              <a:t>бепул</a:t>
            </a:r>
            <a:r>
              <a:rPr lang="ru-RU" sz="2000" dirty="0"/>
              <a:t> скрининг</a:t>
            </a:r>
            <a:r>
              <a:rPr lang="x-none" sz="2000" dirty="0"/>
              <a:t>дан</a:t>
            </a:r>
            <a:r>
              <a:rPr lang="ru-RU" sz="2000" dirty="0"/>
              <a:t> </a:t>
            </a:r>
            <a:r>
              <a:rPr lang="x-none" sz="2000" dirty="0"/>
              <a:t>ў</a:t>
            </a:r>
            <a:r>
              <a:rPr lang="ru-RU" sz="2000" dirty="0" err="1"/>
              <a:t>тказилса</a:t>
            </a:r>
            <a:r>
              <a:rPr lang="ru-RU" sz="2000" dirty="0"/>
              <a:t>, </a:t>
            </a:r>
            <a:r>
              <a:rPr lang="x-none" sz="2000" dirty="0"/>
              <a:t>қ</a:t>
            </a:r>
            <a:r>
              <a:rPr lang="ru-RU" sz="2000" dirty="0" err="1"/>
              <a:t>арийб</a:t>
            </a:r>
            <a:r>
              <a:rPr lang="ru-RU" sz="2000" dirty="0"/>
              <a:t> 16 000  та </a:t>
            </a:r>
            <a:r>
              <a:rPr lang="ru-RU" sz="2000" dirty="0" err="1"/>
              <a:t>беморда</a:t>
            </a:r>
            <a:r>
              <a:rPr lang="ru-RU" sz="2000" dirty="0"/>
              <a:t> гепатит С </a:t>
            </a:r>
            <a:r>
              <a:rPr lang="ru-RU" sz="2000" dirty="0" err="1"/>
              <a:t>ва</a:t>
            </a:r>
            <a:r>
              <a:rPr lang="ru-RU" sz="2000" dirty="0"/>
              <a:t> 18 000 та </a:t>
            </a:r>
            <a:r>
              <a:rPr lang="ru-RU" sz="2000" dirty="0" err="1"/>
              <a:t>беморда</a:t>
            </a:r>
            <a:r>
              <a:rPr lang="ru-RU" sz="2000" dirty="0"/>
              <a:t> гепатит Б </a:t>
            </a:r>
            <a:r>
              <a:rPr lang="ru-RU" sz="2000" dirty="0" err="1"/>
              <a:t>ани</a:t>
            </a:r>
            <a:r>
              <a:rPr lang="x-none" sz="2000" dirty="0"/>
              <a:t>қ</a:t>
            </a:r>
            <a:r>
              <a:rPr lang="ru-RU" sz="2000" dirty="0" err="1"/>
              <a:t>ланиб</a:t>
            </a:r>
            <a:r>
              <a:rPr lang="ru-RU" sz="2000" dirty="0"/>
              <a:t> </a:t>
            </a:r>
            <a:r>
              <a:rPr lang="ru-RU" sz="2000" dirty="0" err="1"/>
              <a:t>уларга</a:t>
            </a:r>
            <a:r>
              <a:rPr lang="ru-RU" sz="2000" dirty="0"/>
              <a:t> </a:t>
            </a:r>
            <a:r>
              <a:rPr lang="ru-RU" sz="2000" dirty="0" err="1"/>
              <a:t>даво</a:t>
            </a:r>
            <a:r>
              <a:rPr lang="ru-RU" sz="2000" dirty="0"/>
              <a:t> </a:t>
            </a:r>
            <a:r>
              <a:rPr lang="ru-RU" sz="2000" dirty="0" err="1"/>
              <a:t>чоралари</a:t>
            </a:r>
            <a:r>
              <a:rPr lang="ru-RU" sz="2000" dirty="0"/>
              <a:t> </a:t>
            </a:r>
            <a:r>
              <a:rPr lang="ru-RU" sz="2000" dirty="0" err="1"/>
              <a:t>амалга</a:t>
            </a:r>
            <a:r>
              <a:rPr lang="ru-RU" sz="2000" dirty="0"/>
              <a:t> </a:t>
            </a:r>
            <a:r>
              <a:rPr lang="ru-RU" sz="2000" dirty="0" err="1"/>
              <a:t>оширилади</a:t>
            </a:r>
            <a:r>
              <a:rPr lang="ru-RU" sz="2000" dirty="0"/>
              <a:t> </a:t>
            </a:r>
            <a:r>
              <a:rPr lang="ru-RU" sz="2000" dirty="0" err="1"/>
              <a:t>ва</a:t>
            </a:r>
            <a:r>
              <a:rPr lang="ru-RU" sz="2000" dirty="0"/>
              <a:t> гепатит </a:t>
            </a:r>
            <a:r>
              <a:rPr lang="ru-RU" sz="2000" dirty="0" err="1"/>
              <a:t>билан</a:t>
            </a:r>
            <a:r>
              <a:rPr lang="ru-RU" sz="2000" dirty="0"/>
              <a:t> </a:t>
            </a:r>
            <a:r>
              <a:rPr lang="ru-RU" sz="2000" dirty="0" err="1"/>
              <a:t>зарарланиш</a:t>
            </a:r>
            <a:r>
              <a:rPr lang="ru-RU" sz="2000" dirty="0"/>
              <a:t> </a:t>
            </a:r>
            <a:r>
              <a:rPr lang="x-none" sz="2000" dirty="0"/>
              <a:t>кўлами</a:t>
            </a:r>
            <a:r>
              <a:rPr lang="ru-RU" sz="2000" dirty="0"/>
              <a:t> </a:t>
            </a:r>
            <a:r>
              <a:rPr lang="ru-RU" sz="2000" dirty="0" err="1"/>
              <a:t>камаяди</a:t>
            </a:r>
            <a:endParaRPr lang="ru-RU" sz="2000" dirty="0"/>
          </a:p>
          <a:p>
            <a:pPr algn="just"/>
            <a:endParaRPr lang="ru-RU" sz="2000" dirty="0"/>
          </a:p>
          <a:p>
            <a:pPr algn="just"/>
            <a:endParaRPr lang="ru-RU" sz="2400" dirty="0"/>
          </a:p>
          <a:p>
            <a:pPr algn="just"/>
            <a:r>
              <a:rPr lang="ru-RU" sz="2400" dirty="0"/>
              <a:t> </a:t>
            </a:r>
            <a:endParaRPr lang="ru-RU" dirty="0"/>
          </a:p>
        </p:txBody>
      </p:sp>
    </p:spTree>
    <p:extLst>
      <p:ext uri="{BB962C8B-B14F-4D97-AF65-F5344CB8AC3E}">
        <p14:creationId xmlns:p14="http://schemas.microsoft.com/office/powerpoint/2010/main" val="374494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title"/>
          </p:nvPr>
        </p:nvSpPr>
        <p:spPr>
          <a:xfrm>
            <a:off x="628650" y="390062"/>
            <a:ext cx="7886700" cy="421481"/>
          </a:xfrm>
        </p:spPr>
        <p:txBody>
          <a:bodyPr/>
          <a:lstStyle/>
          <a:p>
            <a:pPr algn="ctr" eaLnBrk="1" hangingPunct="1"/>
            <a:r>
              <a:rPr lang="ru-RU" altLang="ru-RU" sz="2100" b="1" dirty="0"/>
              <a:t>ГРИПП ВА БОШҚА ЎТКИР РЕСПИРАТОР ВИРУСЛИ ИНФЕКЦИЯЛАР</a:t>
            </a:r>
          </a:p>
        </p:txBody>
      </p:sp>
      <p:sp>
        <p:nvSpPr>
          <p:cNvPr id="3" name="Объект 2"/>
          <p:cNvSpPr>
            <a:spLocks noGrp="1"/>
          </p:cNvSpPr>
          <p:nvPr>
            <p:ph idx="1"/>
          </p:nvPr>
        </p:nvSpPr>
        <p:spPr>
          <a:xfrm>
            <a:off x="628650" y="1081614"/>
            <a:ext cx="7886700" cy="4037410"/>
          </a:xfrm>
        </p:spPr>
        <p:txBody>
          <a:bodyPr rtlCol="0">
            <a:normAutofit fontScale="70000" lnSpcReduction="20000"/>
          </a:bodyPr>
          <a:lstStyle/>
          <a:p>
            <a:pPr algn="just" fontAlgn="auto">
              <a:spcAft>
                <a:spcPts val="0"/>
              </a:spcAft>
              <a:defRPr/>
            </a:pPr>
            <a:r>
              <a:rPr lang="x-none" b="1" dirty="0"/>
              <a:t>1 </a:t>
            </a:r>
            <a:r>
              <a:rPr lang="ru-RU" b="1" dirty="0"/>
              <a:t>-  </a:t>
            </a:r>
            <a:r>
              <a:rPr lang="x-none" b="1" dirty="0"/>
              <a:t>м</a:t>
            </a:r>
            <a:r>
              <a:rPr lang="uz-Cyrl-UZ" b="1" dirty="0"/>
              <a:t>уаммо</a:t>
            </a:r>
            <a:r>
              <a:rPr lang="x-none" b="1" dirty="0"/>
              <a:t>.</a:t>
            </a:r>
            <a:r>
              <a:rPr lang="uz-Cyrl-UZ" b="1" dirty="0"/>
              <a:t> </a:t>
            </a:r>
            <a:r>
              <a:rPr lang="uz-Cyrl-UZ" dirty="0"/>
              <a:t>Грипп ва бошқа ЎРВИлар билан касалланиш даражаси ҳамда этиологик тузилишини</a:t>
            </a:r>
            <a:r>
              <a:rPr lang="x-none" dirty="0"/>
              <a:t>   </a:t>
            </a:r>
            <a:r>
              <a:rPr lang="ru-RU" dirty="0"/>
              <a:t>(</a:t>
            </a:r>
            <a:r>
              <a:rPr lang="x-none" dirty="0"/>
              <a:t>касаллик сабабини</a:t>
            </a:r>
            <a:r>
              <a:rPr lang="ru-RU" dirty="0"/>
              <a:t>)</a:t>
            </a:r>
            <a:r>
              <a:rPr lang="uz-Cyrl-UZ" dirty="0"/>
              <a:t> назорат қилишнинг сустлиги.</a:t>
            </a:r>
          </a:p>
          <a:p>
            <a:pPr marL="0" indent="0" algn="just" fontAlgn="auto">
              <a:spcAft>
                <a:spcPts val="0"/>
              </a:spcAft>
              <a:buNone/>
              <a:defRPr/>
            </a:pPr>
            <a:endParaRPr lang="uz-Cyrl-UZ" b="1" dirty="0"/>
          </a:p>
          <a:p>
            <a:pPr algn="just" fontAlgn="auto">
              <a:spcAft>
                <a:spcPts val="0"/>
              </a:spcAft>
              <a:defRPr/>
            </a:pPr>
            <a:r>
              <a:rPr lang="uz-Cyrl-UZ" b="1" dirty="0"/>
              <a:t>Таклиф. </a:t>
            </a:r>
            <a:r>
              <a:rPr lang="uz-Cyrl-UZ" dirty="0"/>
              <a:t>Ушбу муаммони хал этиш учун грипп ва бошқа ЎРВИлар аниқланган беморлар бўйича маълумотларни тақдим этиш назоратини кучайтириш зарур. Дозор пунктларни кенгайтириш ва уларни ПЗР усулида грипп ва бошқа ЎРВИлар</a:t>
            </a:r>
            <a:r>
              <a:rPr lang="x-none" dirty="0"/>
              <a:t>ни</a:t>
            </a:r>
            <a:r>
              <a:rPr lang="uz-Cyrl-UZ" dirty="0"/>
              <a:t> лаборатор таш</a:t>
            </a:r>
            <a:r>
              <a:rPr lang="x-none" dirty="0"/>
              <a:t>ҳ</a:t>
            </a:r>
            <a:r>
              <a:rPr lang="uz-Cyrl-UZ" dirty="0"/>
              <a:t>исотини амалга ошириш учун тест-тўпламлар билан таъминлаш.</a:t>
            </a:r>
          </a:p>
          <a:p>
            <a:pPr algn="just" fontAlgn="auto">
              <a:spcAft>
                <a:spcPts val="0"/>
              </a:spcAft>
              <a:defRPr/>
            </a:pPr>
            <a:endParaRPr lang="uz-Cyrl-UZ" dirty="0"/>
          </a:p>
          <a:p>
            <a:pPr algn="just" fontAlgn="auto">
              <a:spcAft>
                <a:spcPts val="0"/>
              </a:spcAft>
              <a:defRPr/>
            </a:pPr>
            <a:r>
              <a:rPr lang="uz-Cyrl-UZ" b="1" dirty="0"/>
              <a:t>Натижа: </a:t>
            </a:r>
            <a:r>
              <a:rPr lang="uz-Cyrl-UZ" dirty="0"/>
              <a:t>Аҳолининг санитария-эпидемиологик осойишталигини таъминлаш борасида грипп ва бошқа ЎРВИлар билан касалланиш, этиологик тузилиши ва ўлим </a:t>
            </a:r>
            <a:r>
              <a:rPr lang="x-none" dirty="0"/>
              <a:t>ҳ</a:t>
            </a:r>
            <a:r>
              <a:rPr lang="uz-Cyrl-UZ" dirty="0"/>
              <a:t>олатлари бўйича ишончли маълумотлар олинади. </a:t>
            </a:r>
            <a:endParaRPr lang="ru-RU" dirty="0"/>
          </a:p>
        </p:txBody>
      </p:sp>
    </p:spTree>
    <p:extLst>
      <p:ext uri="{BB962C8B-B14F-4D97-AF65-F5344CB8AC3E}">
        <p14:creationId xmlns:p14="http://schemas.microsoft.com/office/powerpoint/2010/main" val="77779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p:cNvSpPr>
            <a:spLocks noGrp="1"/>
          </p:cNvSpPr>
          <p:nvPr>
            <p:ph type="title"/>
          </p:nvPr>
        </p:nvSpPr>
        <p:spPr>
          <a:xfrm>
            <a:off x="811530" y="553692"/>
            <a:ext cx="7886700" cy="421481"/>
          </a:xfrm>
        </p:spPr>
        <p:txBody>
          <a:bodyPr/>
          <a:lstStyle/>
          <a:p>
            <a:pPr algn="ctr" eaLnBrk="1" hangingPunct="1"/>
            <a:r>
              <a:rPr lang="ru-RU" altLang="ru-RU" sz="2100" b="1" dirty="0"/>
              <a:t>ГРИПП ВА БОШҚА ЎТКИР РЕСПИРАТОР ВИРУСЛИ ИНФЕКЦИЯЛАР</a:t>
            </a:r>
          </a:p>
        </p:txBody>
      </p:sp>
      <p:sp>
        <p:nvSpPr>
          <p:cNvPr id="3" name="Объект 2"/>
          <p:cNvSpPr>
            <a:spLocks noGrp="1"/>
          </p:cNvSpPr>
          <p:nvPr>
            <p:ph idx="1"/>
          </p:nvPr>
        </p:nvSpPr>
        <p:spPr>
          <a:xfrm>
            <a:off x="667151" y="1310345"/>
            <a:ext cx="7886700" cy="4037410"/>
          </a:xfrm>
        </p:spPr>
        <p:txBody>
          <a:bodyPr rtlCol="0">
            <a:normAutofit fontScale="85000" lnSpcReduction="10000"/>
          </a:bodyPr>
          <a:lstStyle/>
          <a:p>
            <a:pPr algn="just" fontAlgn="auto">
              <a:spcAft>
                <a:spcPts val="0"/>
              </a:spcAft>
              <a:defRPr/>
            </a:pPr>
            <a:r>
              <a:rPr lang="x-none" b="1" dirty="0"/>
              <a:t>2 </a:t>
            </a:r>
            <a:r>
              <a:rPr lang="ru-RU" b="1" dirty="0"/>
              <a:t>-  </a:t>
            </a:r>
            <a:r>
              <a:rPr lang="x-none" b="1" dirty="0"/>
              <a:t>м</a:t>
            </a:r>
            <a:r>
              <a:rPr lang="uz-Cyrl-UZ" b="1" dirty="0"/>
              <a:t>уаммо. </a:t>
            </a:r>
            <a:r>
              <a:rPr lang="uz-Cyrl-UZ" dirty="0"/>
              <a:t>Даволаш муассасаларида грипп ва бошқа ЎРВИлар таш</a:t>
            </a:r>
            <a:r>
              <a:rPr lang="x-none" dirty="0"/>
              <a:t>ҳ</a:t>
            </a:r>
            <a:r>
              <a:rPr lang="uz-Cyrl-UZ" dirty="0"/>
              <a:t>исотининг сустлиги ва вирусга қарши давонинг йўқлиги.</a:t>
            </a:r>
          </a:p>
          <a:p>
            <a:pPr marL="0" indent="0" algn="just" fontAlgn="auto">
              <a:spcAft>
                <a:spcPts val="0"/>
              </a:spcAft>
              <a:buNone/>
              <a:defRPr/>
            </a:pPr>
            <a:endParaRPr lang="uz-Cyrl-UZ" dirty="0"/>
          </a:p>
          <a:p>
            <a:pPr algn="just" fontAlgn="auto">
              <a:spcAft>
                <a:spcPts val="0"/>
              </a:spcAft>
              <a:defRPr/>
            </a:pPr>
            <a:r>
              <a:rPr lang="uz-Cyrl-UZ" b="1" dirty="0"/>
              <a:t>Таклиф. </a:t>
            </a:r>
            <a:r>
              <a:rPr lang="uz-Cyrl-UZ" dirty="0"/>
              <a:t>Ихтисослаштирилган даволаш муассасаларини </a:t>
            </a:r>
            <a:r>
              <a:rPr lang="x-none" dirty="0"/>
              <a:t>вирусларни тезкор аниқловчи </a:t>
            </a:r>
            <a:r>
              <a:rPr lang="uz-Cyrl-UZ" dirty="0"/>
              <a:t>тест-тўпламлари ва вирусга қарши дорилар билан таъминлаш.</a:t>
            </a:r>
          </a:p>
          <a:p>
            <a:pPr marL="0" indent="0" algn="just" fontAlgn="auto">
              <a:spcAft>
                <a:spcPts val="0"/>
              </a:spcAft>
              <a:buNone/>
              <a:defRPr/>
            </a:pPr>
            <a:endParaRPr lang="uz-Cyrl-UZ" dirty="0"/>
          </a:p>
          <a:p>
            <a:pPr algn="just" fontAlgn="auto">
              <a:spcAft>
                <a:spcPts val="0"/>
              </a:spcAft>
              <a:defRPr/>
            </a:pPr>
            <a:r>
              <a:rPr lang="uz-Cyrl-UZ" b="1" dirty="0"/>
              <a:t>Натижа: </a:t>
            </a:r>
            <a:r>
              <a:rPr lang="uz-Cyrl-UZ" dirty="0"/>
              <a:t>Даволаш муассасаларида грипп ва бошқа ЎРВИлар асорати ва ўлим холатларининг камайиши кузатилади.</a:t>
            </a:r>
            <a:endParaRPr lang="ru-RU" dirty="0"/>
          </a:p>
        </p:txBody>
      </p:sp>
    </p:spTree>
    <p:extLst>
      <p:ext uri="{BB962C8B-B14F-4D97-AF65-F5344CB8AC3E}">
        <p14:creationId xmlns:p14="http://schemas.microsoft.com/office/powerpoint/2010/main" val="204911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p:cNvSpPr>
            <a:spLocks noGrp="1"/>
          </p:cNvSpPr>
          <p:nvPr>
            <p:ph type="title"/>
          </p:nvPr>
        </p:nvSpPr>
        <p:spPr>
          <a:xfrm>
            <a:off x="628650" y="418938"/>
            <a:ext cx="7886700" cy="421481"/>
          </a:xfrm>
        </p:spPr>
        <p:txBody>
          <a:bodyPr/>
          <a:lstStyle/>
          <a:p>
            <a:pPr algn="ctr" eaLnBrk="1" hangingPunct="1"/>
            <a:r>
              <a:rPr lang="ru-RU" altLang="ru-RU" sz="2100" b="1" dirty="0"/>
              <a:t>ГРИПП ВА БОШҚА ЎТКИР РЕСПИРАТОР ВИРУСЛИ ИНФЕКЦИЯЛАР</a:t>
            </a:r>
          </a:p>
        </p:txBody>
      </p:sp>
      <p:sp>
        <p:nvSpPr>
          <p:cNvPr id="3" name="Объект 2"/>
          <p:cNvSpPr>
            <a:spLocks noGrp="1"/>
          </p:cNvSpPr>
          <p:nvPr>
            <p:ph idx="1"/>
          </p:nvPr>
        </p:nvSpPr>
        <p:spPr>
          <a:xfrm>
            <a:off x="628650" y="1071989"/>
            <a:ext cx="7886700" cy="4037410"/>
          </a:xfrm>
        </p:spPr>
        <p:txBody>
          <a:bodyPr rtlCol="0">
            <a:normAutofit fontScale="92500" lnSpcReduction="10000"/>
          </a:bodyPr>
          <a:lstStyle/>
          <a:p>
            <a:pPr fontAlgn="auto">
              <a:spcAft>
                <a:spcPts val="0"/>
              </a:spcAft>
              <a:defRPr/>
            </a:pPr>
            <a:r>
              <a:rPr lang="x-none" b="1" dirty="0"/>
              <a:t>1 </a:t>
            </a:r>
            <a:r>
              <a:rPr lang="ru-RU" b="1" dirty="0"/>
              <a:t>-  </a:t>
            </a:r>
            <a:r>
              <a:rPr lang="x-none" b="1" dirty="0"/>
              <a:t>м</a:t>
            </a:r>
            <a:r>
              <a:rPr lang="uz-Cyrl-UZ" b="1" dirty="0"/>
              <a:t>уаммо. </a:t>
            </a:r>
            <a:r>
              <a:rPr lang="uz-Cyrl-UZ" dirty="0"/>
              <a:t>Аҳолининг алоҳида гуруҳларида гриппнинг асоратлари ва ундан ўлим холатлари даражасининг юқорилиги.</a:t>
            </a:r>
          </a:p>
          <a:p>
            <a:pPr marL="0" indent="0" fontAlgn="auto">
              <a:spcAft>
                <a:spcPts val="0"/>
              </a:spcAft>
              <a:buNone/>
              <a:defRPr/>
            </a:pPr>
            <a:endParaRPr lang="uz-Cyrl-UZ" dirty="0"/>
          </a:p>
          <a:p>
            <a:pPr fontAlgn="auto">
              <a:spcAft>
                <a:spcPts val="0"/>
              </a:spcAft>
              <a:defRPr/>
            </a:pPr>
            <a:r>
              <a:rPr lang="uz-Cyrl-UZ" b="1" dirty="0"/>
              <a:t>Таклиф. </a:t>
            </a:r>
            <a:r>
              <a:rPr lang="uz-Cyrl-UZ" dirty="0"/>
              <a:t>Гриппга қарши ҳар йили эмлаш зарур бўлган аҳолининг юқори хавф контингентларини аниқлаш.</a:t>
            </a:r>
          </a:p>
          <a:p>
            <a:pPr marL="0" indent="0" fontAlgn="auto">
              <a:spcAft>
                <a:spcPts val="0"/>
              </a:spcAft>
              <a:buNone/>
              <a:defRPr/>
            </a:pPr>
            <a:endParaRPr lang="uz-Cyrl-UZ" dirty="0"/>
          </a:p>
          <a:p>
            <a:pPr fontAlgn="auto">
              <a:spcAft>
                <a:spcPts val="0"/>
              </a:spcAft>
              <a:defRPr/>
            </a:pPr>
            <a:r>
              <a:rPr lang="uz-Cyrl-UZ" b="1" dirty="0"/>
              <a:t>Натижа:</a:t>
            </a:r>
            <a:r>
              <a:rPr lang="ru-RU" b="1" dirty="0"/>
              <a:t> </a:t>
            </a:r>
            <a:r>
              <a:rPr lang="ru-RU" dirty="0" err="1"/>
              <a:t>Аҳоли</a:t>
            </a:r>
            <a:r>
              <a:rPr lang="ru-RU" dirty="0"/>
              <a:t> </a:t>
            </a:r>
            <a:r>
              <a:rPr lang="ru-RU" dirty="0" err="1"/>
              <a:t>орасида</a:t>
            </a:r>
            <a:r>
              <a:rPr lang="ru-RU" dirty="0"/>
              <a:t> </a:t>
            </a:r>
            <a:r>
              <a:rPr lang="ru-RU" dirty="0" err="1"/>
              <a:t>гриппнинг</a:t>
            </a:r>
            <a:r>
              <a:rPr lang="ru-RU" dirty="0"/>
              <a:t> </a:t>
            </a:r>
            <a:r>
              <a:rPr lang="ru-RU" dirty="0" err="1"/>
              <a:t>асоратлари</a:t>
            </a:r>
            <a:r>
              <a:rPr lang="ru-RU" dirty="0"/>
              <a:t> </a:t>
            </a:r>
            <a:r>
              <a:rPr lang="ru-RU" dirty="0" err="1"/>
              <a:t>ва</a:t>
            </a:r>
            <a:r>
              <a:rPr lang="ru-RU" dirty="0"/>
              <a:t> </a:t>
            </a:r>
            <a:r>
              <a:rPr lang="ru-RU" dirty="0" err="1"/>
              <a:t>ўлим</a:t>
            </a:r>
            <a:r>
              <a:rPr lang="ru-RU" dirty="0"/>
              <a:t> </a:t>
            </a:r>
            <a:r>
              <a:rPr lang="ru-RU" dirty="0" err="1"/>
              <a:t>даражаси</a:t>
            </a:r>
            <a:r>
              <a:rPr lang="ru-RU" dirty="0"/>
              <a:t> </a:t>
            </a:r>
            <a:r>
              <a:rPr lang="ru-RU" dirty="0" err="1"/>
              <a:t>камаяди</a:t>
            </a:r>
            <a:r>
              <a:rPr lang="ru-RU" dirty="0"/>
              <a:t>.</a:t>
            </a:r>
          </a:p>
          <a:p>
            <a:pPr fontAlgn="auto">
              <a:spcAft>
                <a:spcPts val="0"/>
              </a:spcAft>
              <a:defRPr/>
            </a:pPr>
            <a:endParaRPr lang="ru-RU" dirty="0"/>
          </a:p>
        </p:txBody>
      </p:sp>
    </p:spTree>
    <p:extLst>
      <p:ext uri="{BB962C8B-B14F-4D97-AF65-F5344CB8AC3E}">
        <p14:creationId xmlns:p14="http://schemas.microsoft.com/office/powerpoint/2010/main" val="388421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uz-Cyrl-UZ" sz="2400" dirty="0"/>
              <a:t>Дунёда </a:t>
            </a:r>
            <a:r>
              <a:rPr lang="x-none" sz="2400" dirty="0"/>
              <a:t>бачадон бўйни раки билан </a:t>
            </a:r>
            <a:r>
              <a:rPr lang="uz-Cyrl-UZ" sz="2400" dirty="0"/>
              <a:t>ҳар йили  500 000 дан ортиқ янги касалланиш холатлари аниқланади, улардан 50%</a:t>
            </a:r>
            <a:r>
              <a:rPr lang="x-none" sz="2400" dirty="0"/>
              <a:t>и</a:t>
            </a:r>
            <a:r>
              <a:rPr lang="uz-Cyrl-UZ" sz="2400" dirty="0"/>
              <a:t> ўлимга олиб келади.</a:t>
            </a:r>
          </a:p>
          <a:p>
            <a:pPr algn="just" fontAlgn="t"/>
            <a:r>
              <a:rPr lang="uz-Cyrl-UZ" sz="2400" dirty="0"/>
              <a:t>Бачадон бўйни раки Республикамизда аёллар орасида тарқалганлиги ва ўлим холатлари бўйича иккинчи ўринда ва умуман аҳоли орасида учинчи ўринда туради.</a:t>
            </a:r>
            <a:endParaRPr lang="ru-RU" sz="2400" dirty="0"/>
          </a:p>
          <a:p>
            <a:pPr algn="just" fontAlgn="t"/>
            <a:r>
              <a:rPr lang="uz-Cyrl-UZ" sz="2400" dirty="0"/>
              <a:t>Касалликнинг эрта босқичларини скрининглаш орқали одам папиллома вирусининг онкоген генотипларини аниқлаш ва сўнгра зарарланиш даражаларини аниқлаш касалликнинг барча асоратларини камайтириш имконини беради.</a:t>
            </a:r>
            <a:endParaRPr lang="ru-RU" sz="2400" dirty="0"/>
          </a:p>
          <a:p>
            <a:endParaRPr lang="ru-RU" dirty="0"/>
          </a:p>
        </p:txBody>
      </p:sp>
      <p:sp>
        <p:nvSpPr>
          <p:cNvPr id="4" name="TextBox 3"/>
          <p:cNvSpPr txBox="1"/>
          <p:nvPr/>
        </p:nvSpPr>
        <p:spPr>
          <a:xfrm>
            <a:off x="924025" y="163629"/>
            <a:ext cx="7632834" cy="461665"/>
          </a:xfrm>
          <a:prstGeom prst="rect">
            <a:avLst/>
          </a:prstGeom>
          <a:noFill/>
        </p:spPr>
        <p:txBody>
          <a:bodyPr wrap="square" rtlCol="0">
            <a:spAutoFit/>
          </a:bodyPr>
          <a:lstStyle/>
          <a:p>
            <a:pPr algn="ctr" fontAlgn="base">
              <a:spcBef>
                <a:spcPct val="0"/>
              </a:spcBef>
              <a:spcAft>
                <a:spcPct val="0"/>
              </a:spcAft>
            </a:pPr>
            <a:r>
              <a:rPr lang="ru-RU" sz="2400" b="1" dirty="0" err="1">
                <a:solidFill>
                  <a:srgbClr val="800000"/>
                </a:solidFill>
                <a:latin typeface="+mj-lt"/>
                <a:ea typeface="+mj-ea"/>
                <a:cs typeface="+mj-cs"/>
              </a:rPr>
              <a:t>Аёлларда</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бачадон</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бўйни</a:t>
            </a:r>
            <a:r>
              <a:rPr lang="ru-RU" sz="2400" b="1" dirty="0">
                <a:solidFill>
                  <a:srgbClr val="800000"/>
                </a:solidFill>
                <a:latin typeface="+mj-lt"/>
                <a:ea typeface="+mj-ea"/>
                <a:cs typeface="+mj-cs"/>
              </a:rPr>
              <a:t> раки </a:t>
            </a:r>
            <a:r>
              <a:rPr lang="ru-RU" sz="2400" b="1" dirty="0" err="1">
                <a:solidFill>
                  <a:srgbClr val="800000"/>
                </a:solidFill>
                <a:latin typeface="+mj-lt"/>
                <a:ea typeface="+mj-ea"/>
                <a:cs typeface="+mj-cs"/>
              </a:rPr>
              <a:t>олдини</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олиш</a:t>
            </a:r>
            <a:endParaRPr lang="ru-RU" sz="2400" b="1" dirty="0">
              <a:solidFill>
                <a:srgbClr val="800000"/>
              </a:solidFill>
              <a:latin typeface="+mj-lt"/>
              <a:ea typeface="+mj-ea"/>
              <a:cs typeface="+mj-cs"/>
            </a:endParaRPr>
          </a:p>
        </p:txBody>
      </p:sp>
    </p:spTree>
    <p:extLst>
      <p:ext uri="{BB962C8B-B14F-4D97-AF65-F5344CB8AC3E}">
        <p14:creationId xmlns:p14="http://schemas.microsoft.com/office/powerpoint/2010/main" val="240166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3" y="540327"/>
            <a:ext cx="8784976" cy="5809103"/>
          </a:xfrm>
        </p:spPr>
        <p:txBody>
          <a:bodyPr/>
          <a:lstStyle/>
          <a:p>
            <a:pPr algn="just"/>
            <a:r>
              <a:rPr lang="uz-Cyrl-UZ" sz="2200" dirty="0"/>
              <a:t>Одам паппилома вируси</a:t>
            </a:r>
            <a:r>
              <a:rPr lang="x-none" sz="2200" dirty="0"/>
              <a:t>  </a:t>
            </a:r>
            <a:r>
              <a:rPr lang="ru-RU" sz="2200" dirty="0"/>
              <a:t>(ОПВ)</a:t>
            </a:r>
            <a:r>
              <a:rPr lang="uz-Cyrl-UZ" sz="2200" dirty="0"/>
              <a:t> бачадон бўйни раки ривожланишнинг этиологик омили сифатида ЖССТ томонидан 1996 йили </a:t>
            </a:r>
            <a:r>
              <a:rPr lang="x-none" sz="2200" dirty="0"/>
              <a:t>эътироф этилган</a:t>
            </a:r>
            <a:r>
              <a:rPr lang="uz-Cyrl-UZ" sz="2200" dirty="0"/>
              <a:t>. </a:t>
            </a:r>
            <a:endParaRPr lang="x-none" sz="2200" dirty="0"/>
          </a:p>
          <a:p>
            <a:pPr algn="just"/>
            <a:r>
              <a:rPr lang="uz-Cyrl-UZ" sz="2200" dirty="0"/>
              <a:t>ОПВ билан зарарлангандан бошлаб бачадон бўйни раки ривожланишига қадар ўртача 10-15 йил ўтади ва бачадон бўйни раки ривожланишининг механизмини билиш бугунги кунда ушбу онкологик касалликни “бошқаришни” ва олдини олиш имконини беради. </a:t>
            </a:r>
          </a:p>
          <a:p>
            <a:pPr algn="just"/>
            <a:r>
              <a:rPr lang="uz-Cyrl-UZ" sz="2200" dirty="0"/>
              <a:t>Бачадон бўйни ракига скринингни ташкиллаштириш ва ўтказиш, шунингдек рак олди холатларини даволашга (криотерапия, электрокоагуляция ёки бачадон бўйни конизацияси усуллари билан) сарфланадиган харажатлар бачадон бўйни ракининг ўтказиб юборилган шаклларини кенг қамровли жарро</a:t>
            </a:r>
            <a:r>
              <a:rPr lang="x-none" sz="2200" dirty="0"/>
              <a:t>ҳ</a:t>
            </a:r>
            <a:r>
              <a:rPr lang="uz-Cyrl-UZ" sz="2200" dirty="0"/>
              <a:t>лик, нур ва кимётерапия</a:t>
            </a:r>
            <a:r>
              <a:rPr lang="x-none" sz="2200" dirty="0"/>
              <a:t> </a:t>
            </a:r>
            <a:r>
              <a:rPr lang="uz-Cyrl-UZ" sz="2200" dirty="0"/>
              <a:t>усуллари билан даволаш ва давомли реабилитацияга сарфланадиган харажатлардан кўп маротаба камдир.</a:t>
            </a:r>
            <a:endParaRPr lang="ru-RU" sz="2200" dirty="0"/>
          </a:p>
          <a:p>
            <a:endParaRPr lang="ru-RU" sz="2200" dirty="0"/>
          </a:p>
        </p:txBody>
      </p:sp>
      <p:sp>
        <p:nvSpPr>
          <p:cNvPr id="4" name="Заголовок 3"/>
          <p:cNvSpPr txBox="1">
            <a:spLocks noGrp="1"/>
          </p:cNvSpPr>
          <p:nvPr>
            <p:ph type="title"/>
          </p:nvPr>
        </p:nvSpPr>
        <p:spPr>
          <a:xfrm>
            <a:off x="179388" y="126355"/>
            <a:ext cx="8785225" cy="461665"/>
          </a:xfrm>
          <a:prstGeom prst="rect">
            <a:avLst/>
          </a:prstGeom>
          <a:noFill/>
        </p:spPr>
        <p:txBody>
          <a:bodyPr wrap="square" rtlCol="0">
            <a:spAutoFit/>
          </a:bodyPr>
          <a:lstStyle/>
          <a:p>
            <a:pPr algn="ctr" fontAlgn="base">
              <a:spcBef>
                <a:spcPct val="0"/>
              </a:spcBef>
              <a:spcAft>
                <a:spcPct val="0"/>
              </a:spcAft>
            </a:pPr>
            <a:r>
              <a:rPr lang="ru-RU" sz="2400" b="1" dirty="0" err="1">
                <a:solidFill>
                  <a:srgbClr val="800000"/>
                </a:solidFill>
                <a:latin typeface="+mj-lt"/>
                <a:ea typeface="+mj-ea"/>
                <a:cs typeface="+mj-cs"/>
              </a:rPr>
              <a:t>Аёлларда</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бачадон</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бўйни</a:t>
            </a:r>
            <a:r>
              <a:rPr lang="ru-RU" sz="2400" b="1" dirty="0">
                <a:solidFill>
                  <a:srgbClr val="800000"/>
                </a:solidFill>
                <a:latin typeface="+mj-lt"/>
                <a:ea typeface="+mj-ea"/>
                <a:cs typeface="+mj-cs"/>
              </a:rPr>
              <a:t> раки </a:t>
            </a:r>
            <a:r>
              <a:rPr lang="ru-RU" sz="2400" b="1" dirty="0" err="1">
                <a:solidFill>
                  <a:srgbClr val="800000"/>
                </a:solidFill>
                <a:latin typeface="+mj-lt"/>
                <a:ea typeface="+mj-ea"/>
                <a:cs typeface="+mj-cs"/>
              </a:rPr>
              <a:t>олдини</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олиш</a:t>
            </a:r>
            <a:endParaRPr lang="ru-RU" sz="2400" b="1" dirty="0">
              <a:solidFill>
                <a:srgbClr val="800000"/>
              </a:solidFill>
              <a:latin typeface="+mj-lt"/>
              <a:ea typeface="+mj-ea"/>
              <a:cs typeface="+mj-cs"/>
            </a:endParaRPr>
          </a:p>
        </p:txBody>
      </p:sp>
    </p:spTree>
    <p:extLst>
      <p:ext uri="{BB962C8B-B14F-4D97-AF65-F5344CB8AC3E}">
        <p14:creationId xmlns:p14="http://schemas.microsoft.com/office/powerpoint/2010/main" val="414959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755650"/>
            <a:ext cx="8784976" cy="4958512"/>
          </a:xfrm>
        </p:spPr>
        <p:txBody>
          <a:bodyPr/>
          <a:lstStyle/>
          <a:p>
            <a:pPr algn="just"/>
            <a:r>
              <a:rPr lang="uz-Cyrl-UZ" sz="2400" dirty="0"/>
              <a:t>Вазирлар Маҳкамасининг 2017 йил 24 июлдаги 537-сонли "Ўзбекистон Республикасида юқумли касалликларни таркалишининг олдини бўйича кўшимча чора-тадбирлар” тўғрисидаги қарори.  </a:t>
            </a:r>
            <a:endParaRPr lang="ru-RU" sz="2400" dirty="0"/>
          </a:p>
          <a:p>
            <a:pPr algn="just"/>
            <a:r>
              <a:rPr lang="uz-Cyrl-UZ" sz="2400" dirty="0"/>
              <a:t>Ушбу карор</a:t>
            </a:r>
            <a:r>
              <a:rPr lang="x-none" sz="2400" dirty="0"/>
              <a:t>ни бажариш </a:t>
            </a:r>
            <a:r>
              <a:rPr lang="uz-Cyrl-UZ" sz="2400" dirty="0"/>
              <a:t>доирасида Вирусология ИТИ популяцион даражада бачадон бўйни ракининг бирламчи скрининг усуллари </a:t>
            </a:r>
            <a:r>
              <a:rPr lang="x-none" sz="2400" dirty="0"/>
              <a:t>ҳ</a:t>
            </a:r>
            <a:r>
              <a:rPr lang="uz-Cyrl-UZ" sz="2400" dirty="0"/>
              <a:t>исобланган суюқлик цитологияси ва  ОПВ ДНК текширувини қўллаш самарадорлигини ўрганишни режалаштирган. KOFIH ташкилоти (Жанубий Корея) билан хамкорликдаги «Ўзбекистон Республикасида одам папиллома вирусини (ОПВ) ташҳислаш ва тадқиқотларни такомиллаштириш»  лойиҳаси </a:t>
            </a:r>
            <a:r>
              <a:rPr lang="x-none" sz="2400" dirty="0"/>
              <a:t>у</a:t>
            </a:r>
            <a:r>
              <a:rPr lang="uz-Cyrl-UZ" sz="2400" dirty="0"/>
              <a:t>шбу вазифа</a:t>
            </a:r>
            <a:r>
              <a:rPr lang="x-none" sz="2400" dirty="0"/>
              <a:t>ни бажаришга</a:t>
            </a:r>
            <a:r>
              <a:rPr lang="uz-Cyrl-UZ" sz="2400" dirty="0"/>
              <a:t> </a:t>
            </a:r>
            <a:r>
              <a:rPr lang="x-none" sz="2400" dirty="0"/>
              <a:t>қаратилган</a:t>
            </a:r>
            <a:r>
              <a:rPr lang="uz-Cyrl-UZ" sz="2400" dirty="0"/>
              <a:t>.</a:t>
            </a:r>
            <a:endParaRPr lang="ru-RU" sz="2400" dirty="0"/>
          </a:p>
          <a:p>
            <a:endParaRPr lang="ru-RU" dirty="0"/>
          </a:p>
        </p:txBody>
      </p:sp>
      <p:sp>
        <p:nvSpPr>
          <p:cNvPr id="4" name="Заголовок 3"/>
          <p:cNvSpPr txBox="1">
            <a:spLocks noGrp="1"/>
          </p:cNvSpPr>
          <p:nvPr>
            <p:ph type="title"/>
          </p:nvPr>
        </p:nvSpPr>
        <p:spPr>
          <a:xfrm>
            <a:off x="179388" y="115888"/>
            <a:ext cx="8785225" cy="490537"/>
          </a:xfrm>
          <a:prstGeom prst="rect">
            <a:avLst/>
          </a:prstGeom>
          <a:noFill/>
        </p:spPr>
        <p:txBody>
          <a:bodyPr wrap="square" rtlCol="0">
            <a:spAutoFit/>
          </a:bodyPr>
          <a:lstStyle/>
          <a:p>
            <a:pPr algn="ctr" fontAlgn="base">
              <a:spcBef>
                <a:spcPct val="0"/>
              </a:spcBef>
              <a:spcAft>
                <a:spcPct val="0"/>
              </a:spcAft>
            </a:pPr>
            <a:r>
              <a:rPr lang="ru-RU" sz="2400" b="1" dirty="0" err="1">
                <a:solidFill>
                  <a:srgbClr val="800000"/>
                </a:solidFill>
                <a:latin typeface="+mj-lt"/>
                <a:ea typeface="+mj-ea"/>
                <a:cs typeface="+mj-cs"/>
              </a:rPr>
              <a:t>Аёлларда</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бачадон</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бўйни</a:t>
            </a:r>
            <a:r>
              <a:rPr lang="ru-RU" sz="2400" b="1" dirty="0">
                <a:solidFill>
                  <a:srgbClr val="800000"/>
                </a:solidFill>
                <a:latin typeface="+mj-lt"/>
                <a:ea typeface="+mj-ea"/>
                <a:cs typeface="+mj-cs"/>
              </a:rPr>
              <a:t> раки </a:t>
            </a:r>
            <a:r>
              <a:rPr lang="ru-RU" sz="2400" b="1" dirty="0" err="1">
                <a:solidFill>
                  <a:srgbClr val="800000"/>
                </a:solidFill>
                <a:latin typeface="+mj-lt"/>
                <a:ea typeface="+mj-ea"/>
                <a:cs typeface="+mj-cs"/>
              </a:rPr>
              <a:t>олдини</a:t>
            </a:r>
            <a:r>
              <a:rPr lang="ru-RU" sz="2400" b="1" dirty="0">
                <a:solidFill>
                  <a:srgbClr val="800000"/>
                </a:solidFill>
                <a:latin typeface="+mj-lt"/>
                <a:ea typeface="+mj-ea"/>
                <a:cs typeface="+mj-cs"/>
              </a:rPr>
              <a:t> </a:t>
            </a:r>
            <a:r>
              <a:rPr lang="ru-RU" sz="2400" b="1" dirty="0" err="1">
                <a:solidFill>
                  <a:srgbClr val="800000"/>
                </a:solidFill>
                <a:latin typeface="+mj-lt"/>
                <a:ea typeface="+mj-ea"/>
                <a:cs typeface="+mj-cs"/>
              </a:rPr>
              <a:t>олиш</a:t>
            </a:r>
            <a:endParaRPr lang="ru-RU" sz="2400" b="1" dirty="0">
              <a:solidFill>
                <a:srgbClr val="800000"/>
              </a:solidFill>
              <a:latin typeface="+mj-lt"/>
              <a:ea typeface="+mj-ea"/>
              <a:cs typeface="+mj-cs"/>
            </a:endParaRPr>
          </a:p>
        </p:txBody>
      </p:sp>
    </p:spTree>
    <p:extLst>
      <p:ext uri="{BB962C8B-B14F-4D97-AF65-F5344CB8AC3E}">
        <p14:creationId xmlns:p14="http://schemas.microsoft.com/office/powerpoint/2010/main" val="325341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uz-Cyrl-UZ" dirty="0"/>
              <a:t>2020-2023 йй давомида Республиканинг учта худудларида 50</a:t>
            </a:r>
            <a:r>
              <a:rPr lang="x-none" dirty="0"/>
              <a:t> </a:t>
            </a:r>
            <a:r>
              <a:rPr lang="uz-Cyrl-UZ" dirty="0"/>
              <a:t>000 та аёлларни текшириш режалаштирилган, бу </a:t>
            </a:r>
            <a:r>
              <a:rPr lang="x-none" dirty="0"/>
              <a:t>эса ўз навбатида </a:t>
            </a:r>
            <a:r>
              <a:rPr lang="uz-Cyrl-UZ" dirty="0"/>
              <a:t>рак олди </a:t>
            </a:r>
            <a:r>
              <a:rPr lang="x-none" dirty="0"/>
              <a:t>ҳ</a:t>
            </a:r>
            <a:r>
              <a:rPr lang="uz-Cyrl-UZ" dirty="0"/>
              <a:t>олатларини </a:t>
            </a:r>
            <a:r>
              <a:rPr lang="x-none" dirty="0"/>
              <a:t>эрта </a:t>
            </a:r>
            <a:r>
              <a:rPr lang="uz-Cyrl-UZ" dirty="0"/>
              <a:t>аниқлаш учун юқорида келтирилган бирламчи скрининг усулларини қўллашга</a:t>
            </a:r>
            <a:r>
              <a:rPr lang="x-none" dirty="0"/>
              <a:t> доир</a:t>
            </a:r>
            <a:r>
              <a:rPr lang="uz-Cyrl-UZ" dirty="0"/>
              <a:t> илмий-асосланган тавсияларни ишлаб чиқишга ва юртимиз аёлларининг саломатлигин мустахкамлаш, шунингдек, Ўзбекистондаги тиббиёт муассасаларининг потенциалини ошириш имконини беради.</a:t>
            </a:r>
            <a:endParaRPr lang="ru-RU" dirty="0"/>
          </a:p>
          <a:p>
            <a:pPr algn="just"/>
            <a:endParaRPr lang="ru-RU" dirty="0"/>
          </a:p>
        </p:txBody>
      </p:sp>
      <p:sp>
        <p:nvSpPr>
          <p:cNvPr id="4" name="Заголовок 3"/>
          <p:cNvSpPr txBox="1">
            <a:spLocks noGrp="1"/>
          </p:cNvSpPr>
          <p:nvPr>
            <p:ph type="title"/>
          </p:nvPr>
        </p:nvSpPr>
        <p:spPr>
          <a:xfrm>
            <a:off x="115888" y="305921"/>
            <a:ext cx="8270875" cy="523220"/>
          </a:xfrm>
          <a:prstGeom prst="rect">
            <a:avLst/>
          </a:prstGeom>
          <a:noFill/>
        </p:spPr>
        <p:txBody>
          <a:bodyPr wrap="square" rtlCol="0">
            <a:spAutoFit/>
          </a:bodyPr>
          <a:lstStyle/>
          <a:p>
            <a:pPr algn="ctr" fontAlgn="base">
              <a:spcBef>
                <a:spcPct val="0"/>
              </a:spcBef>
              <a:spcAft>
                <a:spcPct val="0"/>
              </a:spcAft>
            </a:pPr>
            <a:r>
              <a:rPr lang="ru-RU" sz="2800" b="1" dirty="0" err="1">
                <a:solidFill>
                  <a:srgbClr val="800000"/>
                </a:solidFill>
                <a:latin typeface="+mj-lt"/>
                <a:ea typeface="+mj-ea"/>
                <a:cs typeface="+mj-cs"/>
              </a:rPr>
              <a:t>Аёлларда</a:t>
            </a:r>
            <a:r>
              <a:rPr lang="ru-RU" sz="2800" b="1" dirty="0">
                <a:solidFill>
                  <a:srgbClr val="800000"/>
                </a:solidFill>
                <a:latin typeface="+mj-lt"/>
                <a:ea typeface="+mj-ea"/>
                <a:cs typeface="+mj-cs"/>
              </a:rPr>
              <a:t> </a:t>
            </a:r>
            <a:r>
              <a:rPr lang="ru-RU" sz="2800" b="1" dirty="0" err="1">
                <a:solidFill>
                  <a:srgbClr val="800000"/>
                </a:solidFill>
                <a:latin typeface="+mj-lt"/>
                <a:ea typeface="+mj-ea"/>
                <a:cs typeface="+mj-cs"/>
              </a:rPr>
              <a:t>бачадон</a:t>
            </a:r>
            <a:r>
              <a:rPr lang="ru-RU" sz="2800" b="1" dirty="0">
                <a:solidFill>
                  <a:srgbClr val="800000"/>
                </a:solidFill>
                <a:latin typeface="+mj-lt"/>
                <a:ea typeface="+mj-ea"/>
                <a:cs typeface="+mj-cs"/>
              </a:rPr>
              <a:t> </a:t>
            </a:r>
            <a:r>
              <a:rPr lang="ru-RU" sz="2800" b="1" dirty="0" err="1">
                <a:solidFill>
                  <a:srgbClr val="800000"/>
                </a:solidFill>
                <a:latin typeface="+mj-lt"/>
                <a:ea typeface="+mj-ea"/>
                <a:cs typeface="+mj-cs"/>
              </a:rPr>
              <a:t>бўйни</a:t>
            </a:r>
            <a:r>
              <a:rPr lang="ru-RU" sz="2800" b="1" dirty="0">
                <a:solidFill>
                  <a:srgbClr val="800000"/>
                </a:solidFill>
                <a:latin typeface="+mj-lt"/>
                <a:ea typeface="+mj-ea"/>
                <a:cs typeface="+mj-cs"/>
              </a:rPr>
              <a:t> раки </a:t>
            </a:r>
            <a:r>
              <a:rPr lang="ru-RU" sz="2800" b="1" dirty="0" err="1">
                <a:solidFill>
                  <a:srgbClr val="800000"/>
                </a:solidFill>
                <a:latin typeface="+mj-lt"/>
                <a:ea typeface="+mj-ea"/>
                <a:cs typeface="+mj-cs"/>
              </a:rPr>
              <a:t>олдини</a:t>
            </a:r>
            <a:r>
              <a:rPr lang="ru-RU" sz="2800" b="1" dirty="0">
                <a:solidFill>
                  <a:srgbClr val="800000"/>
                </a:solidFill>
                <a:latin typeface="+mj-lt"/>
                <a:ea typeface="+mj-ea"/>
                <a:cs typeface="+mj-cs"/>
              </a:rPr>
              <a:t> </a:t>
            </a:r>
            <a:r>
              <a:rPr lang="ru-RU" sz="2800" b="1" dirty="0" err="1">
                <a:solidFill>
                  <a:srgbClr val="800000"/>
                </a:solidFill>
                <a:latin typeface="+mj-lt"/>
                <a:ea typeface="+mj-ea"/>
                <a:cs typeface="+mj-cs"/>
              </a:rPr>
              <a:t>олиш</a:t>
            </a:r>
            <a:endParaRPr lang="ru-RU" sz="2800" b="1" dirty="0">
              <a:solidFill>
                <a:srgbClr val="800000"/>
              </a:solidFill>
              <a:latin typeface="+mj-lt"/>
              <a:ea typeface="+mj-ea"/>
              <a:cs typeface="+mj-cs"/>
            </a:endParaRPr>
          </a:p>
        </p:txBody>
      </p:sp>
    </p:spTree>
    <p:extLst>
      <p:ext uri="{BB962C8B-B14F-4D97-AF65-F5344CB8AC3E}">
        <p14:creationId xmlns:p14="http://schemas.microsoft.com/office/powerpoint/2010/main" val="34468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04032" y="3026937"/>
            <a:ext cx="5886039" cy="3524548"/>
          </a:xfrm>
          <a:prstGeom prst="rect">
            <a:avLst/>
          </a:prstGeom>
        </p:spPr>
      </p:pic>
      <p:sp>
        <p:nvSpPr>
          <p:cNvPr id="3" name="Прямоугольник 2"/>
          <p:cNvSpPr/>
          <p:nvPr/>
        </p:nvSpPr>
        <p:spPr>
          <a:xfrm>
            <a:off x="179511" y="636998"/>
            <a:ext cx="8681987" cy="2308324"/>
          </a:xfrm>
          <a:prstGeom prst="rect">
            <a:avLst/>
          </a:prstGeom>
        </p:spPr>
        <p:txBody>
          <a:bodyPr wrap="square">
            <a:spAutoFit/>
          </a:bodyPr>
          <a:lstStyle/>
          <a:p>
            <a:pPr algn="just"/>
            <a:r>
              <a:rPr lang="ru-RU" dirty="0" err="1"/>
              <a:t>Сўнгги</a:t>
            </a:r>
            <a:r>
              <a:rPr lang="ru-RU" dirty="0"/>
              <a:t> </a:t>
            </a:r>
            <a:r>
              <a:rPr lang="ru-RU" dirty="0" err="1"/>
              <a:t>ўн</a:t>
            </a:r>
            <a:r>
              <a:rPr lang="ru-RU" dirty="0"/>
              <a:t> </a:t>
            </a:r>
            <a:r>
              <a:rPr lang="ru-RU" dirty="0" err="1"/>
              <a:t>йилликлар</a:t>
            </a:r>
            <a:r>
              <a:rPr lang="ru-RU" dirty="0"/>
              <a:t> </a:t>
            </a:r>
            <a:r>
              <a:rPr lang="ru-RU" dirty="0" err="1"/>
              <a:t>давомида</a:t>
            </a:r>
            <a:r>
              <a:rPr lang="ru-RU" dirty="0"/>
              <a:t> </a:t>
            </a:r>
            <a:r>
              <a:rPr lang="ru-RU" dirty="0" err="1"/>
              <a:t>юқумли</a:t>
            </a:r>
            <a:r>
              <a:rPr lang="ru-RU" dirty="0"/>
              <a:t> </a:t>
            </a:r>
            <a:r>
              <a:rPr lang="ru-RU" dirty="0" err="1"/>
              <a:t>касалликларнинг</a:t>
            </a:r>
            <a:r>
              <a:rPr lang="ru-RU" dirty="0"/>
              <a:t> </a:t>
            </a:r>
            <a:r>
              <a:rPr lang="x-none" dirty="0"/>
              <a:t>жаҳон миқёсида</a:t>
            </a:r>
            <a:r>
              <a:rPr lang="ru-RU" dirty="0"/>
              <a:t> </a:t>
            </a:r>
            <a:r>
              <a:rPr lang="ru-RU" dirty="0" err="1"/>
              <a:t>сезиларли</a:t>
            </a:r>
            <a:r>
              <a:rPr lang="ru-RU" dirty="0"/>
              <a:t> </a:t>
            </a:r>
            <a:r>
              <a:rPr lang="ru-RU" dirty="0" err="1"/>
              <a:t>даражада</a:t>
            </a:r>
            <a:r>
              <a:rPr lang="ru-RU" dirty="0"/>
              <a:t> </a:t>
            </a:r>
            <a:r>
              <a:rPr lang="ru-RU" dirty="0" err="1"/>
              <a:t>пасайиши</a:t>
            </a:r>
            <a:r>
              <a:rPr lang="ru-RU" dirty="0"/>
              <a:t> </a:t>
            </a:r>
            <a:r>
              <a:rPr lang="ru-RU" dirty="0" err="1"/>
              <a:t>кузатилмоқда</a:t>
            </a:r>
            <a:r>
              <a:rPr lang="ru-RU" dirty="0"/>
              <a:t>, </a:t>
            </a:r>
            <a:r>
              <a:rPr lang="x-none" dirty="0"/>
              <a:t>улар </a:t>
            </a:r>
            <a:r>
              <a:rPr lang="ru-RU" dirty="0"/>
              <a:t>1990 </a:t>
            </a:r>
            <a:r>
              <a:rPr lang="ru-RU" dirty="0" err="1"/>
              <a:t>йилдаги</a:t>
            </a:r>
            <a:r>
              <a:rPr lang="ru-RU" dirty="0"/>
              <a:t> 1,1 </a:t>
            </a:r>
            <a:r>
              <a:rPr lang="ru-RU" dirty="0" err="1"/>
              <a:t>миллиарддан</a:t>
            </a:r>
            <a:r>
              <a:rPr lang="ru-RU" dirty="0"/>
              <a:t> </a:t>
            </a:r>
            <a:r>
              <a:rPr lang="ru-RU" dirty="0" err="1"/>
              <a:t>зиёд</a:t>
            </a:r>
            <a:r>
              <a:rPr lang="x-none" dirty="0"/>
              <a:t> учраган бўлса</a:t>
            </a:r>
            <a:r>
              <a:rPr lang="ru-RU" dirty="0"/>
              <a:t> 2016 </a:t>
            </a:r>
            <a:r>
              <a:rPr lang="ru-RU" dirty="0" err="1"/>
              <a:t>йилда</a:t>
            </a:r>
            <a:r>
              <a:rPr lang="x-none" dirty="0"/>
              <a:t> эса</a:t>
            </a:r>
            <a:r>
              <a:rPr lang="ru-RU" dirty="0"/>
              <a:t> 670 000 дан </a:t>
            </a:r>
            <a:r>
              <a:rPr lang="ru-RU" dirty="0" err="1"/>
              <a:t>кам</a:t>
            </a:r>
            <a:r>
              <a:rPr lang="ru-RU" dirty="0"/>
              <a:t> </a:t>
            </a:r>
            <a:r>
              <a:rPr lang="ru-RU" dirty="0" err="1"/>
              <a:t>бўлган</a:t>
            </a:r>
            <a:r>
              <a:rPr lang="ru-RU" dirty="0"/>
              <a:t> (</a:t>
            </a:r>
            <a:r>
              <a:rPr lang="ru-RU" dirty="0" err="1"/>
              <a:t>тахминан</a:t>
            </a:r>
            <a:r>
              <a:rPr lang="ru-RU" dirty="0"/>
              <a:t> 40%</a:t>
            </a:r>
            <a:r>
              <a:rPr lang="x-none" dirty="0"/>
              <a:t>га </a:t>
            </a:r>
            <a:r>
              <a:rPr lang="ru-RU" dirty="0" err="1"/>
              <a:t>камай</a:t>
            </a:r>
            <a:r>
              <a:rPr lang="x-none" dirty="0"/>
              <a:t>ган</a:t>
            </a:r>
            <a:r>
              <a:rPr lang="ru-RU" dirty="0"/>
              <a:t>). К</a:t>
            </a:r>
            <a:r>
              <a:rPr lang="x-none" dirty="0"/>
              <a:t>амайиши кузатилган юқумли касаллликлар орасида </a:t>
            </a:r>
            <a:r>
              <a:rPr lang="ru-RU" dirty="0"/>
              <a:t>диарея </a:t>
            </a:r>
            <a:r>
              <a:rPr lang="ru-RU" dirty="0" err="1"/>
              <a:t>ва</a:t>
            </a:r>
            <a:r>
              <a:rPr lang="ru-RU" dirty="0"/>
              <a:t> </a:t>
            </a:r>
            <a:r>
              <a:rPr lang="ru-RU" dirty="0" err="1"/>
              <a:t>бошқа</a:t>
            </a:r>
            <a:r>
              <a:rPr lang="ru-RU" dirty="0"/>
              <a:t> </a:t>
            </a:r>
            <a:r>
              <a:rPr lang="ru-RU" dirty="0" err="1"/>
              <a:t>юқумли</a:t>
            </a:r>
            <a:r>
              <a:rPr lang="ru-RU" dirty="0"/>
              <a:t> </a:t>
            </a:r>
            <a:r>
              <a:rPr lang="ru-RU" dirty="0" err="1"/>
              <a:t>касалликлар</a:t>
            </a:r>
            <a:r>
              <a:rPr lang="x-none" dirty="0"/>
              <a:t>. шунингдек</a:t>
            </a:r>
            <a:r>
              <a:rPr lang="ru-RU" dirty="0"/>
              <a:t> </a:t>
            </a:r>
            <a:r>
              <a:rPr lang="ru-RU" dirty="0" err="1"/>
              <a:t>неонатал</a:t>
            </a:r>
            <a:r>
              <a:rPr lang="ru-RU" dirty="0"/>
              <a:t> </a:t>
            </a:r>
            <a:r>
              <a:rPr lang="ru-RU" dirty="0" err="1"/>
              <a:t>касалликлар</a:t>
            </a:r>
            <a:r>
              <a:rPr lang="ru-RU" dirty="0"/>
              <a:t> </a:t>
            </a:r>
            <a:r>
              <a:rPr lang="ru-RU" dirty="0" err="1"/>
              <a:t>устунлик</a:t>
            </a:r>
            <a:r>
              <a:rPr lang="ru-RU" dirty="0"/>
              <a:t> </a:t>
            </a:r>
            <a:r>
              <a:rPr lang="ru-RU" dirty="0" err="1"/>
              <a:t>қилмоқда</a:t>
            </a:r>
            <a:r>
              <a:rPr lang="ru-RU" dirty="0"/>
              <a:t>. ... </a:t>
            </a:r>
            <a:r>
              <a:rPr lang="ru-RU" dirty="0" err="1"/>
              <a:t>Дунё</a:t>
            </a:r>
            <a:r>
              <a:rPr lang="ru-RU" dirty="0"/>
              <a:t> </a:t>
            </a:r>
            <a:r>
              <a:rPr lang="ru-RU" dirty="0" err="1"/>
              <a:t>миқёсида</a:t>
            </a:r>
            <a:r>
              <a:rPr lang="ru-RU" dirty="0"/>
              <a:t> </a:t>
            </a:r>
            <a:r>
              <a:rPr lang="ru-RU" dirty="0" err="1"/>
              <a:t>фақатгина</a:t>
            </a:r>
            <a:r>
              <a:rPr lang="ru-RU" dirty="0"/>
              <a:t> </a:t>
            </a:r>
            <a:r>
              <a:rPr lang="ru-RU" dirty="0" err="1"/>
              <a:t>ушбу</a:t>
            </a:r>
            <a:r>
              <a:rPr lang="ru-RU" dirty="0"/>
              <a:t> </a:t>
            </a:r>
            <a:r>
              <a:rPr lang="ru-RU" dirty="0" err="1"/>
              <a:t>иккита</a:t>
            </a:r>
            <a:r>
              <a:rPr lang="ru-RU" dirty="0"/>
              <a:t> </a:t>
            </a:r>
            <a:r>
              <a:rPr lang="ru-RU" dirty="0" err="1"/>
              <a:t>сабаб</a:t>
            </a:r>
            <a:r>
              <a:rPr lang="ru-RU" dirty="0"/>
              <a:t> </a:t>
            </a:r>
            <a:r>
              <a:rPr lang="ru-RU" dirty="0" err="1"/>
              <a:t>юқумли</a:t>
            </a:r>
            <a:r>
              <a:rPr lang="ru-RU" dirty="0"/>
              <a:t> </a:t>
            </a:r>
            <a:r>
              <a:rPr lang="ru-RU" dirty="0" err="1"/>
              <a:t>касалликларга</a:t>
            </a:r>
            <a:r>
              <a:rPr lang="ru-RU" dirty="0"/>
              <a:t> </a:t>
            </a:r>
            <a:r>
              <a:rPr lang="x-none" dirty="0"/>
              <a:t>чалиниб соғлом ҳаёт фаолиятини йўқотишни</a:t>
            </a:r>
            <a:r>
              <a:rPr lang="ru-RU" dirty="0"/>
              <a:t> 60 </a:t>
            </a:r>
            <a:r>
              <a:rPr lang="ru-RU" dirty="0" err="1"/>
              <a:t>фоиздан</a:t>
            </a:r>
            <a:r>
              <a:rPr lang="ru-RU" dirty="0"/>
              <a:t> </a:t>
            </a:r>
            <a:r>
              <a:rPr lang="ru-RU" dirty="0" err="1"/>
              <a:t>кўпроғини</a:t>
            </a:r>
            <a:r>
              <a:rPr lang="ru-RU" dirty="0"/>
              <a:t> </a:t>
            </a:r>
            <a:r>
              <a:rPr lang="ru-RU" dirty="0" err="1"/>
              <a:t>ташкил</a:t>
            </a:r>
            <a:r>
              <a:rPr lang="ru-RU" dirty="0"/>
              <a:t> </a:t>
            </a:r>
            <a:r>
              <a:rPr lang="ru-RU" dirty="0" err="1"/>
              <a:t>этади</a:t>
            </a:r>
            <a:r>
              <a:rPr lang="ru-RU" dirty="0">
                <a:solidFill>
                  <a:srgbClr val="FF0000"/>
                </a:solidFill>
              </a:rPr>
              <a:t>. </a:t>
            </a:r>
            <a:r>
              <a:rPr lang="ru-RU" dirty="0" err="1">
                <a:solidFill>
                  <a:srgbClr val="FF0000"/>
                </a:solidFill>
              </a:rPr>
              <a:t>Бироқ</a:t>
            </a:r>
            <a:r>
              <a:rPr lang="ru-RU" dirty="0">
                <a:solidFill>
                  <a:srgbClr val="FF0000"/>
                </a:solidFill>
              </a:rPr>
              <a:t>, </a:t>
            </a:r>
            <a:r>
              <a:rPr lang="ru-RU" b="1" dirty="0" err="1">
                <a:solidFill>
                  <a:srgbClr val="FF0000"/>
                </a:solidFill>
              </a:rPr>
              <a:t>Совид</a:t>
            </a:r>
            <a:r>
              <a:rPr lang="ru-RU" b="1" dirty="0">
                <a:solidFill>
                  <a:srgbClr val="FF0000"/>
                </a:solidFill>
              </a:rPr>
              <a:t> 19 </a:t>
            </a:r>
            <a:r>
              <a:rPr lang="uz-Cyrl-UZ" dirty="0" smtClean="0">
                <a:solidFill>
                  <a:srgbClr val="FF0000"/>
                </a:solidFill>
              </a:rPr>
              <a:t>вазиятни</a:t>
            </a:r>
            <a:r>
              <a:rPr lang="ru-RU" dirty="0" smtClean="0">
                <a:solidFill>
                  <a:srgbClr val="FF0000"/>
                </a:solidFill>
              </a:rPr>
              <a:t> </a:t>
            </a:r>
            <a:r>
              <a:rPr lang="ru-RU" dirty="0" err="1">
                <a:solidFill>
                  <a:srgbClr val="FF0000"/>
                </a:solidFill>
              </a:rPr>
              <a:t>ўзгартир</a:t>
            </a:r>
            <a:r>
              <a:rPr lang="x-none" dirty="0">
                <a:solidFill>
                  <a:srgbClr val="FF0000"/>
                </a:solidFill>
              </a:rPr>
              <a:t>иб юборди. </a:t>
            </a:r>
            <a:endParaRPr lang="ru-RU" dirty="0">
              <a:solidFill>
                <a:srgbClr val="FF0000"/>
              </a:solidFill>
            </a:endParaRPr>
          </a:p>
        </p:txBody>
      </p:sp>
      <p:sp>
        <p:nvSpPr>
          <p:cNvPr id="5" name="Title 4">
            <a:extLst>
              <a:ext uri="{FF2B5EF4-FFF2-40B4-BE49-F238E27FC236}">
                <a16:creationId xmlns:a16="http://schemas.microsoft.com/office/drawing/2014/main" xmlns="" id="{122854D0-DD65-1B46-9C91-BCA594E328A2}"/>
              </a:ext>
            </a:extLst>
          </p:cNvPr>
          <p:cNvSpPr>
            <a:spLocks noGrp="1"/>
          </p:cNvSpPr>
          <p:nvPr>
            <p:ph type="title"/>
          </p:nvPr>
        </p:nvSpPr>
        <p:spPr/>
        <p:txBody>
          <a:bodyPr/>
          <a:lstStyle/>
          <a:p>
            <a:endParaRPr lang="x-none"/>
          </a:p>
        </p:txBody>
      </p:sp>
    </p:spTree>
    <p:extLst>
      <p:ext uri="{BB962C8B-B14F-4D97-AF65-F5344CB8AC3E}">
        <p14:creationId xmlns:p14="http://schemas.microsoft.com/office/powerpoint/2010/main" val="368480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t>Юқумли</a:t>
            </a:r>
            <a:r>
              <a:rPr lang="ru-RU" b="1" dirty="0"/>
              <a:t> </a:t>
            </a:r>
            <a:r>
              <a:rPr lang="ru-RU" b="1" dirty="0" err="1"/>
              <a:t>касалликлар</a:t>
            </a:r>
            <a:r>
              <a:rPr lang="ru-RU" b="1" dirty="0"/>
              <a:t> </a:t>
            </a:r>
            <a:r>
              <a:rPr lang="ru-RU" b="1" dirty="0" err="1"/>
              <a:t>хизмати</a:t>
            </a:r>
            <a:r>
              <a:rPr lang="ru-RU" b="1" dirty="0"/>
              <a:t> </a:t>
            </a:r>
            <a:r>
              <a:rPr lang="ru-RU" b="1" dirty="0" err="1"/>
              <a:t>тузилмаси</a:t>
            </a:r>
            <a:endParaRPr lang="ru-RU" dirty="0"/>
          </a:p>
        </p:txBody>
      </p:sp>
      <p:sp>
        <p:nvSpPr>
          <p:cNvPr id="3" name="Объект 2"/>
          <p:cNvSpPr>
            <a:spLocks noGrp="1"/>
          </p:cNvSpPr>
          <p:nvPr>
            <p:ph idx="1"/>
          </p:nvPr>
        </p:nvSpPr>
        <p:spPr/>
        <p:txBody>
          <a:bodyPr>
            <a:normAutofit/>
          </a:bodyPr>
          <a:lstStyle/>
          <a:p>
            <a:pPr algn="just"/>
            <a:r>
              <a:rPr lang="ru-RU" dirty="0">
                <a:latin typeface="Times New Roman" panose="02020603050405020304" pitchFamily="18" charset="0"/>
                <a:cs typeface="Times New Roman" panose="02020603050405020304" pitchFamily="18" charset="0"/>
              </a:rPr>
              <a:t>Республика </a:t>
            </a:r>
            <a:r>
              <a:rPr lang="ru-RU" dirty="0" err="1">
                <a:latin typeface="Times New Roman" panose="02020603050405020304" pitchFamily="18" charset="0"/>
                <a:cs typeface="Times New Roman" panose="02020603050405020304" pitchFamily="18" charset="0"/>
              </a:rPr>
              <a:t>бўйича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вирусли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гепатитлар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билан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касалланган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беморларга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қуйидаги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муассасалар</a:t>
            </a:r>
            <a:r>
              <a:rPr lang="ru-RU" dirty="0">
                <a:latin typeface="Times New Roman" panose="02020603050405020304" pitchFamily="18" charset="0"/>
                <a:cs typeface="Times New Roman" panose="02020603050405020304" pitchFamily="18" charset="0"/>
              </a:rPr>
              <a:t> диагностик-</a:t>
            </a:r>
            <a:r>
              <a:rPr lang="ru-RU" dirty="0" err="1">
                <a:latin typeface="Times New Roman" panose="02020603050405020304" pitchFamily="18" charset="0"/>
                <a:cs typeface="Times New Roman" panose="02020603050405020304" pitchFamily="18" charset="0"/>
              </a:rPr>
              <a:t>даволаш</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ёрдами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кўрсатади</a:t>
            </a:r>
            <a:r>
              <a:rPr lang="ru-RU" dirty="0">
                <a:latin typeface="Times New Roman" panose="02020603050405020304" pitchFamily="18" charset="0"/>
                <a:cs typeface="Times New Roman" panose="02020603050405020304" pitchFamily="18" charset="0"/>
              </a:rPr>
              <a:t>:</a:t>
            </a:r>
          </a:p>
          <a:p>
            <a:pPr lvl="1" algn="just"/>
            <a:r>
              <a:rPr lang="ru-RU" dirty="0">
                <a:latin typeface="Times New Roman" panose="02020603050405020304" pitchFamily="18" charset="0"/>
                <a:cs typeface="Times New Roman" panose="02020603050405020304" pitchFamily="18" charset="0"/>
              </a:rPr>
              <a:t>Республика </a:t>
            </a:r>
            <a:r>
              <a:rPr lang="x-none" dirty="0">
                <a:latin typeface="Times New Roman" panose="02020603050405020304" pitchFamily="18" charset="0"/>
                <a:cs typeface="Times New Roman" panose="02020603050405020304" pitchFamily="18" charset="0"/>
              </a:rPr>
              <a:t>миқёсидаги </a:t>
            </a:r>
            <a:r>
              <a:rPr lang="ru-RU" dirty="0" err="1">
                <a:latin typeface="Times New Roman" panose="02020603050405020304" pitchFamily="18" charset="0"/>
                <a:cs typeface="Times New Roman" panose="02020603050405020304" pitchFamily="18" charset="0"/>
              </a:rPr>
              <a:t>муассасалар</a:t>
            </a:r>
            <a:r>
              <a:rPr lang="ru-RU" dirty="0">
                <a:latin typeface="Times New Roman" panose="02020603050405020304" pitchFamily="18" charset="0"/>
                <a:cs typeface="Times New Roman" panose="02020603050405020304" pitchFamily="18" charset="0"/>
              </a:rPr>
              <a:t> – Вирусология ИТИ, ЭМЮК ИТИ, ТТА</a:t>
            </a:r>
          </a:p>
          <a:p>
            <a:pPr lvl="1" algn="just"/>
            <a:r>
              <a:rPr lang="ru-RU" dirty="0" err="1">
                <a:latin typeface="Times New Roman" panose="02020603050405020304" pitchFamily="18" charset="0"/>
                <a:cs typeface="Times New Roman" panose="02020603050405020304" pitchFamily="18" charset="0"/>
              </a:rPr>
              <a:t>Шаҳар</a:t>
            </a:r>
            <a:r>
              <a:rPr lang="ru-RU" dirty="0">
                <a:latin typeface="Times New Roman" panose="02020603050405020304" pitchFamily="18" charset="0"/>
                <a:cs typeface="Times New Roman" panose="02020603050405020304" pitchFamily="18" charset="0"/>
              </a:rPr>
              <a:t> ЮКШ – 5 та</a:t>
            </a:r>
          </a:p>
          <a:p>
            <a:pPr lvl="1" algn="just"/>
            <a:r>
              <a:rPr lang="ru-RU" dirty="0" err="1">
                <a:latin typeface="Times New Roman" panose="02020603050405020304" pitchFamily="18" charset="0"/>
                <a:cs typeface="Times New Roman" panose="02020603050405020304" pitchFamily="18" charset="0"/>
              </a:rPr>
              <a:t>Вилоят</a:t>
            </a:r>
            <a:r>
              <a:rPr lang="ru-RU" dirty="0">
                <a:latin typeface="Times New Roman" panose="02020603050405020304" pitchFamily="18" charset="0"/>
                <a:cs typeface="Times New Roman" panose="02020603050405020304" pitchFamily="18" charset="0"/>
              </a:rPr>
              <a:t> – 13 та</a:t>
            </a:r>
          </a:p>
          <a:p>
            <a:pPr lvl="1" algn="just"/>
            <a:r>
              <a:rPr lang="ru-RU" dirty="0">
                <a:latin typeface="Times New Roman" panose="02020603050405020304" pitchFamily="18" charset="0"/>
                <a:cs typeface="Times New Roman" panose="02020603050405020304" pitchFamily="18" charset="0"/>
              </a:rPr>
              <a:t>Туман – 10 та </a:t>
            </a:r>
            <a:r>
              <a:rPr lang="ru-RU" dirty="0" err="1">
                <a:latin typeface="Times New Roman" panose="02020603050405020304" pitchFamily="18" charset="0"/>
                <a:cs typeface="Times New Roman" panose="02020603050405020304" pitchFamily="18" charset="0"/>
              </a:rPr>
              <a:t>юқумли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касалликлар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шифохонаси</a:t>
            </a:r>
            <a:endParaRPr lang="ru-RU" dirty="0">
              <a:latin typeface="Times New Roman" panose="02020603050405020304" pitchFamily="18" charset="0"/>
              <a:cs typeface="Times New Roman" panose="02020603050405020304" pitchFamily="18" charset="0"/>
            </a:endParaRPr>
          </a:p>
          <a:p>
            <a:pPr lvl="1" algn="just"/>
            <a:r>
              <a:rPr lang="ru-RU" dirty="0">
                <a:latin typeface="Times New Roman" panose="02020603050405020304" pitchFamily="18" charset="0"/>
                <a:cs typeface="Times New Roman" panose="02020603050405020304" pitchFamily="18" charset="0"/>
              </a:rPr>
              <a:t>ТТБ </a:t>
            </a:r>
            <a:r>
              <a:rPr lang="ru-RU" dirty="0" err="1">
                <a:latin typeface="Times New Roman" panose="02020603050405020304" pitchFamily="18" charset="0"/>
                <a:cs typeface="Times New Roman" panose="02020603050405020304" pitchFamily="18" charset="0"/>
              </a:rPr>
              <a:t>қошидаги</a:t>
            </a:r>
            <a:r>
              <a:rPr lang="ru-RU" dirty="0">
                <a:latin typeface="Times New Roman" panose="02020603050405020304" pitchFamily="18" charset="0"/>
                <a:cs typeface="Times New Roman" panose="02020603050405020304" pitchFamily="18" charset="0"/>
              </a:rPr>
              <a:t> 150 та </a:t>
            </a:r>
            <a:r>
              <a:rPr lang="ru-RU" dirty="0" err="1">
                <a:latin typeface="Times New Roman" panose="02020603050405020304" pitchFamily="18" charset="0"/>
                <a:cs typeface="Times New Roman" panose="02020603050405020304" pitchFamily="18" charset="0"/>
              </a:rPr>
              <a:t>юқумли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касалликлар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бўлимлари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ва</a:t>
            </a:r>
            <a:r>
              <a:rPr lang="ru-RU" dirty="0">
                <a:latin typeface="Times New Roman" panose="02020603050405020304" pitchFamily="18" charset="0"/>
                <a:cs typeface="Times New Roman" panose="02020603050405020304" pitchFamily="18" charset="0"/>
              </a:rPr>
              <a:t> Республика </a:t>
            </a:r>
            <a:r>
              <a:rPr lang="ru-RU" dirty="0" err="1">
                <a:latin typeface="Times New Roman" panose="02020603050405020304" pitchFamily="18" charset="0"/>
                <a:cs typeface="Times New Roman" panose="02020603050405020304" pitchFamily="18" charset="0"/>
              </a:rPr>
              <a:t>вилоятларининг</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туманларида</a:t>
            </a:r>
            <a:r>
              <a:rPr lang="ru-RU" dirty="0">
                <a:latin typeface="Times New Roman" panose="02020603050405020304" pitchFamily="18" charset="0"/>
                <a:cs typeface="Times New Roman" panose="02020603050405020304" pitchFamily="18" charset="0"/>
              </a:rPr>
              <a:t> 150 та </a:t>
            </a:r>
            <a:r>
              <a:rPr lang="ru-RU" dirty="0" err="1">
                <a:latin typeface="Times New Roman" panose="02020603050405020304" pitchFamily="18" charset="0"/>
                <a:cs typeface="Times New Roman" panose="02020603050405020304" pitchFamily="18" charset="0"/>
              </a:rPr>
              <a:t>юқумли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касалликлар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хоналари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фаолият</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юритади</a:t>
            </a:r>
            <a:r>
              <a:rPr lang="ru-RU"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5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a:extLst>
              <a:ext uri="{FF2B5EF4-FFF2-40B4-BE49-F238E27FC236}">
                <a16:creationId xmlns:a16="http://schemas.microsoft.com/office/drawing/2014/main" xmlns="" id="{723299A4-9DFE-904F-9007-5F3CC499163F}"/>
              </a:ext>
            </a:extLst>
          </p:cNvPr>
          <p:cNvGraphicFramePr/>
          <p:nvPr>
            <p:extLst>
              <p:ext uri="{D42A27DB-BD31-4B8C-83A1-F6EECF244321}">
                <p14:modId xmlns:p14="http://schemas.microsoft.com/office/powerpoint/2010/main" val="1724871510"/>
              </p:ext>
            </p:extLst>
          </p:nvPr>
        </p:nvGraphicFramePr>
        <p:xfrm>
          <a:off x="-125128" y="288072"/>
          <a:ext cx="9144000" cy="6021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6671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Заголовок 1"/>
          <p:cNvSpPr>
            <a:spLocks noGrp="1"/>
          </p:cNvSpPr>
          <p:nvPr>
            <p:ph type="title"/>
          </p:nvPr>
        </p:nvSpPr>
        <p:spPr>
          <a:xfrm>
            <a:off x="179388" y="116632"/>
            <a:ext cx="8929687" cy="936104"/>
          </a:xfrm>
        </p:spPr>
        <p:txBody>
          <a:bodyPr>
            <a:noAutofit/>
          </a:bodyPr>
          <a:lstStyle/>
          <a:p>
            <a:pPr algn="ctr">
              <a:defRPr lang="ru-RU" sz="2800" b="1" i="0" u="none" strike="noStrike" kern="1200" baseline="0" dirty="0" err="1" smtClean="0">
                <a:solidFill>
                  <a:srgbClr val="800000"/>
                </a:solidFill>
                <a:latin typeface="+mj-lt"/>
                <a:ea typeface="+mj-ea"/>
                <a:cs typeface="+mj-cs"/>
              </a:defRPr>
            </a:pPr>
            <a:r>
              <a:rPr lang="ru-RU" sz="2800" b="1" dirty="0"/>
              <a:t>Ўзбекистонда </a:t>
            </a:r>
            <a:r>
              <a:rPr lang="en-US" sz="2800" b="1" dirty="0"/>
              <a:t>COVID-19 </a:t>
            </a:r>
            <a:r>
              <a:rPr lang="uz-Cyrl-UZ" sz="2800" b="1" dirty="0"/>
              <a:t>билан касалланиш динамикаси</a:t>
            </a:r>
            <a:r>
              <a:rPr lang="ru-RU" sz="2800" b="1" dirty="0"/>
              <a:t> (</a:t>
            </a:r>
            <a:r>
              <a:rPr lang="ru-RU" sz="2800" b="1" dirty="0" err="1"/>
              <a:t>и.к</a:t>
            </a:r>
            <a:r>
              <a:rPr lang="ru-RU" sz="2800" b="1" dirty="0"/>
              <a:t>. 100 </a:t>
            </a:r>
            <a:r>
              <a:rPr lang="ru-RU" sz="2800" b="1" dirty="0" err="1"/>
              <a:t>минг</a:t>
            </a:r>
            <a:r>
              <a:rPr lang="ru-RU" sz="2800" b="1" dirty="0"/>
              <a:t> </a:t>
            </a:r>
            <a:r>
              <a:rPr lang="ru-RU" sz="2800" b="1" dirty="0" err="1"/>
              <a:t>аҳолига</a:t>
            </a:r>
            <a:r>
              <a:rPr lang="ru-RU" sz="2800" b="1" dirty="0"/>
              <a:t>)</a:t>
            </a:r>
          </a:p>
        </p:txBody>
      </p:sp>
      <p:pic>
        <p:nvPicPr>
          <p:cNvPr id="4" name="Рисунок 3"/>
          <p:cNvPicPr>
            <a:picLocks noChangeAspect="1"/>
          </p:cNvPicPr>
          <p:nvPr/>
        </p:nvPicPr>
        <p:blipFill>
          <a:blip r:embed="rId2"/>
          <a:stretch>
            <a:fillRect/>
          </a:stretch>
        </p:blipFill>
        <p:spPr>
          <a:xfrm>
            <a:off x="0" y="1191844"/>
            <a:ext cx="9109075" cy="4822658"/>
          </a:xfrm>
          <a:prstGeom prst="rect">
            <a:avLst/>
          </a:prstGeom>
        </p:spPr>
      </p:pic>
    </p:spTree>
    <p:extLst>
      <p:ext uri="{BB962C8B-B14F-4D97-AF65-F5344CB8AC3E}">
        <p14:creationId xmlns:p14="http://schemas.microsoft.com/office/powerpoint/2010/main" val="321576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Заголовок 1"/>
          <p:cNvSpPr>
            <a:spLocks noGrp="1"/>
          </p:cNvSpPr>
          <p:nvPr>
            <p:ph type="title"/>
          </p:nvPr>
        </p:nvSpPr>
        <p:spPr>
          <a:xfrm>
            <a:off x="179388" y="116632"/>
            <a:ext cx="8929687" cy="864096"/>
          </a:xfrm>
        </p:spPr>
        <p:txBody>
          <a:bodyPr>
            <a:noAutofit/>
          </a:bodyPr>
          <a:lstStyle/>
          <a:p>
            <a:pPr algn="ctr">
              <a:defRPr lang="ru-RU" sz="2800" b="1" i="0" u="none" strike="noStrike" kern="1200" baseline="0" dirty="0" err="1" smtClean="0">
                <a:solidFill>
                  <a:srgbClr val="800000"/>
                </a:solidFill>
                <a:latin typeface="+mj-lt"/>
                <a:ea typeface="+mj-ea"/>
                <a:cs typeface="+mj-cs"/>
              </a:defRPr>
            </a:pPr>
            <a:r>
              <a:rPr lang="ru-RU" sz="2800" b="1" dirty="0"/>
              <a:t>Пандемия </a:t>
            </a:r>
            <a:r>
              <a:rPr lang="ru-RU" sz="2800" b="1" dirty="0" err="1"/>
              <a:t>даврида</a:t>
            </a:r>
            <a:r>
              <a:rPr lang="ru-RU" sz="2800" b="1" dirty="0"/>
              <a:t> </a:t>
            </a:r>
            <a:r>
              <a:rPr lang="ru-RU" sz="2800" b="1" dirty="0" err="1"/>
              <a:t>ўткир</a:t>
            </a:r>
            <a:r>
              <a:rPr lang="ru-RU" sz="2800" b="1" dirty="0"/>
              <a:t> пневмония </a:t>
            </a:r>
            <a:r>
              <a:rPr lang="ru-RU" sz="2800" b="1" dirty="0" err="1"/>
              <a:t>билан</a:t>
            </a:r>
            <a:r>
              <a:rPr lang="ru-RU" sz="2800" b="1" dirty="0"/>
              <a:t> </a:t>
            </a:r>
            <a:r>
              <a:rPr lang="ru-RU" sz="2800" b="1" dirty="0" err="1"/>
              <a:t>касалланиш</a:t>
            </a:r>
            <a:r>
              <a:rPr lang="ru-RU" sz="2800" b="1" dirty="0"/>
              <a:t> </a:t>
            </a:r>
            <a:r>
              <a:rPr lang="ru-RU" sz="2800" b="1" dirty="0" err="1"/>
              <a:t>динамикаси</a:t>
            </a:r>
            <a:r>
              <a:rPr lang="ru-RU" sz="2800" b="1" dirty="0"/>
              <a:t> (</a:t>
            </a:r>
            <a:r>
              <a:rPr lang="ru-RU" sz="2800" b="1" dirty="0" err="1"/>
              <a:t>и.к</a:t>
            </a:r>
            <a:r>
              <a:rPr lang="ru-RU" sz="2800" b="1" dirty="0"/>
              <a:t>. 100 </a:t>
            </a:r>
            <a:r>
              <a:rPr lang="ru-RU" sz="2800" b="1" dirty="0" err="1"/>
              <a:t>минг</a:t>
            </a:r>
            <a:r>
              <a:rPr lang="ru-RU" sz="2800" b="1" dirty="0"/>
              <a:t> </a:t>
            </a:r>
            <a:r>
              <a:rPr lang="ru-RU" sz="2800" b="1" dirty="0" err="1"/>
              <a:t>аҳолига</a:t>
            </a:r>
            <a:r>
              <a:rPr lang="ru-RU" sz="2800" b="1" dirty="0"/>
              <a:t>)</a:t>
            </a:r>
          </a:p>
        </p:txBody>
      </p:sp>
      <p:pic>
        <p:nvPicPr>
          <p:cNvPr id="2" name="Рисунок 1"/>
          <p:cNvPicPr>
            <a:picLocks noChangeAspect="1"/>
          </p:cNvPicPr>
          <p:nvPr/>
        </p:nvPicPr>
        <p:blipFill>
          <a:blip r:embed="rId2"/>
          <a:stretch>
            <a:fillRect/>
          </a:stretch>
        </p:blipFill>
        <p:spPr>
          <a:xfrm>
            <a:off x="467544" y="980728"/>
            <a:ext cx="8287351" cy="4931131"/>
          </a:xfrm>
          <a:prstGeom prst="rect">
            <a:avLst/>
          </a:prstGeom>
        </p:spPr>
      </p:pic>
      <p:sp>
        <p:nvSpPr>
          <p:cNvPr id="4" name="Прямоугольник 3"/>
          <p:cNvSpPr/>
          <p:nvPr/>
        </p:nvSpPr>
        <p:spPr>
          <a:xfrm>
            <a:off x="361666" y="6034455"/>
            <a:ext cx="813690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100" dirty="0">
                <a:solidFill>
                  <a:schemeClr val="tx1"/>
                </a:solidFill>
              </a:rPr>
              <a:t>*Санитария-</a:t>
            </a:r>
            <a:r>
              <a:rPr lang="ru-RU" sz="1100" dirty="0" err="1">
                <a:solidFill>
                  <a:schemeClr val="tx1"/>
                </a:solidFill>
              </a:rPr>
              <a:t>эпидемиологик</a:t>
            </a:r>
            <a:r>
              <a:rPr lang="ru-RU" sz="1100" dirty="0">
                <a:solidFill>
                  <a:schemeClr val="tx1"/>
                </a:solidFill>
              </a:rPr>
              <a:t> </a:t>
            </a:r>
            <a:r>
              <a:rPr lang="ru-RU" sz="1100" dirty="0" err="1">
                <a:solidFill>
                  <a:schemeClr val="tx1"/>
                </a:solidFill>
              </a:rPr>
              <a:t>осойишталик</a:t>
            </a:r>
            <a:r>
              <a:rPr lang="ru-RU" sz="1100" dirty="0">
                <a:solidFill>
                  <a:schemeClr val="tx1"/>
                </a:solidFill>
              </a:rPr>
              <a:t> </a:t>
            </a:r>
            <a:r>
              <a:rPr lang="ru-RU" sz="1100" dirty="0" err="1">
                <a:solidFill>
                  <a:schemeClr val="tx1"/>
                </a:solidFill>
              </a:rPr>
              <a:t>ва</a:t>
            </a:r>
            <a:r>
              <a:rPr lang="ru-RU" sz="1100" dirty="0">
                <a:solidFill>
                  <a:schemeClr val="tx1"/>
                </a:solidFill>
              </a:rPr>
              <a:t> </a:t>
            </a:r>
            <a:r>
              <a:rPr lang="ru-RU" sz="1100" dirty="0" err="1">
                <a:solidFill>
                  <a:schemeClr val="tx1"/>
                </a:solidFill>
              </a:rPr>
              <a:t>жамоат</a:t>
            </a:r>
            <a:r>
              <a:rPr lang="ru-RU" sz="1100" dirty="0">
                <a:solidFill>
                  <a:schemeClr val="tx1"/>
                </a:solidFill>
              </a:rPr>
              <a:t> </a:t>
            </a:r>
            <a:r>
              <a:rPr lang="ru-RU" sz="1100" dirty="0" err="1">
                <a:solidFill>
                  <a:schemeClr val="tx1"/>
                </a:solidFill>
              </a:rPr>
              <a:t>саломатлиги</a:t>
            </a:r>
            <a:r>
              <a:rPr lang="ru-RU" sz="1100" dirty="0">
                <a:solidFill>
                  <a:schemeClr val="tx1"/>
                </a:solidFill>
              </a:rPr>
              <a:t> </a:t>
            </a:r>
            <a:r>
              <a:rPr lang="ru-RU" sz="1100" dirty="0" err="1">
                <a:solidFill>
                  <a:schemeClr val="tx1"/>
                </a:solidFill>
              </a:rPr>
              <a:t>хизмати</a:t>
            </a:r>
            <a:r>
              <a:rPr lang="ru-RU" sz="1100" dirty="0">
                <a:solidFill>
                  <a:schemeClr val="tx1"/>
                </a:solidFill>
              </a:rPr>
              <a:t> </a:t>
            </a:r>
            <a:r>
              <a:rPr lang="ru-RU" sz="1100" dirty="0" err="1">
                <a:solidFill>
                  <a:schemeClr val="tx1"/>
                </a:solidFill>
              </a:rPr>
              <a:t>маълумотлари</a:t>
            </a:r>
            <a:endParaRPr lang="ru-RU" sz="1100" dirty="0">
              <a:solidFill>
                <a:schemeClr val="tx1"/>
              </a:solidFill>
            </a:endParaRPr>
          </a:p>
        </p:txBody>
      </p:sp>
    </p:spTree>
    <p:extLst>
      <p:ext uri="{BB962C8B-B14F-4D97-AF65-F5344CB8AC3E}">
        <p14:creationId xmlns:p14="http://schemas.microsoft.com/office/powerpoint/2010/main" val="3832232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1008112"/>
          </a:xfrm>
        </p:spPr>
        <p:txBody>
          <a:bodyPr/>
          <a:lstStyle/>
          <a:p>
            <a:pPr algn="ctr">
              <a:defRPr lang="ru-RU" sz="2800" b="1" i="0" u="none" strike="noStrike" kern="1200" baseline="0" dirty="0" err="1" smtClean="0">
                <a:solidFill>
                  <a:srgbClr val="800000"/>
                </a:solidFill>
                <a:latin typeface="+mj-lt"/>
                <a:ea typeface="+mj-ea"/>
                <a:cs typeface="+mj-cs"/>
              </a:defRPr>
            </a:pPr>
            <a:r>
              <a:rPr lang="ru-RU" sz="2800" b="1" dirty="0" err="1"/>
              <a:t>Касалланганлар</a:t>
            </a:r>
            <a:r>
              <a:rPr lang="ru-RU" sz="2800" b="1" dirty="0"/>
              <a:t> </a:t>
            </a:r>
            <a:r>
              <a:rPr lang="ru-RU" sz="2800" b="1" dirty="0" err="1"/>
              <a:t>ва</a:t>
            </a:r>
            <a:r>
              <a:rPr lang="ru-RU" sz="2800" b="1" dirty="0"/>
              <a:t> анти-</a:t>
            </a:r>
            <a:r>
              <a:rPr lang="en-US" sz="2800" b="1" dirty="0"/>
              <a:t>COVID-19 </a:t>
            </a:r>
            <a:r>
              <a:rPr lang="uz-Cyrl-UZ" sz="2800" b="1" dirty="0"/>
              <a:t>мавжуд шахслар </a:t>
            </a:r>
            <a:r>
              <a:rPr lang="ru-RU" sz="2800" b="1" dirty="0" err="1"/>
              <a:t>солиштирма</a:t>
            </a:r>
            <a:r>
              <a:rPr lang="ru-RU" sz="2800" b="1" dirty="0"/>
              <a:t> о</a:t>
            </a:r>
            <a:r>
              <a:rPr lang="uz-Cyrl-UZ" sz="2800" b="1" dirty="0"/>
              <a:t>ғ</a:t>
            </a:r>
            <a:r>
              <a:rPr lang="ru-RU" sz="2800" b="1" dirty="0" err="1"/>
              <a:t>ирлигининг</a:t>
            </a:r>
            <a:r>
              <a:rPr lang="ru-RU" sz="2800" b="1" dirty="0"/>
              <a:t> </a:t>
            </a:r>
            <a:r>
              <a:rPr lang="ru-RU" sz="2800" b="1" dirty="0" err="1"/>
              <a:t>нисбати</a:t>
            </a:r>
            <a:endParaRPr lang="ru-RU" sz="2800" b="1" dirty="0"/>
          </a:p>
        </p:txBody>
      </p:sp>
      <p:graphicFrame>
        <p:nvGraphicFramePr>
          <p:cNvPr id="4" name="Диаграмма 3"/>
          <p:cNvGraphicFramePr>
            <a:graphicFrameLocks/>
          </p:cNvGraphicFramePr>
          <p:nvPr/>
        </p:nvGraphicFramePr>
        <p:xfrm>
          <a:off x="0" y="1709734"/>
          <a:ext cx="9144000" cy="5148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94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1008112"/>
          </a:xfrm>
        </p:spPr>
        <p:txBody>
          <a:bodyPr/>
          <a:lstStyle/>
          <a:p>
            <a:pPr algn="ctr">
              <a:defRPr lang="ru-RU" sz="2800" b="1" i="0" u="none" strike="noStrike" kern="1200" baseline="0" dirty="0" err="1" smtClean="0">
                <a:solidFill>
                  <a:srgbClr val="800000"/>
                </a:solidFill>
                <a:latin typeface="+mj-lt"/>
                <a:ea typeface="+mj-ea"/>
                <a:cs typeface="+mj-cs"/>
              </a:defRPr>
            </a:pPr>
            <a:r>
              <a:rPr lang="ru-RU" sz="2800" b="1" dirty="0"/>
              <a:t>Ўзбекистонда </a:t>
            </a:r>
            <a:r>
              <a:rPr lang="ru-RU" sz="2800" b="1" dirty="0" err="1"/>
              <a:t>ортиқча</a:t>
            </a:r>
            <a:r>
              <a:rPr lang="ru-RU" sz="2800" b="1" dirty="0"/>
              <a:t> </a:t>
            </a:r>
            <a:r>
              <a:rPr lang="ru-RU" sz="2800" b="1" dirty="0" err="1"/>
              <a:t>ўлим</a:t>
            </a:r>
            <a:r>
              <a:rPr lang="ru-RU" sz="2800" b="1" dirty="0"/>
              <a:t> </a:t>
            </a:r>
            <a:r>
              <a:rPr lang="ru-RU" sz="2800" b="1" dirty="0" err="1"/>
              <a:t>даражаси</a:t>
            </a:r>
            <a:r>
              <a:rPr lang="ru-RU" sz="2800" b="1" dirty="0"/>
              <a:t/>
            </a:r>
            <a:br>
              <a:rPr lang="ru-RU" sz="2800" b="1" dirty="0"/>
            </a:br>
            <a:r>
              <a:rPr lang="ru-RU" sz="2800" b="1" dirty="0"/>
              <a:t> (июнь-июль 2020 й.)</a:t>
            </a:r>
          </a:p>
        </p:txBody>
      </p:sp>
      <p:graphicFrame>
        <p:nvGraphicFramePr>
          <p:cNvPr id="5" name="Диаграмма 4"/>
          <p:cNvGraphicFramePr>
            <a:graphicFrameLocks/>
          </p:cNvGraphicFramePr>
          <p:nvPr/>
        </p:nvGraphicFramePr>
        <p:xfrm>
          <a:off x="0" y="1412776"/>
          <a:ext cx="9144000" cy="54452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182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936104"/>
          </a:xfrm>
        </p:spPr>
        <p:txBody>
          <a:bodyPr/>
          <a:lstStyle/>
          <a:p>
            <a:pPr algn="ctr">
              <a:defRPr lang="ru-RU" sz="2800" b="1" i="0" u="none" strike="noStrike" kern="1200" baseline="0" dirty="0" err="1" smtClean="0">
                <a:solidFill>
                  <a:srgbClr val="800000"/>
                </a:solidFill>
                <a:latin typeface="+mj-lt"/>
                <a:ea typeface="+mj-ea"/>
                <a:cs typeface="+mj-cs"/>
              </a:defRPr>
            </a:pPr>
            <a:r>
              <a:rPr lang="en-US" sz="2800" b="1" dirty="0"/>
              <a:t>COVID</a:t>
            </a:r>
            <a:r>
              <a:rPr lang="uz-Cyrl-UZ" sz="2800" b="1" dirty="0"/>
              <a:t>-</a:t>
            </a:r>
            <a:r>
              <a:rPr lang="en-US" sz="2800" b="1" dirty="0"/>
              <a:t>19</a:t>
            </a:r>
            <a:r>
              <a:rPr lang="uz-Cyrl-UZ" sz="2800" b="1" dirty="0"/>
              <a:t> хавфларини камайтириш бўйича чоралар</a:t>
            </a:r>
            <a:endParaRPr lang="ru-RU" sz="2800" b="1" dirty="0"/>
          </a:p>
        </p:txBody>
      </p:sp>
      <p:sp>
        <p:nvSpPr>
          <p:cNvPr id="3" name="Объект 2"/>
          <p:cNvSpPr>
            <a:spLocks noGrp="1"/>
          </p:cNvSpPr>
          <p:nvPr>
            <p:ph idx="1"/>
          </p:nvPr>
        </p:nvSpPr>
        <p:spPr>
          <a:xfrm>
            <a:off x="457200" y="1124744"/>
            <a:ext cx="8229600" cy="4389437"/>
          </a:xfrm>
        </p:spPr>
        <p:txBody>
          <a:bodyPr/>
          <a:lstStyle/>
          <a:p>
            <a:pPr algn="just"/>
            <a:r>
              <a:rPr lang="uz-Cyrl-UZ" sz="2400" dirty="0"/>
              <a:t>Жамоавий иммунитет даражасини мониторинг қилган </a:t>
            </a:r>
            <a:r>
              <a:rPr lang="x-none" sz="2400" dirty="0"/>
              <a:t>ҳ</a:t>
            </a:r>
            <a:r>
              <a:rPr lang="uz-Cyrl-UZ" sz="2400" dirty="0"/>
              <a:t>олда </a:t>
            </a:r>
            <a:r>
              <a:rPr lang="en-US" sz="2400" dirty="0"/>
              <a:t>COVID-19 </a:t>
            </a:r>
            <a:r>
              <a:rPr lang="uz-Cyrl-UZ" sz="2400" dirty="0"/>
              <a:t>бўйича эпидемиологик назорат тизимини яратиш</a:t>
            </a:r>
            <a:endParaRPr lang="ru-RU" sz="2400" dirty="0"/>
          </a:p>
          <a:p>
            <a:pPr algn="just"/>
            <a:r>
              <a:rPr lang="ru-RU" sz="2400" dirty="0" err="1"/>
              <a:t>Ижтимоий</a:t>
            </a:r>
            <a:r>
              <a:rPr lang="ru-RU" sz="2400" dirty="0"/>
              <a:t> </a:t>
            </a:r>
            <a:r>
              <a:rPr lang="ru-RU" sz="2400" dirty="0" err="1"/>
              <a:t>масофа</a:t>
            </a:r>
            <a:r>
              <a:rPr lang="ru-RU" sz="2400" dirty="0"/>
              <a:t> </a:t>
            </a:r>
            <a:r>
              <a:rPr lang="ru-RU" sz="2400" dirty="0" err="1"/>
              <a:t>ва</a:t>
            </a:r>
            <a:r>
              <a:rPr lang="ru-RU" sz="2400" dirty="0"/>
              <a:t> </a:t>
            </a:r>
            <a:r>
              <a:rPr lang="ru-RU" sz="2400" dirty="0" err="1"/>
              <a:t>алоҳидаланиш</a:t>
            </a:r>
            <a:endParaRPr lang="ru-RU" sz="2400" dirty="0"/>
          </a:p>
          <a:p>
            <a:pPr algn="just"/>
            <a:r>
              <a:rPr lang="ru-RU" sz="2400" dirty="0" err="1"/>
              <a:t>Нафас</a:t>
            </a:r>
            <a:r>
              <a:rPr lang="ru-RU" sz="2400" dirty="0"/>
              <a:t> </a:t>
            </a:r>
            <a:r>
              <a:rPr lang="ru-RU" sz="2400" dirty="0" err="1"/>
              <a:t>аъзоларини</a:t>
            </a:r>
            <a:r>
              <a:rPr lang="ru-RU" sz="2400" dirty="0"/>
              <a:t> </a:t>
            </a:r>
            <a:r>
              <a:rPr lang="ru-RU" sz="2400" dirty="0" err="1"/>
              <a:t>ҳимоялаш</a:t>
            </a:r>
            <a:r>
              <a:rPr lang="ru-RU" sz="2400" dirty="0"/>
              <a:t> </a:t>
            </a:r>
            <a:r>
              <a:rPr lang="ru-RU" sz="2400" dirty="0" err="1"/>
              <a:t>воситалари</a:t>
            </a:r>
            <a:r>
              <a:rPr lang="ru-RU" sz="2400" dirty="0"/>
              <a:t> (</a:t>
            </a:r>
            <a:r>
              <a:rPr lang="ru-RU" sz="2400" dirty="0" err="1"/>
              <a:t>ниқоблар</a:t>
            </a:r>
            <a:r>
              <a:rPr lang="ru-RU" sz="2400" dirty="0"/>
              <a:t>/</a:t>
            </a:r>
            <a:r>
              <a:rPr lang="ru-RU" sz="2400" dirty="0" err="1"/>
              <a:t>респираторлар</a:t>
            </a:r>
            <a:r>
              <a:rPr lang="ru-RU" sz="2400" dirty="0"/>
              <a:t>) </a:t>
            </a:r>
            <a:r>
              <a:rPr lang="ru-RU" sz="2400" dirty="0" err="1"/>
              <a:t>ва</a:t>
            </a:r>
            <a:r>
              <a:rPr lang="ru-RU" sz="2400" dirty="0"/>
              <a:t> </a:t>
            </a:r>
            <a:r>
              <a:rPr lang="ru-RU" sz="2400" dirty="0" err="1"/>
              <a:t>қўл</a:t>
            </a:r>
            <a:r>
              <a:rPr lang="ru-RU" sz="2400" dirty="0"/>
              <a:t> </a:t>
            </a:r>
            <a:r>
              <a:rPr lang="ru-RU" sz="2400" dirty="0" err="1"/>
              <a:t>гигиенаси</a:t>
            </a:r>
            <a:endParaRPr lang="ru-RU" sz="2400" dirty="0"/>
          </a:p>
          <a:p>
            <a:pPr algn="just"/>
            <a:r>
              <a:rPr lang="en-US" sz="2400" dirty="0"/>
              <a:t>COVID 19</a:t>
            </a:r>
            <a:r>
              <a:rPr lang="uz-Cyrl-UZ" sz="2400" dirty="0"/>
              <a:t> билан боғлиқ хавфларни камайтириш</a:t>
            </a:r>
            <a:r>
              <a:rPr lang="ru-RU" sz="2400" dirty="0"/>
              <a:t> – </a:t>
            </a:r>
            <a:r>
              <a:rPr lang="ru-RU" sz="2400" dirty="0">
                <a:solidFill>
                  <a:srgbClr val="C00000"/>
                </a:solidFill>
              </a:rPr>
              <a:t>ЭМЛАШ!</a:t>
            </a:r>
          </a:p>
        </p:txBody>
      </p:sp>
    </p:spTree>
    <p:extLst>
      <p:ext uri="{BB962C8B-B14F-4D97-AF65-F5344CB8AC3E}">
        <p14:creationId xmlns:p14="http://schemas.microsoft.com/office/powerpoint/2010/main" val="4182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2450" y="1213173"/>
            <a:ext cx="7886700" cy="781291"/>
          </a:xfrm>
        </p:spPr>
        <p:txBody>
          <a:bodyPr>
            <a:noAutofit/>
          </a:bodyPr>
          <a:lstStyle/>
          <a:p>
            <a:pPr>
              <a:lnSpc>
                <a:spcPct val="150000"/>
              </a:lnSpc>
            </a:pPr>
            <a:r>
              <a:rPr lang="uz-Cyrl-UZ" sz="1800">
                <a:latin typeface="Arial" panose="020B0604020202020204" pitchFamily="34" charset="0"/>
                <a:cs typeface="Arial" panose="020B0604020202020204" pitchFamily="34" charset="0"/>
              </a:rPr>
              <a:t>Хитой рекомбинант вакцинаси клиник тадқиқоти </a:t>
            </a:r>
            <a:r>
              <a:rPr lang="ru-RU" sz="1800">
                <a:latin typeface="Arial" panose="020B0604020202020204" pitchFamily="34" charset="0"/>
                <a:cs typeface="Arial" panose="020B0604020202020204" pitchFamily="34" charset="0"/>
              </a:rPr>
              <a:t>III фаза клиник </a:t>
            </a:r>
            <a:r>
              <a:rPr lang="ru-RU" sz="1800">
                <a:latin typeface="Arial" panose="020B0604020202020204" pitchFamily="34" charset="0"/>
                <a:cs typeface="Arial" panose="020B0604020202020204" pitchFamily="34" charset="0"/>
              </a:rPr>
              <a:t>синови хақида маълумот</a:t>
            </a:r>
            <a:endParaRPr lang="ru-RU" sz="1800">
              <a:latin typeface="Arial" panose="020B0604020202020204" pitchFamily="34" charset="0"/>
              <a:cs typeface="Arial" panose="020B0604020202020204" pitchFamily="34" charset="0"/>
            </a:endParaRPr>
          </a:p>
        </p:txBody>
      </p:sp>
      <p:sp>
        <p:nvSpPr>
          <p:cNvPr id="3" name="Объект 2"/>
          <p:cNvSpPr>
            <a:spLocks noGrp="1"/>
          </p:cNvSpPr>
          <p:nvPr>
            <p:ph idx="1"/>
          </p:nvPr>
        </p:nvSpPr>
        <p:spPr>
          <a:xfrm>
            <a:off x="303836" y="2107315"/>
            <a:ext cx="8568159" cy="3758879"/>
          </a:xfrm>
          <a:ln>
            <a:solidFill>
              <a:schemeClr val="bg1"/>
            </a:solidFill>
          </a:ln>
        </p:spPr>
        <p:txBody>
          <a:bodyPr>
            <a:normAutofit lnSpcReduction="10000"/>
          </a:bodyPr>
          <a:lstStyle/>
          <a:p>
            <a:pPr marL="338138" indent="-338138" algn="just"/>
            <a:r>
              <a:rPr lang="ru-RU" sz="1800" b="1">
                <a:latin typeface="Arial" panose="020B0604020202020204" pitchFamily="34" charset="0"/>
                <a:cs typeface="Arial" panose="020B0604020202020204" pitchFamily="34" charset="0"/>
              </a:rPr>
              <a:t>Клиник </a:t>
            </a:r>
            <a:r>
              <a:rPr lang="ru-RU" sz="1800" b="1">
                <a:latin typeface="Arial" panose="020B0604020202020204" pitchFamily="34" charset="0"/>
                <a:cs typeface="Arial" panose="020B0604020202020204" pitchFamily="34" charset="0"/>
              </a:rPr>
              <a:t>тад</a:t>
            </a:r>
            <a:r>
              <a:rPr lang="uz-Cyrl-UZ" sz="1800" b="1">
                <a:latin typeface="Arial" panose="020B0604020202020204" pitchFamily="34" charset="0"/>
                <a:cs typeface="Arial" panose="020B0604020202020204" pitchFamily="34" charset="0"/>
              </a:rPr>
              <a:t>қиқот </a:t>
            </a:r>
            <a:r>
              <a:rPr lang="ru-RU" sz="1800" b="1">
                <a:latin typeface="Arial" panose="020B0604020202020204" pitchFamily="34" charset="0"/>
                <a:cs typeface="Arial" panose="020B0604020202020204" pitchFamily="34" charset="0"/>
              </a:rPr>
              <a:t>номи: </a:t>
            </a:r>
            <a:r>
              <a:rPr lang="ru-RU" sz="1800">
                <a:latin typeface="Arial" panose="020B0604020202020204" pitchFamily="34" charset="0"/>
                <a:cs typeface="Arial" panose="020B0604020202020204" pitchFamily="34" charset="0"/>
              </a:rPr>
              <a:t>Янги коронавирус рекомбинант вакцинасининг 18 ёшдан юқори бўлган инсонлардаги хавсизлиги ва </a:t>
            </a:r>
            <a:r>
              <a:rPr lang="en-US" sz="1800">
                <a:latin typeface="Arial" panose="020B0604020202020204" pitchFamily="34" charset="0"/>
                <a:cs typeface="Arial" panose="020B0604020202020204" pitchFamily="34" charset="0"/>
              </a:rPr>
              <a:t>COVID</a:t>
            </a:r>
            <a:r>
              <a:rPr lang="ru-RU" sz="1800">
                <a:latin typeface="Arial" panose="020B0604020202020204" pitchFamily="34" charset="0"/>
                <a:cs typeface="Arial" panose="020B0604020202020204" pitchFamily="34" charset="0"/>
              </a:rPr>
              <a:t>-19 дан ҳимоя қилиш самарадорлигини аниқлаш  - </a:t>
            </a:r>
            <a:r>
              <a:rPr lang="ru-RU" sz="1800">
                <a:latin typeface="Arial" panose="020B0604020202020204" pitchFamily="34" charset="0"/>
                <a:cs typeface="Arial" panose="020B0604020202020204" pitchFamily="34" charset="0"/>
              </a:rPr>
              <a:t>халқаро, кўпмарказли, тасодифий</a:t>
            </a:r>
            <a:r>
              <a:rPr lang="ru-RU" sz="1800">
                <a:latin typeface="Arial" panose="020B0604020202020204" pitchFamily="34" charset="0"/>
                <a:cs typeface="Arial" panose="020B0604020202020204" pitchFamily="34" charset="0"/>
              </a:rPr>
              <a:t>, икки-томонлама номаълум, параллел назоратли III фаза клиник </a:t>
            </a:r>
            <a:r>
              <a:rPr lang="ru-RU" sz="1800">
                <a:latin typeface="Arial" panose="020B0604020202020204" pitchFamily="34" charset="0"/>
                <a:cs typeface="Arial" panose="020B0604020202020204" pitchFamily="34" charset="0"/>
              </a:rPr>
              <a:t>синови</a:t>
            </a:r>
          </a:p>
          <a:p>
            <a:pPr marL="338138" indent="-338138"/>
            <a:r>
              <a:rPr lang="ru-RU" sz="1800" b="1">
                <a:latin typeface="Arial" panose="020B0604020202020204" pitchFamily="34" charset="0"/>
                <a:cs typeface="Arial" panose="020B0604020202020204" pitchFamily="34" charset="0"/>
              </a:rPr>
              <a:t>Клиник тад</a:t>
            </a:r>
            <a:r>
              <a:rPr lang="uz-Cyrl-UZ" sz="1800" b="1">
                <a:latin typeface="Arial" panose="020B0604020202020204" pitchFamily="34" charset="0"/>
                <a:cs typeface="Arial" panose="020B0604020202020204" pitchFamily="34" charset="0"/>
              </a:rPr>
              <a:t>қиқот иштирокчилари: </a:t>
            </a:r>
          </a:p>
          <a:p>
            <a:pPr marL="0" indent="0">
              <a:buNone/>
            </a:pPr>
            <a:r>
              <a:rPr lang="uz-Cyrl-UZ" sz="1800">
                <a:latin typeface="Arial" panose="020B0604020202020204" pitchFamily="34" charset="0"/>
                <a:cs typeface="Arial" panose="020B0604020202020204" pitchFamily="34" charset="0"/>
              </a:rPr>
              <a:t>     - </a:t>
            </a:r>
            <a:r>
              <a:rPr lang="en-US" sz="1800">
                <a:latin typeface="Arial" panose="020B0604020202020204" pitchFamily="34" charset="0"/>
                <a:cs typeface="Arial" panose="020B0604020202020204" pitchFamily="34" charset="0"/>
              </a:rPr>
              <a:t>Anhui </a:t>
            </a:r>
            <a:r>
              <a:rPr lang="en-US" sz="1800" err="1">
                <a:latin typeface="Arial" panose="020B0604020202020204" pitchFamily="34" charset="0"/>
                <a:cs typeface="Arial" panose="020B0604020202020204" pitchFamily="34" charset="0"/>
              </a:rPr>
              <a:t>Zhifei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Longcom</a:t>
            </a:r>
            <a:r>
              <a:rPr lang="en-US" sz="180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Biopharmaceutical</a:t>
            </a:r>
            <a:r>
              <a:rPr lang="uz-Cyrl-UZ" sz="1800">
                <a:latin typeface="Arial" panose="020B0604020202020204" pitchFamily="34" charset="0"/>
                <a:cs typeface="Arial" panose="020B0604020202020204" pitchFamily="34" charset="0"/>
              </a:rPr>
              <a:t>, ХХР</a:t>
            </a:r>
          </a:p>
          <a:p>
            <a:pPr marL="0" indent="0">
              <a:buNone/>
            </a:pPr>
            <a:r>
              <a:rPr lang="uz-Cyrl-UZ" sz="1800">
                <a:latin typeface="Arial" panose="020B0604020202020204" pitchFamily="34" charset="0"/>
                <a:cs typeface="Arial" panose="020B0604020202020204" pitchFamily="34" charset="0"/>
              </a:rPr>
              <a:t>     - Илгор технологиялар маркази, Инновацион ривожланиш вазирлиги</a:t>
            </a:r>
          </a:p>
          <a:p>
            <a:pPr marL="0" indent="0">
              <a:buNone/>
            </a:pPr>
            <a:r>
              <a:rPr lang="uz-Cyrl-UZ" sz="1800">
                <a:latin typeface="Arial" panose="020B0604020202020204" pitchFamily="34" charset="0"/>
                <a:cs typeface="Arial" panose="020B0604020202020204" pitchFamily="34" charset="0"/>
              </a:rPr>
              <a:t>     - Вирусология илмий тадқиқот институти, Соғлиқни сақлаш вазирлиги</a:t>
            </a:r>
          </a:p>
          <a:p>
            <a:pPr marL="338138" indent="-338138"/>
            <a:r>
              <a:rPr lang="uz-Cyrl-UZ" sz="1800" b="1">
                <a:latin typeface="Arial" panose="020B0604020202020204" pitchFamily="34" charset="0"/>
                <a:cs typeface="Arial" panose="020B0604020202020204" pitchFamily="34" charset="0"/>
              </a:rPr>
              <a:t>Давомийлиги: </a:t>
            </a:r>
            <a:r>
              <a:rPr lang="uz-Cyrl-UZ" sz="1800">
                <a:latin typeface="Arial" panose="020B0604020202020204" pitchFamily="34" charset="0"/>
                <a:cs typeface="Arial" panose="020B0604020202020204" pitchFamily="34" charset="0"/>
              </a:rPr>
              <a:t>14 ой</a:t>
            </a:r>
          </a:p>
          <a:p>
            <a:pPr marL="338138" indent="-338138" algn="just"/>
            <a:r>
              <a:rPr lang="ru-RU" sz="1800">
                <a:latin typeface="Arial" panose="020B0604020202020204" pitchFamily="34" charset="0"/>
                <a:cs typeface="Arial" panose="020B0604020202020204" pitchFamily="34" charset="0"/>
              </a:rPr>
              <a:t>Клиникагача бўлган лаборатор синовлар, хамда </a:t>
            </a:r>
            <a:r>
              <a:rPr lang="en-US" sz="1800">
                <a:latin typeface="Arial" panose="020B0604020202020204" pitchFamily="34" charset="0"/>
                <a:cs typeface="Arial" panose="020B0604020202020204" pitchFamily="34" charset="0"/>
              </a:rPr>
              <a:t>I </a:t>
            </a:r>
            <a:r>
              <a:rPr lang="ru-RU" sz="1800">
                <a:latin typeface="Arial" panose="020B0604020202020204" pitchFamily="34" charset="0"/>
                <a:cs typeface="Arial" panose="020B0604020202020204" pitchFamily="34" charset="0"/>
              </a:rPr>
              <a:t>ва</a:t>
            </a:r>
            <a:r>
              <a:rPr lang="en-US" sz="1800">
                <a:latin typeface="Arial" panose="020B0604020202020204" pitchFamily="34" charset="0"/>
                <a:cs typeface="Arial" panose="020B0604020202020204" pitchFamily="34" charset="0"/>
              </a:rPr>
              <a:t> II</a:t>
            </a:r>
            <a:r>
              <a:rPr lang="ru-RU" sz="1800">
                <a:latin typeface="Arial" panose="020B0604020202020204" pitchFamily="34" charset="0"/>
                <a:cs typeface="Arial" panose="020B0604020202020204" pitchFamily="34" charset="0"/>
              </a:rPr>
              <a:t> </a:t>
            </a:r>
            <a:r>
              <a:rPr lang="uz-Cyrl-UZ" sz="1800">
                <a:latin typeface="Arial" panose="020B0604020202020204" pitchFamily="34" charset="0"/>
                <a:cs typeface="Arial" panose="020B0604020202020204" pitchFamily="34" charset="0"/>
              </a:rPr>
              <a:t>фаза синовлари жами 900нафар кўнгиллиларда муаффақиятли якунланди. </a:t>
            </a:r>
          </a:p>
          <a:p>
            <a:pPr marL="338138" indent="-338138" algn="just"/>
            <a:r>
              <a:rPr lang="en-US" sz="1800">
                <a:latin typeface="Arial" panose="020B0604020202020204" pitchFamily="34" charset="0"/>
                <a:cs typeface="Arial" panose="020B0604020202020204" pitchFamily="34" charset="0"/>
              </a:rPr>
              <a:t>III</a:t>
            </a:r>
            <a:r>
              <a:rPr lang="ru-RU" sz="1800">
                <a:latin typeface="Arial" panose="020B0604020202020204" pitchFamily="34" charset="0"/>
                <a:cs typeface="Arial" panose="020B0604020202020204" pitchFamily="34" charset="0"/>
              </a:rPr>
              <a:t> фаза тадқиқот </a:t>
            </a:r>
            <a:r>
              <a:rPr lang="uz-Cyrl-UZ" sz="1800">
                <a:latin typeface="Arial" panose="020B0604020202020204" pitchFamily="34" charset="0"/>
                <a:cs typeface="Arial" panose="020B0604020202020204" pitchFamily="34" charset="0"/>
              </a:rPr>
              <a:t>Хитой ва яна 5 давлатда жами 28000 кўнгиллида ўтказилади.</a:t>
            </a:r>
            <a:endParaRPr lang="ru-RU"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20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z-Cyrl-UZ" dirty="0"/>
              <a:t>Юқумли касалликлар хизмати тузилмаси</a:t>
            </a:r>
          </a:p>
        </p:txBody>
      </p:sp>
      <p:sp>
        <p:nvSpPr>
          <p:cNvPr id="3" name="Объект 2"/>
          <p:cNvSpPr>
            <a:spLocks noGrp="1"/>
          </p:cNvSpPr>
          <p:nvPr>
            <p:ph idx="1"/>
          </p:nvPr>
        </p:nvSpPr>
        <p:spPr>
          <a:xfrm>
            <a:off x="179513" y="486266"/>
            <a:ext cx="8784976" cy="5497404"/>
          </a:xfrm>
        </p:spPr>
        <p:txBody>
          <a:bodyPr/>
          <a:lstStyle/>
          <a:p>
            <a:endParaRPr lang="uz-Cyrl-UZ" dirty="0"/>
          </a:p>
        </p:txBody>
      </p:sp>
      <p:sp>
        <p:nvSpPr>
          <p:cNvPr id="4" name="Прямоугольник 3"/>
          <p:cNvSpPr/>
          <p:nvPr/>
        </p:nvSpPr>
        <p:spPr>
          <a:xfrm>
            <a:off x="1449976" y="1371600"/>
            <a:ext cx="6374675" cy="9274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uz-Cyrl-UZ" dirty="0">
                <a:solidFill>
                  <a:schemeClr val="dk1"/>
                </a:solidFill>
              </a:rPr>
              <a:t>Юқумли касалликлар </a:t>
            </a:r>
            <a:r>
              <a:rPr lang="x-none" dirty="0">
                <a:solidFill>
                  <a:schemeClr val="dk1"/>
                </a:solidFill>
              </a:rPr>
              <a:t>ўринларнинг </a:t>
            </a:r>
            <a:r>
              <a:rPr lang="uz-Cyrl-UZ" dirty="0">
                <a:solidFill>
                  <a:schemeClr val="dk1"/>
                </a:solidFill>
              </a:rPr>
              <a:t>умумий сони - </a:t>
            </a:r>
            <a:r>
              <a:rPr lang="ru-RU" dirty="0">
                <a:solidFill>
                  <a:schemeClr val="dk1"/>
                </a:solidFill>
              </a:rPr>
              <a:t>9426</a:t>
            </a:r>
            <a:endParaRPr lang="uz-Cyrl-UZ" dirty="0">
              <a:solidFill>
                <a:schemeClr val="dk1"/>
              </a:solidFill>
            </a:endParaRPr>
          </a:p>
        </p:txBody>
      </p:sp>
      <p:sp>
        <p:nvSpPr>
          <p:cNvPr id="7" name="Прямоугольник 6"/>
          <p:cNvSpPr/>
          <p:nvPr/>
        </p:nvSpPr>
        <p:spPr>
          <a:xfrm>
            <a:off x="1449976" y="2625634"/>
            <a:ext cx="6374675" cy="1031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a:t>Республика </a:t>
            </a:r>
            <a:r>
              <a:rPr lang="ru-RU" dirty="0" err="1"/>
              <a:t>муассасалари</a:t>
            </a:r>
            <a:r>
              <a:rPr lang="x-none" dirty="0"/>
              <a:t>да</a:t>
            </a:r>
            <a:r>
              <a:rPr lang="ru-RU" dirty="0"/>
              <a:t> – 400 </a:t>
            </a:r>
            <a:endParaRPr lang="uz-Cyrl-UZ" dirty="0"/>
          </a:p>
          <a:p>
            <a:pPr algn="ctr"/>
            <a:r>
              <a:rPr lang="uz-Cyrl-UZ" dirty="0"/>
              <a:t>Шаҳар шифохоналари</a:t>
            </a:r>
            <a:r>
              <a:rPr lang="x-none" dirty="0"/>
              <a:t>да</a:t>
            </a:r>
            <a:r>
              <a:rPr lang="ru-RU" dirty="0"/>
              <a:t> - 730</a:t>
            </a:r>
            <a:endParaRPr lang="uz-Cyrl-UZ" dirty="0"/>
          </a:p>
        </p:txBody>
      </p:sp>
      <p:sp>
        <p:nvSpPr>
          <p:cNvPr id="8" name="Прямоугольник 7"/>
          <p:cNvSpPr/>
          <p:nvPr/>
        </p:nvSpPr>
        <p:spPr>
          <a:xfrm>
            <a:off x="1449976" y="4036424"/>
            <a:ext cx="6374675" cy="9405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uz-Cyrl-UZ" dirty="0"/>
              <a:t>Ҳудудий (вилоят) юқумли касалликлар шифохоналари</a:t>
            </a:r>
            <a:r>
              <a:rPr lang="x-none" dirty="0"/>
              <a:t>да</a:t>
            </a:r>
            <a:r>
              <a:rPr lang="uz-Cyrl-UZ" dirty="0"/>
              <a:t> </a:t>
            </a:r>
            <a:r>
              <a:rPr lang="ru-RU" dirty="0"/>
              <a:t>- 3024</a:t>
            </a:r>
            <a:endParaRPr lang="uz-Cyrl-UZ" dirty="0"/>
          </a:p>
          <a:p>
            <a:pPr algn="ctr"/>
            <a:r>
              <a:rPr lang="uz-Cyrl-UZ" dirty="0"/>
              <a:t>Туман юқумли касалликлар бўлимлари</a:t>
            </a:r>
            <a:r>
              <a:rPr lang="x-none" dirty="0"/>
              <a:t>да</a:t>
            </a:r>
            <a:r>
              <a:rPr lang="uz-Cyrl-UZ" dirty="0"/>
              <a:t> </a:t>
            </a:r>
            <a:r>
              <a:rPr lang="ru-RU" dirty="0"/>
              <a:t>- 5272 </a:t>
            </a:r>
            <a:endParaRPr lang="uz-Cyrl-UZ" dirty="0"/>
          </a:p>
        </p:txBody>
      </p:sp>
      <p:sp>
        <p:nvSpPr>
          <p:cNvPr id="9" name="Прямоугольник 8"/>
          <p:cNvSpPr/>
          <p:nvPr/>
        </p:nvSpPr>
        <p:spPr>
          <a:xfrm>
            <a:off x="1449975" y="5192508"/>
            <a:ext cx="6374675" cy="1012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dirty="0"/>
              <a:t>КИЗ </a:t>
            </a:r>
            <a:r>
              <a:rPr lang="uz-Cyrl-UZ" dirty="0"/>
              <a:t>хоналари</a:t>
            </a:r>
          </a:p>
          <a:p>
            <a:pPr algn="ctr"/>
            <a:r>
              <a:rPr lang="ru-RU" dirty="0"/>
              <a:t>(туман </a:t>
            </a:r>
            <a:r>
              <a:rPr lang="ru-RU" dirty="0" err="1"/>
              <a:t>ва</a:t>
            </a:r>
            <a:r>
              <a:rPr lang="ru-RU" dirty="0"/>
              <a:t> </a:t>
            </a:r>
            <a:r>
              <a:rPr lang="ru-RU" dirty="0" err="1"/>
              <a:t>шаҳар</a:t>
            </a:r>
            <a:r>
              <a:rPr lang="ru-RU" dirty="0"/>
              <a:t> </a:t>
            </a:r>
            <a:r>
              <a:rPr lang="ru-RU" dirty="0" err="1"/>
              <a:t>поликлиникаларида</a:t>
            </a:r>
            <a:r>
              <a:rPr lang="ru-RU" dirty="0"/>
              <a:t>)</a:t>
            </a:r>
            <a:endParaRPr lang="uz-Cyrl-UZ" dirty="0"/>
          </a:p>
        </p:txBody>
      </p:sp>
    </p:spTree>
    <p:extLst>
      <p:ext uri="{BB962C8B-B14F-4D97-AF65-F5344CB8AC3E}">
        <p14:creationId xmlns:p14="http://schemas.microsoft.com/office/powerpoint/2010/main" val="31397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z-Cyrl-UZ" dirty="0"/>
              <a:t/>
            </a:r>
            <a:br>
              <a:rPr lang="uz-Cyrl-UZ" dirty="0"/>
            </a:br>
            <a:r>
              <a:rPr lang="uz-Cyrl-UZ" dirty="0"/>
              <a:t/>
            </a:r>
            <a:br>
              <a:rPr lang="uz-Cyrl-UZ" dirty="0"/>
            </a:br>
            <a:r>
              <a:rPr lang="uz-Cyrl-UZ" dirty="0"/>
              <a:t/>
            </a:r>
            <a:br>
              <a:rPr lang="uz-Cyrl-UZ" dirty="0"/>
            </a:br>
            <a:r>
              <a:rPr lang="uz-Cyrl-UZ" dirty="0"/>
              <a:t>Шифокорлар билан таъминланганлик</a:t>
            </a:r>
            <a:r>
              <a:rPr lang="ru-RU" dirty="0"/>
              <a:t/>
            </a:r>
            <a:br>
              <a:rPr lang="ru-RU" dirty="0"/>
            </a:br>
            <a:r>
              <a:rPr lang="uz-Cyrl-UZ" dirty="0"/>
              <a:t/>
            </a:r>
            <a:br>
              <a:rPr lang="uz-Cyrl-UZ" dirty="0"/>
            </a:br>
            <a:r>
              <a:rPr lang="uz-Cyrl-UZ" dirty="0"/>
              <a:t/>
            </a:r>
            <a:br>
              <a:rPr lang="uz-Cyrl-UZ" dirty="0"/>
            </a:br>
            <a:endParaRPr lang="uz-Cyrl-UZ"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941746817"/>
              </p:ext>
            </p:extLst>
          </p:nvPr>
        </p:nvGraphicFramePr>
        <p:xfrm>
          <a:off x="428323" y="636998"/>
          <a:ext cx="8446169" cy="5779405"/>
        </p:xfrm>
        <a:graphic>
          <a:graphicData uri="http://schemas.openxmlformats.org/drawingml/2006/table">
            <a:tbl>
              <a:tblPr firstRow="1" bandRow="1">
                <a:tableStyleId>{9DCAF9ED-07DC-4A11-8D7F-57B35C25682E}</a:tableStyleId>
              </a:tblPr>
              <a:tblGrid>
                <a:gridCol w="951870">
                  <a:extLst>
                    <a:ext uri="{9D8B030D-6E8A-4147-A177-3AD203B41FA5}">
                      <a16:colId xmlns:a16="http://schemas.microsoft.com/office/drawing/2014/main" xmlns="" val="1209817343"/>
                    </a:ext>
                  </a:extLst>
                </a:gridCol>
                <a:gridCol w="4678909">
                  <a:extLst>
                    <a:ext uri="{9D8B030D-6E8A-4147-A177-3AD203B41FA5}">
                      <a16:colId xmlns:a16="http://schemas.microsoft.com/office/drawing/2014/main" xmlns="" val="4196735708"/>
                    </a:ext>
                  </a:extLst>
                </a:gridCol>
                <a:gridCol w="2815390">
                  <a:extLst>
                    <a:ext uri="{9D8B030D-6E8A-4147-A177-3AD203B41FA5}">
                      <a16:colId xmlns:a16="http://schemas.microsoft.com/office/drawing/2014/main" xmlns="" val="2026746393"/>
                    </a:ext>
                  </a:extLst>
                </a:gridCol>
              </a:tblGrid>
              <a:tr h="339965">
                <a:tc>
                  <a:txBody>
                    <a:bodyPr/>
                    <a:lstStyle/>
                    <a:p>
                      <a:pPr marL="143510" indent="-6350" algn="ctr">
                        <a:lnSpc>
                          <a:spcPct val="103000"/>
                        </a:lnSpc>
                        <a:spcAft>
                          <a:spcPts val="210"/>
                        </a:spcAft>
                      </a:pPr>
                      <a:r>
                        <a:rPr lang="ru-RU" sz="1600" dirty="0">
                          <a:effectLst/>
                        </a:rPr>
                        <a:t>№</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uz-Cyrl-UZ" sz="1600" dirty="0">
                          <a:effectLst/>
                        </a:rPr>
                        <a:t>Ҳудудлар</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15000"/>
                        </a:lnSpc>
                        <a:spcAft>
                          <a:spcPts val="0"/>
                        </a:spcAft>
                      </a:pPr>
                      <a:r>
                        <a:rPr lang="uz-Cyrl-UZ" sz="1600" dirty="0">
                          <a:effectLst/>
                        </a:rPr>
                        <a:t>Жами</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28961239"/>
                  </a:ext>
                </a:extLst>
              </a:tr>
              <a:tr h="339965">
                <a:tc>
                  <a:txBody>
                    <a:bodyPr/>
                    <a:lstStyle/>
                    <a:p>
                      <a:pPr marL="143510" indent="-6350" algn="ctr">
                        <a:lnSpc>
                          <a:spcPct val="103000"/>
                        </a:lnSpc>
                        <a:spcAft>
                          <a:spcPts val="210"/>
                        </a:spcAft>
                      </a:pPr>
                      <a:r>
                        <a:rPr lang="ru-RU" sz="1600">
                          <a:effectLst/>
                        </a:rPr>
                        <a:t>1</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dirty="0" err="1">
                          <a:effectLst/>
                        </a:rPr>
                        <a:t>Андиж</a:t>
                      </a:r>
                      <a:r>
                        <a:rPr lang="uz-Cyrl-UZ" sz="1600" dirty="0">
                          <a:effectLst/>
                        </a:rPr>
                        <a:t>он вилояти</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79</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95540004"/>
                  </a:ext>
                </a:extLst>
              </a:tr>
              <a:tr h="339965">
                <a:tc>
                  <a:txBody>
                    <a:bodyPr/>
                    <a:lstStyle/>
                    <a:p>
                      <a:pPr marL="143510" indent="-6350" algn="ctr">
                        <a:lnSpc>
                          <a:spcPct val="103000"/>
                        </a:lnSpc>
                        <a:spcAft>
                          <a:spcPts val="210"/>
                        </a:spcAft>
                      </a:pPr>
                      <a:r>
                        <a:rPr lang="ru-RU" sz="1600">
                          <a:effectLst/>
                        </a:rPr>
                        <a:t>2</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dirty="0">
                          <a:effectLst/>
                        </a:rPr>
                        <a:t>Бух</a:t>
                      </a:r>
                      <a:r>
                        <a:rPr lang="uz-Cyrl-UZ" sz="1600" dirty="0">
                          <a:effectLst/>
                        </a:rPr>
                        <a:t>оро вилояти</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92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68253098"/>
                  </a:ext>
                </a:extLst>
              </a:tr>
              <a:tr h="339965">
                <a:tc>
                  <a:txBody>
                    <a:bodyPr/>
                    <a:lstStyle/>
                    <a:p>
                      <a:pPr marL="143510" indent="-6350" algn="ctr">
                        <a:lnSpc>
                          <a:spcPct val="103000"/>
                        </a:lnSpc>
                        <a:spcAft>
                          <a:spcPts val="210"/>
                        </a:spcAft>
                      </a:pPr>
                      <a:r>
                        <a:rPr lang="ru-RU" sz="1600">
                          <a:effectLst/>
                        </a:rPr>
                        <a:t>3</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uz-Cyrl-UZ" sz="1600">
                          <a:effectLst/>
                        </a:rPr>
                        <a:t>Жиззах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49</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15419052"/>
                  </a:ext>
                </a:extLst>
              </a:tr>
              <a:tr h="339965">
                <a:tc>
                  <a:txBody>
                    <a:bodyPr/>
                    <a:lstStyle/>
                    <a:p>
                      <a:pPr marL="143510" indent="-6350" algn="ctr">
                        <a:lnSpc>
                          <a:spcPct val="103000"/>
                        </a:lnSpc>
                        <a:spcAft>
                          <a:spcPts val="210"/>
                        </a:spcAft>
                      </a:pPr>
                      <a:r>
                        <a:rPr lang="ru-RU" sz="1600">
                          <a:effectLst/>
                        </a:rPr>
                        <a:t>4</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uz-Cyrl-UZ" sz="1600">
                          <a:effectLst/>
                        </a:rPr>
                        <a:t>Қ</a:t>
                      </a:r>
                      <a:r>
                        <a:rPr lang="ru-RU" sz="1600">
                          <a:effectLst/>
                        </a:rPr>
                        <a:t>ашкадар</a:t>
                      </a:r>
                      <a:r>
                        <a:rPr lang="uz-Cyrl-UZ" sz="1600">
                          <a:effectLst/>
                        </a:rPr>
                        <a:t>ё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a:effectLst/>
                        </a:rPr>
                        <a:t>117</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58754121"/>
                  </a:ext>
                </a:extLst>
              </a:tr>
              <a:tr h="339965">
                <a:tc>
                  <a:txBody>
                    <a:bodyPr/>
                    <a:lstStyle/>
                    <a:p>
                      <a:pPr marL="143510" indent="-6350" algn="ctr">
                        <a:lnSpc>
                          <a:spcPct val="103000"/>
                        </a:lnSpc>
                        <a:spcAft>
                          <a:spcPts val="210"/>
                        </a:spcAft>
                      </a:pPr>
                      <a:r>
                        <a:rPr lang="ru-RU" sz="1600">
                          <a:effectLst/>
                        </a:rPr>
                        <a:t>5</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dirty="0">
                          <a:effectLst/>
                        </a:rPr>
                        <a:t>Наманган</a:t>
                      </a:r>
                      <a:r>
                        <a:rPr lang="uz-Cyrl-UZ" sz="1600" dirty="0">
                          <a:effectLst/>
                        </a:rPr>
                        <a:t> вилояти</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81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68632467"/>
                  </a:ext>
                </a:extLst>
              </a:tr>
              <a:tr h="339965">
                <a:tc>
                  <a:txBody>
                    <a:bodyPr/>
                    <a:lstStyle/>
                    <a:p>
                      <a:pPr marL="143510" indent="-6350" algn="ctr">
                        <a:lnSpc>
                          <a:spcPct val="103000"/>
                        </a:lnSpc>
                        <a:spcAft>
                          <a:spcPts val="210"/>
                        </a:spcAft>
                      </a:pPr>
                      <a:r>
                        <a:rPr lang="ru-RU" sz="1600">
                          <a:effectLst/>
                        </a:rPr>
                        <a:t>6</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Самарқанд </a:t>
                      </a:r>
                      <a:r>
                        <a:rPr lang="uz-Cyrl-UZ" sz="1600">
                          <a:effectLst/>
                        </a:rPr>
                        <a:t>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a:effectLst/>
                        </a:rPr>
                        <a:t>111</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29801686"/>
                  </a:ext>
                </a:extLst>
              </a:tr>
              <a:tr h="339965">
                <a:tc>
                  <a:txBody>
                    <a:bodyPr/>
                    <a:lstStyle/>
                    <a:p>
                      <a:pPr marL="143510" indent="-6350" algn="ctr">
                        <a:lnSpc>
                          <a:spcPct val="103000"/>
                        </a:lnSpc>
                        <a:spcAft>
                          <a:spcPts val="210"/>
                        </a:spcAft>
                      </a:pPr>
                      <a:r>
                        <a:rPr lang="ru-RU" sz="1600">
                          <a:effectLst/>
                        </a:rPr>
                        <a:t>7</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С</a:t>
                      </a:r>
                      <a:r>
                        <a:rPr lang="uz-Cyrl-UZ" sz="1600">
                          <a:effectLst/>
                        </a:rPr>
                        <a:t>ирдарё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38</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095562054"/>
                  </a:ext>
                </a:extLst>
              </a:tr>
              <a:tr h="339965">
                <a:tc>
                  <a:txBody>
                    <a:bodyPr/>
                    <a:lstStyle/>
                    <a:p>
                      <a:pPr marL="143510" indent="-6350" algn="ctr">
                        <a:lnSpc>
                          <a:spcPct val="103000"/>
                        </a:lnSpc>
                        <a:spcAft>
                          <a:spcPts val="210"/>
                        </a:spcAft>
                      </a:pPr>
                      <a:r>
                        <a:rPr lang="ru-RU" sz="1600">
                          <a:effectLst/>
                        </a:rPr>
                        <a:t>8</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Сурхандар</a:t>
                      </a:r>
                      <a:r>
                        <a:rPr lang="uz-Cyrl-UZ" sz="1600">
                          <a:effectLst/>
                        </a:rPr>
                        <a:t>ё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92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881103270"/>
                  </a:ext>
                </a:extLst>
              </a:tr>
              <a:tr h="339965">
                <a:tc>
                  <a:txBody>
                    <a:bodyPr/>
                    <a:lstStyle/>
                    <a:p>
                      <a:pPr marL="143510" indent="-6350" algn="ctr">
                        <a:lnSpc>
                          <a:spcPct val="103000"/>
                        </a:lnSpc>
                        <a:spcAft>
                          <a:spcPts val="210"/>
                        </a:spcAft>
                      </a:pPr>
                      <a:r>
                        <a:rPr lang="ru-RU" sz="1600">
                          <a:effectLst/>
                        </a:rPr>
                        <a:t>9</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Навоий</a:t>
                      </a:r>
                      <a:r>
                        <a:rPr lang="uz-Cyrl-UZ" sz="1600">
                          <a:effectLst/>
                        </a:rPr>
                        <a:t>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35</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85155538"/>
                  </a:ext>
                </a:extLst>
              </a:tr>
              <a:tr h="339965">
                <a:tc>
                  <a:txBody>
                    <a:bodyPr/>
                    <a:lstStyle/>
                    <a:p>
                      <a:pPr marL="143510" indent="-6350" algn="ctr">
                        <a:lnSpc>
                          <a:spcPct val="103000"/>
                        </a:lnSpc>
                        <a:spcAft>
                          <a:spcPts val="210"/>
                        </a:spcAft>
                      </a:pPr>
                      <a:r>
                        <a:rPr lang="ru-RU" sz="1600">
                          <a:effectLst/>
                        </a:rPr>
                        <a:t>10</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Хор</a:t>
                      </a:r>
                      <a:r>
                        <a:rPr lang="uz-Cyrl-UZ" sz="1600">
                          <a:effectLst/>
                        </a:rPr>
                        <a:t>азм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71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26130652"/>
                  </a:ext>
                </a:extLst>
              </a:tr>
              <a:tr h="339965">
                <a:tc>
                  <a:txBody>
                    <a:bodyPr/>
                    <a:lstStyle/>
                    <a:p>
                      <a:pPr marL="143510" indent="-6350" algn="ctr">
                        <a:lnSpc>
                          <a:spcPct val="103000"/>
                        </a:lnSpc>
                        <a:spcAft>
                          <a:spcPts val="210"/>
                        </a:spcAft>
                      </a:pPr>
                      <a:r>
                        <a:rPr lang="ru-RU" sz="1600">
                          <a:effectLst/>
                        </a:rPr>
                        <a:t>11</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Ф</a:t>
                      </a:r>
                      <a:r>
                        <a:rPr lang="uz-Cyrl-UZ" sz="1600">
                          <a:effectLst/>
                        </a:rPr>
                        <a:t>арғона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122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24294057"/>
                  </a:ext>
                </a:extLst>
              </a:tr>
              <a:tr h="339965">
                <a:tc>
                  <a:txBody>
                    <a:bodyPr/>
                    <a:lstStyle/>
                    <a:p>
                      <a:pPr marL="143510" indent="-6350" algn="ctr">
                        <a:lnSpc>
                          <a:spcPct val="103000"/>
                        </a:lnSpc>
                        <a:spcAft>
                          <a:spcPts val="210"/>
                        </a:spcAft>
                      </a:pPr>
                      <a:r>
                        <a:rPr lang="ru-RU" sz="1600">
                          <a:effectLst/>
                        </a:rPr>
                        <a:t>12</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Тошкент</a:t>
                      </a:r>
                      <a:r>
                        <a:rPr lang="uz-Cyrl-UZ" sz="1600">
                          <a:effectLst/>
                        </a:rPr>
                        <a:t>  вилояти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101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69790482"/>
                  </a:ext>
                </a:extLst>
              </a:tr>
              <a:tr h="339965">
                <a:tc>
                  <a:txBody>
                    <a:bodyPr/>
                    <a:lstStyle/>
                    <a:p>
                      <a:pPr marL="143510" indent="-6350" algn="ctr">
                        <a:lnSpc>
                          <a:spcPct val="103000"/>
                        </a:lnSpc>
                        <a:spcAft>
                          <a:spcPts val="210"/>
                        </a:spcAft>
                      </a:pPr>
                      <a:r>
                        <a:rPr lang="ru-RU" sz="1600">
                          <a:effectLst/>
                        </a:rPr>
                        <a:t>13</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uz-Cyrl-UZ" sz="1600">
                          <a:effectLst/>
                        </a:rPr>
                        <a:t>Қ</a:t>
                      </a:r>
                      <a:r>
                        <a:rPr lang="ru-RU" sz="1600">
                          <a:effectLst/>
                        </a:rPr>
                        <a:t>орақалпоғистон</a:t>
                      </a:r>
                      <a:r>
                        <a:rPr lang="uz-Cyrl-UZ" sz="1600">
                          <a:effectLst/>
                        </a:rPr>
                        <a:t> Респ.</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60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03598565"/>
                  </a:ext>
                </a:extLst>
              </a:tr>
              <a:tr h="339965">
                <a:tc>
                  <a:txBody>
                    <a:bodyPr/>
                    <a:lstStyle/>
                    <a:p>
                      <a:pPr marL="143510" indent="-6350" algn="ctr">
                        <a:lnSpc>
                          <a:spcPct val="103000"/>
                        </a:lnSpc>
                        <a:spcAft>
                          <a:spcPts val="210"/>
                        </a:spcAft>
                      </a:pPr>
                      <a:r>
                        <a:rPr lang="ru-RU" sz="1600">
                          <a:effectLst/>
                        </a:rPr>
                        <a:t>14</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Тошкент</a:t>
                      </a:r>
                      <a:r>
                        <a:rPr lang="uz-Cyrl-UZ" sz="1600">
                          <a:effectLst/>
                        </a:rPr>
                        <a:t> шаҳри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102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92163535"/>
                  </a:ext>
                </a:extLst>
              </a:tr>
              <a:tr h="339965">
                <a:tc>
                  <a:txBody>
                    <a:bodyPr/>
                    <a:lstStyle/>
                    <a:p>
                      <a:pPr marL="143510" indent="-6350" algn="ctr">
                        <a:lnSpc>
                          <a:spcPct val="103000"/>
                        </a:lnSpc>
                        <a:spcAft>
                          <a:spcPts val="210"/>
                        </a:spcAft>
                      </a:pPr>
                      <a:r>
                        <a:rPr lang="ru-RU" sz="1600">
                          <a:effectLst/>
                        </a:rPr>
                        <a:t>15</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ru-RU" sz="1600">
                          <a:effectLst/>
                        </a:rPr>
                        <a:t>Республика </a:t>
                      </a:r>
                      <a:r>
                        <a:rPr lang="uz-Cyrl-UZ" sz="1600">
                          <a:effectLst/>
                        </a:rPr>
                        <a:t>муссасалари</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48</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250772922"/>
                  </a:ext>
                </a:extLst>
              </a:tr>
              <a:tr h="339965">
                <a:tc>
                  <a:txBody>
                    <a:bodyPr/>
                    <a:lstStyle/>
                    <a:p>
                      <a:pPr marL="143510" indent="-6350" algn="ctr">
                        <a:lnSpc>
                          <a:spcPct val="103000"/>
                        </a:lnSpc>
                        <a:spcAft>
                          <a:spcPts val="210"/>
                        </a:spcAft>
                      </a:pPr>
                      <a:r>
                        <a:rPr lang="ru-RU" sz="1600">
                          <a:effectLst/>
                        </a:rPr>
                        <a:t> </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just">
                        <a:lnSpc>
                          <a:spcPct val="103000"/>
                        </a:lnSpc>
                        <a:spcAft>
                          <a:spcPts val="210"/>
                        </a:spcAft>
                      </a:pPr>
                      <a:r>
                        <a:rPr lang="uz-Cyrl-UZ" sz="1600" dirty="0">
                          <a:solidFill>
                            <a:schemeClr val="dk1"/>
                          </a:solidFill>
                          <a:effectLst/>
                          <a:latin typeface="+mn-lt"/>
                          <a:ea typeface="+mn-ea"/>
                          <a:cs typeface="+mn-cs"/>
                        </a:rPr>
                        <a:t>Умумий</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43510" indent="-6350" algn="ctr">
                        <a:lnSpc>
                          <a:spcPct val="103000"/>
                        </a:lnSpc>
                        <a:spcAft>
                          <a:spcPts val="210"/>
                        </a:spcAft>
                      </a:pPr>
                      <a:r>
                        <a:rPr lang="ru-RU" sz="1600" dirty="0">
                          <a:effectLst/>
                        </a:rPr>
                        <a:t>1194</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19288593"/>
                  </a:ext>
                </a:extLst>
              </a:tr>
            </a:tbl>
          </a:graphicData>
        </a:graphic>
      </p:graphicFrame>
    </p:spTree>
    <p:extLst>
      <p:ext uri="{BB962C8B-B14F-4D97-AF65-F5344CB8AC3E}">
        <p14:creationId xmlns:p14="http://schemas.microsoft.com/office/powerpoint/2010/main" val="122144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sz="2400" dirty="0">
                <a:latin typeface="Times New Roman" panose="02020603050405020304" pitchFamily="18" charset="0"/>
                <a:cs typeface="Times New Roman" panose="02020603050405020304" pitchFamily="18" charset="0"/>
              </a:rPr>
              <a:t/>
            </a:r>
            <a:br>
              <a:rPr lang="uz-Cyrl-UZ" sz="2400" dirty="0">
                <a:latin typeface="Times New Roman" panose="02020603050405020304" pitchFamily="18" charset="0"/>
                <a:cs typeface="Times New Roman" panose="02020603050405020304" pitchFamily="18" charset="0"/>
              </a:rPr>
            </a:br>
            <a:r>
              <a:rPr lang="uz-Cyrl-UZ" sz="2400" dirty="0">
                <a:latin typeface="Times New Roman" panose="02020603050405020304" pitchFamily="18" charset="0"/>
                <a:cs typeface="Times New Roman" panose="02020603050405020304" pitchFamily="18" charset="0"/>
              </a:rPr>
              <a:t>МАТЕРИАЛ-ТЕХНИК БАЗА ХОЛАТИ</a:t>
            </a:r>
            <a:br>
              <a:rPr lang="uz-Cyrl-UZ" sz="2400" dirty="0">
                <a:latin typeface="Times New Roman" panose="02020603050405020304" pitchFamily="18" charset="0"/>
                <a:cs typeface="Times New Roman" panose="02020603050405020304" pitchFamily="18" charset="0"/>
              </a:rPr>
            </a:br>
            <a:endParaRPr lang="uz-Cyrl-UZ"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79512" y="680298"/>
            <a:ext cx="8784976" cy="5497404"/>
          </a:xfrm>
        </p:spPr>
        <p:txBody>
          <a:bodyPr>
            <a:noAutofit/>
          </a:bodyPr>
          <a:lstStyle/>
          <a:p>
            <a:pPr algn="just"/>
            <a:r>
              <a:rPr lang="uz-Cyrl-UZ" sz="2100" dirty="0"/>
              <a:t>Сўнгги 10-15 йиллар давомида ушбу амалий соғлиқни сақлаш тузилмаларига нафақат ўткир юқумли касалликларни </a:t>
            </a:r>
            <a:r>
              <a:rPr lang="x-none" sz="2100" dirty="0"/>
              <a:t>ташҳислаш ва </a:t>
            </a:r>
            <a:r>
              <a:rPr lang="uz-Cyrl-UZ" sz="2100" dirty="0"/>
              <a:t>даволаш юклатилган шунингдек, жиддий функционал ва лаборатор </a:t>
            </a:r>
            <a:r>
              <a:rPr lang="x-none" sz="2100" dirty="0"/>
              <a:t>ташҳиси</a:t>
            </a:r>
            <a:r>
              <a:rPr lang="uz-Cyrl-UZ" sz="2100" dirty="0"/>
              <a:t> талаб этадиган сурункали инфекциялар (ОИВ/ОИТС, сурункали  гепатитлар ва жигар циррозлари) ҳам юклатилган. </a:t>
            </a:r>
            <a:r>
              <a:rPr lang="x-none" sz="2100" dirty="0"/>
              <a:t>Ай</a:t>
            </a:r>
            <a:r>
              <a:rPr lang="uz-Cyrl-UZ" sz="2100" dirty="0"/>
              <a:t>римларини эътиборга олмаганда </a:t>
            </a:r>
            <a:r>
              <a:rPr lang="x-none" sz="2100" dirty="0"/>
              <a:t>в</a:t>
            </a:r>
            <a:r>
              <a:rPr lang="uz-Cyrl-UZ" sz="2100" dirty="0"/>
              <a:t>илоят хаттоки Республика даражасидаги</a:t>
            </a:r>
            <a:r>
              <a:rPr lang="x-none" sz="2100" dirty="0"/>
              <a:t> </a:t>
            </a:r>
            <a:r>
              <a:rPr lang="uz-Cyrl-UZ" sz="2100" dirty="0"/>
              <a:t>барча юқумли касалликлар шифохоналарида, қуйидаги асбоб-ускуналар йўқ:</a:t>
            </a:r>
          </a:p>
          <a:p>
            <a:pPr lvl="1" algn="just"/>
            <a:r>
              <a:rPr lang="uz-Cyrl-UZ" sz="2100" dirty="0"/>
              <a:t>У</a:t>
            </a:r>
            <a:r>
              <a:rPr lang="ru-RU" sz="2100" dirty="0" err="1"/>
              <a:t>льтратовушли</a:t>
            </a:r>
            <a:r>
              <a:rPr lang="ru-RU" sz="2100" dirty="0"/>
              <a:t> </a:t>
            </a:r>
            <a:r>
              <a:rPr lang="ru-RU" sz="2100" dirty="0" err="1"/>
              <a:t>эластометрия</a:t>
            </a:r>
            <a:r>
              <a:rPr lang="ru-RU" sz="2100" dirty="0"/>
              <a:t> </a:t>
            </a:r>
            <a:r>
              <a:rPr lang="ru-RU" sz="2100" dirty="0" err="1"/>
              <a:t>аппарати</a:t>
            </a:r>
            <a:r>
              <a:rPr lang="ru-RU" sz="2100" dirty="0"/>
              <a:t> (</a:t>
            </a:r>
            <a:r>
              <a:rPr lang="ru-RU" sz="2100" dirty="0" err="1"/>
              <a:t>фиброскан</a:t>
            </a:r>
            <a:r>
              <a:rPr lang="ru-RU" sz="2100" dirty="0"/>
              <a:t>)</a:t>
            </a:r>
            <a:endParaRPr lang="uz-Cyrl-UZ" sz="2100" dirty="0"/>
          </a:p>
          <a:p>
            <a:pPr lvl="1" algn="just"/>
            <a:r>
              <a:rPr lang="uz-Cyrl-UZ" sz="2100" dirty="0"/>
              <a:t>Доплерометрия функциясига эга </a:t>
            </a:r>
            <a:r>
              <a:rPr lang="ru-RU" sz="2100" dirty="0"/>
              <a:t>ультра</a:t>
            </a:r>
            <a:r>
              <a:rPr lang="uz-Cyrl-UZ" sz="2100" dirty="0"/>
              <a:t>товуш диагностика аппарати</a:t>
            </a:r>
          </a:p>
          <a:p>
            <a:pPr lvl="1" algn="just"/>
            <a:r>
              <a:rPr lang="ru-RU" sz="2100" dirty="0" err="1"/>
              <a:t>Эндоскопик</a:t>
            </a:r>
            <a:r>
              <a:rPr lang="ru-RU" sz="2100" dirty="0"/>
              <a:t> </a:t>
            </a:r>
            <a:r>
              <a:rPr lang="ru-RU" sz="2100" dirty="0" err="1"/>
              <a:t>системалар</a:t>
            </a:r>
            <a:endParaRPr lang="uz-Cyrl-UZ" sz="2100" dirty="0"/>
          </a:p>
          <a:p>
            <a:pPr lvl="1" algn="just"/>
            <a:r>
              <a:rPr lang="uz-Cyrl-UZ" sz="2100" dirty="0"/>
              <a:t>Замонавий лаборатор асбоб-ускуналар</a:t>
            </a:r>
            <a:r>
              <a:rPr lang="ru-RU" sz="2100" dirty="0"/>
              <a:t>, </a:t>
            </a:r>
            <a:r>
              <a:rPr lang="uz-Cyrl-UZ" sz="2100" dirty="0"/>
              <a:t>яъни</a:t>
            </a:r>
            <a:r>
              <a:rPr lang="ru-RU" sz="2100" dirty="0"/>
              <a:t>:</a:t>
            </a:r>
            <a:endParaRPr lang="uz-Cyrl-UZ" sz="2100" dirty="0"/>
          </a:p>
          <a:p>
            <a:pPr lvl="2" algn="just"/>
            <a:r>
              <a:rPr lang="ru-RU" sz="2100" dirty="0"/>
              <a:t>Автоматик </a:t>
            </a:r>
            <a:r>
              <a:rPr lang="ru-RU" sz="2100" dirty="0" err="1"/>
              <a:t>биокимёвий</a:t>
            </a:r>
            <a:r>
              <a:rPr lang="ru-RU" sz="2100" dirty="0"/>
              <a:t> </a:t>
            </a:r>
            <a:r>
              <a:rPr lang="ru-RU" sz="2100" dirty="0" err="1"/>
              <a:t>анализаторлар</a:t>
            </a:r>
            <a:endParaRPr lang="uz-Cyrl-UZ" sz="2100" dirty="0"/>
          </a:p>
          <a:p>
            <a:pPr lvl="2" algn="just"/>
            <a:r>
              <a:rPr lang="uz-Cyrl-UZ" sz="2100" dirty="0"/>
              <a:t>Тўлиқ жиҳозланган </a:t>
            </a:r>
            <a:r>
              <a:rPr lang="ru-RU" sz="2100" dirty="0"/>
              <a:t>П</a:t>
            </a:r>
            <a:r>
              <a:rPr lang="uz-Cyrl-UZ" sz="2100" dirty="0"/>
              <a:t>З</a:t>
            </a:r>
            <a:r>
              <a:rPr lang="ru-RU" sz="2100" dirty="0"/>
              <a:t>Р лаборатория</a:t>
            </a:r>
            <a:endParaRPr lang="uz-Cyrl-UZ" sz="2100" dirty="0"/>
          </a:p>
          <a:p>
            <a:pPr lvl="2" algn="just"/>
            <a:r>
              <a:rPr lang="uz-Cyrl-UZ" sz="2100" dirty="0"/>
              <a:t>Тўлиқ жиҳозланган </a:t>
            </a:r>
            <a:r>
              <a:rPr lang="ru-RU" sz="2100" dirty="0"/>
              <a:t>ИФА лаборатория</a:t>
            </a:r>
            <a:endParaRPr lang="uz-Cyrl-UZ" sz="2100" dirty="0"/>
          </a:p>
          <a:p>
            <a:pPr lvl="2" algn="just"/>
            <a:r>
              <a:rPr lang="ru-RU" sz="2100" dirty="0"/>
              <a:t>Компьютер </a:t>
            </a:r>
            <a:r>
              <a:rPr lang="ru-RU" sz="2100" dirty="0" err="1"/>
              <a:t>томографлар</a:t>
            </a:r>
            <a:endParaRPr lang="uz-Cyrl-UZ" sz="2100" dirty="0"/>
          </a:p>
          <a:p>
            <a:endParaRPr lang="uz-Cyrl-UZ" sz="2100" dirty="0"/>
          </a:p>
        </p:txBody>
      </p:sp>
    </p:spTree>
    <p:extLst>
      <p:ext uri="{BB962C8B-B14F-4D97-AF65-F5344CB8AC3E}">
        <p14:creationId xmlns:p14="http://schemas.microsoft.com/office/powerpoint/2010/main" val="129757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9138" y="280261"/>
            <a:ext cx="9156992" cy="520366"/>
          </a:xfrm>
        </p:spPr>
        <p:txBody>
          <a:bodyPr>
            <a:normAutofit fontScale="90000"/>
          </a:bodyPr>
          <a:lstStyle/>
          <a:p>
            <a:pPr algn="ct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2000" b="1" dirty="0">
                <a:latin typeface="Times New Roman" panose="02020603050405020304" pitchFamily="18" charset="0"/>
                <a:cs typeface="Times New Roman" panose="02020603050405020304" pitchFamily="18" charset="0"/>
              </a:rPr>
              <a:t>КАСАЛЛАНИШ ВАЗИЯТИНИНГ ТАҲЛИЛИ</a:t>
            </a:r>
            <a:br>
              <a:rPr lang="ru-RU" sz="2000" b="1" dirty="0">
                <a:latin typeface="Times New Roman" panose="02020603050405020304" pitchFamily="18" charset="0"/>
                <a:cs typeface="Times New Roman" panose="02020603050405020304" pitchFamily="18" charset="0"/>
              </a:rPr>
            </a:br>
            <a:r>
              <a:rPr lang="ru-RU" sz="2000" b="1" dirty="0">
                <a:latin typeface="Times New Roman" panose="02020603050405020304" pitchFamily="18" charset="0"/>
                <a:cs typeface="Times New Roman" panose="02020603050405020304" pitchFamily="18" charset="0"/>
              </a:rPr>
              <a:t>Республика </a:t>
            </a:r>
            <a:r>
              <a:rPr lang="ru-RU" sz="2000" b="1" dirty="0" err="1">
                <a:latin typeface="Times New Roman" panose="02020603050405020304" pitchFamily="18" charset="0"/>
                <a:cs typeface="Times New Roman" panose="02020603050405020304" pitchFamily="18" charset="0"/>
              </a:rPr>
              <a:t>миқёсида</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асосий</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вирусли</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инфекциялар</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бўйича</a:t>
            </a:r>
            <a:r>
              <a:rPr lang="ru-RU" sz="2000" b="1" dirty="0">
                <a:latin typeface="Times New Roman" panose="02020603050405020304" pitchFamily="18" charset="0"/>
                <a:cs typeface="Times New Roman" panose="02020603050405020304" pitchFamily="18" charset="0"/>
              </a:rPr>
              <a:t> 2020 </a:t>
            </a:r>
            <a:r>
              <a:rPr lang="ru-RU" sz="2000" b="1" dirty="0" err="1">
                <a:latin typeface="Times New Roman" panose="02020603050405020304" pitchFamily="18" charset="0"/>
                <a:cs typeface="Times New Roman" panose="02020603050405020304" pitchFamily="18" charset="0"/>
              </a:rPr>
              <a:t>йил</a:t>
            </a:r>
            <a:r>
              <a:rPr lang="ru-RU" sz="2000" b="1" dirty="0">
                <a:latin typeface="Times New Roman" panose="02020603050405020304" pitchFamily="18" charset="0"/>
                <a:cs typeface="Times New Roman" panose="02020603050405020304" pitchFamily="18" charset="0"/>
              </a:rPr>
              <a:t> 9 ой </a:t>
            </a:r>
            <a:r>
              <a:rPr lang="ru-RU" sz="2000" b="1" dirty="0" err="1">
                <a:latin typeface="Times New Roman" panose="02020603050405020304" pitchFamily="18" charset="0"/>
                <a:cs typeface="Times New Roman" panose="02020603050405020304" pitchFamily="18" charset="0"/>
              </a:rPr>
              <a:t>учун</a:t>
            </a:r>
            <a:r>
              <a:rPr lang="ru-RU" sz="2000" b="1"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маълумотлар</a:t>
            </a:r>
            <a:r>
              <a:rPr lang="ru-RU" sz="2000" b="1" dirty="0">
                <a:latin typeface="Times New Roman" panose="02020603050405020304" pitchFamily="18" charset="0"/>
                <a:cs typeface="Times New Roman" panose="02020603050405020304" pitchFamily="18" charset="0"/>
              </a:rPr>
              <a:t> </a:t>
            </a:r>
            <a:br>
              <a:rPr lang="ru-RU" sz="2000" b="1" dirty="0">
                <a:latin typeface="Times New Roman" panose="02020603050405020304" pitchFamily="18" charset="0"/>
                <a:cs typeface="Times New Roman" panose="02020603050405020304" pitchFamily="18" charset="0"/>
              </a:rPr>
            </a:br>
            <a:r>
              <a:rPr lang="ru-RU" sz="2000" b="1" dirty="0">
                <a:latin typeface="Times New Roman" panose="02020603050405020304" pitchFamily="18" charset="0"/>
                <a:cs typeface="Times New Roman" panose="02020603050405020304" pitchFamily="18" charset="0"/>
              </a:rPr>
              <a:t>                                                                                                                                         </a:t>
            </a:r>
            <a:br>
              <a:rPr lang="ru-RU" sz="2000" b="1" dirty="0">
                <a:latin typeface="Times New Roman" panose="02020603050405020304" pitchFamily="18" charset="0"/>
                <a:cs typeface="Times New Roman" panose="02020603050405020304" pitchFamily="18" charset="0"/>
              </a:rPr>
            </a:br>
            <a:endParaRPr lang="uz-Cyrl-UZ" sz="2000"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434099991"/>
              </p:ext>
            </p:extLst>
          </p:nvPr>
        </p:nvGraphicFramePr>
        <p:xfrm>
          <a:off x="457200" y="1000124"/>
          <a:ext cx="8378790" cy="4977167"/>
        </p:xfrm>
        <a:graphic>
          <a:graphicData uri="http://schemas.openxmlformats.org/drawingml/2006/table">
            <a:tbl>
              <a:tblPr firstRow="1" bandRow="1">
                <a:tableStyleId>{72833802-FEF1-4C79-8D5D-14CF1EAF98D9}</a:tableStyleId>
              </a:tblPr>
              <a:tblGrid>
                <a:gridCol w="2738387">
                  <a:extLst>
                    <a:ext uri="{9D8B030D-6E8A-4147-A177-3AD203B41FA5}">
                      <a16:colId xmlns:a16="http://schemas.microsoft.com/office/drawing/2014/main" xmlns="" val="1283939787"/>
                    </a:ext>
                  </a:extLst>
                </a:gridCol>
                <a:gridCol w="1540042">
                  <a:extLst>
                    <a:ext uri="{9D8B030D-6E8A-4147-A177-3AD203B41FA5}">
                      <a16:colId xmlns:a16="http://schemas.microsoft.com/office/drawing/2014/main" xmlns="" val="2761984218"/>
                    </a:ext>
                  </a:extLst>
                </a:gridCol>
                <a:gridCol w="1434165">
                  <a:extLst>
                    <a:ext uri="{9D8B030D-6E8A-4147-A177-3AD203B41FA5}">
                      <a16:colId xmlns:a16="http://schemas.microsoft.com/office/drawing/2014/main" xmlns="" val="679838173"/>
                    </a:ext>
                  </a:extLst>
                </a:gridCol>
                <a:gridCol w="1366787">
                  <a:extLst>
                    <a:ext uri="{9D8B030D-6E8A-4147-A177-3AD203B41FA5}">
                      <a16:colId xmlns:a16="http://schemas.microsoft.com/office/drawing/2014/main" xmlns="" val="1276256966"/>
                    </a:ext>
                  </a:extLst>
                </a:gridCol>
                <a:gridCol w="1299409">
                  <a:extLst>
                    <a:ext uri="{9D8B030D-6E8A-4147-A177-3AD203B41FA5}">
                      <a16:colId xmlns:a16="http://schemas.microsoft.com/office/drawing/2014/main" xmlns="" val="2283529971"/>
                    </a:ext>
                  </a:extLst>
                </a:gridCol>
              </a:tblGrid>
              <a:tr h="433512">
                <a:tc>
                  <a:txBody>
                    <a:bodyPr/>
                    <a:lstStyle/>
                    <a:p>
                      <a:pPr algn="ctr"/>
                      <a:r>
                        <a:rPr lang="uz-Cyrl-UZ" sz="2000" dirty="0"/>
                        <a:t>Нозологии </a:t>
                      </a:r>
                      <a:endParaRPr lang="uz-Cyrl-UZ"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gridSpan="2">
                  <a:txBody>
                    <a:bodyPr/>
                    <a:lstStyle/>
                    <a:p>
                      <a:pPr algn="ctr"/>
                      <a:r>
                        <a:rPr lang="uz-Cyrl-UZ" sz="2000" dirty="0"/>
                        <a:t>Абс.пок.</a:t>
                      </a:r>
                      <a:endParaRPr lang="uz-Cyrl-UZ"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hMerge="1">
                  <a:txBody>
                    <a:bodyPr/>
                    <a:lstStyle/>
                    <a:p>
                      <a:endParaRPr lang="uz-Cyrl-UZ" dirty="0"/>
                    </a:p>
                  </a:txBody>
                  <a:tcPr/>
                </a:tc>
                <a:tc gridSpan="2">
                  <a:txBody>
                    <a:bodyPr/>
                    <a:lstStyle/>
                    <a:p>
                      <a:pPr algn="ctr"/>
                      <a:r>
                        <a:rPr lang="uz-Cyrl-UZ" sz="2000" dirty="0"/>
                        <a:t>Интенс.пок.</a:t>
                      </a:r>
                      <a:endParaRPr lang="uz-Cyrl-UZ" sz="20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hMerge="1">
                  <a:txBody>
                    <a:bodyPr/>
                    <a:lstStyle/>
                    <a:p>
                      <a:endParaRPr lang="uz-Cyrl-UZ" dirty="0"/>
                    </a:p>
                  </a:txBody>
                  <a:tcPr/>
                </a:tc>
                <a:extLst>
                  <a:ext uri="{0D108BD9-81ED-4DB2-BD59-A6C34878D82A}">
                    <a16:rowId xmlns:a16="http://schemas.microsoft.com/office/drawing/2014/main" xmlns="" val="676813432"/>
                  </a:ext>
                </a:extLst>
              </a:tr>
              <a:tr h="433512">
                <a:tc>
                  <a:txBody>
                    <a:bodyPr/>
                    <a:lstStyle/>
                    <a:p>
                      <a:pPr algn="ctr"/>
                      <a:endParaRPr lang="uz-Cyrl-UZ"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sz="1600" b="1" dirty="0">
                          <a:solidFill>
                            <a:schemeClr val="accent2">
                              <a:lumMod val="75000"/>
                            </a:schemeClr>
                          </a:solidFill>
                        </a:rPr>
                        <a:t>2019</a:t>
                      </a:r>
                      <a:endParaRPr lang="uz-Cyrl-UZ" sz="16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sz="1600" b="1" dirty="0">
                          <a:solidFill>
                            <a:schemeClr val="accent2">
                              <a:lumMod val="75000"/>
                            </a:schemeClr>
                          </a:solidFill>
                        </a:rPr>
                        <a:t>2020</a:t>
                      </a:r>
                      <a:endParaRPr lang="uz-Cyrl-UZ" sz="16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sz="1600" b="1" dirty="0">
                          <a:solidFill>
                            <a:schemeClr val="accent2">
                              <a:lumMod val="75000"/>
                            </a:schemeClr>
                          </a:solidFill>
                        </a:rPr>
                        <a:t>2019</a:t>
                      </a:r>
                      <a:endParaRPr lang="uz-Cyrl-UZ" sz="16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z-Cyrl-UZ" sz="1600" b="1" dirty="0">
                          <a:solidFill>
                            <a:schemeClr val="accent2">
                              <a:lumMod val="75000"/>
                            </a:schemeClr>
                          </a:solidFill>
                        </a:rPr>
                        <a:t>2020</a:t>
                      </a:r>
                      <a:endParaRPr lang="uz-Cyrl-UZ" sz="1600" b="1" dirty="0">
                        <a:solidFill>
                          <a:schemeClr val="accent2">
                            <a:lumMod val="7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201074"/>
                  </a:ext>
                </a:extLst>
              </a:tr>
              <a:tr h="624250">
                <a:tc>
                  <a:txBody>
                    <a:bodyPr/>
                    <a:lstStyle/>
                    <a:p>
                      <a:pPr marL="143510" indent="-6350" algn="ctr">
                        <a:lnSpc>
                          <a:spcPct val="103000"/>
                        </a:lnSpc>
                        <a:spcAft>
                          <a:spcPts val="0"/>
                        </a:spcAft>
                      </a:pPr>
                      <a:r>
                        <a:rPr lang="uz-Cyrl-UZ" sz="1600" dirty="0">
                          <a:effectLst/>
                        </a:rPr>
                        <a:t>ЎИИ</a:t>
                      </a:r>
                      <a:r>
                        <a:rPr lang="ru-RU" sz="1600" dirty="0">
                          <a:effectLst/>
                        </a:rPr>
                        <a:t> (</a:t>
                      </a:r>
                      <a:r>
                        <a:rPr lang="ru-RU" sz="1600" dirty="0" err="1">
                          <a:effectLst/>
                        </a:rPr>
                        <a:t>ўткир</a:t>
                      </a:r>
                      <a:r>
                        <a:rPr lang="ru-RU" sz="1600" dirty="0">
                          <a:effectLst/>
                        </a:rPr>
                        <a:t> </a:t>
                      </a:r>
                      <a:r>
                        <a:rPr lang="ru-RU" sz="1600" dirty="0" err="1">
                          <a:effectLst/>
                        </a:rPr>
                        <a:t>ичак</a:t>
                      </a:r>
                      <a:r>
                        <a:rPr lang="ru-RU" sz="1600" dirty="0">
                          <a:effectLst/>
                        </a:rPr>
                        <a:t> </a:t>
                      </a:r>
                      <a:r>
                        <a:rPr lang="ru-RU" sz="1600" dirty="0" err="1">
                          <a:effectLst/>
                        </a:rPr>
                        <a:t>инфекциялари</a:t>
                      </a:r>
                      <a:r>
                        <a:rPr lang="ru-RU" sz="1600" dirty="0">
                          <a:effectLst/>
                        </a:rPr>
                        <a:t>)</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5741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1725</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17,2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5,0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39849357"/>
                  </a:ext>
                </a:extLst>
              </a:tr>
              <a:tr h="411913">
                <a:tc>
                  <a:txBody>
                    <a:bodyPr/>
                    <a:lstStyle/>
                    <a:p>
                      <a:pPr marL="143510" indent="-6350" algn="ctr">
                        <a:lnSpc>
                          <a:spcPct val="103000"/>
                        </a:lnSpc>
                        <a:spcAft>
                          <a:spcPts val="0"/>
                        </a:spcAft>
                      </a:pPr>
                      <a:r>
                        <a:rPr lang="ru-RU" sz="1600" dirty="0" err="1">
                          <a:effectLst/>
                        </a:rPr>
                        <a:t>Вирусли</a:t>
                      </a:r>
                      <a:r>
                        <a:rPr lang="ru-RU" sz="1600" dirty="0">
                          <a:effectLst/>
                        </a:rPr>
                        <a:t> гепатит</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2413</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400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7,2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1,2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7690166"/>
                  </a:ext>
                </a:extLst>
              </a:tr>
              <a:tr h="406476">
                <a:tc>
                  <a:txBody>
                    <a:bodyPr/>
                    <a:lstStyle/>
                    <a:p>
                      <a:pPr marL="143510" indent="-6350" algn="ctr">
                        <a:lnSpc>
                          <a:spcPct val="103000"/>
                        </a:lnSpc>
                        <a:spcAft>
                          <a:spcPts val="0"/>
                        </a:spcAft>
                      </a:pPr>
                      <a:r>
                        <a:rPr lang="ru-RU" sz="1600" dirty="0" err="1">
                          <a:effectLst/>
                        </a:rPr>
                        <a:t>Вирусли</a:t>
                      </a:r>
                      <a:r>
                        <a:rPr lang="ru-RU" sz="1600" dirty="0">
                          <a:effectLst/>
                        </a:rPr>
                        <a:t> гепатит А</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2383</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451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7,1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1,3</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57335730"/>
                  </a:ext>
                </a:extLst>
              </a:tr>
              <a:tr h="406476">
                <a:tc>
                  <a:txBody>
                    <a:bodyPr/>
                    <a:lstStyle/>
                    <a:p>
                      <a:pPr marL="143510" indent="-6350" algn="ctr">
                        <a:lnSpc>
                          <a:spcPct val="103000"/>
                        </a:lnSpc>
                        <a:spcAft>
                          <a:spcPts val="0"/>
                        </a:spcAft>
                      </a:pPr>
                      <a:r>
                        <a:rPr lang="ru-RU" sz="1600" dirty="0" err="1">
                          <a:effectLst/>
                        </a:rPr>
                        <a:t>Вирусли</a:t>
                      </a:r>
                      <a:r>
                        <a:rPr lang="ru-RU" sz="1600" dirty="0">
                          <a:effectLst/>
                        </a:rPr>
                        <a:t> гепатит В</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19</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96363916"/>
                  </a:ext>
                </a:extLst>
              </a:tr>
              <a:tr h="406476">
                <a:tc>
                  <a:txBody>
                    <a:bodyPr/>
                    <a:lstStyle/>
                    <a:p>
                      <a:pPr marL="143510" indent="-6350" algn="ctr">
                        <a:lnSpc>
                          <a:spcPct val="103000"/>
                        </a:lnSpc>
                        <a:spcAft>
                          <a:spcPts val="0"/>
                        </a:spcAft>
                      </a:pPr>
                      <a:r>
                        <a:rPr lang="ru-RU" sz="1600" dirty="0" err="1">
                          <a:effectLst/>
                        </a:rPr>
                        <a:t>Вирусли</a:t>
                      </a:r>
                      <a:r>
                        <a:rPr lang="ru-RU" sz="1600" dirty="0">
                          <a:effectLst/>
                        </a:rPr>
                        <a:t> гепатит С</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11</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64424203"/>
                  </a:ext>
                </a:extLst>
              </a:tr>
              <a:tr h="411913">
                <a:tc>
                  <a:txBody>
                    <a:bodyPr/>
                    <a:lstStyle/>
                    <a:p>
                      <a:pPr marL="143510" indent="-6350" algn="ctr">
                        <a:lnSpc>
                          <a:spcPct val="103000"/>
                        </a:lnSpc>
                        <a:spcAft>
                          <a:spcPts val="0"/>
                        </a:spcAft>
                      </a:pPr>
                      <a:r>
                        <a:rPr lang="uz-Cyrl-UZ" sz="1600" dirty="0">
                          <a:effectLst/>
                        </a:rPr>
                        <a:t>Сурункали </a:t>
                      </a:r>
                      <a:r>
                        <a:rPr lang="ru-RU" sz="1600" dirty="0" err="1">
                          <a:effectLst/>
                        </a:rPr>
                        <a:t>гепатитлар</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216</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28</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0,6</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7239763"/>
                  </a:ext>
                </a:extLst>
              </a:tr>
              <a:tr h="624250">
                <a:tc>
                  <a:txBody>
                    <a:bodyPr/>
                    <a:lstStyle/>
                    <a:p>
                      <a:pPr marL="143510" indent="-6350" algn="ctr">
                        <a:lnSpc>
                          <a:spcPct val="103000"/>
                        </a:lnSpc>
                        <a:spcAft>
                          <a:spcPts val="0"/>
                        </a:spcAft>
                      </a:pPr>
                      <a:r>
                        <a:rPr lang="uz-Cyrl-UZ" sz="1600" dirty="0">
                          <a:effectLst/>
                        </a:rPr>
                        <a:t>ЎРИ</a:t>
                      </a:r>
                      <a:r>
                        <a:rPr lang="ru-RU" sz="1600" dirty="0">
                          <a:effectLst/>
                        </a:rPr>
                        <a:t> (</a:t>
                      </a:r>
                      <a:r>
                        <a:rPr lang="ru-RU" sz="1600" dirty="0" err="1">
                          <a:effectLst/>
                        </a:rPr>
                        <a:t>ўткир</a:t>
                      </a:r>
                      <a:r>
                        <a:rPr lang="ru-RU" sz="1600" dirty="0">
                          <a:effectLst/>
                        </a:rPr>
                        <a:t> респиратор </a:t>
                      </a:r>
                      <a:r>
                        <a:rPr lang="ru-RU" sz="1600" dirty="0" err="1">
                          <a:effectLst/>
                        </a:rPr>
                        <a:t>инфекциялар</a:t>
                      </a:r>
                      <a:r>
                        <a:rPr lang="ru-RU" sz="1600" dirty="0">
                          <a:effectLst/>
                        </a:rPr>
                        <a:t>)</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33910</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25741</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101,6</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74,6</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2261001"/>
                  </a:ext>
                </a:extLst>
              </a:tr>
              <a:tr h="406476">
                <a:tc>
                  <a:txBody>
                    <a:bodyPr/>
                    <a:lstStyle/>
                    <a:p>
                      <a:pPr marL="143510" indent="-6350" algn="ctr">
                        <a:lnSpc>
                          <a:spcPct val="103000"/>
                        </a:lnSpc>
                        <a:spcAft>
                          <a:spcPts val="0"/>
                        </a:spcAft>
                      </a:pPr>
                      <a:r>
                        <a:rPr lang="ru-RU" sz="1600" dirty="0">
                          <a:effectLst/>
                        </a:rPr>
                        <a:t>Грипп</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6</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0</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0,0</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6905140"/>
                  </a:ext>
                </a:extLst>
              </a:tr>
              <a:tr h="411913">
                <a:tc>
                  <a:txBody>
                    <a:bodyPr/>
                    <a:lstStyle/>
                    <a:p>
                      <a:pPr marL="143510" indent="-6350" algn="ctr">
                        <a:lnSpc>
                          <a:spcPct val="103000"/>
                        </a:lnSpc>
                        <a:spcAft>
                          <a:spcPts val="0"/>
                        </a:spcAft>
                      </a:pPr>
                      <a:r>
                        <a:rPr lang="uz-Cyrl-UZ" sz="1600" dirty="0">
                          <a:effectLst/>
                        </a:rPr>
                        <a:t>Ўткир</a:t>
                      </a:r>
                      <a:r>
                        <a:rPr lang="ru-RU" sz="1600" dirty="0">
                          <a:effectLst/>
                        </a:rPr>
                        <a:t> пневмония</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898</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a:effectLst/>
                        </a:rPr>
                        <a:t>3187</a:t>
                      </a:r>
                      <a:endParaRPr lang="uz-Cyrl-UZ"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2,7</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3510" indent="-6350" algn="ctr">
                        <a:lnSpc>
                          <a:spcPct val="103000"/>
                        </a:lnSpc>
                        <a:spcAft>
                          <a:spcPts val="0"/>
                        </a:spcAft>
                      </a:pPr>
                      <a:r>
                        <a:rPr lang="ru-RU" sz="1600" dirty="0">
                          <a:effectLst/>
                        </a:rPr>
                        <a:t>9,2</a:t>
                      </a:r>
                      <a:endParaRPr lang="uz-Cyrl-UZ"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7611248"/>
                  </a:ext>
                </a:extLst>
              </a:tr>
            </a:tbl>
          </a:graphicData>
        </a:graphic>
      </p:graphicFrame>
    </p:spTree>
    <p:extLst>
      <p:ext uri="{BB962C8B-B14F-4D97-AF65-F5344CB8AC3E}">
        <p14:creationId xmlns:p14="http://schemas.microsoft.com/office/powerpoint/2010/main" val="262464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95764"/>
            <a:ext cx="8784976" cy="520366"/>
          </a:xfrm>
        </p:spPr>
        <p:txBody>
          <a:bodyPr/>
          <a:lstStyle/>
          <a:p>
            <a:pPr algn="ctr"/>
            <a:r>
              <a:rPr lang="uz-Cyrl-UZ" sz="2800" b="1" dirty="0"/>
              <a:t/>
            </a:r>
            <a:br>
              <a:rPr lang="uz-Cyrl-UZ" sz="2800" b="1" dirty="0"/>
            </a:br>
            <a:r>
              <a:rPr lang="ru-RU" sz="2800" b="1" dirty="0" err="1"/>
              <a:t>Юқумли</a:t>
            </a:r>
            <a:r>
              <a:rPr lang="ru-RU" sz="2800" b="1" dirty="0"/>
              <a:t> </a:t>
            </a:r>
            <a:r>
              <a:rPr lang="ru-RU" sz="2800" b="1" dirty="0" err="1"/>
              <a:t>касалхоналарни</a:t>
            </a:r>
            <a:r>
              <a:rPr lang="ru-RU" sz="2800" b="1" dirty="0"/>
              <a:t> </a:t>
            </a:r>
            <a:r>
              <a:rPr lang="ru-RU" sz="2800" b="1" dirty="0" err="1"/>
              <a:t>дори-дармон</a:t>
            </a:r>
            <a:r>
              <a:rPr lang="ru-RU" sz="2800" b="1" dirty="0"/>
              <a:t> </a:t>
            </a:r>
            <a:r>
              <a:rPr lang="ru-RU" sz="2800" b="1" dirty="0" err="1"/>
              <a:t>билан</a:t>
            </a:r>
            <a:r>
              <a:rPr lang="ru-RU" sz="2800" b="1" dirty="0"/>
              <a:t> </a:t>
            </a:r>
            <a:r>
              <a:rPr lang="ru-RU" sz="2800" b="1" dirty="0" err="1"/>
              <a:t>таъминлашдаги</a:t>
            </a:r>
            <a:r>
              <a:rPr lang="ru-RU" sz="2800" b="1" dirty="0"/>
              <a:t> </a:t>
            </a:r>
            <a:r>
              <a:rPr lang="ru-RU" sz="2800" b="1" dirty="0" err="1"/>
              <a:t>муаммолар</a:t>
            </a:r>
            <a:r>
              <a:rPr lang="uz-Cyrl-UZ" sz="2800" b="1" dirty="0"/>
              <a:t/>
            </a:r>
            <a:br>
              <a:rPr lang="uz-Cyrl-UZ" sz="2800" b="1" dirty="0"/>
            </a:br>
            <a:r>
              <a:rPr lang="uz-Cyrl-UZ" sz="2800" b="1" dirty="0"/>
              <a:t> </a:t>
            </a:r>
            <a:endParaRPr lang="ru-RU" sz="2800" dirty="0"/>
          </a:p>
        </p:txBody>
      </p:sp>
      <p:sp>
        <p:nvSpPr>
          <p:cNvPr id="3" name="Объект 2"/>
          <p:cNvSpPr>
            <a:spLocks noGrp="1"/>
          </p:cNvSpPr>
          <p:nvPr>
            <p:ph idx="1"/>
          </p:nvPr>
        </p:nvSpPr>
        <p:spPr>
          <a:xfrm>
            <a:off x="457200" y="1085510"/>
            <a:ext cx="8229600" cy="5681807"/>
          </a:xfrm>
        </p:spPr>
        <p:txBody>
          <a:bodyPr>
            <a:normAutofit/>
          </a:bodyPr>
          <a:lstStyle/>
          <a:p>
            <a:pPr algn="just"/>
            <a:r>
              <a:rPr lang="ru-RU" dirty="0" err="1"/>
              <a:t>Юқумли</a:t>
            </a:r>
            <a:r>
              <a:rPr lang="ru-RU" dirty="0"/>
              <a:t> </a:t>
            </a:r>
            <a:r>
              <a:rPr lang="ru-RU" dirty="0" err="1"/>
              <a:t>беморларни</a:t>
            </a:r>
            <a:r>
              <a:rPr lang="ru-RU" dirty="0"/>
              <a:t> </a:t>
            </a:r>
            <a:r>
              <a:rPr lang="ru-RU" dirty="0" err="1"/>
              <a:t>даволашда</a:t>
            </a:r>
            <a:r>
              <a:rPr lang="ru-RU" dirty="0"/>
              <a:t> </a:t>
            </a:r>
            <a:r>
              <a:rPr lang="ru-RU" dirty="0" err="1"/>
              <a:t>турли</a:t>
            </a:r>
            <a:r>
              <a:rPr lang="ru-RU" dirty="0"/>
              <a:t> хил спектр</a:t>
            </a:r>
            <a:r>
              <a:rPr lang="x-none" dirty="0"/>
              <a:t>даги </a:t>
            </a:r>
            <a:r>
              <a:rPr lang="ru-RU" dirty="0" err="1"/>
              <a:t>дорилар</a:t>
            </a:r>
            <a:r>
              <a:rPr lang="ru-RU" dirty="0"/>
              <a:t> </a:t>
            </a:r>
            <a:r>
              <a:rPr lang="ru-RU" dirty="0" err="1"/>
              <a:t>қўлланилади</a:t>
            </a:r>
            <a:r>
              <a:rPr lang="ru-RU" dirty="0"/>
              <a:t>.</a:t>
            </a:r>
          </a:p>
          <a:p>
            <a:pPr algn="just"/>
            <a:r>
              <a:rPr lang="ru-RU" dirty="0" err="1"/>
              <a:t>Дори-дармон</a:t>
            </a:r>
            <a:r>
              <a:rPr lang="ru-RU" dirty="0"/>
              <a:t> </a:t>
            </a:r>
            <a:r>
              <a:rPr lang="ru-RU" dirty="0" err="1"/>
              <a:t>билан</a:t>
            </a:r>
            <a:r>
              <a:rPr lang="ru-RU" dirty="0"/>
              <a:t> </a:t>
            </a:r>
            <a:r>
              <a:rPr lang="ru-RU" dirty="0" err="1"/>
              <a:t>таъминлаш</a:t>
            </a:r>
            <a:r>
              <a:rPr lang="ru-RU" dirty="0"/>
              <a:t> </a:t>
            </a:r>
            <a:r>
              <a:rPr lang="ru-RU" dirty="0" err="1"/>
              <a:t>юқумли</a:t>
            </a:r>
            <a:r>
              <a:rPr lang="ru-RU" dirty="0"/>
              <a:t> </a:t>
            </a:r>
            <a:r>
              <a:rPr lang="ru-RU" dirty="0" err="1"/>
              <a:t>касалликлар</a:t>
            </a:r>
            <a:r>
              <a:rPr lang="ru-RU" dirty="0"/>
              <a:t> </a:t>
            </a:r>
            <a:r>
              <a:rPr lang="ru-RU" dirty="0" err="1"/>
              <a:t>шифохоналарида</a:t>
            </a:r>
            <a:r>
              <a:rPr lang="ru-RU" dirty="0"/>
              <a:t> </a:t>
            </a:r>
            <a:r>
              <a:rPr lang="ru-RU" dirty="0" err="1"/>
              <a:t>бюджетга</a:t>
            </a:r>
            <a:r>
              <a:rPr lang="ru-RU" dirty="0"/>
              <a:t> </a:t>
            </a:r>
            <a:r>
              <a:rPr lang="ru-RU" dirty="0" err="1"/>
              <a:t>мувофиқ</a:t>
            </a:r>
            <a:r>
              <a:rPr lang="ru-RU" dirty="0"/>
              <a:t> </a:t>
            </a:r>
            <a:r>
              <a:rPr lang="ru-RU" dirty="0" err="1"/>
              <a:t>амалга</a:t>
            </a:r>
            <a:r>
              <a:rPr lang="ru-RU" dirty="0"/>
              <a:t> </a:t>
            </a:r>
            <a:r>
              <a:rPr lang="ru-RU" dirty="0" err="1"/>
              <a:t>оширилади</a:t>
            </a:r>
            <a:r>
              <a:rPr lang="ru-RU" dirty="0"/>
              <a:t>, </a:t>
            </a:r>
            <a:r>
              <a:rPr lang="ru-RU" dirty="0" err="1"/>
              <a:t>аммо</a:t>
            </a:r>
            <a:r>
              <a:rPr lang="ru-RU" dirty="0"/>
              <a:t> </a:t>
            </a:r>
            <a:r>
              <a:rPr lang="ru-RU" dirty="0" err="1"/>
              <a:t>ўртача</a:t>
            </a:r>
            <a:r>
              <a:rPr lang="ru-RU" dirty="0"/>
              <a:t> </a:t>
            </a:r>
            <a:r>
              <a:rPr lang="ru-RU" dirty="0" err="1"/>
              <a:t>ҳисобда</a:t>
            </a:r>
            <a:r>
              <a:rPr lang="ru-RU" dirty="0"/>
              <a:t> </a:t>
            </a:r>
            <a:r>
              <a:rPr lang="ru-RU" dirty="0" err="1"/>
              <a:t>бу</a:t>
            </a:r>
            <a:r>
              <a:rPr lang="ru-RU" dirty="0"/>
              <a:t> </a:t>
            </a:r>
            <a:r>
              <a:rPr lang="ru-RU" dirty="0" err="1"/>
              <a:t>талаб</a:t>
            </a:r>
            <a:r>
              <a:rPr lang="ru-RU" dirty="0"/>
              <a:t> </a:t>
            </a:r>
            <a:r>
              <a:rPr lang="ru-RU" dirty="0" err="1"/>
              <a:t>қилинадиган</a:t>
            </a:r>
            <a:r>
              <a:rPr lang="ru-RU" dirty="0"/>
              <a:t> </a:t>
            </a:r>
            <a:r>
              <a:rPr lang="ru-RU" dirty="0" err="1"/>
              <a:t>миқдорнинг</a:t>
            </a:r>
            <a:r>
              <a:rPr lang="ru-RU" dirty="0"/>
              <a:t> 30%</a:t>
            </a:r>
            <a:r>
              <a:rPr lang="x-none" dirty="0"/>
              <a:t> идан </a:t>
            </a:r>
            <a:r>
              <a:rPr lang="ru-RU" dirty="0"/>
              <a:t> </a:t>
            </a:r>
            <a:r>
              <a:rPr lang="ru-RU" dirty="0" err="1"/>
              <a:t>ошмайди</a:t>
            </a:r>
            <a:r>
              <a:rPr lang="ru-RU" dirty="0"/>
              <a:t>, шу </a:t>
            </a:r>
            <a:r>
              <a:rPr lang="ru-RU" dirty="0" err="1"/>
              <a:t>муносабат</a:t>
            </a:r>
            <a:r>
              <a:rPr lang="ru-RU" dirty="0"/>
              <a:t> </a:t>
            </a:r>
            <a:r>
              <a:rPr lang="ru-RU" dirty="0" err="1"/>
              <a:t>билан</a:t>
            </a:r>
            <a:r>
              <a:rPr lang="ru-RU" dirty="0"/>
              <a:t> </a:t>
            </a:r>
            <a:r>
              <a:rPr lang="ru-RU" dirty="0" err="1"/>
              <a:t>дори-дармон</a:t>
            </a:r>
            <a:r>
              <a:rPr lang="ru-RU" dirty="0"/>
              <a:t> </a:t>
            </a:r>
            <a:r>
              <a:rPr lang="ru-RU" dirty="0" err="1"/>
              <a:t>сотиб</a:t>
            </a:r>
            <a:r>
              <a:rPr lang="ru-RU" dirty="0"/>
              <a:t> </a:t>
            </a:r>
            <a:r>
              <a:rPr lang="ru-RU" dirty="0" err="1"/>
              <a:t>олиш</a:t>
            </a:r>
            <a:r>
              <a:rPr lang="ru-RU" dirty="0"/>
              <a:t> </a:t>
            </a:r>
            <a:r>
              <a:rPr lang="ru-RU" dirty="0" err="1"/>
              <a:t>учун</a:t>
            </a:r>
            <a:r>
              <a:rPr lang="ru-RU" dirty="0"/>
              <a:t> </a:t>
            </a:r>
            <a:r>
              <a:rPr lang="ru-RU" dirty="0" err="1"/>
              <a:t>маҳаллий</a:t>
            </a:r>
            <a:r>
              <a:rPr lang="ru-RU" dirty="0"/>
              <a:t> бюджет </a:t>
            </a:r>
            <a:r>
              <a:rPr lang="ru-RU" dirty="0" err="1"/>
              <a:t>маблағларини</a:t>
            </a:r>
            <a:r>
              <a:rPr lang="ru-RU" dirty="0"/>
              <a:t> 3-4 </a:t>
            </a:r>
            <a:r>
              <a:rPr lang="ru-RU" dirty="0" err="1"/>
              <a:t>баравар</a:t>
            </a:r>
            <a:r>
              <a:rPr lang="ru-RU" dirty="0"/>
              <a:t> </a:t>
            </a:r>
            <a:r>
              <a:rPr lang="ru-RU" dirty="0" err="1"/>
              <a:t>кўпайтириш</a:t>
            </a:r>
            <a:r>
              <a:rPr lang="ru-RU" dirty="0"/>
              <a:t> </a:t>
            </a:r>
            <a:r>
              <a:rPr lang="ru-RU" dirty="0" err="1"/>
              <a:t>зарур</a:t>
            </a:r>
            <a:r>
              <a:rPr lang="ru-RU" dirty="0"/>
              <a:t>;</a:t>
            </a:r>
          </a:p>
        </p:txBody>
      </p:sp>
    </p:spTree>
    <p:extLst>
      <p:ext uri="{BB962C8B-B14F-4D97-AF65-F5344CB8AC3E}">
        <p14:creationId xmlns:p14="http://schemas.microsoft.com/office/powerpoint/2010/main" val="91184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Вирусли</a:t>
            </a:r>
            <a:r>
              <a:rPr lang="ru-RU" dirty="0"/>
              <a:t> </a:t>
            </a:r>
            <a:r>
              <a:rPr lang="ru-RU" dirty="0" err="1"/>
              <a:t>гепатитлар</a:t>
            </a:r>
            <a:r>
              <a:rPr lang="ru-RU" dirty="0"/>
              <a:t> </a:t>
            </a:r>
            <a:r>
              <a:rPr lang="ru-RU" dirty="0" err="1"/>
              <a:t>муаммоси</a:t>
            </a:r>
            <a:r>
              <a:rPr lang="ru-RU" dirty="0"/>
              <a:t>:</a:t>
            </a:r>
          </a:p>
        </p:txBody>
      </p:sp>
      <p:sp>
        <p:nvSpPr>
          <p:cNvPr id="3" name="Объект 2"/>
          <p:cNvSpPr>
            <a:spLocks noGrp="1"/>
          </p:cNvSpPr>
          <p:nvPr>
            <p:ph idx="1"/>
          </p:nvPr>
        </p:nvSpPr>
        <p:spPr>
          <a:xfrm>
            <a:off x="179513" y="636998"/>
            <a:ext cx="8784976" cy="4399382"/>
          </a:xfrm>
        </p:spPr>
        <p:txBody>
          <a:bodyPr/>
          <a:lstStyle/>
          <a:p>
            <a:pPr algn="just">
              <a:buFont typeface="Wingdings" panose="05000000000000000000" pitchFamily="2" charset="2"/>
              <a:buChar char="Ø"/>
            </a:pPr>
            <a:r>
              <a:rPr lang="uz-Cyrl-UZ" sz="2000" dirty="0"/>
              <a:t>Тадқиқотлар натижаси шуни кўрсатдики, вирусли гепатитлар  Республикада ва жа</a:t>
            </a:r>
            <a:r>
              <a:rPr lang="x-none" sz="2000" dirty="0"/>
              <a:t>ҳ</a:t>
            </a:r>
            <a:r>
              <a:rPr lang="uz-Cyrl-UZ" sz="2000" dirty="0"/>
              <a:t>онда соғлиқ учун жиддий муаммо ҳисобланади. Ҳозирда гепатит вирусларининг 5 тури мавжуд бўлиб, улар жигарни шикастланишига олиб келади.</a:t>
            </a:r>
          </a:p>
          <a:p>
            <a:pPr algn="just">
              <a:buFont typeface="Wingdings" panose="05000000000000000000" pitchFamily="2" charset="2"/>
              <a:buChar char="Ø"/>
            </a:pPr>
            <a:r>
              <a:rPr lang="uz-Cyrl-UZ" sz="2000" dirty="0"/>
              <a:t>А ва Е типли вирусли гепатитлари фақат ўткир касаллик сифатида юзага келади ва асоратларни келтириб чиқармайди. Аммо 70% ҳолларда вирусли гепатит </a:t>
            </a:r>
            <a:r>
              <a:rPr lang="en-US" sz="2000" dirty="0"/>
              <a:t>C, 10% </a:t>
            </a:r>
            <a:r>
              <a:rPr lang="uz-Cyrl-UZ" sz="2000" dirty="0"/>
              <a:t>ҳолларда эса вирусли гепатит Б ва Д касалликнинг сурункали шаклларини келтириб чиқариши мумкин.</a:t>
            </a:r>
          </a:p>
          <a:p>
            <a:pPr algn="just">
              <a:buFont typeface="Wingdings" panose="05000000000000000000" pitchFamily="2" charset="2"/>
              <a:buChar char="Ø"/>
            </a:pPr>
            <a:r>
              <a:rPr lang="uz-Cyrl-UZ" sz="2000" dirty="0"/>
              <a:t>Ўзбекистонда, дастлабки тадқиқотларга кура 2,5 миллион (8,3%) одам гепатит Б вирусини юқтирган, уларнинг фақат 10% га ташхис қўйилган, атиги 0,5% и (тахминан 12 500 киши) шу вирусга қарши даволанган [1, 2].</a:t>
            </a:r>
          </a:p>
          <a:p>
            <a:pPr algn="just">
              <a:buFont typeface="Wingdings" panose="05000000000000000000" pitchFamily="2" charset="2"/>
              <a:buChar char="Ø"/>
            </a:pPr>
            <a:r>
              <a:rPr lang="en-US" sz="2000" dirty="0"/>
              <a:t>CDAF </a:t>
            </a:r>
            <a:r>
              <a:rPr lang="uz-Cyrl-UZ" sz="2000" dirty="0"/>
              <a:t>фонди (АҚШ) маълумотларига кўра, бизнинг мамлакатимизда 1,3 миллион (4,3%) киши гепатит </a:t>
            </a:r>
            <a:r>
              <a:rPr lang="en-US" sz="2000" dirty="0"/>
              <a:t>C </a:t>
            </a:r>
            <a:r>
              <a:rPr lang="uz-Cyrl-UZ" sz="2000" dirty="0"/>
              <a:t>вирусини юқтирган, аммо уларнинг атиги 5% ташхис қўйилган ва юқтирганларнинг атиги 2% (тахминан 26000) даволанган [1,2].</a:t>
            </a:r>
            <a:endParaRPr lang="ru-RU" sz="2000" dirty="0"/>
          </a:p>
          <a:p>
            <a:pPr algn="just"/>
            <a:endParaRPr lang="ru-RU" sz="2000" dirty="0"/>
          </a:p>
        </p:txBody>
      </p:sp>
      <p:sp>
        <p:nvSpPr>
          <p:cNvPr id="4" name="Прямоугольник 3"/>
          <p:cNvSpPr/>
          <p:nvPr/>
        </p:nvSpPr>
        <p:spPr>
          <a:xfrm>
            <a:off x="554897" y="5713421"/>
            <a:ext cx="8589103" cy="784830"/>
          </a:xfrm>
          <a:prstGeom prst="rect">
            <a:avLst/>
          </a:prstGeom>
        </p:spPr>
        <p:txBody>
          <a:bodyPr wrap="square">
            <a:spAutoFit/>
          </a:bodyPr>
          <a:lstStyle/>
          <a:p>
            <a:pPr algn="just">
              <a:defRPr/>
            </a:pPr>
            <a:r>
              <a:rPr lang="en-US" sz="1200" b="1" kern="0" dirty="0">
                <a:solidFill>
                  <a:srgbClr val="000000"/>
                </a:solidFill>
                <a:latin typeface="Calibri (Body)"/>
              </a:rPr>
              <a:t>`</a:t>
            </a:r>
            <a:r>
              <a:rPr lang="en-US" sz="1100" b="1" kern="0" dirty="0">
                <a:solidFill>
                  <a:srgbClr val="000000"/>
                </a:solidFill>
                <a:latin typeface="Calibri (Body)"/>
              </a:rPr>
              <a:t>1.</a:t>
            </a:r>
            <a:r>
              <a:rPr lang="en-US" sz="1100" kern="0" dirty="0">
                <a:solidFill>
                  <a:srgbClr val="000000"/>
                </a:solidFill>
                <a:latin typeface="Calibri (Body)"/>
              </a:rPr>
              <a:t> </a:t>
            </a:r>
            <a:r>
              <a:rPr lang="en-US" sz="1100" kern="0" dirty="0" err="1">
                <a:solidFill>
                  <a:srgbClr val="000000"/>
                </a:solidFill>
                <a:latin typeface="Calibri (Body)"/>
              </a:rPr>
              <a:t>Razavi</a:t>
            </a:r>
            <a:r>
              <a:rPr lang="en-US" sz="1100" kern="0" dirty="0">
                <a:solidFill>
                  <a:srgbClr val="000000"/>
                </a:solidFill>
                <a:latin typeface="Calibri (Body)"/>
              </a:rPr>
              <a:t>-Shearer D, </a:t>
            </a:r>
            <a:r>
              <a:rPr lang="en-US" sz="1100" kern="0" dirty="0" err="1">
                <a:solidFill>
                  <a:srgbClr val="000000"/>
                </a:solidFill>
                <a:latin typeface="Calibri (Body)"/>
              </a:rPr>
              <a:t>Gamkrelidze</a:t>
            </a:r>
            <a:r>
              <a:rPr lang="en-US" sz="1100" kern="0" dirty="0">
                <a:solidFill>
                  <a:srgbClr val="000000"/>
                </a:solidFill>
                <a:latin typeface="Calibri (Body)"/>
              </a:rPr>
              <a:t> I, Nguyen MH, et al.; Polaris Observatory Collaborators. Global prevalence, treatment, and prevention of hepatitis B virus infection in 2016: a modelling study. Lancet </a:t>
            </a:r>
            <a:r>
              <a:rPr lang="en-US" sz="1100" kern="0" dirty="0" err="1">
                <a:solidFill>
                  <a:srgbClr val="000000"/>
                </a:solidFill>
                <a:latin typeface="Calibri (Body)"/>
              </a:rPr>
              <a:t>Gastroenterol</a:t>
            </a:r>
            <a:r>
              <a:rPr lang="en-US" sz="1100" kern="0" dirty="0">
                <a:solidFill>
                  <a:srgbClr val="000000"/>
                </a:solidFill>
                <a:latin typeface="Calibri (Body)"/>
              </a:rPr>
              <a:t> </a:t>
            </a:r>
            <a:r>
              <a:rPr lang="en-US" sz="1100" kern="0" dirty="0" err="1">
                <a:solidFill>
                  <a:srgbClr val="000000"/>
                </a:solidFill>
                <a:latin typeface="Calibri (Body)"/>
              </a:rPr>
              <a:t>Hepatol</a:t>
            </a:r>
            <a:r>
              <a:rPr lang="en-US" sz="1100" kern="0" dirty="0">
                <a:solidFill>
                  <a:srgbClr val="000000"/>
                </a:solidFill>
                <a:latin typeface="Calibri (Body)"/>
              </a:rPr>
              <a:t> 2018;3:383–403. https://doi.org/10.1016/ S2468-1253(18)30056-6   </a:t>
            </a:r>
            <a:r>
              <a:rPr lang="en-US" sz="1100" b="1" kern="0" dirty="0">
                <a:solidFill>
                  <a:srgbClr val="000000"/>
                </a:solidFill>
                <a:latin typeface="Calibri (Body)"/>
              </a:rPr>
              <a:t>1.</a:t>
            </a:r>
            <a:r>
              <a:rPr lang="en-US" sz="1100" kern="0" dirty="0">
                <a:solidFill>
                  <a:srgbClr val="000000"/>
                </a:solidFill>
                <a:latin typeface="Calibri (Body)"/>
              </a:rPr>
              <a:t> CDA Foundation. Hepatitis B and C—[Uzbekistan]. Lafayette, CO: CDA Foundation; 2020. https://cdafound.org/dashboard/polaris/ dashboard.html </a:t>
            </a:r>
            <a:endParaRPr lang="ru-RU" sz="1600" kern="0" dirty="0">
              <a:solidFill>
                <a:sysClr val="windowText" lastClr="000000"/>
              </a:solidFill>
            </a:endParaRPr>
          </a:p>
        </p:txBody>
      </p:sp>
    </p:spTree>
    <p:extLst>
      <p:ext uri="{BB962C8B-B14F-4D97-AF65-F5344CB8AC3E}">
        <p14:creationId xmlns:p14="http://schemas.microsoft.com/office/powerpoint/2010/main" val="104881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Муаммонинг</a:t>
            </a:r>
            <a:r>
              <a:rPr lang="ru-RU" dirty="0"/>
              <a:t> </a:t>
            </a:r>
            <a:r>
              <a:rPr lang="ru-RU" dirty="0" err="1"/>
              <a:t>ечими</a:t>
            </a:r>
            <a:r>
              <a:rPr lang="ru-RU" dirty="0"/>
              <a:t>:</a:t>
            </a:r>
          </a:p>
        </p:txBody>
      </p:sp>
      <p:sp>
        <p:nvSpPr>
          <p:cNvPr id="3" name="Объект 2"/>
          <p:cNvSpPr>
            <a:spLocks noGrp="1"/>
          </p:cNvSpPr>
          <p:nvPr>
            <p:ph idx="1"/>
          </p:nvPr>
        </p:nvSpPr>
        <p:spPr>
          <a:xfrm>
            <a:off x="0" y="746148"/>
            <a:ext cx="8784976" cy="5497404"/>
          </a:xfrm>
        </p:spPr>
        <p:txBody>
          <a:bodyPr/>
          <a:lstStyle/>
          <a:p>
            <a:pPr algn="just">
              <a:buFont typeface="Wingdings" panose="05000000000000000000" pitchFamily="2" charset="2"/>
              <a:buChar char="Ø"/>
            </a:pPr>
            <a:r>
              <a:rPr lang="ru-RU" sz="2400" dirty="0">
                <a:solidFill>
                  <a:prstClr val="black"/>
                </a:solidFill>
              </a:rPr>
              <a:t> </a:t>
            </a:r>
            <a:r>
              <a:rPr lang="ru-RU" sz="2400" dirty="0"/>
              <a:t>2017-2018 </a:t>
            </a:r>
            <a:r>
              <a:rPr lang="ru-RU" sz="2400" dirty="0" err="1"/>
              <a:t>йилларда</a:t>
            </a:r>
            <a:r>
              <a:rPr lang="ru-RU" sz="2400" dirty="0"/>
              <a:t> </a:t>
            </a:r>
            <a:r>
              <a:rPr lang="ru-RU" sz="2400" dirty="0" err="1"/>
              <a:t>халқаро</a:t>
            </a:r>
            <a:r>
              <a:rPr lang="ru-RU" sz="2400" dirty="0"/>
              <a:t> </a:t>
            </a:r>
            <a:r>
              <a:rPr lang="ru-RU" sz="2400" dirty="0" err="1"/>
              <a:t>экспертлар</a:t>
            </a:r>
            <a:r>
              <a:rPr lang="ru-RU" sz="2400" dirty="0"/>
              <a:t> </a:t>
            </a:r>
            <a:r>
              <a:rPr lang="ru-RU" sz="2400" dirty="0" err="1"/>
              <a:t>томонидан</a:t>
            </a:r>
            <a:r>
              <a:rPr lang="ru-RU" sz="2400" dirty="0"/>
              <a:t> </a:t>
            </a:r>
            <a:r>
              <a:rPr lang="ru-RU" sz="2400" dirty="0" err="1"/>
              <a:t>Ўзбекистонда</a:t>
            </a:r>
            <a:r>
              <a:rPr lang="ru-RU" sz="2400" dirty="0"/>
              <a:t> </a:t>
            </a:r>
            <a:r>
              <a:rPr lang="ru-RU" sz="2400" dirty="0" err="1"/>
              <a:t>сурункали</a:t>
            </a:r>
            <a:r>
              <a:rPr lang="ru-RU" sz="2400" dirty="0"/>
              <a:t> </a:t>
            </a:r>
            <a:r>
              <a:rPr lang="ru-RU" sz="2400" dirty="0" err="1"/>
              <a:t>вирусли</a:t>
            </a:r>
            <a:r>
              <a:rPr lang="ru-RU" sz="2400" dirty="0"/>
              <a:t> гепатит Б </a:t>
            </a:r>
            <a:r>
              <a:rPr lang="ru-RU" sz="2400" dirty="0" err="1"/>
              <a:t>ва</a:t>
            </a:r>
            <a:r>
              <a:rPr lang="ru-RU" sz="2400" dirty="0"/>
              <a:t> </a:t>
            </a:r>
            <a:r>
              <a:rPr lang="en-US" sz="2400" dirty="0"/>
              <a:t>C </a:t>
            </a:r>
            <a:r>
              <a:rPr lang="ru-RU" sz="2400" dirty="0" err="1"/>
              <a:t>ҳолатини</a:t>
            </a:r>
            <a:r>
              <a:rPr lang="ru-RU" sz="2400" dirty="0"/>
              <a:t> </a:t>
            </a:r>
            <a:r>
              <a:rPr lang="ru-RU" sz="2400" dirty="0" err="1"/>
              <a:t>таҳлили</a:t>
            </a:r>
            <a:r>
              <a:rPr lang="ru-RU" sz="2400" dirty="0"/>
              <a:t> </a:t>
            </a:r>
            <a:r>
              <a:rPr lang="ru-RU" sz="2400" dirty="0" err="1"/>
              <a:t>шуни</a:t>
            </a:r>
            <a:r>
              <a:rPr lang="ru-RU" sz="2400" dirty="0"/>
              <a:t> </a:t>
            </a:r>
            <a:r>
              <a:rPr lang="ru-RU" sz="2400" dirty="0" err="1"/>
              <a:t>кўрсатадики</a:t>
            </a:r>
            <a:r>
              <a:rPr lang="ru-RU" sz="2400" dirty="0"/>
              <a:t>, </a:t>
            </a:r>
            <a:r>
              <a:rPr lang="ru-RU" sz="2400" dirty="0" err="1"/>
              <a:t>Жаҳон</a:t>
            </a:r>
            <a:r>
              <a:rPr lang="ru-RU" sz="2400" dirty="0"/>
              <a:t> </a:t>
            </a:r>
            <a:r>
              <a:rPr lang="ru-RU" sz="2400" dirty="0" err="1"/>
              <a:t>соғлиқни</a:t>
            </a:r>
            <a:r>
              <a:rPr lang="ru-RU" sz="2400" dirty="0"/>
              <a:t> </a:t>
            </a:r>
            <a:r>
              <a:rPr lang="ru-RU" sz="2400" dirty="0" err="1"/>
              <a:t>сақлаш</a:t>
            </a:r>
            <a:r>
              <a:rPr lang="ru-RU" sz="2400" dirty="0"/>
              <a:t> </a:t>
            </a:r>
            <a:r>
              <a:rPr lang="ru-RU" sz="2400" dirty="0" err="1"/>
              <a:t>ташкилотининг</a:t>
            </a:r>
            <a:r>
              <a:rPr lang="ru-RU" sz="2400" dirty="0"/>
              <a:t> </a:t>
            </a:r>
            <a:r>
              <a:rPr lang="ru-RU" sz="2400" dirty="0" err="1"/>
              <a:t>сурункали</a:t>
            </a:r>
            <a:r>
              <a:rPr lang="ru-RU" sz="2400" dirty="0"/>
              <a:t> гепатит</a:t>
            </a:r>
            <a:r>
              <a:rPr lang="x-none" sz="2400" dirty="0"/>
              <a:t>лар</a:t>
            </a:r>
            <a:r>
              <a:rPr lang="ru-RU" sz="2400" dirty="0"/>
              <a:t>ни </a:t>
            </a:r>
            <a:r>
              <a:rPr lang="x-none" sz="2400" dirty="0"/>
              <a:t>бартараф</a:t>
            </a:r>
            <a:r>
              <a:rPr lang="ru-RU" sz="2400" dirty="0"/>
              <a:t> </a:t>
            </a:r>
            <a:r>
              <a:rPr lang="ru-RU" sz="2400" dirty="0" err="1"/>
              <a:t>қилиш</a:t>
            </a:r>
            <a:r>
              <a:rPr lang="ru-RU" sz="2400" dirty="0"/>
              <a:t> </a:t>
            </a:r>
            <a:r>
              <a:rPr lang="ru-RU" sz="2400" dirty="0" err="1"/>
              <a:t>ва</a:t>
            </a:r>
            <a:r>
              <a:rPr lang="ru-RU" sz="2400" dirty="0"/>
              <a:t> 2030 </a:t>
            </a:r>
            <a:r>
              <a:rPr lang="ru-RU" sz="2400" dirty="0" err="1"/>
              <a:t>йилгача</a:t>
            </a:r>
            <a:r>
              <a:rPr lang="ru-RU" sz="2400" dirty="0"/>
              <a:t> </a:t>
            </a:r>
            <a:r>
              <a:rPr lang="ru-RU" sz="2400" dirty="0" err="1"/>
              <a:t>сурункали</a:t>
            </a:r>
            <a:r>
              <a:rPr lang="ru-RU" sz="2400" dirty="0"/>
              <a:t> гепатит Б </a:t>
            </a:r>
            <a:r>
              <a:rPr lang="ru-RU" sz="2400" dirty="0" err="1"/>
              <a:t>ва</a:t>
            </a:r>
            <a:r>
              <a:rPr lang="ru-RU" sz="2400" dirty="0"/>
              <a:t> Д ни </a:t>
            </a:r>
            <a:r>
              <a:rPr lang="ru-RU" sz="2400" dirty="0" err="1"/>
              <a:t>камайтириш</a:t>
            </a:r>
            <a:r>
              <a:rPr lang="ru-RU" sz="2400" dirty="0"/>
              <a:t> </a:t>
            </a:r>
            <a:r>
              <a:rPr lang="ru-RU" sz="2400" dirty="0" err="1"/>
              <a:t>стратегияси</a:t>
            </a:r>
            <a:r>
              <a:rPr lang="x-none" sz="2400" dirty="0"/>
              <a:t>да кўрсатилган мақсадга </a:t>
            </a:r>
            <a:r>
              <a:rPr lang="ru-RU" sz="2400" dirty="0" err="1"/>
              <a:t>эришиш</a:t>
            </a:r>
            <a:r>
              <a:rPr lang="ru-RU" sz="2400" dirty="0"/>
              <a:t> </a:t>
            </a:r>
            <a:r>
              <a:rPr lang="ru-RU" sz="2400" dirty="0" err="1"/>
              <a:t>учун</a:t>
            </a:r>
            <a:r>
              <a:rPr lang="ru-RU" sz="2400" dirty="0"/>
              <a:t> </a:t>
            </a:r>
            <a:r>
              <a:rPr lang="ru-RU" sz="2400" dirty="0" err="1"/>
              <a:t>ҳар</a:t>
            </a:r>
            <a:r>
              <a:rPr lang="ru-RU" sz="2400" dirty="0"/>
              <a:t> </a:t>
            </a:r>
            <a:r>
              <a:rPr lang="ru-RU" sz="2400" dirty="0" err="1"/>
              <a:t>йили</a:t>
            </a:r>
            <a:r>
              <a:rPr lang="ru-RU" sz="2400" dirty="0"/>
              <a:t> 2 миллион </a:t>
            </a:r>
            <a:r>
              <a:rPr lang="ru-RU" sz="2400" dirty="0" err="1"/>
              <a:t>кишини</a:t>
            </a:r>
            <a:r>
              <a:rPr lang="ru-RU" sz="2400" dirty="0"/>
              <a:t> скрининг </a:t>
            </a:r>
            <a:r>
              <a:rPr lang="ru-RU" sz="2400" dirty="0" err="1"/>
              <a:t>текширувидан</a:t>
            </a:r>
            <a:r>
              <a:rPr lang="ru-RU" sz="2400" dirty="0"/>
              <a:t> </a:t>
            </a:r>
            <a:r>
              <a:rPr lang="ru-RU" sz="2400" dirty="0" err="1"/>
              <a:t>ўтказиш</a:t>
            </a:r>
            <a:r>
              <a:rPr lang="ru-RU" sz="2400" dirty="0"/>
              <a:t> </a:t>
            </a:r>
            <a:r>
              <a:rPr lang="ru-RU" sz="2400" dirty="0" err="1"/>
              <a:t>ва</a:t>
            </a:r>
            <a:r>
              <a:rPr lang="ru-RU" sz="2400" dirty="0"/>
              <a:t> 80-100 </a:t>
            </a:r>
            <a:r>
              <a:rPr lang="ru-RU" sz="2400" dirty="0" err="1"/>
              <a:t>минг</a:t>
            </a:r>
            <a:r>
              <a:rPr lang="ru-RU" sz="2400" dirty="0"/>
              <a:t> </a:t>
            </a:r>
            <a:r>
              <a:rPr lang="ru-RU" sz="2400" dirty="0" err="1"/>
              <a:t>беморга</a:t>
            </a:r>
            <a:r>
              <a:rPr lang="ru-RU" sz="2400" dirty="0"/>
              <a:t> </a:t>
            </a:r>
            <a:r>
              <a:rPr lang="ru-RU" sz="2400" dirty="0" err="1"/>
              <a:t>даволаниш</a:t>
            </a:r>
            <a:r>
              <a:rPr lang="ru-RU" sz="2400" dirty="0"/>
              <a:t> </a:t>
            </a:r>
            <a:r>
              <a:rPr lang="ru-RU" sz="2400" dirty="0" err="1"/>
              <a:t>имкониятини</a:t>
            </a:r>
            <a:r>
              <a:rPr lang="ru-RU" sz="2400" dirty="0"/>
              <a:t> </a:t>
            </a:r>
            <a:r>
              <a:rPr lang="ru-RU" sz="2400" dirty="0" err="1"/>
              <a:t>тақдим</a:t>
            </a:r>
            <a:r>
              <a:rPr lang="ru-RU" sz="2400" dirty="0"/>
              <a:t> </a:t>
            </a:r>
            <a:r>
              <a:rPr lang="ru-RU" sz="2400" dirty="0" err="1"/>
              <a:t>этиш</a:t>
            </a:r>
            <a:r>
              <a:rPr lang="ru-RU" sz="2400" dirty="0"/>
              <a:t> </a:t>
            </a:r>
            <a:r>
              <a:rPr lang="ru-RU" sz="2400" dirty="0" err="1"/>
              <a:t>зарур</a:t>
            </a:r>
            <a:r>
              <a:rPr lang="ru-RU" sz="2400" dirty="0"/>
              <a:t>.</a:t>
            </a:r>
          </a:p>
        </p:txBody>
      </p:sp>
    </p:spTree>
    <p:extLst>
      <p:ext uri="{BB962C8B-B14F-4D97-AF65-F5344CB8AC3E}">
        <p14:creationId xmlns:p14="http://schemas.microsoft.com/office/powerpoint/2010/main" val="1168987682"/>
      </p:ext>
    </p:extLst>
  </p:cSld>
  <p:clrMapOvr>
    <a:masterClrMapping/>
  </p:clrMapOvr>
</p:sld>
</file>

<file path=ppt/theme/theme1.xml><?xml version="1.0" encoding="utf-8"?>
<a:theme xmlns:a="http://schemas.openxmlformats.org/drawingml/2006/main" name="RIV">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IV">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IV" id="{F60DD151-8F0C-4CC2-8730-66CE02A6681F}" vid="{F56A58FC-5A5B-4E06-9592-CEEA2F3C8A49}"/>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Шаблон Свис</Template>
  <TotalTime>2283</TotalTime>
  <Words>1811</Words>
  <Application>Microsoft Office PowerPoint</Application>
  <PresentationFormat>Экран (4:3)</PresentationFormat>
  <Paragraphs>210</Paragraphs>
  <Slides>26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26</vt:i4>
      </vt:variant>
    </vt:vector>
  </HeadingPairs>
  <TitlesOfParts>
    <vt:vector size="35" baseType="lpstr">
      <vt:lpstr>Arial</vt:lpstr>
      <vt:lpstr>Calibri</vt:lpstr>
      <vt:lpstr>Calibri (Body)</vt:lpstr>
      <vt:lpstr>Calibri Light</vt:lpstr>
      <vt:lpstr>Times New Roman</vt:lpstr>
      <vt:lpstr>Wingdings</vt:lpstr>
      <vt:lpstr>RIV</vt:lpstr>
      <vt:lpstr>1_RIV</vt:lpstr>
      <vt:lpstr>Тема Office</vt:lpstr>
      <vt:lpstr> Ўзбекистон Республикаси Соғлиқни Сақлаш Вазирлиги</vt:lpstr>
      <vt:lpstr>Юқумли касалликлар хизмати тузилмаси</vt:lpstr>
      <vt:lpstr>Юқумли касалликлар хизмати тузилмаси</vt:lpstr>
      <vt:lpstr>   Шифокорлар билан таъминланганлик   </vt:lpstr>
      <vt:lpstr> МАТЕРИАЛ-ТЕХНИК БАЗА ХОЛАТИ </vt:lpstr>
      <vt:lpstr>  КАСАЛЛАНИШ ВАЗИЯТИНИНГ ТАҲЛИЛИ Республика миқёсида асосий вирусли инфекциялар бўйича 2020 йил 9 ой учун маълумотлар                                                                                                                                            </vt:lpstr>
      <vt:lpstr> Юқумли касалхоналарни дори-дармон билан таъминлашдаги муаммолар  </vt:lpstr>
      <vt:lpstr>Вирусли гепатитлар муаммоси:</vt:lpstr>
      <vt:lpstr>Муаммонинг ечими:</vt:lpstr>
      <vt:lpstr>Муаммонинг ечими:</vt:lpstr>
      <vt:lpstr>Натижа:</vt:lpstr>
      <vt:lpstr>ГРИПП ВА БОШҚА ЎТКИР РЕСПИРАТОР ВИРУСЛИ ИНФЕКЦИЯЛАР</vt:lpstr>
      <vt:lpstr>ГРИПП ВА БОШҚА ЎТКИР РЕСПИРАТОР ВИРУСЛИ ИНФЕКЦИЯЛАР</vt:lpstr>
      <vt:lpstr>ГРИПП ВА БОШҚА ЎТКИР РЕСПИРАТОР ВИРУСЛИ ИНФЕКЦИЯЛАР</vt:lpstr>
      <vt:lpstr>Презентация PowerPoint</vt:lpstr>
      <vt:lpstr>Аёлларда бачадон бўйни раки олдини олиш</vt:lpstr>
      <vt:lpstr>Аёлларда бачадон бўйни раки олдини олиш</vt:lpstr>
      <vt:lpstr>Аёлларда бачадон бўйни раки олдини олиш</vt:lpstr>
      <vt:lpstr>Презентация PowerPoint</vt:lpstr>
      <vt:lpstr>Презентация PowerPoint</vt:lpstr>
      <vt:lpstr>Ўзбекистонда COVID-19 билан касалланиш динамикаси (и.к. 100 минг аҳолига)</vt:lpstr>
      <vt:lpstr>Пандемия даврида ўткир пневмония билан касалланиш динамикаси (и.к. 100 минг аҳолига)</vt:lpstr>
      <vt:lpstr>Касалланганлар ва анти-COVID-19 мавжуд шахслар солиштирма оғирлигининг нисбати</vt:lpstr>
      <vt:lpstr>Ўзбекистонда ортиқча ўлим даражаси  (июнь-июль 2020 й.)</vt:lpstr>
      <vt:lpstr>COVID-19 хавфларини камайтириш бўйича чоралар</vt:lpstr>
      <vt:lpstr>Хитой рекомбинант вакцинаси клиник тадқиқоти III фаза клиник синови хақида маълумот</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Dr. Renat Latipov</dc:creator>
  <cp:lastModifiedBy>Admin</cp:lastModifiedBy>
  <cp:revision>173</cp:revision>
  <dcterms:created xsi:type="dcterms:W3CDTF">2015-07-10T05:58:16Z</dcterms:created>
  <dcterms:modified xsi:type="dcterms:W3CDTF">2020-12-09T07:17:13Z</dcterms:modified>
</cp:coreProperties>
</file>