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34" r:id="rId4"/>
  </p:sldMasterIdLst>
  <p:notesMasterIdLst>
    <p:notesMasterId r:id="rId11"/>
  </p:notesMasterIdLst>
  <p:handoutMasterIdLst>
    <p:handoutMasterId r:id="rId12"/>
  </p:handoutMasterIdLst>
  <p:sldIdLst>
    <p:sldId id="275" r:id="rId5"/>
    <p:sldId id="277" r:id="rId6"/>
    <p:sldId id="279" r:id="rId7"/>
    <p:sldId id="259" r:id="rId8"/>
    <p:sldId id="273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7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637E1-C5D6-4C07-91D5-D4AD18899986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AE711A31-AD78-4D4D-90DF-D1BBB657A7C0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dirty="0" smtClean="0">
              <a:solidFill>
                <a:schemeClr val="tx1"/>
              </a:solidFill>
            </a:rPr>
            <a:t>В течение года более 500 тысячам предпринимателей и свыше 8 миллионам граждан предоставлены льготы в объёме около 34 трлн </a:t>
          </a:r>
          <a:r>
            <a:rPr lang="ru-RU" sz="1600" dirty="0" err="1" smtClean="0">
              <a:solidFill>
                <a:schemeClr val="tx1"/>
              </a:solidFill>
            </a:rPr>
            <a:t>сумов</a:t>
          </a:r>
          <a:r>
            <a:rPr lang="ru-RU" sz="1600" dirty="0" smtClean="0">
              <a:solidFill>
                <a:schemeClr val="tx1"/>
              </a:solidFill>
            </a:rPr>
            <a:t>.</a:t>
          </a:r>
        </a:p>
        <a:p>
          <a:pPr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dirty="0"/>
        </a:p>
      </dgm:t>
    </dgm:pt>
    <dgm:pt modelId="{59B7DF93-270F-4C1E-9BCE-3F509A09497C}" type="parTrans" cxnId="{922ED901-9646-4008-A198-ECD2D97BF825}">
      <dgm:prSet/>
      <dgm:spPr/>
      <dgm:t>
        <a:bodyPr/>
        <a:lstStyle/>
        <a:p>
          <a:endParaRPr lang="ru-RU"/>
        </a:p>
      </dgm:t>
    </dgm:pt>
    <dgm:pt modelId="{1C446244-FFCB-4F35-9B9D-635AA330430B}" type="sibTrans" cxnId="{922ED901-9646-4008-A198-ECD2D97BF825}">
      <dgm:prSet/>
      <dgm:spPr/>
      <dgm:t>
        <a:bodyPr/>
        <a:lstStyle/>
        <a:p>
          <a:endParaRPr lang="ru-RU"/>
        </a:p>
      </dgm:t>
    </dgm:pt>
    <dgm:pt modelId="{48192BD6-A077-448F-873B-8BC502F6323B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</a:rPr>
            <a:t>обеспечена занятость трудоспособных членов почти 527 тысяч семей.</a:t>
          </a:r>
          <a:endParaRPr lang="ru-RU" sz="1800" dirty="0">
            <a:solidFill>
              <a:schemeClr val="tx1"/>
            </a:solidFill>
          </a:endParaRPr>
        </a:p>
      </dgm:t>
    </dgm:pt>
    <dgm:pt modelId="{04811701-FBF7-4301-9CA6-B4513F2DEDE4}" type="parTrans" cxnId="{09BD16AA-4933-4C5D-8E80-9315479516AA}">
      <dgm:prSet/>
      <dgm:spPr/>
      <dgm:t>
        <a:bodyPr/>
        <a:lstStyle/>
        <a:p>
          <a:endParaRPr lang="ru-RU"/>
        </a:p>
      </dgm:t>
    </dgm:pt>
    <dgm:pt modelId="{6AEF5D10-2D44-486C-8B07-896A93DF5AB2}" type="sibTrans" cxnId="{09BD16AA-4933-4C5D-8E80-9315479516AA}">
      <dgm:prSet/>
      <dgm:spPr/>
      <dgm:t>
        <a:bodyPr/>
        <a:lstStyle/>
        <a:p>
          <a:endParaRPr lang="ru-RU"/>
        </a:p>
      </dgm:t>
    </dgm:pt>
    <dgm:pt modelId="{B98D3A2C-C284-422C-8E0E-F01FC9E2209B}">
      <dgm:prSet phldrT="[Текст]" custT="1"/>
      <dgm:spPr/>
      <dgm:t>
        <a:bodyPr/>
        <a:lstStyle/>
        <a:p>
          <a:r>
            <a:rPr lang="ru-RU" sz="1400" b="0" i="0" dirty="0" smtClean="0">
              <a:solidFill>
                <a:schemeClr val="tx1"/>
              </a:solidFill>
            </a:rPr>
            <a:t>В период пандемии образован Антикризисный фонд, в котором аккумулированы средства в размере 10 трлн </a:t>
          </a:r>
          <a:r>
            <a:rPr lang="ru-RU" sz="1400" b="0" i="0" dirty="0" err="1" smtClean="0">
              <a:solidFill>
                <a:schemeClr val="tx1"/>
              </a:solidFill>
            </a:rPr>
            <a:t>сумов</a:t>
          </a:r>
          <a:r>
            <a:rPr lang="ru-RU" sz="1400" b="0" i="0" dirty="0" smtClean="0">
              <a:solidFill>
                <a:schemeClr val="tx1"/>
              </a:solidFill>
            </a:rPr>
            <a:t>, они направляются на финансовую поддержку системы здравоохранения, социальной инфраструктуры, населения и предприятий.</a:t>
          </a:r>
          <a:endParaRPr lang="ru-RU" sz="1400" dirty="0">
            <a:solidFill>
              <a:schemeClr val="tx1"/>
            </a:solidFill>
          </a:endParaRPr>
        </a:p>
      </dgm:t>
    </dgm:pt>
    <dgm:pt modelId="{025E60B6-25DE-4BE6-B131-E9C633DDEDCC}" type="parTrans" cxnId="{69F0F45D-4D3F-469F-A4CA-9A0A56AE713D}">
      <dgm:prSet/>
      <dgm:spPr/>
      <dgm:t>
        <a:bodyPr/>
        <a:lstStyle/>
        <a:p>
          <a:endParaRPr lang="ru-RU"/>
        </a:p>
      </dgm:t>
    </dgm:pt>
    <dgm:pt modelId="{00DCBBCB-B76C-409C-B2A8-333E8D7778B0}" type="sibTrans" cxnId="{69F0F45D-4D3F-469F-A4CA-9A0A56AE713D}">
      <dgm:prSet/>
      <dgm:spPr/>
      <dgm:t>
        <a:bodyPr/>
        <a:lstStyle/>
        <a:p>
          <a:endParaRPr lang="ru-RU"/>
        </a:p>
      </dgm:t>
    </dgm:pt>
    <dgm:pt modelId="{1CB58D01-1671-475A-A7E2-4B2C22D08EEA}">
      <dgm:prSet phldrT="[Текст]" custT="1"/>
      <dgm:spPr/>
      <dgm:t>
        <a:bodyPr/>
        <a:lstStyle/>
        <a:p>
          <a:r>
            <a:rPr lang="ru-RU" sz="1600" b="0" i="0" dirty="0" smtClean="0">
              <a:solidFill>
                <a:schemeClr val="tx1"/>
              </a:solidFill>
            </a:rPr>
            <a:t>В рамках госпрограммы по обеспечению населения доступным </a:t>
          </a:r>
          <a:r>
            <a:rPr lang="ru-RU" sz="1600" b="0" i="0" dirty="0" err="1" smtClean="0">
              <a:solidFill>
                <a:schemeClr val="tx1"/>
              </a:solidFill>
            </a:rPr>
            <a:t>жильем</a:t>
          </a:r>
          <a:r>
            <a:rPr lang="ru-RU" sz="1600" b="0" i="0" dirty="0" smtClean="0">
              <a:solidFill>
                <a:schemeClr val="tx1"/>
              </a:solidFill>
            </a:rPr>
            <a:t> в этом году ключи от новых квартир получили более 13 тысячам узбекистанцев</a:t>
          </a:r>
          <a:endParaRPr lang="ru-RU" sz="1600" dirty="0">
            <a:solidFill>
              <a:schemeClr val="tx1"/>
            </a:solidFill>
          </a:endParaRPr>
        </a:p>
      </dgm:t>
    </dgm:pt>
    <dgm:pt modelId="{4C06485B-8456-4C2D-A527-4C00730B2904}" type="parTrans" cxnId="{DF3DC662-649B-403D-9AB7-1C706960485E}">
      <dgm:prSet/>
      <dgm:spPr/>
      <dgm:t>
        <a:bodyPr/>
        <a:lstStyle/>
        <a:p>
          <a:endParaRPr lang="ru-RU"/>
        </a:p>
      </dgm:t>
    </dgm:pt>
    <dgm:pt modelId="{E173D4FA-4A41-4C78-9D21-932C3AB17668}" type="sibTrans" cxnId="{DF3DC662-649B-403D-9AB7-1C706960485E}">
      <dgm:prSet/>
      <dgm:spPr/>
      <dgm:t>
        <a:bodyPr/>
        <a:lstStyle/>
        <a:p>
          <a:endParaRPr lang="ru-RU"/>
        </a:p>
      </dgm:t>
    </dgm:pt>
    <dgm:pt modelId="{4DDE2E06-7F68-4B74-BBA5-97B42280C474}">
      <dgm:prSet phldrT="[Текст]" custT="1"/>
      <dgm:spPr/>
      <dgm:t>
        <a:bodyPr/>
        <a:lstStyle/>
        <a:p>
          <a:r>
            <a:rPr lang="ru-RU" sz="1600" b="0" i="0" dirty="0" smtClean="0">
              <a:solidFill>
                <a:schemeClr val="tx1"/>
              </a:solidFill>
            </a:rPr>
            <a:t>Для семей, пострадавших в результате бедствия в </a:t>
          </a:r>
          <a:r>
            <a:rPr lang="ru-RU" sz="1600" b="0" i="0" dirty="0" err="1" smtClean="0">
              <a:solidFill>
                <a:schemeClr val="tx1"/>
              </a:solidFill>
            </a:rPr>
            <a:t>Сардобинском</a:t>
          </a:r>
          <a:r>
            <a:rPr lang="ru-RU" sz="1600" b="0" i="0" dirty="0" smtClean="0">
              <a:solidFill>
                <a:schemeClr val="tx1"/>
              </a:solidFill>
            </a:rPr>
            <a:t> районе, построен городок с многоэтажными домами и объектами социальной инфраструктуры</a:t>
          </a:r>
          <a:endParaRPr lang="ru-RU" sz="1600" dirty="0">
            <a:solidFill>
              <a:schemeClr val="tx1"/>
            </a:solidFill>
          </a:endParaRPr>
        </a:p>
      </dgm:t>
    </dgm:pt>
    <dgm:pt modelId="{785F48CC-4348-4E87-BC5E-CBC20455FB8C}" type="parTrans" cxnId="{68F57FF6-3884-4FD8-9E87-61C9A5D5D60A}">
      <dgm:prSet/>
      <dgm:spPr/>
      <dgm:t>
        <a:bodyPr/>
        <a:lstStyle/>
        <a:p>
          <a:endParaRPr lang="ru-RU"/>
        </a:p>
      </dgm:t>
    </dgm:pt>
    <dgm:pt modelId="{CFE225DC-47F5-4718-AC9D-082137092D11}" type="sibTrans" cxnId="{68F57FF6-3884-4FD8-9E87-61C9A5D5D60A}">
      <dgm:prSet/>
      <dgm:spPr/>
      <dgm:t>
        <a:bodyPr/>
        <a:lstStyle/>
        <a:p>
          <a:endParaRPr lang="ru-RU"/>
        </a:p>
      </dgm:t>
    </dgm:pt>
    <dgm:pt modelId="{21E25832-90B2-4888-8A04-8C5BCE9204ED}">
      <dgm:prSet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</a:rPr>
            <a:t>На поддержку более 2,5 миллиона членов свыше 800 тысяч семей выделено более 1 </a:t>
          </a:r>
          <a:r>
            <a:rPr lang="ru-RU" sz="1800" dirty="0" err="1" smtClean="0">
              <a:solidFill>
                <a:schemeClr val="tx1"/>
              </a:solidFill>
            </a:rPr>
            <a:t>трл</a:t>
          </a:r>
          <a:r>
            <a:rPr lang="ru-RU" sz="1800" dirty="0" smtClean="0">
              <a:solidFill>
                <a:schemeClr val="tx1"/>
              </a:solidFill>
            </a:rPr>
            <a:t> </a:t>
          </a:r>
          <a:r>
            <a:rPr lang="ru-RU" sz="1800" dirty="0" err="1" smtClean="0">
              <a:solidFill>
                <a:schemeClr val="tx1"/>
              </a:solidFill>
            </a:rPr>
            <a:t>сумов</a:t>
          </a:r>
          <a:r>
            <a:rPr lang="ru-RU" sz="1800" dirty="0" smtClean="0">
              <a:solidFill>
                <a:schemeClr val="tx1"/>
              </a:solidFill>
            </a:rPr>
            <a:t>.</a:t>
          </a:r>
          <a:endParaRPr lang="ru-RU" sz="1800" dirty="0">
            <a:solidFill>
              <a:schemeClr val="tx1"/>
            </a:solidFill>
          </a:endParaRPr>
        </a:p>
      </dgm:t>
    </dgm:pt>
    <dgm:pt modelId="{EEF112F7-212B-46A2-A7EF-8F35177FE142}" type="parTrans" cxnId="{FE128382-544F-4FEC-9BF1-3C4E4115717F}">
      <dgm:prSet/>
      <dgm:spPr/>
      <dgm:t>
        <a:bodyPr/>
        <a:lstStyle/>
        <a:p>
          <a:endParaRPr lang="ru-RU"/>
        </a:p>
      </dgm:t>
    </dgm:pt>
    <dgm:pt modelId="{08808B56-8E73-46E2-8BF3-9AEADFDC6521}" type="sibTrans" cxnId="{FE128382-544F-4FEC-9BF1-3C4E4115717F}">
      <dgm:prSet/>
      <dgm:spPr/>
      <dgm:t>
        <a:bodyPr/>
        <a:lstStyle/>
        <a:p>
          <a:endParaRPr lang="ru-RU"/>
        </a:p>
      </dgm:t>
    </dgm:pt>
    <dgm:pt modelId="{7B814FA6-2E4D-4AA3-9015-92D367282A19}" type="pres">
      <dgm:prSet presAssocID="{BC3637E1-C5D6-4C07-91D5-D4AD1889998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D99B54B-DD92-454F-BD4B-0945E3363427}" type="pres">
      <dgm:prSet presAssocID="{AE711A31-AD78-4D4D-90DF-D1BBB657A7C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4EF099-C82A-4009-AD8A-ED6F2B0EE71D}" type="pres">
      <dgm:prSet presAssocID="{1C446244-FFCB-4F35-9B9D-635AA330430B}" presName="sibTrans" presStyleCnt="0"/>
      <dgm:spPr/>
    </dgm:pt>
    <dgm:pt modelId="{958C7593-2FE4-40EA-A438-B6AD7FCBAE60}" type="pres">
      <dgm:prSet presAssocID="{21E25832-90B2-4888-8A04-8C5BCE9204E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83CC83-2640-4BDF-9249-7E8C2A19917E}" type="pres">
      <dgm:prSet presAssocID="{08808B56-8E73-46E2-8BF3-9AEADFDC6521}" presName="sibTrans" presStyleCnt="0"/>
      <dgm:spPr/>
    </dgm:pt>
    <dgm:pt modelId="{CA3A10A6-645A-4B7D-ABEE-3C0A633BEAD7}" type="pres">
      <dgm:prSet presAssocID="{48192BD6-A077-448F-873B-8BC502F632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CFAEA7-98BB-4F0B-9E95-016A414FA432}" type="pres">
      <dgm:prSet presAssocID="{6AEF5D10-2D44-486C-8B07-896A93DF5AB2}" presName="sibTrans" presStyleCnt="0"/>
      <dgm:spPr/>
    </dgm:pt>
    <dgm:pt modelId="{1A38A336-0CF5-4688-B9AD-FC5407668CEF}" type="pres">
      <dgm:prSet presAssocID="{B98D3A2C-C284-422C-8E0E-F01FC9E2209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614311-19C6-43D5-908F-FBEC91DD10F6}" type="pres">
      <dgm:prSet presAssocID="{00DCBBCB-B76C-409C-B2A8-333E8D7778B0}" presName="sibTrans" presStyleCnt="0"/>
      <dgm:spPr/>
    </dgm:pt>
    <dgm:pt modelId="{52A80D16-1945-4F7A-962D-5FAA01A8FE40}" type="pres">
      <dgm:prSet presAssocID="{1CB58D01-1671-475A-A7E2-4B2C22D08E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0B0350-851E-41B6-9E0F-3AF6D16729B5}" type="pres">
      <dgm:prSet presAssocID="{E173D4FA-4A41-4C78-9D21-932C3AB17668}" presName="sibTrans" presStyleCnt="0"/>
      <dgm:spPr/>
    </dgm:pt>
    <dgm:pt modelId="{26B5E4DC-7E9B-4EB6-92F5-F556AF024B05}" type="pres">
      <dgm:prSet presAssocID="{4DDE2E06-7F68-4B74-BBA5-97B42280C47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2ED901-9646-4008-A198-ECD2D97BF825}" srcId="{BC3637E1-C5D6-4C07-91D5-D4AD18899986}" destId="{AE711A31-AD78-4D4D-90DF-D1BBB657A7C0}" srcOrd="0" destOrd="0" parTransId="{59B7DF93-270F-4C1E-9BCE-3F509A09497C}" sibTransId="{1C446244-FFCB-4F35-9B9D-635AA330430B}"/>
    <dgm:cxn modelId="{3B1758B3-F500-46FA-BE8B-DF500DC3027A}" type="presOf" srcId="{1CB58D01-1671-475A-A7E2-4B2C22D08EEA}" destId="{52A80D16-1945-4F7A-962D-5FAA01A8FE40}" srcOrd="0" destOrd="0" presId="urn:microsoft.com/office/officeart/2005/8/layout/default"/>
    <dgm:cxn modelId="{68F57FF6-3884-4FD8-9E87-61C9A5D5D60A}" srcId="{BC3637E1-C5D6-4C07-91D5-D4AD18899986}" destId="{4DDE2E06-7F68-4B74-BBA5-97B42280C474}" srcOrd="5" destOrd="0" parTransId="{785F48CC-4348-4E87-BC5E-CBC20455FB8C}" sibTransId="{CFE225DC-47F5-4718-AC9D-082137092D11}"/>
    <dgm:cxn modelId="{DF3DC662-649B-403D-9AB7-1C706960485E}" srcId="{BC3637E1-C5D6-4C07-91D5-D4AD18899986}" destId="{1CB58D01-1671-475A-A7E2-4B2C22D08EEA}" srcOrd="4" destOrd="0" parTransId="{4C06485B-8456-4C2D-A527-4C00730B2904}" sibTransId="{E173D4FA-4A41-4C78-9D21-932C3AB17668}"/>
    <dgm:cxn modelId="{FE128382-544F-4FEC-9BF1-3C4E4115717F}" srcId="{BC3637E1-C5D6-4C07-91D5-D4AD18899986}" destId="{21E25832-90B2-4888-8A04-8C5BCE9204ED}" srcOrd="1" destOrd="0" parTransId="{EEF112F7-212B-46A2-A7EF-8F35177FE142}" sibTransId="{08808B56-8E73-46E2-8BF3-9AEADFDC6521}"/>
    <dgm:cxn modelId="{BAC6A5E2-CC3B-468A-A0EA-4048A031D0F9}" type="presOf" srcId="{AE711A31-AD78-4D4D-90DF-D1BBB657A7C0}" destId="{BD99B54B-DD92-454F-BD4B-0945E3363427}" srcOrd="0" destOrd="0" presId="urn:microsoft.com/office/officeart/2005/8/layout/default"/>
    <dgm:cxn modelId="{7C802B1C-0D92-4C5D-832F-4BCAB394F836}" type="presOf" srcId="{21E25832-90B2-4888-8A04-8C5BCE9204ED}" destId="{958C7593-2FE4-40EA-A438-B6AD7FCBAE60}" srcOrd="0" destOrd="0" presId="urn:microsoft.com/office/officeart/2005/8/layout/default"/>
    <dgm:cxn modelId="{3C5EA417-40FF-4C2C-9F99-ED2EF3CD48D1}" type="presOf" srcId="{48192BD6-A077-448F-873B-8BC502F6323B}" destId="{CA3A10A6-645A-4B7D-ABEE-3C0A633BEAD7}" srcOrd="0" destOrd="0" presId="urn:microsoft.com/office/officeart/2005/8/layout/default"/>
    <dgm:cxn modelId="{3AE02259-28AD-47C8-89F6-08A68AEFBE38}" type="presOf" srcId="{BC3637E1-C5D6-4C07-91D5-D4AD18899986}" destId="{7B814FA6-2E4D-4AA3-9015-92D367282A19}" srcOrd="0" destOrd="0" presId="urn:microsoft.com/office/officeart/2005/8/layout/default"/>
    <dgm:cxn modelId="{69F0F45D-4D3F-469F-A4CA-9A0A56AE713D}" srcId="{BC3637E1-C5D6-4C07-91D5-D4AD18899986}" destId="{B98D3A2C-C284-422C-8E0E-F01FC9E2209B}" srcOrd="3" destOrd="0" parTransId="{025E60B6-25DE-4BE6-B131-E9C633DDEDCC}" sibTransId="{00DCBBCB-B76C-409C-B2A8-333E8D7778B0}"/>
    <dgm:cxn modelId="{1DF3DAEF-955D-4718-8C4C-30D30DFFADDC}" type="presOf" srcId="{4DDE2E06-7F68-4B74-BBA5-97B42280C474}" destId="{26B5E4DC-7E9B-4EB6-92F5-F556AF024B05}" srcOrd="0" destOrd="0" presId="urn:microsoft.com/office/officeart/2005/8/layout/default"/>
    <dgm:cxn modelId="{09BD16AA-4933-4C5D-8E80-9315479516AA}" srcId="{BC3637E1-C5D6-4C07-91D5-D4AD18899986}" destId="{48192BD6-A077-448F-873B-8BC502F6323B}" srcOrd="2" destOrd="0" parTransId="{04811701-FBF7-4301-9CA6-B4513F2DEDE4}" sibTransId="{6AEF5D10-2D44-486C-8B07-896A93DF5AB2}"/>
    <dgm:cxn modelId="{CA540071-63D7-4647-8C74-983119E7BA8E}" type="presOf" srcId="{B98D3A2C-C284-422C-8E0E-F01FC9E2209B}" destId="{1A38A336-0CF5-4688-B9AD-FC5407668CEF}" srcOrd="0" destOrd="0" presId="urn:microsoft.com/office/officeart/2005/8/layout/default"/>
    <dgm:cxn modelId="{80386EB1-B129-4EDD-9E1D-56621F85ECE4}" type="presParOf" srcId="{7B814FA6-2E4D-4AA3-9015-92D367282A19}" destId="{BD99B54B-DD92-454F-BD4B-0945E3363427}" srcOrd="0" destOrd="0" presId="urn:microsoft.com/office/officeart/2005/8/layout/default"/>
    <dgm:cxn modelId="{293CD1F2-CAD8-46C9-923E-3E7435DB9674}" type="presParOf" srcId="{7B814FA6-2E4D-4AA3-9015-92D367282A19}" destId="{E24EF099-C82A-4009-AD8A-ED6F2B0EE71D}" srcOrd="1" destOrd="0" presId="urn:microsoft.com/office/officeart/2005/8/layout/default"/>
    <dgm:cxn modelId="{886DED9F-5CF5-4FAA-B578-AE64EC6B4996}" type="presParOf" srcId="{7B814FA6-2E4D-4AA3-9015-92D367282A19}" destId="{958C7593-2FE4-40EA-A438-B6AD7FCBAE60}" srcOrd="2" destOrd="0" presId="urn:microsoft.com/office/officeart/2005/8/layout/default"/>
    <dgm:cxn modelId="{B4893EAE-7B43-4640-8E2A-5C8FEDA1A342}" type="presParOf" srcId="{7B814FA6-2E4D-4AA3-9015-92D367282A19}" destId="{9183CC83-2640-4BDF-9249-7E8C2A19917E}" srcOrd="3" destOrd="0" presId="urn:microsoft.com/office/officeart/2005/8/layout/default"/>
    <dgm:cxn modelId="{6AE6A885-03BA-4B08-90ED-29EAFD20B4ED}" type="presParOf" srcId="{7B814FA6-2E4D-4AA3-9015-92D367282A19}" destId="{CA3A10A6-645A-4B7D-ABEE-3C0A633BEAD7}" srcOrd="4" destOrd="0" presId="urn:microsoft.com/office/officeart/2005/8/layout/default"/>
    <dgm:cxn modelId="{BEB7BB64-26BD-4961-8A8D-0449458F90F1}" type="presParOf" srcId="{7B814FA6-2E4D-4AA3-9015-92D367282A19}" destId="{10CFAEA7-98BB-4F0B-9E95-016A414FA432}" srcOrd="5" destOrd="0" presId="urn:microsoft.com/office/officeart/2005/8/layout/default"/>
    <dgm:cxn modelId="{8584E868-42C0-4A2F-B211-32FF48EAE29E}" type="presParOf" srcId="{7B814FA6-2E4D-4AA3-9015-92D367282A19}" destId="{1A38A336-0CF5-4688-B9AD-FC5407668CEF}" srcOrd="6" destOrd="0" presId="urn:microsoft.com/office/officeart/2005/8/layout/default"/>
    <dgm:cxn modelId="{1ACBF1E9-5613-42B9-A6C7-4BCAD975B992}" type="presParOf" srcId="{7B814FA6-2E4D-4AA3-9015-92D367282A19}" destId="{BD614311-19C6-43D5-908F-FBEC91DD10F6}" srcOrd="7" destOrd="0" presId="urn:microsoft.com/office/officeart/2005/8/layout/default"/>
    <dgm:cxn modelId="{AF7EC52E-B137-40E3-9FD4-3A1DF2BD213B}" type="presParOf" srcId="{7B814FA6-2E4D-4AA3-9015-92D367282A19}" destId="{52A80D16-1945-4F7A-962D-5FAA01A8FE40}" srcOrd="8" destOrd="0" presId="urn:microsoft.com/office/officeart/2005/8/layout/default"/>
    <dgm:cxn modelId="{C87D1BCF-BF34-4A92-A7ED-BB8170B2B8F1}" type="presParOf" srcId="{7B814FA6-2E4D-4AA3-9015-92D367282A19}" destId="{9E0B0350-851E-41B6-9E0F-3AF6D16729B5}" srcOrd="9" destOrd="0" presId="urn:microsoft.com/office/officeart/2005/8/layout/default"/>
    <dgm:cxn modelId="{957F6442-0B37-4AA2-AECB-B2E36CBFECB7}" type="presParOf" srcId="{7B814FA6-2E4D-4AA3-9015-92D367282A19}" destId="{26B5E4DC-7E9B-4EB6-92F5-F556AF024B0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7B984-B6DE-491F-9AAB-12B0D7E139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12F7A094-A6C8-4DE5-94B6-1EFEB1C367B6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tx1">
                  <a:lumMod val="75000"/>
                </a:schemeClr>
              </a:solidFill>
            </a:rPr>
            <a:t>Критерии определения бедности</a:t>
          </a:r>
          <a:endParaRPr lang="ru-RU" sz="2800" dirty="0">
            <a:solidFill>
              <a:schemeClr val="tx1">
                <a:lumMod val="75000"/>
              </a:schemeClr>
            </a:solidFill>
          </a:endParaRPr>
        </a:p>
      </dgm:t>
    </dgm:pt>
    <dgm:pt modelId="{9946B106-3A11-49B9-847D-04B34594AC25}" type="parTrans" cxnId="{9D37738B-50E2-4F1B-A64A-8C76E643DEED}">
      <dgm:prSet/>
      <dgm:spPr/>
      <dgm:t>
        <a:bodyPr/>
        <a:lstStyle/>
        <a:p>
          <a:endParaRPr lang="ru-RU"/>
        </a:p>
      </dgm:t>
    </dgm:pt>
    <dgm:pt modelId="{8199649E-73A6-4024-8D3E-D8C168B44049}" type="sibTrans" cxnId="{9D37738B-50E2-4F1B-A64A-8C76E643DEED}">
      <dgm:prSet/>
      <dgm:spPr/>
      <dgm:t>
        <a:bodyPr/>
        <a:lstStyle/>
        <a:p>
          <a:endParaRPr lang="ru-RU"/>
        </a:p>
      </dgm:t>
    </dgm:pt>
    <dgm:pt modelId="{E1A0A3E0-B30F-4BC6-BC8C-048DF113B59F}">
      <dgm:prSet phldrT="[Текст]" custT="1"/>
      <dgm:spPr/>
      <dgm:t>
        <a:bodyPr/>
        <a:lstStyle/>
        <a:p>
          <a:r>
            <a:rPr lang="ru-RU" sz="2000" i="1" dirty="0" smtClean="0">
              <a:solidFill>
                <a:schemeClr val="tx1"/>
              </a:solidFill>
            </a:rPr>
            <a:t>Доход на душу населения </a:t>
          </a:r>
          <a:endParaRPr lang="ru-RU" sz="2000" dirty="0">
            <a:solidFill>
              <a:schemeClr val="tx1"/>
            </a:solidFill>
          </a:endParaRPr>
        </a:p>
      </dgm:t>
    </dgm:pt>
    <dgm:pt modelId="{58E922BA-876F-4FF9-8CC7-D8CC2E387138}" type="parTrans" cxnId="{507B052A-540F-49ED-8BF2-1C602FA0FC6C}">
      <dgm:prSet/>
      <dgm:spPr/>
      <dgm:t>
        <a:bodyPr/>
        <a:lstStyle/>
        <a:p>
          <a:endParaRPr lang="ru-RU"/>
        </a:p>
      </dgm:t>
    </dgm:pt>
    <dgm:pt modelId="{19EEBD30-B383-4355-8B1D-4D57A0C84D45}" type="sibTrans" cxnId="{507B052A-540F-49ED-8BF2-1C602FA0FC6C}">
      <dgm:prSet/>
      <dgm:spPr/>
      <dgm:t>
        <a:bodyPr/>
        <a:lstStyle/>
        <a:p>
          <a:endParaRPr lang="ru-RU"/>
        </a:p>
      </dgm:t>
    </dgm:pt>
    <dgm:pt modelId="{45F69A97-90C5-4A8D-B6AF-4F57F61AD969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недоступность первичных человеческих нужд</a:t>
          </a:r>
          <a:endParaRPr lang="ru-RU" sz="2000" dirty="0">
            <a:solidFill>
              <a:schemeClr val="tx1"/>
            </a:solidFill>
          </a:endParaRPr>
        </a:p>
      </dgm:t>
    </dgm:pt>
    <dgm:pt modelId="{EE9B50CF-3757-4608-8E3E-83B154BB7E49}" type="parTrans" cxnId="{351E5F12-1C5C-4D6C-BE1E-F5BD00E79441}">
      <dgm:prSet/>
      <dgm:spPr/>
      <dgm:t>
        <a:bodyPr/>
        <a:lstStyle/>
        <a:p>
          <a:endParaRPr lang="ru-RU"/>
        </a:p>
      </dgm:t>
    </dgm:pt>
    <dgm:pt modelId="{61CB6CDB-D8C6-42AA-893A-FF31FCF594C3}" type="sibTrans" cxnId="{351E5F12-1C5C-4D6C-BE1E-F5BD00E79441}">
      <dgm:prSet/>
      <dgm:spPr/>
      <dgm:t>
        <a:bodyPr/>
        <a:lstStyle/>
        <a:p>
          <a:endParaRPr lang="ru-RU"/>
        </a:p>
      </dgm:t>
    </dgm:pt>
    <dgm:pt modelId="{FABF6F84-BD29-4FF3-81A1-569B6F1B0145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</a:rPr>
            <a:t>недостаточную свободу выбора или же проживание на менее чем 1,9 доллара в день (Всемирный банк</a:t>
          </a:r>
          <a:r>
            <a:rPr lang="ru-RU" sz="1300" dirty="0" smtClean="0"/>
            <a:t>)</a:t>
          </a:r>
          <a:endParaRPr lang="ru-RU" sz="1300" dirty="0"/>
        </a:p>
      </dgm:t>
    </dgm:pt>
    <dgm:pt modelId="{92DDFC00-7C15-4F3A-9C7F-0622A3E8166E}" type="parTrans" cxnId="{EA1F0F37-E92B-4171-9C04-68989A724E6C}">
      <dgm:prSet/>
      <dgm:spPr/>
      <dgm:t>
        <a:bodyPr/>
        <a:lstStyle/>
        <a:p>
          <a:endParaRPr lang="ru-RU"/>
        </a:p>
      </dgm:t>
    </dgm:pt>
    <dgm:pt modelId="{E5A240BA-6B24-48E8-BEE3-3344D521A756}" type="sibTrans" cxnId="{EA1F0F37-E92B-4171-9C04-68989A724E6C}">
      <dgm:prSet/>
      <dgm:spPr/>
      <dgm:t>
        <a:bodyPr/>
        <a:lstStyle/>
        <a:p>
          <a:endParaRPr lang="ru-RU"/>
        </a:p>
      </dgm:t>
    </dgm:pt>
    <dgm:pt modelId="{8E723020-9672-4939-92FF-A27D3FBB8C59}">
      <dgm:prSet phldrT="[Текст]" custT="1"/>
      <dgm:spPr/>
      <dgm:t>
        <a:bodyPr/>
        <a:lstStyle/>
        <a:p>
          <a:r>
            <a:rPr lang="ru-RU" sz="2000" i="1" dirty="0" smtClean="0">
              <a:solidFill>
                <a:schemeClr val="tx1"/>
              </a:solidFill>
            </a:rPr>
            <a:t>Потребительские расходы на душу населения</a:t>
          </a:r>
          <a:endParaRPr lang="ru-RU" sz="2000" dirty="0">
            <a:solidFill>
              <a:schemeClr val="tx1"/>
            </a:solidFill>
          </a:endParaRPr>
        </a:p>
      </dgm:t>
    </dgm:pt>
    <dgm:pt modelId="{177388EC-BF63-45E2-BE7C-ED6C6F73261D}" type="parTrans" cxnId="{CB7BFA6C-28B9-4928-9F32-7BF43E754D3A}">
      <dgm:prSet/>
      <dgm:spPr/>
      <dgm:t>
        <a:bodyPr/>
        <a:lstStyle/>
        <a:p>
          <a:endParaRPr lang="ru-RU"/>
        </a:p>
      </dgm:t>
    </dgm:pt>
    <dgm:pt modelId="{731BDE36-F132-4A12-AE6E-D25EEF49CE26}" type="sibTrans" cxnId="{CB7BFA6C-28B9-4928-9F32-7BF43E754D3A}">
      <dgm:prSet/>
      <dgm:spPr/>
      <dgm:t>
        <a:bodyPr/>
        <a:lstStyle/>
        <a:p>
          <a:endParaRPr lang="ru-RU"/>
        </a:p>
      </dgm:t>
    </dgm:pt>
    <dgm:pt modelId="{3E311729-3A0D-4D6C-8BF6-B274563CFFED}">
      <dgm:prSet phldrT="[Текст]" custT="1"/>
      <dgm:spPr/>
      <dgm:t>
        <a:bodyPr/>
        <a:lstStyle/>
        <a:p>
          <a:r>
            <a:rPr lang="ru-RU" sz="1200" dirty="0" smtClean="0">
              <a:solidFill>
                <a:schemeClr val="tx1"/>
              </a:solidFill>
            </a:rPr>
            <a:t>сеть сохраняющегося круга взаимодействующих социальных, образовательных, здравоохранительных препятствий, которые вредят участию человека в социально-экономической жизни общества (</a:t>
          </a:r>
          <a:r>
            <a:rPr lang="ru-RU" sz="1200" dirty="0" err="1" smtClean="0">
              <a:solidFill>
                <a:schemeClr val="tx1"/>
              </a:solidFill>
            </a:rPr>
            <a:t>ПРООН</a:t>
          </a:r>
          <a:r>
            <a:rPr lang="ru-RU" sz="1400" dirty="0" smtClean="0">
              <a:solidFill>
                <a:schemeClr val="tx1"/>
              </a:solidFill>
            </a:rPr>
            <a:t>). </a:t>
          </a:r>
          <a:endParaRPr lang="ru-RU" sz="1400" dirty="0">
            <a:solidFill>
              <a:schemeClr val="tx1"/>
            </a:solidFill>
          </a:endParaRPr>
        </a:p>
      </dgm:t>
    </dgm:pt>
    <dgm:pt modelId="{64DFB07A-060A-4BC1-B971-B663593BDD89}" type="parTrans" cxnId="{2717CF4A-48E8-4A9A-9146-4082F62CF763}">
      <dgm:prSet/>
      <dgm:spPr/>
      <dgm:t>
        <a:bodyPr/>
        <a:lstStyle/>
        <a:p>
          <a:endParaRPr lang="ru-RU"/>
        </a:p>
      </dgm:t>
    </dgm:pt>
    <dgm:pt modelId="{9743E026-DCB6-406A-B809-08DC4132479A}" type="sibTrans" cxnId="{2717CF4A-48E8-4A9A-9146-4082F62CF763}">
      <dgm:prSet/>
      <dgm:spPr/>
      <dgm:t>
        <a:bodyPr/>
        <a:lstStyle/>
        <a:p>
          <a:endParaRPr lang="ru-RU"/>
        </a:p>
      </dgm:t>
    </dgm:pt>
    <dgm:pt modelId="{939CC4DC-89C3-463B-BCB5-33BC07AE4175}" type="pres">
      <dgm:prSet presAssocID="{03D7B984-B6DE-491F-9AAB-12B0D7E139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DA74E5B-73D2-4C56-8C64-77753AEC2DEC}" type="pres">
      <dgm:prSet presAssocID="{12F7A094-A6C8-4DE5-94B6-1EFEB1C367B6}" presName="root1" presStyleCnt="0"/>
      <dgm:spPr/>
      <dgm:t>
        <a:bodyPr/>
        <a:lstStyle/>
        <a:p>
          <a:endParaRPr lang="ru-RU"/>
        </a:p>
      </dgm:t>
    </dgm:pt>
    <dgm:pt modelId="{5E6BB924-BABD-4A35-B46C-AE2467103478}" type="pres">
      <dgm:prSet presAssocID="{12F7A094-A6C8-4DE5-94B6-1EFEB1C367B6}" presName="LevelOneTextNode" presStyleLbl="node0" presStyleIdx="0" presStyleCnt="1" custScaleX="94746" custScaleY="119500" custLinFactNeighborX="14018" custLinFactNeighborY="-164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4E0B13B-1209-41BF-868C-48D9723383FD}" type="pres">
      <dgm:prSet presAssocID="{12F7A094-A6C8-4DE5-94B6-1EFEB1C367B6}" presName="level2hierChild" presStyleCnt="0"/>
      <dgm:spPr/>
      <dgm:t>
        <a:bodyPr/>
        <a:lstStyle/>
        <a:p>
          <a:endParaRPr lang="ru-RU"/>
        </a:p>
      </dgm:t>
    </dgm:pt>
    <dgm:pt modelId="{01A42D69-4F9F-4891-AFBA-D7A16E7F32BC}" type="pres">
      <dgm:prSet presAssocID="{58E922BA-876F-4FF9-8CC7-D8CC2E387138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AF5F7CE7-4A95-4219-8057-773DA27982BE}" type="pres">
      <dgm:prSet presAssocID="{58E922BA-876F-4FF9-8CC7-D8CC2E387138}" presName="connTx" presStyleLbl="parChTrans1D2" presStyleIdx="0" presStyleCnt="2"/>
      <dgm:spPr/>
      <dgm:t>
        <a:bodyPr/>
        <a:lstStyle/>
        <a:p>
          <a:endParaRPr lang="ru-RU"/>
        </a:p>
      </dgm:t>
    </dgm:pt>
    <dgm:pt modelId="{C8764D29-493C-4D55-B31B-6E44416677A9}" type="pres">
      <dgm:prSet presAssocID="{E1A0A3E0-B30F-4BC6-BC8C-048DF113B59F}" presName="root2" presStyleCnt="0"/>
      <dgm:spPr/>
      <dgm:t>
        <a:bodyPr/>
        <a:lstStyle/>
        <a:p>
          <a:endParaRPr lang="ru-RU"/>
        </a:p>
      </dgm:t>
    </dgm:pt>
    <dgm:pt modelId="{53CED125-12F1-4227-9E92-507BF25CA5BF}" type="pres">
      <dgm:prSet presAssocID="{E1A0A3E0-B30F-4BC6-BC8C-048DF113B59F}" presName="LevelTwoTextNode" presStyleLbl="node2" presStyleIdx="0" presStyleCnt="2" custLinFactNeighborX="-341" custLinFactNeighborY="-442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D38E55-AEFD-41A2-AAE3-803987BDAF29}" type="pres">
      <dgm:prSet presAssocID="{E1A0A3E0-B30F-4BC6-BC8C-048DF113B59F}" presName="level3hierChild" presStyleCnt="0"/>
      <dgm:spPr/>
      <dgm:t>
        <a:bodyPr/>
        <a:lstStyle/>
        <a:p>
          <a:endParaRPr lang="ru-RU"/>
        </a:p>
      </dgm:t>
    </dgm:pt>
    <dgm:pt modelId="{8DE35199-97E2-4491-8212-5B5EEA7359F3}" type="pres">
      <dgm:prSet presAssocID="{EE9B50CF-3757-4608-8E3E-83B154BB7E49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8B7B6912-69E6-457A-B772-7FD4C4A05AF2}" type="pres">
      <dgm:prSet presAssocID="{EE9B50CF-3757-4608-8E3E-83B154BB7E49}" presName="connTx" presStyleLbl="parChTrans1D3" presStyleIdx="0" presStyleCnt="3"/>
      <dgm:spPr/>
      <dgm:t>
        <a:bodyPr/>
        <a:lstStyle/>
        <a:p>
          <a:endParaRPr lang="ru-RU"/>
        </a:p>
      </dgm:t>
    </dgm:pt>
    <dgm:pt modelId="{86906562-A901-40E7-9C40-75E8A187C346}" type="pres">
      <dgm:prSet presAssocID="{45F69A97-90C5-4A8D-B6AF-4F57F61AD969}" presName="root2" presStyleCnt="0"/>
      <dgm:spPr/>
      <dgm:t>
        <a:bodyPr/>
        <a:lstStyle/>
        <a:p>
          <a:endParaRPr lang="ru-RU"/>
        </a:p>
      </dgm:t>
    </dgm:pt>
    <dgm:pt modelId="{E82CAD7D-B985-4943-AB2F-B25D4CACDE3A}" type="pres">
      <dgm:prSet presAssocID="{45F69A97-90C5-4A8D-B6AF-4F57F61AD96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CE2F8F-772B-4174-8EF6-4A86A26FF880}" type="pres">
      <dgm:prSet presAssocID="{45F69A97-90C5-4A8D-B6AF-4F57F61AD969}" presName="level3hierChild" presStyleCnt="0"/>
      <dgm:spPr/>
      <dgm:t>
        <a:bodyPr/>
        <a:lstStyle/>
        <a:p>
          <a:endParaRPr lang="ru-RU"/>
        </a:p>
      </dgm:t>
    </dgm:pt>
    <dgm:pt modelId="{7FA2930E-3070-470C-BE22-50CCCD5C6B22}" type="pres">
      <dgm:prSet presAssocID="{92DDFC00-7C15-4F3A-9C7F-0622A3E8166E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09BA9C96-E559-4BBE-93F1-44F244B0BA08}" type="pres">
      <dgm:prSet presAssocID="{92DDFC00-7C15-4F3A-9C7F-0622A3E8166E}" presName="connTx" presStyleLbl="parChTrans1D3" presStyleIdx="1" presStyleCnt="3"/>
      <dgm:spPr/>
      <dgm:t>
        <a:bodyPr/>
        <a:lstStyle/>
        <a:p>
          <a:endParaRPr lang="ru-RU"/>
        </a:p>
      </dgm:t>
    </dgm:pt>
    <dgm:pt modelId="{DB0BB198-C957-4CBB-B963-7DA08F14B371}" type="pres">
      <dgm:prSet presAssocID="{FABF6F84-BD29-4FF3-81A1-569B6F1B0145}" presName="root2" presStyleCnt="0"/>
      <dgm:spPr/>
      <dgm:t>
        <a:bodyPr/>
        <a:lstStyle/>
        <a:p>
          <a:endParaRPr lang="ru-RU"/>
        </a:p>
      </dgm:t>
    </dgm:pt>
    <dgm:pt modelId="{F2CE93BE-8042-4E0C-941C-40FB294EE651}" type="pres">
      <dgm:prSet presAssocID="{FABF6F84-BD29-4FF3-81A1-569B6F1B0145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FD1140-2865-42EF-98FE-D801E38D4BE3}" type="pres">
      <dgm:prSet presAssocID="{FABF6F84-BD29-4FF3-81A1-569B6F1B0145}" presName="level3hierChild" presStyleCnt="0"/>
      <dgm:spPr/>
      <dgm:t>
        <a:bodyPr/>
        <a:lstStyle/>
        <a:p>
          <a:endParaRPr lang="ru-RU"/>
        </a:p>
      </dgm:t>
    </dgm:pt>
    <dgm:pt modelId="{40EB0C96-DCEF-419E-8D71-7391F2A084DC}" type="pres">
      <dgm:prSet presAssocID="{177388EC-BF63-45E2-BE7C-ED6C6F73261D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0D747077-BFBD-4D35-ADC0-DE33DDFA906E}" type="pres">
      <dgm:prSet presAssocID="{177388EC-BF63-45E2-BE7C-ED6C6F73261D}" presName="connTx" presStyleLbl="parChTrans1D2" presStyleIdx="1" presStyleCnt="2"/>
      <dgm:spPr/>
      <dgm:t>
        <a:bodyPr/>
        <a:lstStyle/>
        <a:p>
          <a:endParaRPr lang="ru-RU"/>
        </a:p>
      </dgm:t>
    </dgm:pt>
    <dgm:pt modelId="{DCA39B5C-3F36-4F52-BE05-81D62E6C5C2E}" type="pres">
      <dgm:prSet presAssocID="{8E723020-9672-4939-92FF-A27D3FBB8C59}" presName="root2" presStyleCnt="0"/>
      <dgm:spPr/>
      <dgm:t>
        <a:bodyPr/>
        <a:lstStyle/>
        <a:p>
          <a:endParaRPr lang="ru-RU"/>
        </a:p>
      </dgm:t>
    </dgm:pt>
    <dgm:pt modelId="{D4905765-2DA7-419F-8026-F847A580BD35}" type="pres">
      <dgm:prSet presAssocID="{8E723020-9672-4939-92FF-A27D3FBB8C5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813CDD-63FE-4546-9ACD-5D86175C4A72}" type="pres">
      <dgm:prSet presAssocID="{8E723020-9672-4939-92FF-A27D3FBB8C59}" presName="level3hierChild" presStyleCnt="0"/>
      <dgm:spPr/>
      <dgm:t>
        <a:bodyPr/>
        <a:lstStyle/>
        <a:p>
          <a:endParaRPr lang="ru-RU"/>
        </a:p>
      </dgm:t>
    </dgm:pt>
    <dgm:pt modelId="{E9B99E34-5EB7-49BB-8355-F1F7B9EC6EF8}" type="pres">
      <dgm:prSet presAssocID="{64DFB07A-060A-4BC1-B971-B663593BDD89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11AFE567-86C1-4E31-B4F5-D8EC1BE3CBFC}" type="pres">
      <dgm:prSet presAssocID="{64DFB07A-060A-4BC1-B971-B663593BDD89}" presName="connTx" presStyleLbl="parChTrans1D3" presStyleIdx="2" presStyleCnt="3"/>
      <dgm:spPr/>
      <dgm:t>
        <a:bodyPr/>
        <a:lstStyle/>
        <a:p>
          <a:endParaRPr lang="ru-RU"/>
        </a:p>
      </dgm:t>
    </dgm:pt>
    <dgm:pt modelId="{350BE05C-EB94-4481-8894-7C3062A6B51A}" type="pres">
      <dgm:prSet presAssocID="{3E311729-3A0D-4D6C-8BF6-B274563CFFED}" presName="root2" presStyleCnt="0"/>
      <dgm:spPr/>
      <dgm:t>
        <a:bodyPr/>
        <a:lstStyle/>
        <a:p>
          <a:endParaRPr lang="ru-RU"/>
        </a:p>
      </dgm:t>
    </dgm:pt>
    <dgm:pt modelId="{C171A625-0E33-4171-80B2-4CFB2F0216C0}" type="pres">
      <dgm:prSet presAssocID="{3E311729-3A0D-4D6C-8BF6-B274563CFFE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3E789-FB18-424F-9846-9C696972E74B}" type="pres">
      <dgm:prSet presAssocID="{3E311729-3A0D-4D6C-8BF6-B274563CFFED}" presName="level3hierChild" presStyleCnt="0"/>
      <dgm:spPr/>
      <dgm:t>
        <a:bodyPr/>
        <a:lstStyle/>
        <a:p>
          <a:endParaRPr lang="ru-RU"/>
        </a:p>
      </dgm:t>
    </dgm:pt>
  </dgm:ptLst>
  <dgm:cxnLst>
    <dgm:cxn modelId="{AA7A431C-4AEC-430C-B65C-7D07C8C70BD7}" type="presOf" srcId="{8E723020-9672-4939-92FF-A27D3FBB8C59}" destId="{D4905765-2DA7-419F-8026-F847A580BD35}" srcOrd="0" destOrd="0" presId="urn:microsoft.com/office/officeart/2005/8/layout/hierarchy2"/>
    <dgm:cxn modelId="{C283FFB5-D32C-475E-9F54-1A16EEBCD13E}" type="presOf" srcId="{58E922BA-876F-4FF9-8CC7-D8CC2E387138}" destId="{01A42D69-4F9F-4891-AFBA-D7A16E7F32BC}" srcOrd="0" destOrd="0" presId="urn:microsoft.com/office/officeart/2005/8/layout/hierarchy2"/>
    <dgm:cxn modelId="{75E4F94F-38B3-41F1-BC54-1F79268201A8}" type="presOf" srcId="{03D7B984-B6DE-491F-9AAB-12B0D7E13948}" destId="{939CC4DC-89C3-463B-BCB5-33BC07AE4175}" srcOrd="0" destOrd="0" presId="urn:microsoft.com/office/officeart/2005/8/layout/hierarchy2"/>
    <dgm:cxn modelId="{507B052A-540F-49ED-8BF2-1C602FA0FC6C}" srcId="{12F7A094-A6C8-4DE5-94B6-1EFEB1C367B6}" destId="{E1A0A3E0-B30F-4BC6-BC8C-048DF113B59F}" srcOrd="0" destOrd="0" parTransId="{58E922BA-876F-4FF9-8CC7-D8CC2E387138}" sibTransId="{19EEBD30-B383-4355-8B1D-4D57A0C84D45}"/>
    <dgm:cxn modelId="{B30E05A5-6413-4A37-99A4-DAD384EA84D3}" type="presOf" srcId="{E1A0A3E0-B30F-4BC6-BC8C-048DF113B59F}" destId="{53CED125-12F1-4227-9E92-507BF25CA5BF}" srcOrd="0" destOrd="0" presId="urn:microsoft.com/office/officeart/2005/8/layout/hierarchy2"/>
    <dgm:cxn modelId="{9D37738B-50E2-4F1B-A64A-8C76E643DEED}" srcId="{03D7B984-B6DE-491F-9AAB-12B0D7E13948}" destId="{12F7A094-A6C8-4DE5-94B6-1EFEB1C367B6}" srcOrd="0" destOrd="0" parTransId="{9946B106-3A11-49B9-847D-04B34594AC25}" sibTransId="{8199649E-73A6-4024-8D3E-D8C168B44049}"/>
    <dgm:cxn modelId="{631C6163-21EE-4380-AB21-B31601E1209C}" type="presOf" srcId="{3E311729-3A0D-4D6C-8BF6-B274563CFFED}" destId="{C171A625-0E33-4171-80B2-4CFB2F0216C0}" srcOrd="0" destOrd="0" presId="urn:microsoft.com/office/officeart/2005/8/layout/hierarchy2"/>
    <dgm:cxn modelId="{2717CF4A-48E8-4A9A-9146-4082F62CF763}" srcId="{8E723020-9672-4939-92FF-A27D3FBB8C59}" destId="{3E311729-3A0D-4D6C-8BF6-B274563CFFED}" srcOrd="0" destOrd="0" parTransId="{64DFB07A-060A-4BC1-B971-B663593BDD89}" sibTransId="{9743E026-DCB6-406A-B809-08DC4132479A}"/>
    <dgm:cxn modelId="{65540365-6EFA-4779-9CD3-2FF4BBC92108}" type="presOf" srcId="{FABF6F84-BD29-4FF3-81A1-569B6F1B0145}" destId="{F2CE93BE-8042-4E0C-941C-40FB294EE651}" srcOrd="0" destOrd="0" presId="urn:microsoft.com/office/officeart/2005/8/layout/hierarchy2"/>
    <dgm:cxn modelId="{EA1F0F37-E92B-4171-9C04-68989A724E6C}" srcId="{E1A0A3E0-B30F-4BC6-BC8C-048DF113B59F}" destId="{FABF6F84-BD29-4FF3-81A1-569B6F1B0145}" srcOrd="1" destOrd="0" parTransId="{92DDFC00-7C15-4F3A-9C7F-0622A3E8166E}" sibTransId="{E5A240BA-6B24-48E8-BEE3-3344D521A756}"/>
    <dgm:cxn modelId="{7C948C00-AABE-43DD-8E92-183A17B37961}" type="presOf" srcId="{92DDFC00-7C15-4F3A-9C7F-0622A3E8166E}" destId="{7FA2930E-3070-470C-BE22-50CCCD5C6B22}" srcOrd="0" destOrd="0" presId="urn:microsoft.com/office/officeart/2005/8/layout/hierarchy2"/>
    <dgm:cxn modelId="{394C9A15-C907-4BCC-B506-0F2AFA590C96}" type="presOf" srcId="{EE9B50CF-3757-4608-8E3E-83B154BB7E49}" destId="{8B7B6912-69E6-457A-B772-7FD4C4A05AF2}" srcOrd="1" destOrd="0" presId="urn:microsoft.com/office/officeart/2005/8/layout/hierarchy2"/>
    <dgm:cxn modelId="{FC2783F9-FBBD-4A12-8872-81AA4445AE3F}" type="presOf" srcId="{92DDFC00-7C15-4F3A-9C7F-0622A3E8166E}" destId="{09BA9C96-E559-4BBE-93F1-44F244B0BA08}" srcOrd="1" destOrd="0" presId="urn:microsoft.com/office/officeart/2005/8/layout/hierarchy2"/>
    <dgm:cxn modelId="{351E5F12-1C5C-4D6C-BE1E-F5BD00E79441}" srcId="{E1A0A3E0-B30F-4BC6-BC8C-048DF113B59F}" destId="{45F69A97-90C5-4A8D-B6AF-4F57F61AD969}" srcOrd="0" destOrd="0" parTransId="{EE9B50CF-3757-4608-8E3E-83B154BB7E49}" sibTransId="{61CB6CDB-D8C6-42AA-893A-FF31FCF594C3}"/>
    <dgm:cxn modelId="{3E51F47E-E109-4B88-A535-670946FA0A74}" type="presOf" srcId="{45F69A97-90C5-4A8D-B6AF-4F57F61AD969}" destId="{E82CAD7D-B985-4943-AB2F-B25D4CACDE3A}" srcOrd="0" destOrd="0" presId="urn:microsoft.com/office/officeart/2005/8/layout/hierarchy2"/>
    <dgm:cxn modelId="{79831FB6-3C18-4399-A180-B4C1D07E8190}" type="presOf" srcId="{177388EC-BF63-45E2-BE7C-ED6C6F73261D}" destId="{40EB0C96-DCEF-419E-8D71-7391F2A084DC}" srcOrd="0" destOrd="0" presId="urn:microsoft.com/office/officeart/2005/8/layout/hierarchy2"/>
    <dgm:cxn modelId="{43EB3C7E-62C0-4EE8-888A-E3D86A9CDEFD}" type="presOf" srcId="{177388EC-BF63-45E2-BE7C-ED6C6F73261D}" destId="{0D747077-BFBD-4D35-ADC0-DE33DDFA906E}" srcOrd="1" destOrd="0" presId="urn:microsoft.com/office/officeart/2005/8/layout/hierarchy2"/>
    <dgm:cxn modelId="{A93A5611-9BA5-433A-8552-88A58E20D60A}" type="presOf" srcId="{EE9B50CF-3757-4608-8E3E-83B154BB7E49}" destId="{8DE35199-97E2-4491-8212-5B5EEA7359F3}" srcOrd="0" destOrd="0" presId="urn:microsoft.com/office/officeart/2005/8/layout/hierarchy2"/>
    <dgm:cxn modelId="{E392942A-5870-4907-A816-328D87D31FEE}" type="presOf" srcId="{12F7A094-A6C8-4DE5-94B6-1EFEB1C367B6}" destId="{5E6BB924-BABD-4A35-B46C-AE2467103478}" srcOrd="0" destOrd="0" presId="urn:microsoft.com/office/officeart/2005/8/layout/hierarchy2"/>
    <dgm:cxn modelId="{F082D3FA-2FDB-4087-A7D7-0BA2C2258C31}" type="presOf" srcId="{64DFB07A-060A-4BC1-B971-B663593BDD89}" destId="{E9B99E34-5EB7-49BB-8355-F1F7B9EC6EF8}" srcOrd="0" destOrd="0" presId="urn:microsoft.com/office/officeart/2005/8/layout/hierarchy2"/>
    <dgm:cxn modelId="{76BC6637-BBCB-4B54-8FF2-6C322BFBE4E6}" type="presOf" srcId="{64DFB07A-060A-4BC1-B971-B663593BDD89}" destId="{11AFE567-86C1-4E31-B4F5-D8EC1BE3CBFC}" srcOrd="1" destOrd="0" presId="urn:microsoft.com/office/officeart/2005/8/layout/hierarchy2"/>
    <dgm:cxn modelId="{649CFC49-B3AB-4F3F-A717-BE08376E4752}" type="presOf" srcId="{58E922BA-876F-4FF9-8CC7-D8CC2E387138}" destId="{AF5F7CE7-4A95-4219-8057-773DA27982BE}" srcOrd="1" destOrd="0" presId="urn:microsoft.com/office/officeart/2005/8/layout/hierarchy2"/>
    <dgm:cxn modelId="{CB7BFA6C-28B9-4928-9F32-7BF43E754D3A}" srcId="{12F7A094-A6C8-4DE5-94B6-1EFEB1C367B6}" destId="{8E723020-9672-4939-92FF-A27D3FBB8C59}" srcOrd="1" destOrd="0" parTransId="{177388EC-BF63-45E2-BE7C-ED6C6F73261D}" sibTransId="{731BDE36-F132-4A12-AE6E-D25EEF49CE26}"/>
    <dgm:cxn modelId="{DA4D2299-0819-4C7F-8CDB-1B84420071B7}" type="presParOf" srcId="{939CC4DC-89C3-463B-BCB5-33BC07AE4175}" destId="{7DA74E5B-73D2-4C56-8C64-77753AEC2DEC}" srcOrd="0" destOrd="0" presId="urn:microsoft.com/office/officeart/2005/8/layout/hierarchy2"/>
    <dgm:cxn modelId="{075111AE-046E-4F8E-9221-3498176A0794}" type="presParOf" srcId="{7DA74E5B-73D2-4C56-8C64-77753AEC2DEC}" destId="{5E6BB924-BABD-4A35-B46C-AE2467103478}" srcOrd="0" destOrd="0" presId="urn:microsoft.com/office/officeart/2005/8/layout/hierarchy2"/>
    <dgm:cxn modelId="{C7B9FC61-CE3E-478D-B652-B3D2C48D5F83}" type="presParOf" srcId="{7DA74E5B-73D2-4C56-8C64-77753AEC2DEC}" destId="{54E0B13B-1209-41BF-868C-48D9723383FD}" srcOrd="1" destOrd="0" presId="urn:microsoft.com/office/officeart/2005/8/layout/hierarchy2"/>
    <dgm:cxn modelId="{7ECB9939-6C0B-47AC-97D4-782627B7DD6F}" type="presParOf" srcId="{54E0B13B-1209-41BF-868C-48D9723383FD}" destId="{01A42D69-4F9F-4891-AFBA-D7A16E7F32BC}" srcOrd="0" destOrd="0" presId="urn:microsoft.com/office/officeart/2005/8/layout/hierarchy2"/>
    <dgm:cxn modelId="{97118F9A-A238-498D-834E-60C581CA9A21}" type="presParOf" srcId="{01A42D69-4F9F-4891-AFBA-D7A16E7F32BC}" destId="{AF5F7CE7-4A95-4219-8057-773DA27982BE}" srcOrd="0" destOrd="0" presId="urn:microsoft.com/office/officeart/2005/8/layout/hierarchy2"/>
    <dgm:cxn modelId="{FD801171-E4BA-4F86-B157-83F61422842A}" type="presParOf" srcId="{54E0B13B-1209-41BF-868C-48D9723383FD}" destId="{C8764D29-493C-4D55-B31B-6E44416677A9}" srcOrd="1" destOrd="0" presId="urn:microsoft.com/office/officeart/2005/8/layout/hierarchy2"/>
    <dgm:cxn modelId="{9C0201ED-E83F-4870-A2C6-CB42C7079EE9}" type="presParOf" srcId="{C8764D29-493C-4D55-B31B-6E44416677A9}" destId="{53CED125-12F1-4227-9E92-507BF25CA5BF}" srcOrd="0" destOrd="0" presId="urn:microsoft.com/office/officeart/2005/8/layout/hierarchy2"/>
    <dgm:cxn modelId="{85B22763-D098-4791-87F3-AD8F5BC37CC2}" type="presParOf" srcId="{C8764D29-493C-4D55-B31B-6E44416677A9}" destId="{17D38E55-AEFD-41A2-AAE3-803987BDAF29}" srcOrd="1" destOrd="0" presId="urn:microsoft.com/office/officeart/2005/8/layout/hierarchy2"/>
    <dgm:cxn modelId="{688F64E7-7979-4107-B30F-45DD08D2162C}" type="presParOf" srcId="{17D38E55-AEFD-41A2-AAE3-803987BDAF29}" destId="{8DE35199-97E2-4491-8212-5B5EEA7359F3}" srcOrd="0" destOrd="0" presId="urn:microsoft.com/office/officeart/2005/8/layout/hierarchy2"/>
    <dgm:cxn modelId="{FA291B66-0848-43BE-9AA3-032173360C70}" type="presParOf" srcId="{8DE35199-97E2-4491-8212-5B5EEA7359F3}" destId="{8B7B6912-69E6-457A-B772-7FD4C4A05AF2}" srcOrd="0" destOrd="0" presId="urn:microsoft.com/office/officeart/2005/8/layout/hierarchy2"/>
    <dgm:cxn modelId="{9DBF75D6-CF82-4AAD-BE97-AA45AF338218}" type="presParOf" srcId="{17D38E55-AEFD-41A2-AAE3-803987BDAF29}" destId="{86906562-A901-40E7-9C40-75E8A187C346}" srcOrd="1" destOrd="0" presId="urn:microsoft.com/office/officeart/2005/8/layout/hierarchy2"/>
    <dgm:cxn modelId="{E2297909-699C-4D9E-885B-EBA3F9643D46}" type="presParOf" srcId="{86906562-A901-40E7-9C40-75E8A187C346}" destId="{E82CAD7D-B985-4943-AB2F-B25D4CACDE3A}" srcOrd="0" destOrd="0" presId="urn:microsoft.com/office/officeart/2005/8/layout/hierarchy2"/>
    <dgm:cxn modelId="{A893C199-BBE9-4B33-9A2C-D11765CFDF5E}" type="presParOf" srcId="{86906562-A901-40E7-9C40-75E8A187C346}" destId="{F3CE2F8F-772B-4174-8EF6-4A86A26FF880}" srcOrd="1" destOrd="0" presId="urn:microsoft.com/office/officeart/2005/8/layout/hierarchy2"/>
    <dgm:cxn modelId="{EECDD96B-E209-4F1D-AB2D-14B896C4115E}" type="presParOf" srcId="{17D38E55-AEFD-41A2-AAE3-803987BDAF29}" destId="{7FA2930E-3070-470C-BE22-50CCCD5C6B22}" srcOrd="2" destOrd="0" presId="urn:microsoft.com/office/officeart/2005/8/layout/hierarchy2"/>
    <dgm:cxn modelId="{E58BAD2F-C172-4102-AC48-66CE862E0AE7}" type="presParOf" srcId="{7FA2930E-3070-470C-BE22-50CCCD5C6B22}" destId="{09BA9C96-E559-4BBE-93F1-44F244B0BA08}" srcOrd="0" destOrd="0" presId="urn:microsoft.com/office/officeart/2005/8/layout/hierarchy2"/>
    <dgm:cxn modelId="{59B12E41-D4C6-4ACF-98C1-A2CA1210D115}" type="presParOf" srcId="{17D38E55-AEFD-41A2-AAE3-803987BDAF29}" destId="{DB0BB198-C957-4CBB-B963-7DA08F14B371}" srcOrd="3" destOrd="0" presId="urn:microsoft.com/office/officeart/2005/8/layout/hierarchy2"/>
    <dgm:cxn modelId="{4E4B5513-E738-4359-A157-BA9DADC733BD}" type="presParOf" srcId="{DB0BB198-C957-4CBB-B963-7DA08F14B371}" destId="{F2CE93BE-8042-4E0C-941C-40FB294EE651}" srcOrd="0" destOrd="0" presId="urn:microsoft.com/office/officeart/2005/8/layout/hierarchy2"/>
    <dgm:cxn modelId="{653A1BB3-D0FD-49E0-9687-7495847CA45E}" type="presParOf" srcId="{DB0BB198-C957-4CBB-B963-7DA08F14B371}" destId="{6DFD1140-2865-42EF-98FE-D801E38D4BE3}" srcOrd="1" destOrd="0" presId="urn:microsoft.com/office/officeart/2005/8/layout/hierarchy2"/>
    <dgm:cxn modelId="{9DB5AB6A-08D6-4079-92BD-CA94C0CD299C}" type="presParOf" srcId="{54E0B13B-1209-41BF-868C-48D9723383FD}" destId="{40EB0C96-DCEF-419E-8D71-7391F2A084DC}" srcOrd="2" destOrd="0" presId="urn:microsoft.com/office/officeart/2005/8/layout/hierarchy2"/>
    <dgm:cxn modelId="{7EAD2096-D055-435F-B65D-82FA6391C6E4}" type="presParOf" srcId="{40EB0C96-DCEF-419E-8D71-7391F2A084DC}" destId="{0D747077-BFBD-4D35-ADC0-DE33DDFA906E}" srcOrd="0" destOrd="0" presId="urn:microsoft.com/office/officeart/2005/8/layout/hierarchy2"/>
    <dgm:cxn modelId="{6DE5673D-35E1-43AE-A281-B26D58742346}" type="presParOf" srcId="{54E0B13B-1209-41BF-868C-48D9723383FD}" destId="{DCA39B5C-3F36-4F52-BE05-81D62E6C5C2E}" srcOrd="3" destOrd="0" presId="urn:microsoft.com/office/officeart/2005/8/layout/hierarchy2"/>
    <dgm:cxn modelId="{BD24EEC2-A3D5-4CDC-B3A1-42F3AC59DF34}" type="presParOf" srcId="{DCA39B5C-3F36-4F52-BE05-81D62E6C5C2E}" destId="{D4905765-2DA7-419F-8026-F847A580BD35}" srcOrd="0" destOrd="0" presId="urn:microsoft.com/office/officeart/2005/8/layout/hierarchy2"/>
    <dgm:cxn modelId="{3F3169F3-F751-4C42-92F4-AE18974B2EBC}" type="presParOf" srcId="{DCA39B5C-3F36-4F52-BE05-81D62E6C5C2E}" destId="{A7813CDD-63FE-4546-9ACD-5D86175C4A72}" srcOrd="1" destOrd="0" presId="urn:microsoft.com/office/officeart/2005/8/layout/hierarchy2"/>
    <dgm:cxn modelId="{99F62E9A-A436-4815-99C6-47A2A174C1F5}" type="presParOf" srcId="{A7813CDD-63FE-4546-9ACD-5D86175C4A72}" destId="{E9B99E34-5EB7-49BB-8355-F1F7B9EC6EF8}" srcOrd="0" destOrd="0" presId="urn:microsoft.com/office/officeart/2005/8/layout/hierarchy2"/>
    <dgm:cxn modelId="{1058B490-FCFC-4523-80A1-DB145682B1A5}" type="presParOf" srcId="{E9B99E34-5EB7-49BB-8355-F1F7B9EC6EF8}" destId="{11AFE567-86C1-4E31-B4F5-D8EC1BE3CBFC}" srcOrd="0" destOrd="0" presId="urn:microsoft.com/office/officeart/2005/8/layout/hierarchy2"/>
    <dgm:cxn modelId="{DB7C4065-7D44-427D-97A3-04165385D1B2}" type="presParOf" srcId="{A7813CDD-63FE-4546-9ACD-5D86175C4A72}" destId="{350BE05C-EB94-4481-8894-7C3062A6B51A}" srcOrd="1" destOrd="0" presId="urn:microsoft.com/office/officeart/2005/8/layout/hierarchy2"/>
    <dgm:cxn modelId="{092B4374-6DA6-4E72-8E1E-EF8241914279}" type="presParOf" srcId="{350BE05C-EB94-4481-8894-7C3062A6B51A}" destId="{C171A625-0E33-4171-80B2-4CFB2F0216C0}" srcOrd="0" destOrd="0" presId="urn:microsoft.com/office/officeart/2005/8/layout/hierarchy2"/>
    <dgm:cxn modelId="{6C15EDC4-4357-4F99-B41E-21AD6A712E7A}" type="presParOf" srcId="{350BE05C-EB94-4481-8894-7C3062A6B51A}" destId="{1593E789-FB18-424F-9846-9C696972E7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81383-D1E6-4BBE-A7E0-C9CAD3D83709}" type="doc">
      <dgm:prSet loTypeId="urn:microsoft.com/office/officeart/2005/8/layout/cycle3" loCatId="cycle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C991A277-4050-4FBB-85D6-43FE061448FB}">
      <dgm:prSet phldrT="[Текст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Комплексный подход  по сокращению бедности</a:t>
          </a:r>
          <a:endParaRPr lang="ru-RU" sz="2000" b="1" dirty="0">
            <a:solidFill>
              <a:schemeClr val="tx1"/>
            </a:solidFill>
          </a:endParaRPr>
        </a:p>
      </dgm:t>
    </dgm:pt>
    <dgm:pt modelId="{F9FDC292-2DB2-49E2-B444-9EE79F81BD14}" type="parTrans" cxnId="{C56BA1A2-4FB1-4D25-AF83-5B3735B496C4}">
      <dgm:prSet/>
      <dgm:spPr/>
      <dgm:t>
        <a:bodyPr/>
        <a:lstStyle/>
        <a:p>
          <a:endParaRPr lang="ru-RU"/>
        </a:p>
      </dgm:t>
    </dgm:pt>
    <dgm:pt modelId="{B9CC8F95-3CE3-4680-B4C2-83B26158C932}" type="sibTrans" cxnId="{C56BA1A2-4FB1-4D25-AF83-5B3735B496C4}">
      <dgm:prSet/>
      <dgm:spPr/>
      <dgm:t>
        <a:bodyPr/>
        <a:lstStyle/>
        <a:p>
          <a:endParaRPr lang="ru-RU"/>
        </a:p>
      </dgm:t>
    </dgm:pt>
    <dgm:pt modelId="{D64F2E40-487C-44DF-A679-8ED58B411C60}">
      <dgm:prSet phldrT="[Текст]" custT="1"/>
      <dgm:spPr/>
      <dgm:t>
        <a:bodyPr/>
        <a:lstStyle/>
        <a:p>
          <a:r>
            <a:rPr lang="ru-RU" sz="1100" b="1" i="1" dirty="0" smtClean="0"/>
            <a:t>Структурная политика государства.</a:t>
          </a:r>
          <a:r>
            <a:rPr lang="ru-RU" sz="1100" dirty="0" smtClean="0"/>
            <a:t> Так, вмешательство правительства должно стимулировать структурные реформы, направленные на доступную занятость, прогрессивное налогообложение, социальные расходы и политику установления минимальной заработной платы.</a:t>
          </a:r>
          <a:endParaRPr lang="ru-RU" sz="1100" dirty="0"/>
        </a:p>
      </dgm:t>
    </dgm:pt>
    <dgm:pt modelId="{8F9F8B98-B893-46AB-9CF1-7CD8C1D684E8}" type="parTrans" cxnId="{CC32ACBF-34C2-4C9C-8274-02BDAB2871EA}">
      <dgm:prSet/>
      <dgm:spPr/>
      <dgm:t>
        <a:bodyPr/>
        <a:lstStyle/>
        <a:p>
          <a:endParaRPr lang="ru-RU"/>
        </a:p>
      </dgm:t>
    </dgm:pt>
    <dgm:pt modelId="{E5CB5C99-6801-4824-A7A6-95D10000EA93}" type="sibTrans" cxnId="{CC32ACBF-34C2-4C9C-8274-02BDAB2871EA}">
      <dgm:prSet/>
      <dgm:spPr/>
      <dgm:t>
        <a:bodyPr/>
        <a:lstStyle/>
        <a:p>
          <a:endParaRPr lang="ru-RU"/>
        </a:p>
      </dgm:t>
    </dgm:pt>
    <dgm:pt modelId="{D3F457CC-8D28-48DF-B1DE-92E68956A902}">
      <dgm:prSet phldrT="[Текст]" custT="1"/>
      <dgm:spPr/>
      <dgm:t>
        <a:bodyPr/>
        <a:lstStyle/>
        <a:p>
          <a:r>
            <a:rPr lang="ru-RU" sz="1000" b="1" i="1" dirty="0" smtClean="0"/>
            <a:t>Развитие сферы услуг.</a:t>
          </a:r>
          <a:r>
            <a:rPr lang="ru-RU" sz="1000" dirty="0" smtClean="0"/>
            <a:t> Одним из быстрорастущих секторов в мире, в котором </a:t>
          </a:r>
          <a:r>
            <a:rPr lang="ru-RU" sz="1000" dirty="0" err="1" smtClean="0"/>
            <a:t>создается</a:t>
          </a:r>
          <a:r>
            <a:rPr lang="ru-RU" sz="1000" dirty="0" smtClean="0"/>
            <a:t> много дополнительных рабочих мест, в том числе и для малоимущих </a:t>
          </a:r>
          <a:r>
            <a:rPr lang="ru-RU" sz="1000" dirty="0" err="1" smtClean="0"/>
            <a:t>слоев</a:t>
          </a:r>
          <a:r>
            <a:rPr lang="ru-RU" sz="1000" dirty="0" smtClean="0"/>
            <a:t> населения, является сектор услуг. Поэтому необходимо развитие малого бизнеса в сфере услуг, в отраслях связи и информатизации, бытовых услуг, банковских и деловых услуг. </a:t>
          </a:r>
          <a:endParaRPr lang="ru-RU" sz="1000" dirty="0"/>
        </a:p>
      </dgm:t>
    </dgm:pt>
    <dgm:pt modelId="{0C1560A7-A460-4402-8C63-358C88D1280F}" type="parTrans" cxnId="{3006E035-6B36-483F-BE34-EB9FA13C2510}">
      <dgm:prSet/>
      <dgm:spPr/>
      <dgm:t>
        <a:bodyPr/>
        <a:lstStyle/>
        <a:p>
          <a:endParaRPr lang="ru-RU"/>
        </a:p>
      </dgm:t>
    </dgm:pt>
    <dgm:pt modelId="{0A9483DE-9019-4D93-850F-3F01554054D4}" type="sibTrans" cxnId="{3006E035-6B36-483F-BE34-EB9FA13C2510}">
      <dgm:prSet/>
      <dgm:spPr/>
      <dgm:t>
        <a:bodyPr/>
        <a:lstStyle/>
        <a:p>
          <a:endParaRPr lang="ru-RU"/>
        </a:p>
      </dgm:t>
    </dgm:pt>
    <dgm:pt modelId="{22B44477-B07C-4F7A-966C-39B7D4B53C24}">
      <dgm:prSet phldrT="[Текст]"/>
      <dgm:spPr/>
      <dgm:t>
        <a:bodyPr/>
        <a:lstStyle/>
        <a:p>
          <a:r>
            <a:rPr lang="ru-RU" b="1" i="1" dirty="0" smtClean="0"/>
            <a:t>Сельскохозяйственная политика.</a:t>
          </a:r>
          <a:r>
            <a:rPr lang="ru-RU" dirty="0" smtClean="0"/>
            <a:t> Сохраняется огромный потенциал глубокой переработки </a:t>
          </a:r>
          <a:r>
            <a:rPr lang="ru-RU" dirty="0" err="1" smtClean="0"/>
            <a:t>сельхозкультур</a:t>
          </a:r>
          <a:r>
            <a:rPr lang="ru-RU" dirty="0" smtClean="0"/>
            <a:t> и экспорта на рынки развитых стран, что будет определять рост производительности в сельскохозяйственном секторе, повышение доходов и улучшение жизненных условий сельского населения.</a:t>
          </a:r>
          <a:endParaRPr lang="ru-RU" dirty="0"/>
        </a:p>
      </dgm:t>
    </dgm:pt>
    <dgm:pt modelId="{C22FE349-5387-4DEE-954B-41AB570ACDBE}" type="parTrans" cxnId="{11BB0B98-3302-4F92-9B12-8ECC583525CC}">
      <dgm:prSet/>
      <dgm:spPr/>
      <dgm:t>
        <a:bodyPr/>
        <a:lstStyle/>
        <a:p>
          <a:endParaRPr lang="ru-RU"/>
        </a:p>
      </dgm:t>
    </dgm:pt>
    <dgm:pt modelId="{CC930DA1-16FE-4B26-BA31-D0B49FC96012}" type="sibTrans" cxnId="{11BB0B98-3302-4F92-9B12-8ECC583525CC}">
      <dgm:prSet/>
      <dgm:spPr/>
      <dgm:t>
        <a:bodyPr/>
        <a:lstStyle/>
        <a:p>
          <a:endParaRPr lang="ru-RU"/>
        </a:p>
      </dgm:t>
    </dgm:pt>
    <dgm:pt modelId="{BF01BD37-6C58-468E-B0BD-D346D8880FF5}">
      <dgm:prSet phldrT="[Текст]" custT="1"/>
      <dgm:spPr/>
      <dgm:t>
        <a:bodyPr/>
        <a:lstStyle/>
        <a:p>
          <a:r>
            <a:rPr lang="ru-RU" sz="1200" b="1" i="1" dirty="0" err="1" smtClean="0"/>
            <a:t>Цифровизация</a:t>
          </a:r>
          <a:r>
            <a:rPr lang="ru-RU" sz="1200" b="1" i="1" dirty="0" smtClean="0"/>
            <a:t> экономики.</a:t>
          </a:r>
          <a:r>
            <a:rPr lang="ru-RU" sz="1200" dirty="0" smtClean="0"/>
            <a:t> Так как большинство малообеспеченных </a:t>
          </a:r>
          <a:r>
            <a:rPr lang="ru-RU" sz="1200" dirty="0" err="1" smtClean="0"/>
            <a:t>слоев</a:t>
          </a:r>
          <a:r>
            <a:rPr lang="ru-RU" sz="1200" dirty="0" smtClean="0"/>
            <a:t> населения пользуются мобильной связью, то имеется потребность создать систему предоставления образовательных и медицинских услуг </a:t>
          </a:r>
          <a:endParaRPr lang="ru-RU" sz="1200" dirty="0"/>
        </a:p>
      </dgm:t>
    </dgm:pt>
    <dgm:pt modelId="{DD34C8A5-6CA6-4573-9B90-D9384CDE42AE}" type="parTrans" cxnId="{044E0EF7-B198-4C34-8A30-B7EC37E7A5BD}">
      <dgm:prSet/>
      <dgm:spPr/>
      <dgm:t>
        <a:bodyPr/>
        <a:lstStyle/>
        <a:p>
          <a:endParaRPr lang="ru-RU"/>
        </a:p>
      </dgm:t>
    </dgm:pt>
    <dgm:pt modelId="{BC498A52-98B6-4E39-97C1-61D72CBFDBCB}" type="sibTrans" cxnId="{044E0EF7-B198-4C34-8A30-B7EC37E7A5BD}">
      <dgm:prSet/>
      <dgm:spPr/>
      <dgm:t>
        <a:bodyPr/>
        <a:lstStyle/>
        <a:p>
          <a:endParaRPr lang="ru-RU"/>
        </a:p>
      </dgm:t>
    </dgm:pt>
    <dgm:pt modelId="{4E7200D4-CD4C-45E6-AC9D-25ED3023816B}">
      <dgm:prSet phldrT="[Текст]" custT="1"/>
      <dgm:spPr/>
      <dgm:t>
        <a:bodyPr/>
        <a:lstStyle/>
        <a:p>
          <a:r>
            <a:rPr lang="ru-RU" sz="1400" b="1" i="1" dirty="0" smtClean="0"/>
            <a:t>Региональная политика.</a:t>
          </a:r>
          <a:r>
            <a:rPr lang="ru-RU" sz="1400" dirty="0" smtClean="0"/>
            <a:t> Каждый регион имеет свой профиль </a:t>
          </a:r>
          <a:r>
            <a:rPr lang="ru-RU" sz="1400" dirty="0" err="1" smtClean="0"/>
            <a:t>малообеспеченности</a:t>
          </a:r>
          <a:r>
            <a:rPr lang="ru-RU" sz="1400" dirty="0" smtClean="0"/>
            <a:t>, что требует разработки специфических мер по каждому региону. </a:t>
          </a:r>
          <a:endParaRPr lang="ru-RU" sz="1400" dirty="0"/>
        </a:p>
      </dgm:t>
    </dgm:pt>
    <dgm:pt modelId="{34E8E5F4-C568-4521-9E99-E931AD9D73C5}" type="parTrans" cxnId="{84293E8B-E75C-4261-A129-E73805DC8A04}">
      <dgm:prSet/>
      <dgm:spPr/>
      <dgm:t>
        <a:bodyPr/>
        <a:lstStyle/>
        <a:p>
          <a:endParaRPr lang="ru-RU"/>
        </a:p>
      </dgm:t>
    </dgm:pt>
    <dgm:pt modelId="{6C034327-4194-4AC1-B8A4-E30020778C01}" type="sibTrans" cxnId="{84293E8B-E75C-4261-A129-E73805DC8A04}">
      <dgm:prSet/>
      <dgm:spPr/>
      <dgm:t>
        <a:bodyPr/>
        <a:lstStyle/>
        <a:p>
          <a:endParaRPr lang="ru-RU"/>
        </a:p>
      </dgm:t>
    </dgm:pt>
    <dgm:pt modelId="{AEFD7D6C-5098-4139-ACBE-FF992695C4F5}">
      <dgm:prSet phldrT="[Текст]" custT="1"/>
      <dgm:spPr/>
      <dgm:t>
        <a:bodyPr/>
        <a:lstStyle/>
        <a:p>
          <a:r>
            <a:rPr lang="ru-RU" sz="1200" b="1" i="1" dirty="0" smtClean="0"/>
            <a:t>Жилищное строительство.</a:t>
          </a:r>
          <a:r>
            <a:rPr lang="ru-RU" sz="1200" dirty="0" smtClean="0"/>
            <a:t> В этом направлении целесообразно принять республиканскую программу строительства доступного жилья в городах, предусматривающую снижение себестоимости жилищного строительства </a:t>
          </a:r>
          <a:endParaRPr lang="ru-RU" sz="1200" dirty="0"/>
        </a:p>
      </dgm:t>
    </dgm:pt>
    <dgm:pt modelId="{AEA237CA-4866-47E6-BD63-80AE07299460}" type="parTrans" cxnId="{BB1E0CC0-8CFD-4D20-979D-BFF2624D511F}">
      <dgm:prSet/>
      <dgm:spPr/>
      <dgm:t>
        <a:bodyPr/>
        <a:lstStyle/>
        <a:p>
          <a:endParaRPr lang="ru-RU"/>
        </a:p>
      </dgm:t>
    </dgm:pt>
    <dgm:pt modelId="{D9BA38D8-17D9-4E0C-BEE0-47DA1778C0E7}" type="sibTrans" cxnId="{BB1E0CC0-8CFD-4D20-979D-BFF2624D511F}">
      <dgm:prSet/>
      <dgm:spPr/>
      <dgm:t>
        <a:bodyPr/>
        <a:lstStyle/>
        <a:p>
          <a:endParaRPr lang="ru-RU"/>
        </a:p>
      </dgm:t>
    </dgm:pt>
    <dgm:pt modelId="{6C16A3E7-92D7-4372-8EF6-41350B6C2E90}">
      <dgm:prSet phldrT="[Текст]" custT="1"/>
      <dgm:spPr/>
      <dgm:t>
        <a:bodyPr/>
        <a:lstStyle/>
        <a:p>
          <a:r>
            <a:rPr lang="ru-RU" sz="1200" b="1" i="1" dirty="0" smtClean="0"/>
            <a:t>Улучшение питания.</a:t>
          </a:r>
          <a:r>
            <a:rPr lang="ru-RU" sz="1200" dirty="0" smtClean="0"/>
            <a:t> Преодолению проблем, связанных с бедностью, в частности в отношении здоровья малообеспеченного населения, может служить и информационная политика</a:t>
          </a:r>
          <a:r>
            <a:rPr lang="ru-RU" sz="900" dirty="0" smtClean="0"/>
            <a:t>. </a:t>
          </a:r>
          <a:endParaRPr lang="ru-RU" sz="900" dirty="0"/>
        </a:p>
      </dgm:t>
    </dgm:pt>
    <dgm:pt modelId="{29882B61-5C33-4673-AD91-3FB0B19D3541}" type="parTrans" cxnId="{17E4C624-A280-4F97-821C-C5623AEA9C8A}">
      <dgm:prSet/>
      <dgm:spPr/>
      <dgm:t>
        <a:bodyPr/>
        <a:lstStyle/>
        <a:p>
          <a:endParaRPr lang="ru-RU"/>
        </a:p>
      </dgm:t>
    </dgm:pt>
    <dgm:pt modelId="{742E6855-9F08-4018-A9D0-C483D94C380C}" type="sibTrans" cxnId="{17E4C624-A280-4F97-821C-C5623AEA9C8A}">
      <dgm:prSet/>
      <dgm:spPr/>
      <dgm:t>
        <a:bodyPr/>
        <a:lstStyle/>
        <a:p>
          <a:endParaRPr lang="ru-RU"/>
        </a:p>
      </dgm:t>
    </dgm:pt>
    <dgm:pt modelId="{53B3C749-E5E2-46CC-844E-AE14986411B0}">
      <dgm:prSet custT="1"/>
      <dgm:spPr/>
      <dgm:t>
        <a:bodyPr/>
        <a:lstStyle/>
        <a:p>
          <a:r>
            <a:rPr lang="ru-RU" sz="1200" dirty="0" smtClean="0"/>
            <a:t>Развитие промышленности-, целесообразно принять обширную программу развития </a:t>
          </a:r>
          <a:r>
            <a:rPr lang="ru-RU" sz="1200" dirty="0" err="1" smtClean="0"/>
            <a:t>трудоемких</a:t>
          </a:r>
          <a:r>
            <a:rPr lang="ru-RU" sz="1200" dirty="0" smtClean="0"/>
            <a:t> отраслей с высокой добавленной стоимостью</a:t>
          </a:r>
          <a:r>
            <a:rPr lang="ru-RU" sz="1000" dirty="0" smtClean="0"/>
            <a:t>. </a:t>
          </a:r>
          <a:endParaRPr lang="ru-RU" sz="1000" dirty="0"/>
        </a:p>
      </dgm:t>
    </dgm:pt>
    <dgm:pt modelId="{FC5A2B64-3B05-4730-9C24-BE66704C129C}" type="parTrans" cxnId="{FD8EA4BE-3F58-4395-B647-F63259BD87D9}">
      <dgm:prSet/>
      <dgm:spPr/>
      <dgm:t>
        <a:bodyPr/>
        <a:lstStyle/>
        <a:p>
          <a:endParaRPr lang="ru-RU"/>
        </a:p>
      </dgm:t>
    </dgm:pt>
    <dgm:pt modelId="{E3CC6EC8-A21E-4091-A933-9BFA5896D8CF}" type="sibTrans" cxnId="{FD8EA4BE-3F58-4395-B647-F63259BD87D9}">
      <dgm:prSet/>
      <dgm:spPr/>
      <dgm:t>
        <a:bodyPr/>
        <a:lstStyle/>
        <a:p>
          <a:endParaRPr lang="ru-RU"/>
        </a:p>
      </dgm:t>
    </dgm:pt>
    <dgm:pt modelId="{6C843667-4F61-4E26-86DD-F9EB99CE0A92}" type="pres">
      <dgm:prSet presAssocID="{5F581383-D1E6-4BBE-A7E0-C9CAD3D837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8B2EE5-0331-46EA-BC7A-02D08FAE0647}" type="pres">
      <dgm:prSet presAssocID="{5F581383-D1E6-4BBE-A7E0-C9CAD3D83709}" presName="cycle" presStyleCnt="0"/>
      <dgm:spPr/>
      <dgm:t>
        <a:bodyPr/>
        <a:lstStyle/>
        <a:p>
          <a:endParaRPr lang="ru-RU"/>
        </a:p>
      </dgm:t>
    </dgm:pt>
    <dgm:pt modelId="{EF16D7C3-CF45-44F4-8B4B-469563FE50ED}" type="pres">
      <dgm:prSet presAssocID="{C991A277-4050-4FBB-85D6-43FE061448FB}" presName="nodeFirstNode" presStyleLbl="node1" presStyleIdx="0" presStyleCnt="9" custScaleX="153576" custScaleY="170069" custRadScaleRad="7684" custRadScaleInc="-1669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661887-872E-4C42-9E6B-B3F3976BDD15}" type="pres">
      <dgm:prSet presAssocID="{B9CC8F95-3CE3-4680-B4C2-83B26158C932}" presName="sibTransFirstNode" presStyleLbl="bgShp" presStyleIdx="0" presStyleCnt="1" custScaleX="120539" custScaleY="105051" custLinFactNeighborX="1198" custLinFactNeighborY="1363"/>
      <dgm:spPr/>
      <dgm:t>
        <a:bodyPr/>
        <a:lstStyle/>
        <a:p>
          <a:endParaRPr lang="ru-RU"/>
        </a:p>
      </dgm:t>
    </dgm:pt>
    <dgm:pt modelId="{3D09D2AE-7CE0-4565-BF52-B719F9A69CC9}" type="pres">
      <dgm:prSet presAssocID="{D64F2E40-487C-44DF-A679-8ED58B411C60}" presName="nodeFollowingNodes" presStyleLbl="node1" presStyleIdx="1" presStyleCnt="9" custScaleX="152292" custScaleY="188057" custRadScaleRad="96539" custRadScaleInc="4913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3A6DC9-8C41-4AA1-BF17-53F85883C776}" type="pres">
      <dgm:prSet presAssocID="{D3F457CC-8D28-48DF-B1DE-92E68956A902}" presName="nodeFollowingNodes" presStyleLbl="node1" presStyleIdx="2" presStyleCnt="9" custScaleX="147759" custScaleY="174745" custRadScaleRad="100853" custRadScaleInc="-1350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E70D8C-9E7C-4D8D-B017-5AB098DF4D34}" type="pres">
      <dgm:prSet presAssocID="{22B44477-B07C-4F7A-966C-39B7D4B53C24}" presName="nodeFollowingNodes" presStyleLbl="node1" presStyleIdx="3" presStyleCnt="9" custScaleX="151959" custScaleY="183088" custRadScaleRad="151453" custRadScaleInc="3874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C30783-1474-4CAF-8B6E-596C0A2FC71C}" type="pres">
      <dgm:prSet presAssocID="{BF01BD37-6C58-468E-B0BD-D346D8880FF5}" presName="nodeFollowingNodes" presStyleLbl="node1" presStyleIdx="4" presStyleCnt="9" custScaleX="153509" custScaleY="182813" custRadScaleRad="150143" custRadScaleInc="-1612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CC8AF5-473F-4533-B1E9-93D54B28B510}" type="pres">
      <dgm:prSet presAssocID="{4E7200D4-CD4C-45E6-AC9D-25ED3023816B}" presName="nodeFollowingNodes" presStyleLbl="node1" presStyleIdx="5" presStyleCnt="9" custScaleX="151686" custScaleY="182782" custRadScaleRad="151853" custRadScaleInc="-3458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467BC7-A886-4512-82AD-20E758B3D11F}" type="pres">
      <dgm:prSet presAssocID="{AEFD7D6C-5098-4139-ACBE-FF992695C4F5}" presName="nodeFollowingNodes" presStyleLbl="node1" presStyleIdx="6" presStyleCnt="9" custScaleX="154649" custScaleY="181527" custRadScaleRad="90598" custRadScaleInc="-2579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750424-CD72-48CE-8EDB-52F535359D9A}" type="pres">
      <dgm:prSet presAssocID="{6C16A3E7-92D7-4372-8EF6-41350B6C2E90}" presName="nodeFollowingNodes" presStyleLbl="node1" presStyleIdx="7" presStyleCnt="9" custScaleX="155725" custScaleY="179345" custRadScaleRad="153736" custRadScaleInc="120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53425D-AB7F-4CD2-ABA0-BB290E10BBB5}" type="pres">
      <dgm:prSet presAssocID="{53B3C749-E5E2-46CC-844E-AE14986411B0}" presName="nodeFollowingNodes" presStyleLbl="node1" presStyleIdx="8" presStyleCnt="9" custScaleX="152075" custScaleY="180672" custRadScaleRad="102645" custRadScaleInc="212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FB6FE1-5DCE-4406-8D7A-4EC04B731721}" type="presOf" srcId="{5F581383-D1E6-4BBE-A7E0-C9CAD3D83709}" destId="{6C843667-4F61-4E26-86DD-F9EB99CE0A92}" srcOrd="0" destOrd="0" presId="urn:microsoft.com/office/officeart/2005/8/layout/cycle3"/>
    <dgm:cxn modelId="{08C68EA4-35DA-4852-A286-B268FFE18AB1}" type="presOf" srcId="{BF01BD37-6C58-468E-B0BD-D346D8880FF5}" destId="{C7C30783-1474-4CAF-8B6E-596C0A2FC71C}" srcOrd="0" destOrd="0" presId="urn:microsoft.com/office/officeart/2005/8/layout/cycle3"/>
    <dgm:cxn modelId="{CC32ACBF-34C2-4C9C-8274-02BDAB2871EA}" srcId="{5F581383-D1E6-4BBE-A7E0-C9CAD3D83709}" destId="{D64F2E40-487C-44DF-A679-8ED58B411C60}" srcOrd="1" destOrd="0" parTransId="{8F9F8B98-B893-46AB-9CF1-7CD8C1D684E8}" sibTransId="{E5CB5C99-6801-4824-A7A6-95D10000EA93}"/>
    <dgm:cxn modelId="{E60DB50B-9966-447D-A7FC-BC0C5523813E}" type="presOf" srcId="{4E7200D4-CD4C-45E6-AC9D-25ED3023816B}" destId="{8BCC8AF5-473F-4533-B1E9-93D54B28B510}" srcOrd="0" destOrd="0" presId="urn:microsoft.com/office/officeart/2005/8/layout/cycle3"/>
    <dgm:cxn modelId="{11BB0B98-3302-4F92-9B12-8ECC583525CC}" srcId="{5F581383-D1E6-4BBE-A7E0-C9CAD3D83709}" destId="{22B44477-B07C-4F7A-966C-39B7D4B53C24}" srcOrd="3" destOrd="0" parTransId="{C22FE349-5387-4DEE-954B-41AB570ACDBE}" sibTransId="{CC930DA1-16FE-4B26-BA31-D0B49FC96012}"/>
    <dgm:cxn modelId="{DB48D4DE-5CDD-496F-B93A-99A29ABF970F}" type="presOf" srcId="{53B3C749-E5E2-46CC-844E-AE14986411B0}" destId="{A453425D-AB7F-4CD2-ABA0-BB290E10BBB5}" srcOrd="0" destOrd="0" presId="urn:microsoft.com/office/officeart/2005/8/layout/cycle3"/>
    <dgm:cxn modelId="{2F63E8F5-B6C5-4597-9C09-03C1696793BC}" type="presOf" srcId="{B9CC8F95-3CE3-4680-B4C2-83B26158C932}" destId="{9D661887-872E-4C42-9E6B-B3F3976BDD15}" srcOrd="0" destOrd="0" presId="urn:microsoft.com/office/officeart/2005/8/layout/cycle3"/>
    <dgm:cxn modelId="{32B1AF3A-1680-484C-8188-0DE62B60E50A}" type="presOf" srcId="{C991A277-4050-4FBB-85D6-43FE061448FB}" destId="{EF16D7C3-CF45-44F4-8B4B-469563FE50ED}" srcOrd="0" destOrd="0" presId="urn:microsoft.com/office/officeart/2005/8/layout/cycle3"/>
    <dgm:cxn modelId="{3006E035-6B36-483F-BE34-EB9FA13C2510}" srcId="{5F581383-D1E6-4BBE-A7E0-C9CAD3D83709}" destId="{D3F457CC-8D28-48DF-B1DE-92E68956A902}" srcOrd="2" destOrd="0" parTransId="{0C1560A7-A460-4402-8C63-358C88D1280F}" sibTransId="{0A9483DE-9019-4D93-850F-3F01554054D4}"/>
    <dgm:cxn modelId="{D0D476D8-AD04-40C2-AD7E-E5FB3F2EB533}" type="presOf" srcId="{D3F457CC-8D28-48DF-B1DE-92E68956A902}" destId="{E53A6DC9-8C41-4AA1-BF17-53F85883C776}" srcOrd="0" destOrd="0" presId="urn:microsoft.com/office/officeart/2005/8/layout/cycle3"/>
    <dgm:cxn modelId="{17E4C624-A280-4F97-821C-C5623AEA9C8A}" srcId="{5F581383-D1E6-4BBE-A7E0-C9CAD3D83709}" destId="{6C16A3E7-92D7-4372-8EF6-41350B6C2E90}" srcOrd="7" destOrd="0" parTransId="{29882B61-5C33-4673-AD91-3FB0B19D3541}" sibTransId="{742E6855-9F08-4018-A9D0-C483D94C380C}"/>
    <dgm:cxn modelId="{650A4CAB-21FC-4494-81B5-22A27573FCBE}" type="presOf" srcId="{D64F2E40-487C-44DF-A679-8ED58B411C60}" destId="{3D09D2AE-7CE0-4565-BF52-B719F9A69CC9}" srcOrd="0" destOrd="0" presId="urn:microsoft.com/office/officeart/2005/8/layout/cycle3"/>
    <dgm:cxn modelId="{C56BA1A2-4FB1-4D25-AF83-5B3735B496C4}" srcId="{5F581383-D1E6-4BBE-A7E0-C9CAD3D83709}" destId="{C991A277-4050-4FBB-85D6-43FE061448FB}" srcOrd="0" destOrd="0" parTransId="{F9FDC292-2DB2-49E2-B444-9EE79F81BD14}" sibTransId="{B9CC8F95-3CE3-4680-B4C2-83B26158C932}"/>
    <dgm:cxn modelId="{044E0EF7-B198-4C34-8A30-B7EC37E7A5BD}" srcId="{5F581383-D1E6-4BBE-A7E0-C9CAD3D83709}" destId="{BF01BD37-6C58-468E-B0BD-D346D8880FF5}" srcOrd="4" destOrd="0" parTransId="{DD34C8A5-6CA6-4573-9B90-D9384CDE42AE}" sibTransId="{BC498A52-98B6-4E39-97C1-61D72CBFDBCB}"/>
    <dgm:cxn modelId="{84293E8B-E75C-4261-A129-E73805DC8A04}" srcId="{5F581383-D1E6-4BBE-A7E0-C9CAD3D83709}" destId="{4E7200D4-CD4C-45E6-AC9D-25ED3023816B}" srcOrd="5" destOrd="0" parTransId="{34E8E5F4-C568-4521-9E99-E931AD9D73C5}" sibTransId="{6C034327-4194-4AC1-B8A4-E30020778C01}"/>
    <dgm:cxn modelId="{260B70FF-0583-448D-B575-A8ED408D7400}" type="presOf" srcId="{6C16A3E7-92D7-4372-8EF6-41350B6C2E90}" destId="{3C750424-CD72-48CE-8EDB-52F535359D9A}" srcOrd="0" destOrd="0" presId="urn:microsoft.com/office/officeart/2005/8/layout/cycle3"/>
    <dgm:cxn modelId="{F62838E5-D134-4D56-AF9F-278C2943E259}" type="presOf" srcId="{22B44477-B07C-4F7A-966C-39B7D4B53C24}" destId="{4EE70D8C-9E7C-4D8D-B017-5AB098DF4D34}" srcOrd="0" destOrd="0" presId="urn:microsoft.com/office/officeart/2005/8/layout/cycle3"/>
    <dgm:cxn modelId="{1537C018-6E59-4353-AF0B-D94067DA067C}" type="presOf" srcId="{AEFD7D6C-5098-4139-ACBE-FF992695C4F5}" destId="{48467BC7-A886-4512-82AD-20E758B3D11F}" srcOrd="0" destOrd="0" presId="urn:microsoft.com/office/officeart/2005/8/layout/cycle3"/>
    <dgm:cxn modelId="{BB1E0CC0-8CFD-4D20-979D-BFF2624D511F}" srcId="{5F581383-D1E6-4BBE-A7E0-C9CAD3D83709}" destId="{AEFD7D6C-5098-4139-ACBE-FF992695C4F5}" srcOrd="6" destOrd="0" parTransId="{AEA237CA-4866-47E6-BD63-80AE07299460}" sibTransId="{D9BA38D8-17D9-4E0C-BEE0-47DA1778C0E7}"/>
    <dgm:cxn modelId="{FD8EA4BE-3F58-4395-B647-F63259BD87D9}" srcId="{5F581383-D1E6-4BBE-A7E0-C9CAD3D83709}" destId="{53B3C749-E5E2-46CC-844E-AE14986411B0}" srcOrd="8" destOrd="0" parTransId="{FC5A2B64-3B05-4730-9C24-BE66704C129C}" sibTransId="{E3CC6EC8-A21E-4091-A933-9BFA5896D8CF}"/>
    <dgm:cxn modelId="{1642707E-56EF-4E81-8DAD-CA0CD979A938}" type="presParOf" srcId="{6C843667-4F61-4E26-86DD-F9EB99CE0A92}" destId="{3C8B2EE5-0331-46EA-BC7A-02D08FAE0647}" srcOrd="0" destOrd="0" presId="urn:microsoft.com/office/officeart/2005/8/layout/cycle3"/>
    <dgm:cxn modelId="{F0295209-52F7-4138-B143-ADBD84A6A5CD}" type="presParOf" srcId="{3C8B2EE5-0331-46EA-BC7A-02D08FAE0647}" destId="{EF16D7C3-CF45-44F4-8B4B-469563FE50ED}" srcOrd="0" destOrd="0" presId="urn:microsoft.com/office/officeart/2005/8/layout/cycle3"/>
    <dgm:cxn modelId="{46526367-0F9B-42BB-B80C-B7E43DF886AE}" type="presParOf" srcId="{3C8B2EE5-0331-46EA-BC7A-02D08FAE0647}" destId="{9D661887-872E-4C42-9E6B-B3F3976BDD15}" srcOrd="1" destOrd="0" presId="urn:microsoft.com/office/officeart/2005/8/layout/cycle3"/>
    <dgm:cxn modelId="{5692FAED-7DA5-43B6-AD8F-6D7F5160E916}" type="presParOf" srcId="{3C8B2EE5-0331-46EA-BC7A-02D08FAE0647}" destId="{3D09D2AE-7CE0-4565-BF52-B719F9A69CC9}" srcOrd="2" destOrd="0" presId="urn:microsoft.com/office/officeart/2005/8/layout/cycle3"/>
    <dgm:cxn modelId="{258C97B2-FB54-4BAA-BF07-0F3B4879DFBA}" type="presParOf" srcId="{3C8B2EE5-0331-46EA-BC7A-02D08FAE0647}" destId="{E53A6DC9-8C41-4AA1-BF17-53F85883C776}" srcOrd="3" destOrd="0" presId="urn:microsoft.com/office/officeart/2005/8/layout/cycle3"/>
    <dgm:cxn modelId="{DF09C2AC-CCF3-4075-967E-BCF42254AABE}" type="presParOf" srcId="{3C8B2EE5-0331-46EA-BC7A-02D08FAE0647}" destId="{4EE70D8C-9E7C-4D8D-B017-5AB098DF4D34}" srcOrd="4" destOrd="0" presId="urn:microsoft.com/office/officeart/2005/8/layout/cycle3"/>
    <dgm:cxn modelId="{1F630A5D-38F2-46F9-BFCD-9BB9C02EC16D}" type="presParOf" srcId="{3C8B2EE5-0331-46EA-BC7A-02D08FAE0647}" destId="{C7C30783-1474-4CAF-8B6E-596C0A2FC71C}" srcOrd="5" destOrd="0" presId="urn:microsoft.com/office/officeart/2005/8/layout/cycle3"/>
    <dgm:cxn modelId="{69EC7D9B-23EB-479C-8A5D-27EF57B07132}" type="presParOf" srcId="{3C8B2EE5-0331-46EA-BC7A-02D08FAE0647}" destId="{8BCC8AF5-473F-4533-B1E9-93D54B28B510}" srcOrd="6" destOrd="0" presId="urn:microsoft.com/office/officeart/2005/8/layout/cycle3"/>
    <dgm:cxn modelId="{0DE84BAF-DF15-41EA-A338-8705C63AB7D0}" type="presParOf" srcId="{3C8B2EE5-0331-46EA-BC7A-02D08FAE0647}" destId="{48467BC7-A886-4512-82AD-20E758B3D11F}" srcOrd="7" destOrd="0" presId="urn:microsoft.com/office/officeart/2005/8/layout/cycle3"/>
    <dgm:cxn modelId="{AD0A55B6-FF7C-408F-9C31-C88E93C41D6A}" type="presParOf" srcId="{3C8B2EE5-0331-46EA-BC7A-02D08FAE0647}" destId="{3C750424-CD72-48CE-8EDB-52F535359D9A}" srcOrd="8" destOrd="0" presId="urn:microsoft.com/office/officeart/2005/8/layout/cycle3"/>
    <dgm:cxn modelId="{B1ADD100-EBB3-4C7C-9F26-30AC869C5064}" type="presParOf" srcId="{3C8B2EE5-0331-46EA-BC7A-02D08FAE0647}" destId="{A453425D-AB7F-4CD2-ABA0-BB290E10BBB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8BA5D-48D1-4536-BA09-6587BC2A98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06BE28-B2C4-43F1-8D59-D61259FD67EA}">
      <dgm:prSet phldrT="[Текст]" custT="1"/>
      <dgm:spPr/>
      <dgm:t>
        <a:bodyPr/>
        <a:lstStyle/>
        <a:p>
          <a:r>
            <a:rPr lang="ru-RU" sz="2000" b="1" dirty="0" smtClean="0"/>
            <a:t>Основные проблемы стратегии искоренения бедности</a:t>
          </a:r>
          <a:endParaRPr lang="ru-RU" sz="2000" b="1" dirty="0"/>
        </a:p>
      </dgm:t>
    </dgm:pt>
    <dgm:pt modelId="{9FCA52B8-8A6A-434B-8B3E-9907DD11E292}" type="parTrans" cxnId="{F377F942-B6CD-472B-B489-DD309DDF53EF}">
      <dgm:prSet/>
      <dgm:spPr/>
      <dgm:t>
        <a:bodyPr/>
        <a:lstStyle/>
        <a:p>
          <a:endParaRPr lang="ru-RU"/>
        </a:p>
      </dgm:t>
    </dgm:pt>
    <dgm:pt modelId="{F1FEBE63-2375-46F8-8FAA-E43682B292F8}" type="sibTrans" cxnId="{F377F942-B6CD-472B-B489-DD309DDF53EF}">
      <dgm:prSet/>
      <dgm:spPr/>
      <dgm:t>
        <a:bodyPr/>
        <a:lstStyle/>
        <a:p>
          <a:endParaRPr lang="ru-RU"/>
        </a:p>
      </dgm:t>
    </dgm:pt>
    <dgm:pt modelId="{470B62F2-639B-42C4-B2D7-0E431340F1E4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недостаток финансовых ресурсов</a:t>
          </a:r>
          <a:endParaRPr lang="ru-RU" sz="18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5311C6B-382A-4CC1-918B-301E8CF2959F}" type="parTrans" cxnId="{D7637C68-3401-4CC4-8DB2-3B500DB60FB4}">
      <dgm:prSet/>
      <dgm:spPr/>
      <dgm:t>
        <a:bodyPr/>
        <a:lstStyle/>
        <a:p>
          <a:endParaRPr lang="ru-RU"/>
        </a:p>
      </dgm:t>
    </dgm:pt>
    <dgm:pt modelId="{83A3108D-3364-485E-B9F9-240461517F4E}" type="sibTrans" cxnId="{D7637C68-3401-4CC4-8DB2-3B500DB60FB4}">
      <dgm:prSet/>
      <dgm:spPr/>
      <dgm:t>
        <a:bodyPr/>
        <a:lstStyle/>
        <a:p>
          <a:endParaRPr lang="ru-RU"/>
        </a:p>
      </dgm:t>
    </dgm:pt>
    <dgm:pt modelId="{3AC851A2-0C53-4C2B-9C8C-C1B02DF9DA2C}">
      <dgm:prSet phldrT="[Текст]" custT="1"/>
      <dgm:spPr/>
      <dgm:t>
        <a:bodyPr/>
        <a:lstStyle/>
        <a:p>
          <a:r>
            <a:rPr lang="ru-RU" sz="2000" b="1" dirty="0" smtClean="0"/>
            <a:t>Государственная политика </a:t>
          </a:r>
          <a:endParaRPr lang="ru-RU" sz="2000" b="1" dirty="0"/>
        </a:p>
      </dgm:t>
    </dgm:pt>
    <dgm:pt modelId="{A578ED41-ADAE-403C-895E-F8EA9D827AC2}" type="parTrans" cxnId="{DB5B9CFC-BBD2-4D85-9EB8-FBE307486D94}">
      <dgm:prSet/>
      <dgm:spPr/>
      <dgm:t>
        <a:bodyPr/>
        <a:lstStyle/>
        <a:p>
          <a:endParaRPr lang="ru-RU"/>
        </a:p>
      </dgm:t>
    </dgm:pt>
    <dgm:pt modelId="{468D1D3E-356A-408E-B163-D21A800A356F}" type="sibTrans" cxnId="{DB5B9CFC-BBD2-4D85-9EB8-FBE307486D94}">
      <dgm:prSet/>
      <dgm:spPr/>
      <dgm:t>
        <a:bodyPr/>
        <a:lstStyle/>
        <a:p>
          <a:endParaRPr lang="ru-RU"/>
        </a:p>
      </dgm:t>
    </dgm:pt>
    <dgm:pt modelId="{82F2D4C3-4468-49BE-B330-B99DA416154A}">
      <dgm:prSet phldrT="[Текст]" custT="1"/>
      <dgm:spPr/>
      <dgm:t>
        <a:bodyPr/>
        <a:lstStyle/>
        <a:p>
          <a:r>
            <a:rPr lang="ru-RU" sz="1800" b="1" dirty="0" smtClean="0"/>
            <a:t>внедрение социального реестра</a:t>
          </a:r>
          <a:endParaRPr lang="ru-RU" sz="1800" b="1" dirty="0"/>
        </a:p>
      </dgm:t>
    </dgm:pt>
    <dgm:pt modelId="{EC3D443E-36A7-4B05-8D58-9A50A23B6B73}" type="parTrans" cxnId="{C0C5D15B-05D4-4A09-B7E6-1C3AFE78D293}">
      <dgm:prSet/>
      <dgm:spPr/>
      <dgm:t>
        <a:bodyPr/>
        <a:lstStyle/>
        <a:p>
          <a:endParaRPr lang="ru-RU"/>
        </a:p>
      </dgm:t>
    </dgm:pt>
    <dgm:pt modelId="{EE67C288-E47B-4A6D-8A89-50A18B14D388}" type="sibTrans" cxnId="{C0C5D15B-05D4-4A09-B7E6-1C3AFE78D293}">
      <dgm:prSet/>
      <dgm:spPr/>
      <dgm:t>
        <a:bodyPr/>
        <a:lstStyle/>
        <a:p>
          <a:endParaRPr lang="ru-RU"/>
        </a:p>
      </dgm:t>
    </dgm:pt>
    <dgm:pt modelId="{BA3CE4BA-5362-4C9F-B2AE-EE41E78204D6}">
      <dgm:prSet phldrT="[Текст]" custT="1"/>
      <dgm:spPr/>
      <dgm:t>
        <a:bodyPr/>
        <a:lstStyle/>
        <a:p>
          <a:r>
            <a:rPr lang="ru-RU" sz="1800" b="1" dirty="0" smtClean="0"/>
            <a:t>программа для молодёжи</a:t>
          </a:r>
          <a:endParaRPr lang="ru-RU" sz="1800" b="1" dirty="0"/>
        </a:p>
      </dgm:t>
    </dgm:pt>
    <dgm:pt modelId="{EF31B5C6-1E05-4196-86B1-03C94F4277BB}" type="parTrans" cxnId="{582B50C4-18CD-404B-983D-6A25E2630510}">
      <dgm:prSet/>
      <dgm:spPr/>
      <dgm:t>
        <a:bodyPr/>
        <a:lstStyle/>
        <a:p>
          <a:endParaRPr lang="ru-RU"/>
        </a:p>
      </dgm:t>
    </dgm:pt>
    <dgm:pt modelId="{6436745D-57F3-4390-BB5B-79AA0215AEE8}" type="sibTrans" cxnId="{582B50C4-18CD-404B-983D-6A25E2630510}">
      <dgm:prSet/>
      <dgm:spPr/>
      <dgm:t>
        <a:bodyPr/>
        <a:lstStyle/>
        <a:p>
          <a:endParaRPr lang="ru-RU"/>
        </a:p>
      </dgm:t>
    </dgm:pt>
    <dgm:pt modelId="{9AB520B7-3379-4A69-80DB-3952E9E08047}">
      <dgm:prSet phldrT="[Текст]" custT="1"/>
      <dgm:spPr/>
      <dgm:t>
        <a:bodyPr/>
        <a:lstStyle/>
        <a:p>
          <a:r>
            <a:rPr lang="ru-RU" sz="2000" b="1" dirty="0" smtClean="0"/>
            <a:t>Приоритетные направления</a:t>
          </a:r>
          <a:endParaRPr lang="ru-RU" sz="2000" b="1" dirty="0"/>
        </a:p>
      </dgm:t>
    </dgm:pt>
    <dgm:pt modelId="{766C9D85-7664-4CE0-9FF8-33DB8C911E5D}" type="parTrans" cxnId="{54083675-D480-4B43-956D-A90EEA946BC5}">
      <dgm:prSet/>
      <dgm:spPr/>
      <dgm:t>
        <a:bodyPr/>
        <a:lstStyle/>
        <a:p>
          <a:endParaRPr lang="ru-RU"/>
        </a:p>
      </dgm:t>
    </dgm:pt>
    <dgm:pt modelId="{F0796448-F33A-4DF0-AED7-15B716226978}" type="sibTrans" cxnId="{54083675-D480-4B43-956D-A90EEA946BC5}">
      <dgm:prSet/>
      <dgm:spPr/>
      <dgm:t>
        <a:bodyPr/>
        <a:lstStyle/>
        <a:p>
          <a:endParaRPr lang="ru-RU"/>
        </a:p>
      </dgm:t>
    </dgm:pt>
    <dgm:pt modelId="{2527E5EA-D0C8-4904-9E53-4178F3575ACF}">
      <dgm:prSet phldrT="[Текст]" custT="1"/>
      <dgm:spPr/>
      <dgm:t>
        <a:bodyPr/>
        <a:lstStyle/>
        <a:p>
          <a:r>
            <a:rPr lang="ru-RU" sz="1800" b="1" dirty="0" smtClean="0"/>
            <a:t>развитие образования</a:t>
          </a:r>
          <a:endParaRPr lang="ru-RU" sz="1800" b="1" dirty="0"/>
        </a:p>
      </dgm:t>
    </dgm:pt>
    <dgm:pt modelId="{BC2595ED-354C-4339-95B0-13DCA1F1115F}" type="parTrans" cxnId="{27AE5C64-C7A9-46FD-8BFA-23F9836338F5}">
      <dgm:prSet/>
      <dgm:spPr/>
      <dgm:t>
        <a:bodyPr/>
        <a:lstStyle/>
        <a:p>
          <a:endParaRPr lang="ru-RU"/>
        </a:p>
      </dgm:t>
    </dgm:pt>
    <dgm:pt modelId="{5B69443F-C671-47C3-8372-52BF7337AEDC}" type="sibTrans" cxnId="{27AE5C64-C7A9-46FD-8BFA-23F9836338F5}">
      <dgm:prSet/>
      <dgm:spPr/>
      <dgm:t>
        <a:bodyPr/>
        <a:lstStyle/>
        <a:p>
          <a:endParaRPr lang="ru-RU"/>
        </a:p>
      </dgm:t>
    </dgm:pt>
    <dgm:pt modelId="{166FC096-6AB9-4614-B5E5-EB15B05CB932}">
      <dgm:prSet phldrT="[Текст]" custT="1"/>
      <dgm:spPr/>
      <dgm:t>
        <a:bodyPr/>
        <a:lstStyle/>
        <a:p>
          <a:r>
            <a:rPr lang="ru-RU" sz="1800" b="1" dirty="0" smtClean="0"/>
            <a:t>развитие здравоохранения</a:t>
          </a:r>
          <a:endParaRPr lang="ru-RU" sz="1800" b="1" dirty="0"/>
        </a:p>
      </dgm:t>
    </dgm:pt>
    <dgm:pt modelId="{EFF4A03A-8525-4AE1-8DDA-7851534D004D}" type="parTrans" cxnId="{49E16CE2-D77B-4A27-B3FA-BDFF302102C4}">
      <dgm:prSet/>
      <dgm:spPr/>
      <dgm:t>
        <a:bodyPr/>
        <a:lstStyle/>
        <a:p>
          <a:endParaRPr lang="ru-RU"/>
        </a:p>
      </dgm:t>
    </dgm:pt>
    <dgm:pt modelId="{EDCCE1C7-48AB-47EB-A0B4-DC862BF14525}" type="sibTrans" cxnId="{49E16CE2-D77B-4A27-B3FA-BDFF302102C4}">
      <dgm:prSet/>
      <dgm:spPr/>
      <dgm:t>
        <a:bodyPr/>
        <a:lstStyle/>
        <a:p>
          <a:endParaRPr lang="ru-RU"/>
        </a:p>
      </dgm:t>
    </dgm:pt>
    <dgm:pt modelId="{C11F0791-BE58-4608-B06E-FD347F873212}">
      <dgm:prSet phldrT="[Текст]" custT="1"/>
      <dgm:spPr/>
      <dgm:t>
        <a:bodyPr/>
        <a:lstStyle/>
        <a:p>
          <a:endParaRPr lang="ru-RU" sz="2000" dirty="0"/>
        </a:p>
      </dgm:t>
    </dgm:pt>
    <dgm:pt modelId="{2F53C01D-AC1C-44EF-9F02-8E2486D2A2D1}" type="parTrans" cxnId="{7DB3661F-200C-48CA-AD7C-0C70C9FFD74F}">
      <dgm:prSet/>
      <dgm:spPr/>
      <dgm:t>
        <a:bodyPr/>
        <a:lstStyle/>
        <a:p>
          <a:endParaRPr lang="ru-RU"/>
        </a:p>
      </dgm:t>
    </dgm:pt>
    <dgm:pt modelId="{894EA492-209A-4F54-BD24-9F3142D7D280}" type="sibTrans" cxnId="{7DB3661F-200C-48CA-AD7C-0C70C9FFD74F}">
      <dgm:prSet/>
      <dgm:spPr/>
      <dgm:t>
        <a:bodyPr/>
        <a:lstStyle/>
        <a:p>
          <a:endParaRPr lang="ru-RU"/>
        </a:p>
      </dgm:t>
    </dgm:pt>
    <dgm:pt modelId="{235A540C-8EC0-4E4B-A1DE-49A0DBDAE659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низкое качество институтов</a:t>
          </a:r>
          <a:endParaRPr lang="ru-RU" sz="18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322A754-1D95-4514-95DD-1888067B8BFE}" type="parTrans" cxnId="{C8C5C799-1ABE-48A7-A37E-E76564776453}">
      <dgm:prSet/>
      <dgm:spPr/>
      <dgm:t>
        <a:bodyPr/>
        <a:lstStyle/>
        <a:p>
          <a:endParaRPr lang="ru-RU"/>
        </a:p>
      </dgm:t>
    </dgm:pt>
    <dgm:pt modelId="{FC505F7C-4CD7-4018-B7CE-D825BFB96EC2}" type="sibTrans" cxnId="{C8C5C799-1ABE-48A7-A37E-E76564776453}">
      <dgm:prSet/>
      <dgm:spPr/>
      <dgm:t>
        <a:bodyPr/>
        <a:lstStyle/>
        <a:p>
          <a:endParaRPr lang="ru-RU"/>
        </a:p>
      </dgm:t>
    </dgm:pt>
    <dgm:pt modelId="{764DC163-4BC4-4F34-8002-805DE3ED28BA}">
      <dgm:prSet phldrT="[Текст]" custT="1"/>
      <dgm:spPr/>
      <dgm:t>
        <a:bodyPr/>
        <a:lstStyle/>
        <a:p>
          <a:r>
            <a:rPr lang="ru-RU" sz="1800" b="1" dirty="0" smtClean="0"/>
            <a:t>программа занятости</a:t>
          </a:r>
          <a:endParaRPr lang="ru-RU" sz="1800" b="1" dirty="0"/>
        </a:p>
      </dgm:t>
    </dgm:pt>
    <dgm:pt modelId="{82FEDE6E-EC9C-4D44-83A5-28489FFF2274}" type="parTrans" cxnId="{65088FC3-3EA7-4791-9323-D9B7BE8AF8D9}">
      <dgm:prSet/>
      <dgm:spPr/>
    </dgm:pt>
    <dgm:pt modelId="{A4CD3932-ABCA-4F2B-AD88-2A09856F9DEE}" type="sibTrans" cxnId="{65088FC3-3EA7-4791-9323-D9B7BE8AF8D9}">
      <dgm:prSet/>
      <dgm:spPr/>
    </dgm:pt>
    <dgm:pt modelId="{34B4C6FC-EDF9-4617-A092-080BDB201B26}">
      <dgm:prSet phldrT="[Текст]" custT="1"/>
      <dgm:spPr/>
      <dgm:t>
        <a:bodyPr/>
        <a:lstStyle/>
        <a:p>
          <a:r>
            <a:rPr lang="ru-RU" sz="1800" b="1" dirty="0" smtClean="0"/>
            <a:t>программа для женщин</a:t>
          </a:r>
          <a:endParaRPr lang="ru-RU" sz="1800" b="1" dirty="0"/>
        </a:p>
      </dgm:t>
    </dgm:pt>
    <dgm:pt modelId="{BFB0F514-B2C2-4E49-885B-4DE1C4D1494B}" type="parTrans" cxnId="{A32B12E4-1E2E-4579-B2D1-F70577D95AE4}">
      <dgm:prSet/>
      <dgm:spPr/>
    </dgm:pt>
    <dgm:pt modelId="{09B39947-EA6B-490D-AE9A-B6CB070AF766}" type="sibTrans" cxnId="{A32B12E4-1E2E-4579-B2D1-F70577D95AE4}">
      <dgm:prSet/>
      <dgm:spPr/>
    </dgm:pt>
    <dgm:pt modelId="{722458D4-EF9A-47B8-B777-6004AAD49E7D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неразвитость инфраструктуры</a:t>
          </a:r>
          <a:endParaRPr lang="ru-RU" sz="18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677A42-C7D1-49E6-9727-A1C655845A9B}" type="parTrans" cxnId="{E5140956-0045-4CDE-BD9B-FBCE061FB582}">
      <dgm:prSet/>
      <dgm:spPr/>
    </dgm:pt>
    <dgm:pt modelId="{50CCB584-CEFC-403E-80FE-C7CB6ABAC593}" type="sibTrans" cxnId="{E5140956-0045-4CDE-BD9B-FBCE061FB582}">
      <dgm:prSet/>
      <dgm:spPr/>
    </dgm:pt>
    <dgm:pt modelId="{7BE55239-A243-4CD0-9AC8-55469B20AB6D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 низкий человеческий капитал</a:t>
          </a:r>
          <a:endParaRPr lang="ru-RU" sz="18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29386EB-B21C-402C-AC14-04411B9E6BD0}" type="parTrans" cxnId="{042E5F14-087F-4752-A7D8-E906A1957BFF}">
      <dgm:prSet/>
      <dgm:spPr/>
    </dgm:pt>
    <dgm:pt modelId="{C629D274-EF9E-48F5-B4D0-3F9EC2F93971}" type="sibTrans" cxnId="{042E5F14-087F-4752-A7D8-E906A1957BFF}">
      <dgm:prSet/>
      <dgm:spPr/>
    </dgm:pt>
    <dgm:pt modelId="{99516C67-4B14-44AF-B659-2047BAA99805}">
      <dgm:prSet phldrT="[Текст]" custT="1"/>
      <dgm:spPr/>
      <dgm:t>
        <a:bodyPr/>
        <a:lstStyle/>
        <a:p>
          <a:r>
            <a:rPr lang="ru-RU" sz="1800" b="1" dirty="0" smtClean="0"/>
            <a:t>развитие сельского хозяйства и промышленности</a:t>
          </a:r>
          <a:endParaRPr lang="ru-RU" sz="1800" b="1" dirty="0"/>
        </a:p>
      </dgm:t>
    </dgm:pt>
    <dgm:pt modelId="{1139F345-4ED8-48D5-ADBF-19D1C92AF8AE}" type="parTrans" cxnId="{8564CD31-57E8-4DFC-B904-FF4018227656}">
      <dgm:prSet/>
      <dgm:spPr/>
    </dgm:pt>
    <dgm:pt modelId="{1C6C61E9-ED58-4BA1-834B-1B5FC32C89E9}" type="sibTrans" cxnId="{8564CD31-57E8-4DFC-B904-FF4018227656}">
      <dgm:prSet/>
      <dgm:spPr/>
    </dgm:pt>
    <dgm:pt modelId="{CA5319EE-D50F-4E93-AD0D-E5162BAE85B0}">
      <dgm:prSet phldrT="[Текст]" custT="1"/>
      <dgm:spPr/>
      <dgm:t>
        <a:bodyPr/>
        <a:lstStyle/>
        <a:p>
          <a:r>
            <a:rPr lang="ru-RU" sz="1800" b="1" dirty="0" smtClean="0"/>
            <a:t>развитие малого и среднего бизнеса</a:t>
          </a:r>
          <a:endParaRPr lang="ru-RU" sz="1800" b="1" dirty="0"/>
        </a:p>
      </dgm:t>
    </dgm:pt>
    <dgm:pt modelId="{D843FE4C-6E42-45B7-B167-59B6F05F8AD4}" type="parTrans" cxnId="{2A694EB6-272B-4884-8FAE-FAAF5034A4AA}">
      <dgm:prSet/>
      <dgm:spPr/>
    </dgm:pt>
    <dgm:pt modelId="{73461EF5-D71C-48D6-AC10-C69B59116579}" type="sibTrans" cxnId="{2A694EB6-272B-4884-8FAE-FAAF5034A4AA}">
      <dgm:prSet/>
      <dgm:spPr/>
    </dgm:pt>
    <dgm:pt modelId="{46366C5D-E65E-47EB-959E-08D02C73FAF2}" type="pres">
      <dgm:prSet presAssocID="{0478BA5D-48D1-4536-BA09-6587BC2A98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A2BE56A-63AD-401A-806B-2EB92B72142B}" type="pres">
      <dgm:prSet presAssocID="{E306BE28-B2C4-43F1-8D59-D61259FD67EA}" presName="linNode" presStyleCnt="0"/>
      <dgm:spPr/>
    </dgm:pt>
    <dgm:pt modelId="{3ED64835-F7B1-4FC3-A31C-EF19CBC6EFBF}" type="pres">
      <dgm:prSet presAssocID="{E306BE28-B2C4-43F1-8D59-D61259FD67EA}" presName="parentText" presStyleLbl="node1" presStyleIdx="0" presStyleCnt="3" custScaleX="8805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40B042-1352-4A10-AE7C-73291F112024}" type="pres">
      <dgm:prSet presAssocID="{E306BE28-B2C4-43F1-8D59-D61259FD67EA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CF853F-7C44-4C87-9198-77C4FFC2E4F0}" type="pres">
      <dgm:prSet presAssocID="{F1FEBE63-2375-46F8-8FAA-E43682B292F8}" presName="sp" presStyleCnt="0"/>
      <dgm:spPr/>
    </dgm:pt>
    <dgm:pt modelId="{CA4D78BA-8D9D-404B-BD25-71A1B9A6E8D3}" type="pres">
      <dgm:prSet presAssocID="{3AC851A2-0C53-4C2B-9C8C-C1B02DF9DA2C}" presName="linNode" presStyleCnt="0"/>
      <dgm:spPr/>
    </dgm:pt>
    <dgm:pt modelId="{A7A6E759-93AA-40E9-BE18-519CAD20446D}" type="pres">
      <dgm:prSet presAssocID="{3AC851A2-0C53-4C2B-9C8C-C1B02DF9DA2C}" presName="parentText" presStyleLbl="node1" presStyleIdx="1" presStyleCnt="3" custScaleX="8504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C44A20-C69A-4340-A548-CD6EECC8E5E6}" type="pres">
      <dgm:prSet presAssocID="{3AC851A2-0C53-4C2B-9C8C-C1B02DF9DA2C}" presName="descendantText" presStyleLbl="alignAccFollowNode1" presStyleIdx="1" presStyleCnt="3" custLinFactNeighborX="-227" custLinFactNeighborY="18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86DC70-0795-402D-9913-FCC03351373F}" type="pres">
      <dgm:prSet presAssocID="{468D1D3E-356A-408E-B163-D21A800A356F}" presName="sp" presStyleCnt="0"/>
      <dgm:spPr/>
    </dgm:pt>
    <dgm:pt modelId="{F61CAF0C-FD2C-490C-834C-0E2CD310BD80}" type="pres">
      <dgm:prSet presAssocID="{9AB520B7-3379-4A69-80DB-3952E9E08047}" presName="linNode" presStyleCnt="0"/>
      <dgm:spPr/>
    </dgm:pt>
    <dgm:pt modelId="{968D120D-9DB3-46D3-89DD-30A15DF97DF3}" type="pres">
      <dgm:prSet presAssocID="{9AB520B7-3379-4A69-80DB-3952E9E08047}" presName="parentText" presStyleLbl="node1" presStyleIdx="2" presStyleCnt="3" custScaleX="8443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DDA3D6-F23D-4FA7-9097-C6F6BDDBF960}" type="pres">
      <dgm:prSet presAssocID="{9AB520B7-3379-4A69-80DB-3952E9E0804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33FF3B-FB13-493D-934E-B804EDA1B66E}" type="presOf" srcId="{3AC851A2-0C53-4C2B-9C8C-C1B02DF9DA2C}" destId="{A7A6E759-93AA-40E9-BE18-519CAD20446D}" srcOrd="0" destOrd="0" presId="urn:microsoft.com/office/officeart/2005/8/layout/vList5"/>
    <dgm:cxn modelId="{60135FBC-F9BE-4F61-9D36-38BB44696F00}" type="presOf" srcId="{BA3CE4BA-5362-4C9F-B2AE-EE41E78204D6}" destId="{EBC44A20-C69A-4340-A548-CD6EECC8E5E6}" srcOrd="0" destOrd="2" presId="urn:microsoft.com/office/officeart/2005/8/layout/vList5"/>
    <dgm:cxn modelId="{91A65139-BD98-49C6-A01E-0C70923FB0B2}" type="presOf" srcId="{764DC163-4BC4-4F34-8002-805DE3ED28BA}" destId="{EBC44A20-C69A-4340-A548-CD6EECC8E5E6}" srcOrd="0" destOrd="1" presId="urn:microsoft.com/office/officeart/2005/8/layout/vList5"/>
    <dgm:cxn modelId="{E5140956-0045-4CDE-BD9B-FBCE061FB582}" srcId="{E306BE28-B2C4-43F1-8D59-D61259FD67EA}" destId="{722458D4-EF9A-47B8-B777-6004AAD49E7D}" srcOrd="1" destOrd="0" parTransId="{3F677A42-C7D1-49E6-9727-A1C655845A9B}" sibTransId="{50CCB584-CEFC-403E-80FE-C7CB6ABAC593}"/>
    <dgm:cxn modelId="{49E16CE2-D77B-4A27-B3FA-BDFF302102C4}" srcId="{9AB520B7-3379-4A69-80DB-3952E9E08047}" destId="{166FC096-6AB9-4614-B5E5-EB15B05CB932}" srcOrd="1" destOrd="0" parTransId="{EFF4A03A-8525-4AE1-8DDA-7851534D004D}" sibTransId="{EDCCE1C7-48AB-47EB-A0B4-DC862BF14525}"/>
    <dgm:cxn modelId="{F11E1898-11C2-45E6-916C-913D5B3E599D}" type="presOf" srcId="{7BE55239-A243-4CD0-9AC8-55469B20AB6D}" destId="{4440B042-1352-4A10-AE7C-73291F112024}" srcOrd="0" destOrd="2" presId="urn:microsoft.com/office/officeart/2005/8/layout/vList5"/>
    <dgm:cxn modelId="{115ADD37-C499-4361-BB8A-A5E2191384BA}" type="presOf" srcId="{C11F0791-BE58-4608-B06E-FD347F873212}" destId="{4440B042-1352-4A10-AE7C-73291F112024}" srcOrd="0" destOrd="4" presId="urn:microsoft.com/office/officeart/2005/8/layout/vList5"/>
    <dgm:cxn modelId="{81487279-BF5C-4C63-8DF4-63DFAB8E8584}" type="presOf" srcId="{E306BE28-B2C4-43F1-8D59-D61259FD67EA}" destId="{3ED64835-F7B1-4FC3-A31C-EF19CBC6EFBF}" srcOrd="0" destOrd="0" presId="urn:microsoft.com/office/officeart/2005/8/layout/vList5"/>
    <dgm:cxn modelId="{54083675-D480-4B43-956D-A90EEA946BC5}" srcId="{0478BA5D-48D1-4536-BA09-6587BC2A986B}" destId="{9AB520B7-3379-4A69-80DB-3952E9E08047}" srcOrd="2" destOrd="0" parTransId="{766C9D85-7664-4CE0-9FF8-33DB8C911E5D}" sibTransId="{F0796448-F33A-4DF0-AED7-15B716226978}"/>
    <dgm:cxn modelId="{1B157599-B2B6-42C1-8D29-A600CCE6A96C}" type="presOf" srcId="{0478BA5D-48D1-4536-BA09-6587BC2A986B}" destId="{46366C5D-E65E-47EB-959E-08D02C73FAF2}" srcOrd="0" destOrd="0" presId="urn:microsoft.com/office/officeart/2005/8/layout/vList5"/>
    <dgm:cxn modelId="{C886C061-5FCC-49E4-A9D3-E8994A444FC8}" type="presOf" srcId="{CA5319EE-D50F-4E93-AD0D-E5162BAE85B0}" destId="{C4DDA3D6-F23D-4FA7-9097-C6F6BDDBF960}" srcOrd="0" destOrd="3" presId="urn:microsoft.com/office/officeart/2005/8/layout/vList5"/>
    <dgm:cxn modelId="{8564CD31-57E8-4DFC-B904-FF4018227656}" srcId="{9AB520B7-3379-4A69-80DB-3952E9E08047}" destId="{99516C67-4B14-44AF-B659-2047BAA99805}" srcOrd="2" destOrd="0" parTransId="{1139F345-4ED8-48D5-ADBF-19D1C92AF8AE}" sibTransId="{1C6C61E9-ED58-4BA1-834B-1B5FC32C89E9}"/>
    <dgm:cxn modelId="{25E7AA20-6AEB-4291-BA07-E446ECD10AB5}" type="presOf" srcId="{722458D4-EF9A-47B8-B777-6004AAD49E7D}" destId="{4440B042-1352-4A10-AE7C-73291F112024}" srcOrd="0" destOrd="1" presId="urn:microsoft.com/office/officeart/2005/8/layout/vList5"/>
    <dgm:cxn modelId="{D7637C68-3401-4CC4-8DB2-3B500DB60FB4}" srcId="{E306BE28-B2C4-43F1-8D59-D61259FD67EA}" destId="{470B62F2-639B-42C4-B2D7-0E431340F1E4}" srcOrd="0" destOrd="0" parTransId="{B5311C6B-382A-4CC1-918B-301E8CF2959F}" sibTransId="{83A3108D-3364-485E-B9F9-240461517F4E}"/>
    <dgm:cxn modelId="{2A694EB6-272B-4884-8FAE-FAAF5034A4AA}" srcId="{9AB520B7-3379-4A69-80DB-3952E9E08047}" destId="{CA5319EE-D50F-4E93-AD0D-E5162BAE85B0}" srcOrd="3" destOrd="0" parTransId="{D843FE4C-6E42-45B7-B167-59B6F05F8AD4}" sibTransId="{73461EF5-D71C-48D6-AC10-C69B59116579}"/>
    <dgm:cxn modelId="{F377F942-B6CD-472B-B489-DD309DDF53EF}" srcId="{0478BA5D-48D1-4536-BA09-6587BC2A986B}" destId="{E306BE28-B2C4-43F1-8D59-D61259FD67EA}" srcOrd="0" destOrd="0" parTransId="{9FCA52B8-8A6A-434B-8B3E-9907DD11E292}" sibTransId="{F1FEBE63-2375-46F8-8FAA-E43682B292F8}"/>
    <dgm:cxn modelId="{2A1962A7-0688-44A7-84A5-AAC3B971D176}" type="presOf" srcId="{166FC096-6AB9-4614-B5E5-EB15B05CB932}" destId="{C4DDA3D6-F23D-4FA7-9097-C6F6BDDBF960}" srcOrd="0" destOrd="1" presId="urn:microsoft.com/office/officeart/2005/8/layout/vList5"/>
    <dgm:cxn modelId="{C3095084-D606-4EAF-ACED-D0EA22068410}" type="presOf" srcId="{82F2D4C3-4468-49BE-B330-B99DA416154A}" destId="{EBC44A20-C69A-4340-A548-CD6EECC8E5E6}" srcOrd="0" destOrd="0" presId="urn:microsoft.com/office/officeart/2005/8/layout/vList5"/>
    <dgm:cxn modelId="{65088FC3-3EA7-4791-9323-D9B7BE8AF8D9}" srcId="{3AC851A2-0C53-4C2B-9C8C-C1B02DF9DA2C}" destId="{764DC163-4BC4-4F34-8002-805DE3ED28BA}" srcOrd="1" destOrd="0" parTransId="{82FEDE6E-EC9C-4D44-83A5-28489FFF2274}" sibTransId="{A4CD3932-ABCA-4F2B-AD88-2A09856F9DEE}"/>
    <dgm:cxn modelId="{2476039B-1322-4332-91A4-26C70A03E7E1}" type="presOf" srcId="{9AB520B7-3379-4A69-80DB-3952E9E08047}" destId="{968D120D-9DB3-46D3-89DD-30A15DF97DF3}" srcOrd="0" destOrd="0" presId="urn:microsoft.com/office/officeart/2005/8/layout/vList5"/>
    <dgm:cxn modelId="{C8C5C799-1ABE-48A7-A37E-E76564776453}" srcId="{E306BE28-B2C4-43F1-8D59-D61259FD67EA}" destId="{235A540C-8EC0-4E4B-A1DE-49A0DBDAE659}" srcOrd="3" destOrd="0" parTransId="{6322A754-1D95-4514-95DD-1888067B8BFE}" sibTransId="{FC505F7C-4CD7-4018-B7CE-D825BFB96EC2}"/>
    <dgm:cxn modelId="{042E5F14-087F-4752-A7D8-E906A1957BFF}" srcId="{E306BE28-B2C4-43F1-8D59-D61259FD67EA}" destId="{7BE55239-A243-4CD0-9AC8-55469B20AB6D}" srcOrd="2" destOrd="0" parTransId="{B29386EB-B21C-402C-AC14-04411B9E6BD0}" sibTransId="{C629D274-EF9E-48F5-B4D0-3F9EC2F93971}"/>
    <dgm:cxn modelId="{FA0E5700-D23A-4C0B-98B1-C57780506177}" type="presOf" srcId="{2527E5EA-D0C8-4904-9E53-4178F3575ACF}" destId="{C4DDA3D6-F23D-4FA7-9097-C6F6BDDBF960}" srcOrd="0" destOrd="0" presId="urn:microsoft.com/office/officeart/2005/8/layout/vList5"/>
    <dgm:cxn modelId="{27AE5C64-C7A9-46FD-8BFA-23F9836338F5}" srcId="{9AB520B7-3379-4A69-80DB-3952E9E08047}" destId="{2527E5EA-D0C8-4904-9E53-4178F3575ACF}" srcOrd="0" destOrd="0" parTransId="{BC2595ED-354C-4339-95B0-13DCA1F1115F}" sibTransId="{5B69443F-C671-47C3-8372-52BF7337AEDC}"/>
    <dgm:cxn modelId="{C0C5D15B-05D4-4A09-B7E6-1C3AFE78D293}" srcId="{3AC851A2-0C53-4C2B-9C8C-C1B02DF9DA2C}" destId="{82F2D4C3-4468-49BE-B330-B99DA416154A}" srcOrd="0" destOrd="0" parTransId="{EC3D443E-36A7-4B05-8D58-9A50A23B6B73}" sibTransId="{EE67C288-E47B-4A6D-8A89-50A18B14D388}"/>
    <dgm:cxn modelId="{582B50C4-18CD-404B-983D-6A25E2630510}" srcId="{3AC851A2-0C53-4C2B-9C8C-C1B02DF9DA2C}" destId="{BA3CE4BA-5362-4C9F-B2AE-EE41E78204D6}" srcOrd="2" destOrd="0" parTransId="{EF31B5C6-1E05-4196-86B1-03C94F4277BB}" sibTransId="{6436745D-57F3-4390-BB5B-79AA0215AEE8}"/>
    <dgm:cxn modelId="{78653935-B582-4A2A-A614-AC6253116014}" type="presOf" srcId="{235A540C-8EC0-4E4B-A1DE-49A0DBDAE659}" destId="{4440B042-1352-4A10-AE7C-73291F112024}" srcOrd="0" destOrd="3" presId="urn:microsoft.com/office/officeart/2005/8/layout/vList5"/>
    <dgm:cxn modelId="{98A86E27-8F0F-4C23-8F09-ECBC43EBB98D}" type="presOf" srcId="{34B4C6FC-EDF9-4617-A092-080BDB201B26}" destId="{EBC44A20-C69A-4340-A548-CD6EECC8E5E6}" srcOrd="0" destOrd="3" presId="urn:microsoft.com/office/officeart/2005/8/layout/vList5"/>
    <dgm:cxn modelId="{DB5B9CFC-BBD2-4D85-9EB8-FBE307486D94}" srcId="{0478BA5D-48D1-4536-BA09-6587BC2A986B}" destId="{3AC851A2-0C53-4C2B-9C8C-C1B02DF9DA2C}" srcOrd="1" destOrd="0" parTransId="{A578ED41-ADAE-403C-895E-F8EA9D827AC2}" sibTransId="{468D1D3E-356A-408E-B163-D21A800A356F}"/>
    <dgm:cxn modelId="{7DB3661F-200C-48CA-AD7C-0C70C9FFD74F}" srcId="{E306BE28-B2C4-43F1-8D59-D61259FD67EA}" destId="{C11F0791-BE58-4608-B06E-FD347F873212}" srcOrd="4" destOrd="0" parTransId="{2F53C01D-AC1C-44EF-9F02-8E2486D2A2D1}" sibTransId="{894EA492-209A-4F54-BD24-9F3142D7D280}"/>
    <dgm:cxn modelId="{A32B12E4-1E2E-4579-B2D1-F70577D95AE4}" srcId="{3AC851A2-0C53-4C2B-9C8C-C1B02DF9DA2C}" destId="{34B4C6FC-EDF9-4617-A092-080BDB201B26}" srcOrd="3" destOrd="0" parTransId="{BFB0F514-B2C2-4E49-885B-4DE1C4D1494B}" sibTransId="{09B39947-EA6B-490D-AE9A-B6CB070AF766}"/>
    <dgm:cxn modelId="{09455096-1210-488E-9690-A01F5B6B0D02}" type="presOf" srcId="{99516C67-4B14-44AF-B659-2047BAA99805}" destId="{C4DDA3D6-F23D-4FA7-9097-C6F6BDDBF960}" srcOrd="0" destOrd="2" presId="urn:microsoft.com/office/officeart/2005/8/layout/vList5"/>
    <dgm:cxn modelId="{CF2758B1-85D5-4E6E-B6C5-B557A417DE22}" type="presOf" srcId="{470B62F2-639B-42C4-B2D7-0E431340F1E4}" destId="{4440B042-1352-4A10-AE7C-73291F112024}" srcOrd="0" destOrd="0" presId="urn:microsoft.com/office/officeart/2005/8/layout/vList5"/>
    <dgm:cxn modelId="{85B6DD3C-C2AE-4E80-AA0C-CBA129BCF1E2}" type="presParOf" srcId="{46366C5D-E65E-47EB-959E-08D02C73FAF2}" destId="{EA2BE56A-63AD-401A-806B-2EB92B72142B}" srcOrd="0" destOrd="0" presId="urn:microsoft.com/office/officeart/2005/8/layout/vList5"/>
    <dgm:cxn modelId="{6AE8D513-C67F-4103-83B2-2EAE52137CA0}" type="presParOf" srcId="{EA2BE56A-63AD-401A-806B-2EB92B72142B}" destId="{3ED64835-F7B1-4FC3-A31C-EF19CBC6EFBF}" srcOrd="0" destOrd="0" presId="urn:microsoft.com/office/officeart/2005/8/layout/vList5"/>
    <dgm:cxn modelId="{CF35483B-5677-43E0-B897-DCC6BFAD27EF}" type="presParOf" srcId="{EA2BE56A-63AD-401A-806B-2EB92B72142B}" destId="{4440B042-1352-4A10-AE7C-73291F112024}" srcOrd="1" destOrd="0" presId="urn:microsoft.com/office/officeart/2005/8/layout/vList5"/>
    <dgm:cxn modelId="{2359B339-426A-42FC-AF94-3261FA1EEC11}" type="presParOf" srcId="{46366C5D-E65E-47EB-959E-08D02C73FAF2}" destId="{9BCF853F-7C44-4C87-9198-77C4FFC2E4F0}" srcOrd="1" destOrd="0" presId="urn:microsoft.com/office/officeart/2005/8/layout/vList5"/>
    <dgm:cxn modelId="{217FC890-9D75-4BCE-A205-485A97FE0F93}" type="presParOf" srcId="{46366C5D-E65E-47EB-959E-08D02C73FAF2}" destId="{CA4D78BA-8D9D-404B-BD25-71A1B9A6E8D3}" srcOrd="2" destOrd="0" presId="urn:microsoft.com/office/officeart/2005/8/layout/vList5"/>
    <dgm:cxn modelId="{3F8C1D0F-DB1E-4C8B-8638-7239EFFF236F}" type="presParOf" srcId="{CA4D78BA-8D9D-404B-BD25-71A1B9A6E8D3}" destId="{A7A6E759-93AA-40E9-BE18-519CAD20446D}" srcOrd="0" destOrd="0" presId="urn:microsoft.com/office/officeart/2005/8/layout/vList5"/>
    <dgm:cxn modelId="{37649A3A-D6C9-42B8-A662-955E3195A436}" type="presParOf" srcId="{CA4D78BA-8D9D-404B-BD25-71A1B9A6E8D3}" destId="{EBC44A20-C69A-4340-A548-CD6EECC8E5E6}" srcOrd="1" destOrd="0" presId="urn:microsoft.com/office/officeart/2005/8/layout/vList5"/>
    <dgm:cxn modelId="{8AFBBBD8-385D-4B0B-B417-7C102A8F0100}" type="presParOf" srcId="{46366C5D-E65E-47EB-959E-08D02C73FAF2}" destId="{8E86DC70-0795-402D-9913-FCC03351373F}" srcOrd="3" destOrd="0" presId="urn:microsoft.com/office/officeart/2005/8/layout/vList5"/>
    <dgm:cxn modelId="{F0D3C699-2A49-49CB-B53B-E8E15E71E0A5}" type="presParOf" srcId="{46366C5D-E65E-47EB-959E-08D02C73FAF2}" destId="{F61CAF0C-FD2C-490C-834C-0E2CD310BD80}" srcOrd="4" destOrd="0" presId="urn:microsoft.com/office/officeart/2005/8/layout/vList5"/>
    <dgm:cxn modelId="{0C2437A3-990A-466A-BF49-E597C02BC772}" type="presParOf" srcId="{F61CAF0C-FD2C-490C-834C-0E2CD310BD80}" destId="{968D120D-9DB3-46D3-89DD-30A15DF97DF3}" srcOrd="0" destOrd="0" presId="urn:microsoft.com/office/officeart/2005/8/layout/vList5"/>
    <dgm:cxn modelId="{27F0C68F-F4D0-4D78-86FB-83317D4D0CB8}" type="presParOf" srcId="{F61CAF0C-FD2C-490C-834C-0E2CD310BD80}" destId="{C4DDA3D6-F23D-4FA7-9097-C6F6BDDBF9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9B54B-DD92-454F-BD4B-0945E3363427}">
      <dsp:nvSpPr>
        <dsp:cNvPr id="0" name=""/>
        <dsp:cNvSpPr/>
      </dsp:nvSpPr>
      <dsp:spPr>
        <a:xfrm>
          <a:off x="0" y="725064"/>
          <a:ext cx="3110592" cy="186635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kern="1200" dirty="0" smtClean="0">
              <a:solidFill>
                <a:schemeClr val="tx1"/>
              </a:solidFill>
            </a:rPr>
            <a:t>В течение года более 500 тысячам предпринимателей и свыше 8 миллионам граждан предоставлены льготы в объёме около 34 трлн </a:t>
          </a:r>
          <a:r>
            <a:rPr lang="ru-RU" sz="1600" kern="1200" dirty="0" err="1" smtClean="0">
              <a:solidFill>
                <a:schemeClr val="tx1"/>
              </a:solidFill>
            </a:rPr>
            <a:t>сумов</a:t>
          </a:r>
          <a:r>
            <a:rPr lang="ru-RU" sz="1600" kern="1200" dirty="0" smtClean="0">
              <a:solidFill>
                <a:schemeClr val="tx1"/>
              </a:solidFill>
            </a:rPr>
            <a:t>.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0" y="725064"/>
        <a:ext cx="3110592" cy="1866355"/>
      </dsp:txXfrm>
    </dsp:sp>
    <dsp:sp modelId="{958C7593-2FE4-40EA-A438-B6AD7FCBAE60}">
      <dsp:nvSpPr>
        <dsp:cNvPr id="0" name=""/>
        <dsp:cNvSpPr/>
      </dsp:nvSpPr>
      <dsp:spPr>
        <a:xfrm>
          <a:off x="3421652" y="725064"/>
          <a:ext cx="3110592" cy="186635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</a:rPr>
            <a:t>На поддержку более 2,5 миллиона членов свыше 800 тысяч семей выделено более 1 </a:t>
          </a:r>
          <a:r>
            <a:rPr lang="ru-RU" sz="1800" kern="1200" dirty="0" err="1" smtClean="0">
              <a:solidFill>
                <a:schemeClr val="tx1"/>
              </a:solidFill>
            </a:rPr>
            <a:t>трл</a:t>
          </a:r>
          <a:r>
            <a:rPr lang="ru-RU" sz="1800" kern="1200" dirty="0" smtClean="0">
              <a:solidFill>
                <a:schemeClr val="tx1"/>
              </a:solidFill>
            </a:rPr>
            <a:t> </a:t>
          </a:r>
          <a:r>
            <a:rPr lang="ru-RU" sz="1800" kern="1200" dirty="0" err="1" smtClean="0">
              <a:solidFill>
                <a:schemeClr val="tx1"/>
              </a:solidFill>
            </a:rPr>
            <a:t>сумов</a:t>
          </a:r>
          <a:r>
            <a:rPr lang="ru-RU" sz="1800" kern="1200" dirty="0" smtClean="0">
              <a:solidFill>
                <a:schemeClr val="tx1"/>
              </a:solidFill>
            </a:rPr>
            <a:t>.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3421652" y="725064"/>
        <a:ext cx="3110592" cy="1866355"/>
      </dsp:txXfrm>
    </dsp:sp>
    <dsp:sp modelId="{CA3A10A6-645A-4B7D-ABEE-3C0A633BEAD7}">
      <dsp:nvSpPr>
        <dsp:cNvPr id="0" name=""/>
        <dsp:cNvSpPr/>
      </dsp:nvSpPr>
      <dsp:spPr>
        <a:xfrm>
          <a:off x="6843304" y="725064"/>
          <a:ext cx="3110592" cy="186635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</a:rPr>
            <a:t>обеспечена занятость трудоспособных членов почти 527 тысяч семей.</a:t>
          </a:r>
          <a:endParaRPr lang="ru-RU" sz="1800" kern="1200" dirty="0">
            <a:solidFill>
              <a:schemeClr val="tx1"/>
            </a:solidFill>
          </a:endParaRPr>
        </a:p>
      </dsp:txBody>
      <dsp:txXfrm>
        <a:off x="6843304" y="725064"/>
        <a:ext cx="3110592" cy="1866355"/>
      </dsp:txXfrm>
    </dsp:sp>
    <dsp:sp modelId="{1A38A336-0CF5-4688-B9AD-FC5407668CEF}">
      <dsp:nvSpPr>
        <dsp:cNvPr id="0" name=""/>
        <dsp:cNvSpPr/>
      </dsp:nvSpPr>
      <dsp:spPr>
        <a:xfrm>
          <a:off x="0" y="2902479"/>
          <a:ext cx="3110592" cy="186635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kern="1200" dirty="0" smtClean="0">
              <a:solidFill>
                <a:schemeClr val="tx1"/>
              </a:solidFill>
            </a:rPr>
            <a:t>В период пандемии образован Антикризисный фонд, в котором аккумулированы средства в размере 10 трлн </a:t>
          </a:r>
          <a:r>
            <a:rPr lang="ru-RU" sz="1400" b="0" i="0" kern="1200" dirty="0" err="1" smtClean="0">
              <a:solidFill>
                <a:schemeClr val="tx1"/>
              </a:solidFill>
            </a:rPr>
            <a:t>сумов</a:t>
          </a:r>
          <a:r>
            <a:rPr lang="ru-RU" sz="1400" b="0" i="0" kern="1200" dirty="0" smtClean="0">
              <a:solidFill>
                <a:schemeClr val="tx1"/>
              </a:solidFill>
            </a:rPr>
            <a:t>, они направляются на финансовую поддержку системы здравоохранения, социальной инфраструктуры, населения и предприятий.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2902479"/>
        <a:ext cx="3110592" cy="1866355"/>
      </dsp:txXfrm>
    </dsp:sp>
    <dsp:sp modelId="{52A80D16-1945-4F7A-962D-5FAA01A8FE40}">
      <dsp:nvSpPr>
        <dsp:cNvPr id="0" name=""/>
        <dsp:cNvSpPr/>
      </dsp:nvSpPr>
      <dsp:spPr>
        <a:xfrm>
          <a:off x="3421652" y="2902479"/>
          <a:ext cx="3110592" cy="186635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>
              <a:solidFill>
                <a:schemeClr val="tx1"/>
              </a:solidFill>
            </a:rPr>
            <a:t>В рамках госпрограммы по обеспечению населения доступным </a:t>
          </a:r>
          <a:r>
            <a:rPr lang="ru-RU" sz="1600" b="0" i="0" kern="1200" dirty="0" err="1" smtClean="0">
              <a:solidFill>
                <a:schemeClr val="tx1"/>
              </a:solidFill>
            </a:rPr>
            <a:t>жильем</a:t>
          </a:r>
          <a:r>
            <a:rPr lang="ru-RU" sz="1600" b="0" i="0" kern="1200" dirty="0" smtClean="0">
              <a:solidFill>
                <a:schemeClr val="tx1"/>
              </a:solidFill>
            </a:rPr>
            <a:t> в этом году ключи от новых квартир получили более 13 тысячам узбекистанцев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3421652" y="2902479"/>
        <a:ext cx="3110592" cy="1866355"/>
      </dsp:txXfrm>
    </dsp:sp>
    <dsp:sp modelId="{26B5E4DC-7E9B-4EB6-92F5-F556AF024B05}">
      <dsp:nvSpPr>
        <dsp:cNvPr id="0" name=""/>
        <dsp:cNvSpPr/>
      </dsp:nvSpPr>
      <dsp:spPr>
        <a:xfrm>
          <a:off x="6843304" y="2902479"/>
          <a:ext cx="3110592" cy="186635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>
              <a:solidFill>
                <a:schemeClr val="tx1"/>
              </a:solidFill>
            </a:rPr>
            <a:t>Для семей, пострадавших в результате бедствия в </a:t>
          </a:r>
          <a:r>
            <a:rPr lang="ru-RU" sz="1600" b="0" i="0" kern="1200" dirty="0" err="1" smtClean="0">
              <a:solidFill>
                <a:schemeClr val="tx1"/>
              </a:solidFill>
            </a:rPr>
            <a:t>Сардобинском</a:t>
          </a:r>
          <a:r>
            <a:rPr lang="ru-RU" sz="1600" b="0" i="0" kern="1200" dirty="0" smtClean="0">
              <a:solidFill>
                <a:schemeClr val="tx1"/>
              </a:solidFill>
            </a:rPr>
            <a:t> районе, построен городок с многоэтажными домами и объектами социальной инфраструктуры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6843304" y="2902479"/>
        <a:ext cx="3110592" cy="1866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B924-BABD-4A35-B46C-AE2467103478}">
      <dsp:nvSpPr>
        <dsp:cNvPr id="0" name=""/>
        <dsp:cNvSpPr/>
      </dsp:nvSpPr>
      <dsp:spPr>
        <a:xfrm>
          <a:off x="398555" y="2207082"/>
          <a:ext cx="2692711" cy="1698113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tx1">
                  <a:lumMod val="75000"/>
                </a:schemeClr>
              </a:solidFill>
            </a:rPr>
            <a:t>Критерии определения бедности</a:t>
          </a:r>
          <a:endParaRPr lang="ru-RU" sz="28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448291" y="2256818"/>
        <a:ext cx="2593239" cy="1598641"/>
      </dsp:txXfrm>
    </dsp:sp>
    <dsp:sp modelId="{01A42D69-4F9F-4891-AFBA-D7A16E7F32BC}">
      <dsp:nvSpPr>
        <dsp:cNvPr id="0" name=""/>
        <dsp:cNvSpPr/>
      </dsp:nvSpPr>
      <dsp:spPr>
        <a:xfrm rot="18278542">
          <a:off x="2814656" y="2506608"/>
          <a:ext cx="1281946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281946" y="2219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423580" y="2496752"/>
        <a:ext cx="64097" cy="64097"/>
      </dsp:txXfrm>
    </dsp:sp>
    <dsp:sp modelId="{53CED125-12F1-4227-9E92-507BF25CA5BF}">
      <dsp:nvSpPr>
        <dsp:cNvPr id="0" name=""/>
        <dsp:cNvSpPr/>
      </dsp:nvSpPr>
      <dsp:spPr>
        <a:xfrm>
          <a:off x="3819992" y="1290954"/>
          <a:ext cx="2842031" cy="1421015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i="1" kern="1200" dirty="0" smtClean="0">
              <a:solidFill>
                <a:schemeClr val="tx1"/>
              </a:solidFill>
            </a:rPr>
            <a:t>Доход на душу населения 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3861612" y="1332574"/>
        <a:ext cx="2758791" cy="1337775"/>
      </dsp:txXfrm>
    </dsp:sp>
    <dsp:sp modelId="{8DE35199-97E2-4491-8212-5B5EEA7359F3}">
      <dsp:nvSpPr>
        <dsp:cNvPr id="0" name=""/>
        <dsp:cNvSpPr/>
      </dsp:nvSpPr>
      <dsp:spPr>
        <a:xfrm rot="19599714">
          <a:off x="6549109" y="1602167"/>
          <a:ext cx="1372331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372331" y="2219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00967" y="1590051"/>
        <a:ext cx="68616" cy="68616"/>
      </dsp:txXfrm>
    </dsp:sp>
    <dsp:sp modelId="{E82CAD7D-B985-4943-AB2F-B25D4CACDE3A}">
      <dsp:nvSpPr>
        <dsp:cNvPr id="0" name=""/>
        <dsp:cNvSpPr/>
      </dsp:nvSpPr>
      <dsp:spPr>
        <a:xfrm>
          <a:off x="7808527" y="536750"/>
          <a:ext cx="2842031" cy="1421015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недоступность первичных человеческих нужд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7850147" y="578370"/>
        <a:ext cx="2758791" cy="1337775"/>
      </dsp:txXfrm>
    </dsp:sp>
    <dsp:sp modelId="{7FA2930E-3070-470C-BE22-50CCCD5C6B22}">
      <dsp:nvSpPr>
        <dsp:cNvPr id="0" name=""/>
        <dsp:cNvSpPr/>
      </dsp:nvSpPr>
      <dsp:spPr>
        <a:xfrm rot="2250416">
          <a:off x="6512640" y="2419251"/>
          <a:ext cx="144527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445270" y="2219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199143" y="2405312"/>
        <a:ext cx="72263" cy="72263"/>
      </dsp:txXfrm>
    </dsp:sp>
    <dsp:sp modelId="{F2CE93BE-8042-4E0C-941C-40FB294EE651}">
      <dsp:nvSpPr>
        <dsp:cNvPr id="0" name=""/>
        <dsp:cNvSpPr/>
      </dsp:nvSpPr>
      <dsp:spPr>
        <a:xfrm>
          <a:off x="7808527" y="2170918"/>
          <a:ext cx="2842031" cy="1421015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</a:rPr>
            <a:t>недостаточную свободу выбора или же проживание на менее чем 1,9 доллара в день (Всемирный банк</a:t>
          </a:r>
          <a:r>
            <a:rPr lang="ru-RU" sz="1300" kern="1200" dirty="0" smtClean="0"/>
            <a:t>)</a:t>
          </a:r>
          <a:endParaRPr lang="ru-RU" sz="1300" kern="1200" dirty="0"/>
        </a:p>
      </dsp:txBody>
      <dsp:txXfrm>
        <a:off x="7850147" y="2212538"/>
        <a:ext cx="2758791" cy="1337775"/>
      </dsp:txXfrm>
    </dsp:sp>
    <dsp:sp modelId="{40EB0C96-DCEF-419E-8D71-7391F2A084DC}">
      <dsp:nvSpPr>
        <dsp:cNvPr id="0" name=""/>
        <dsp:cNvSpPr/>
      </dsp:nvSpPr>
      <dsp:spPr>
        <a:xfrm rot="3789761">
          <a:off x="2642663" y="3763674"/>
          <a:ext cx="1635623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635623" y="2219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419584" y="3744976"/>
        <a:ext cx="81781" cy="81781"/>
      </dsp:txXfrm>
    </dsp:sp>
    <dsp:sp modelId="{D4905765-2DA7-419F-8026-F847A580BD35}">
      <dsp:nvSpPr>
        <dsp:cNvPr id="0" name=""/>
        <dsp:cNvSpPr/>
      </dsp:nvSpPr>
      <dsp:spPr>
        <a:xfrm>
          <a:off x="3829683" y="3805086"/>
          <a:ext cx="2842031" cy="1421015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i="1" kern="1200" dirty="0" smtClean="0">
              <a:solidFill>
                <a:schemeClr val="tx1"/>
              </a:solidFill>
            </a:rPr>
            <a:t>Потребительские расходы на душу населения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3871303" y="3846706"/>
        <a:ext cx="2758791" cy="1337775"/>
      </dsp:txXfrm>
    </dsp:sp>
    <dsp:sp modelId="{E9B99E34-5EB7-49BB-8355-F1F7B9EC6EF8}">
      <dsp:nvSpPr>
        <dsp:cNvPr id="0" name=""/>
        <dsp:cNvSpPr/>
      </dsp:nvSpPr>
      <dsp:spPr>
        <a:xfrm>
          <a:off x="6671715" y="4493401"/>
          <a:ext cx="113681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36812" y="2219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11701" y="4487173"/>
        <a:ext cx="56840" cy="56840"/>
      </dsp:txXfrm>
    </dsp:sp>
    <dsp:sp modelId="{C171A625-0E33-4171-80B2-4CFB2F0216C0}">
      <dsp:nvSpPr>
        <dsp:cNvPr id="0" name=""/>
        <dsp:cNvSpPr/>
      </dsp:nvSpPr>
      <dsp:spPr>
        <a:xfrm>
          <a:off x="7808527" y="3805086"/>
          <a:ext cx="2842031" cy="1421015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solidFill>
                <a:schemeClr val="tx1"/>
              </a:solidFill>
            </a:rPr>
            <a:t>сеть сохраняющегося круга взаимодействующих социальных, образовательных, здравоохранительных препятствий, которые вредят участию человека в социально-экономической жизни общества (</a:t>
          </a:r>
          <a:r>
            <a:rPr lang="ru-RU" sz="1200" kern="1200" dirty="0" err="1" smtClean="0">
              <a:solidFill>
                <a:schemeClr val="tx1"/>
              </a:solidFill>
            </a:rPr>
            <a:t>ПРООН</a:t>
          </a:r>
          <a:r>
            <a:rPr lang="ru-RU" sz="1400" kern="1200" dirty="0" smtClean="0">
              <a:solidFill>
                <a:schemeClr val="tx1"/>
              </a:solidFill>
            </a:rPr>
            <a:t>). 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7850147" y="3846706"/>
        <a:ext cx="2758791" cy="1337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1887-872E-4C42-9E6B-B3F3976BDD15}">
      <dsp:nvSpPr>
        <dsp:cNvPr id="0" name=""/>
        <dsp:cNvSpPr/>
      </dsp:nvSpPr>
      <dsp:spPr>
        <a:xfrm>
          <a:off x="1506581" y="2429679"/>
          <a:ext cx="8242507" cy="7183431"/>
        </a:xfrm>
        <a:prstGeom prst="leftCircularArrow">
          <a:avLst>
            <a:gd name="adj1" fmla="val 5544"/>
            <a:gd name="adj2" fmla="val 330680"/>
            <a:gd name="adj3" fmla="val 14092411"/>
            <a:gd name="adj4" fmla="val 1719621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16D7C3-CF45-44F4-8B4B-469563FE50ED}">
      <dsp:nvSpPr>
        <dsp:cNvPr id="0" name=""/>
        <dsp:cNvSpPr/>
      </dsp:nvSpPr>
      <dsp:spPr>
        <a:xfrm>
          <a:off x="4168516" y="2463729"/>
          <a:ext cx="2754798" cy="152532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Комплексный подход  по сокращению бедности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4242976" y="2538189"/>
        <a:ext cx="2605878" cy="1376402"/>
      </dsp:txXfrm>
    </dsp:sp>
    <dsp:sp modelId="{3D09D2AE-7CE0-4565-BF52-B719F9A69CC9}">
      <dsp:nvSpPr>
        <dsp:cNvPr id="0" name=""/>
        <dsp:cNvSpPr/>
      </dsp:nvSpPr>
      <dsp:spPr>
        <a:xfrm>
          <a:off x="2684959" y="4746695"/>
          <a:ext cx="2731766" cy="1686654"/>
        </a:xfrm>
        <a:prstGeom prst="roundRect">
          <a:avLst/>
        </a:prstGeom>
        <a:solidFill>
          <a:schemeClr val="accent2">
            <a:shade val="80000"/>
            <a:hueOff val="-79509"/>
            <a:satOff val="-2089"/>
            <a:lumOff val="3951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i="1" kern="1200" dirty="0" smtClean="0"/>
            <a:t>Структурная политика государства.</a:t>
          </a:r>
          <a:r>
            <a:rPr lang="ru-RU" sz="1100" kern="1200" dirty="0" smtClean="0"/>
            <a:t> Так, вмешательство правительства должно стимулировать структурные реформы, направленные на доступную занятость, прогрессивное налогообложение, социальные расходы и политику установления минимальной заработной платы.</a:t>
          </a:r>
          <a:endParaRPr lang="ru-RU" sz="1100" kern="1200" dirty="0"/>
        </a:p>
      </dsp:txBody>
      <dsp:txXfrm>
        <a:off x="2767295" y="4829031"/>
        <a:ext cx="2567094" cy="1521982"/>
      </dsp:txXfrm>
    </dsp:sp>
    <dsp:sp modelId="{E53A6DC9-8C41-4AA1-BF17-53F85883C776}">
      <dsp:nvSpPr>
        <dsp:cNvPr id="0" name=""/>
        <dsp:cNvSpPr/>
      </dsp:nvSpPr>
      <dsp:spPr>
        <a:xfrm>
          <a:off x="5945854" y="43527"/>
          <a:ext cx="2650455" cy="1567260"/>
        </a:xfrm>
        <a:prstGeom prst="roundRect">
          <a:avLst/>
        </a:prstGeom>
        <a:solidFill>
          <a:schemeClr val="accent2">
            <a:shade val="80000"/>
            <a:hueOff val="-159018"/>
            <a:satOff val="-4179"/>
            <a:lumOff val="790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/>
            <a:t>Развитие сферы услуг.</a:t>
          </a:r>
          <a:r>
            <a:rPr lang="ru-RU" sz="1000" kern="1200" dirty="0" smtClean="0"/>
            <a:t> Одним из быстрорастущих секторов в мире, в котором </a:t>
          </a:r>
          <a:r>
            <a:rPr lang="ru-RU" sz="1000" kern="1200" dirty="0" err="1" smtClean="0"/>
            <a:t>создается</a:t>
          </a:r>
          <a:r>
            <a:rPr lang="ru-RU" sz="1000" kern="1200" dirty="0" smtClean="0"/>
            <a:t> много дополнительных рабочих мест, в том числе и для малоимущих </a:t>
          </a:r>
          <a:r>
            <a:rPr lang="ru-RU" sz="1000" kern="1200" dirty="0" err="1" smtClean="0"/>
            <a:t>слоев</a:t>
          </a:r>
          <a:r>
            <a:rPr lang="ru-RU" sz="1000" kern="1200" dirty="0" smtClean="0"/>
            <a:t> населения, является сектор услуг. Поэтому необходимо развитие малого бизнеса в сфере услуг, в отраслях связи и информатизации, бытовых услуг, банковских и деловых услуг. </a:t>
          </a:r>
          <a:endParaRPr lang="ru-RU" sz="1000" kern="1200" dirty="0"/>
        </a:p>
      </dsp:txBody>
      <dsp:txXfrm>
        <a:off x="6022361" y="120034"/>
        <a:ext cx="2497441" cy="1414246"/>
      </dsp:txXfrm>
    </dsp:sp>
    <dsp:sp modelId="{4EE70D8C-9E7C-4D8D-B017-5AB098DF4D34}">
      <dsp:nvSpPr>
        <dsp:cNvPr id="0" name=""/>
        <dsp:cNvSpPr/>
      </dsp:nvSpPr>
      <dsp:spPr>
        <a:xfrm>
          <a:off x="34833" y="3322072"/>
          <a:ext cx="2725793" cy="1642087"/>
        </a:xfrm>
        <a:prstGeom prst="roundRect">
          <a:avLst/>
        </a:prstGeom>
        <a:solidFill>
          <a:schemeClr val="accent2">
            <a:shade val="80000"/>
            <a:hueOff val="-238527"/>
            <a:satOff val="-6268"/>
            <a:lumOff val="1185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/>
            <a:t>Сельскохозяйственная политика.</a:t>
          </a:r>
          <a:r>
            <a:rPr lang="ru-RU" sz="1000" kern="1200" dirty="0" smtClean="0"/>
            <a:t> Сохраняется огромный потенциал глубокой переработки </a:t>
          </a:r>
          <a:r>
            <a:rPr lang="ru-RU" sz="1000" kern="1200" dirty="0" err="1" smtClean="0"/>
            <a:t>сельхозкультур</a:t>
          </a:r>
          <a:r>
            <a:rPr lang="ru-RU" sz="1000" kern="1200" dirty="0" smtClean="0"/>
            <a:t> и экспорта на рынки развитых стран, что будет определять рост производительности в сельскохозяйственном секторе, повышение доходов и улучшение жизненных условий сельского населения.</a:t>
          </a:r>
          <a:endParaRPr lang="ru-RU" sz="1000" kern="1200" dirty="0"/>
        </a:p>
      </dsp:txBody>
      <dsp:txXfrm>
        <a:off x="114993" y="3402232"/>
        <a:ext cx="2565473" cy="1481767"/>
      </dsp:txXfrm>
    </dsp:sp>
    <dsp:sp modelId="{C7C30783-1474-4CAF-8B6E-596C0A2FC71C}">
      <dsp:nvSpPr>
        <dsp:cNvPr id="0" name=""/>
        <dsp:cNvSpPr/>
      </dsp:nvSpPr>
      <dsp:spPr>
        <a:xfrm>
          <a:off x="8646499" y="3425503"/>
          <a:ext cx="2753596" cy="1639621"/>
        </a:xfrm>
        <a:prstGeom prst="roundRect">
          <a:avLst/>
        </a:prstGeom>
        <a:solidFill>
          <a:schemeClr val="accent2">
            <a:shade val="80000"/>
            <a:hueOff val="-318036"/>
            <a:satOff val="-8358"/>
            <a:lumOff val="1580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i="1" kern="1200" dirty="0" err="1" smtClean="0"/>
            <a:t>Цифровизация</a:t>
          </a:r>
          <a:r>
            <a:rPr lang="ru-RU" sz="1200" b="1" i="1" kern="1200" dirty="0" smtClean="0"/>
            <a:t> экономики.</a:t>
          </a:r>
          <a:r>
            <a:rPr lang="ru-RU" sz="1200" kern="1200" dirty="0" smtClean="0"/>
            <a:t> Так как большинство малообеспеченных </a:t>
          </a:r>
          <a:r>
            <a:rPr lang="ru-RU" sz="1200" kern="1200" dirty="0" err="1" smtClean="0"/>
            <a:t>слоев</a:t>
          </a:r>
          <a:r>
            <a:rPr lang="ru-RU" sz="1200" kern="1200" dirty="0" smtClean="0"/>
            <a:t> населения пользуются мобильной связью, то имеется потребность создать систему предоставления образовательных и медицинских услуг </a:t>
          </a:r>
          <a:endParaRPr lang="ru-RU" sz="1200" kern="1200" dirty="0"/>
        </a:p>
      </dsp:txBody>
      <dsp:txXfrm>
        <a:off x="8726539" y="3505543"/>
        <a:ext cx="2593516" cy="1479541"/>
      </dsp:txXfrm>
    </dsp:sp>
    <dsp:sp modelId="{8BCC8AF5-473F-4533-B1E9-93D54B28B510}">
      <dsp:nvSpPr>
        <dsp:cNvPr id="0" name=""/>
        <dsp:cNvSpPr/>
      </dsp:nvSpPr>
      <dsp:spPr>
        <a:xfrm>
          <a:off x="8666473" y="1408938"/>
          <a:ext cx="2720896" cy="1639343"/>
        </a:xfrm>
        <a:prstGeom prst="roundRect">
          <a:avLst/>
        </a:prstGeom>
        <a:solidFill>
          <a:schemeClr val="accent2">
            <a:shade val="80000"/>
            <a:hueOff val="-397545"/>
            <a:satOff val="-10447"/>
            <a:lumOff val="1975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smtClean="0"/>
            <a:t>Региональная политика.</a:t>
          </a:r>
          <a:r>
            <a:rPr lang="ru-RU" sz="1400" kern="1200" dirty="0" smtClean="0"/>
            <a:t> Каждый регион имеет свой профиль </a:t>
          </a:r>
          <a:r>
            <a:rPr lang="ru-RU" sz="1400" kern="1200" dirty="0" err="1" smtClean="0"/>
            <a:t>малообеспеченности</a:t>
          </a:r>
          <a:r>
            <a:rPr lang="ru-RU" sz="1400" kern="1200" dirty="0" smtClean="0"/>
            <a:t>, что требует разработки специфических мер по каждому региону. </a:t>
          </a:r>
          <a:endParaRPr lang="ru-RU" sz="1400" kern="1200" dirty="0"/>
        </a:p>
      </dsp:txBody>
      <dsp:txXfrm>
        <a:off x="8746499" y="1488964"/>
        <a:ext cx="2560844" cy="1479291"/>
      </dsp:txXfrm>
    </dsp:sp>
    <dsp:sp modelId="{48467BC7-A886-4512-82AD-20E758B3D11F}">
      <dsp:nvSpPr>
        <dsp:cNvPr id="0" name=""/>
        <dsp:cNvSpPr/>
      </dsp:nvSpPr>
      <dsp:spPr>
        <a:xfrm>
          <a:off x="5787289" y="4742752"/>
          <a:ext cx="2774045" cy="1628087"/>
        </a:xfrm>
        <a:prstGeom prst="roundRect">
          <a:avLst/>
        </a:prstGeom>
        <a:solidFill>
          <a:schemeClr val="accent2">
            <a:shade val="80000"/>
            <a:hueOff val="-477054"/>
            <a:satOff val="-12536"/>
            <a:lumOff val="23708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i="1" kern="1200" dirty="0" smtClean="0"/>
            <a:t>Жилищное строительство.</a:t>
          </a:r>
          <a:r>
            <a:rPr lang="ru-RU" sz="1200" kern="1200" dirty="0" smtClean="0"/>
            <a:t> В этом направлении целесообразно принять республиканскую программу строительства доступного жилья в городах, предусматривающую снижение себестоимости жилищного строительства </a:t>
          </a:r>
          <a:endParaRPr lang="ru-RU" sz="1200" kern="1200" dirty="0"/>
        </a:p>
      </dsp:txBody>
      <dsp:txXfrm>
        <a:off x="5866766" y="4822229"/>
        <a:ext cx="2615091" cy="1469133"/>
      </dsp:txXfrm>
    </dsp:sp>
    <dsp:sp modelId="{3C750424-CD72-48CE-8EDB-52F535359D9A}">
      <dsp:nvSpPr>
        <dsp:cNvPr id="0" name=""/>
        <dsp:cNvSpPr/>
      </dsp:nvSpPr>
      <dsp:spPr>
        <a:xfrm>
          <a:off x="0" y="1424278"/>
          <a:ext cx="2793346" cy="1608517"/>
        </a:xfrm>
        <a:prstGeom prst="roundRect">
          <a:avLst/>
        </a:prstGeom>
        <a:solidFill>
          <a:schemeClr val="accent2">
            <a:shade val="80000"/>
            <a:hueOff val="-556563"/>
            <a:satOff val="-14626"/>
            <a:lumOff val="27659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i="1" kern="1200" dirty="0" smtClean="0"/>
            <a:t>Улучшение питания.</a:t>
          </a:r>
          <a:r>
            <a:rPr lang="ru-RU" sz="1200" kern="1200" dirty="0" smtClean="0"/>
            <a:t> Преодолению проблем, связанных с бедностью, в частности в отношении здоровья малообеспеченного населения, может служить и информационная политика</a:t>
          </a:r>
          <a:r>
            <a:rPr lang="ru-RU" sz="900" kern="1200" dirty="0" smtClean="0"/>
            <a:t>. </a:t>
          </a:r>
          <a:endParaRPr lang="ru-RU" sz="900" kern="1200" dirty="0"/>
        </a:p>
      </dsp:txBody>
      <dsp:txXfrm>
        <a:off x="78521" y="1502799"/>
        <a:ext cx="2636304" cy="1451475"/>
      </dsp:txXfrm>
    </dsp:sp>
    <dsp:sp modelId="{A453425D-AB7F-4CD2-ABA0-BB290E10BBB5}">
      <dsp:nvSpPr>
        <dsp:cNvPr id="0" name=""/>
        <dsp:cNvSpPr/>
      </dsp:nvSpPr>
      <dsp:spPr>
        <a:xfrm>
          <a:off x="2775121" y="0"/>
          <a:ext cx="2727874" cy="1620419"/>
        </a:xfrm>
        <a:prstGeom prst="roundRect">
          <a:avLst/>
        </a:prstGeom>
        <a:solidFill>
          <a:schemeClr val="accent2">
            <a:shade val="80000"/>
            <a:hueOff val="-636072"/>
            <a:satOff val="-16715"/>
            <a:lumOff val="3161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Развитие промышленности-, целесообразно принять обширную программу развития </a:t>
          </a:r>
          <a:r>
            <a:rPr lang="ru-RU" sz="1200" kern="1200" dirty="0" err="1" smtClean="0"/>
            <a:t>трудоемких</a:t>
          </a:r>
          <a:r>
            <a:rPr lang="ru-RU" sz="1200" kern="1200" dirty="0" smtClean="0"/>
            <a:t> отраслей с высокой добавленной стоимостью</a:t>
          </a:r>
          <a:r>
            <a:rPr lang="ru-RU" sz="1000" kern="1200" dirty="0" smtClean="0"/>
            <a:t>. </a:t>
          </a:r>
          <a:endParaRPr lang="ru-RU" sz="1000" kern="1200" dirty="0"/>
        </a:p>
      </dsp:txBody>
      <dsp:txXfrm>
        <a:off x="2854223" y="79102"/>
        <a:ext cx="2569670" cy="1462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0B042-1352-4A10-AE7C-73291F112024}">
      <dsp:nvSpPr>
        <dsp:cNvPr id="0" name=""/>
        <dsp:cNvSpPr/>
      </dsp:nvSpPr>
      <dsp:spPr>
        <a:xfrm rot="5400000">
          <a:off x="6326894" y="-2534246"/>
          <a:ext cx="1407414" cy="68330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недостаток финансовых ресурсов</a:t>
          </a:r>
          <a:endParaRPr lang="ru-RU" sz="18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неразвитость инфраструктуры</a:t>
          </a:r>
          <a:endParaRPr lang="ru-RU" sz="18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низкий человеческий капитал</a:t>
          </a:r>
          <a:endParaRPr lang="ru-RU" sz="18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низкое качество институтов</a:t>
          </a:r>
          <a:endParaRPr lang="ru-RU" sz="18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/>
        </a:p>
      </dsp:txBody>
      <dsp:txXfrm rot="-5400000">
        <a:off x="3614055" y="247297"/>
        <a:ext cx="6764389" cy="1270006"/>
      </dsp:txXfrm>
    </dsp:sp>
    <dsp:sp modelId="{3ED64835-F7B1-4FC3-A31C-EF19CBC6EFBF}">
      <dsp:nvSpPr>
        <dsp:cNvPr id="0" name=""/>
        <dsp:cNvSpPr/>
      </dsp:nvSpPr>
      <dsp:spPr>
        <a:xfrm>
          <a:off x="229559" y="2665"/>
          <a:ext cx="3384495" cy="1759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Основные проблемы стратегии искоренения бедности</a:t>
          </a:r>
          <a:endParaRPr lang="ru-RU" sz="2000" b="1" kern="1200" dirty="0"/>
        </a:p>
      </dsp:txBody>
      <dsp:txXfrm>
        <a:off x="315439" y="88545"/>
        <a:ext cx="3212735" cy="1587508"/>
      </dsp:txXfrm>
    </dsp:sp>
    <dsp:sp modelId="{EBC44A20-C69A-4340-A548-CD6EECC8E5E6}">
      <dsp:nvSpPr>
        <dsp:cNvPr id="0" name=""/>
        <dsp:cNvSpPr/>
      </dsp:nvSpPr>
      <dsp:spPr>
        <a:xfrm rot="5400000">
          <a:off x="6202515" y="-660893"/>
          <a:ext cx="1407414" cy="68330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внедрение социального реестра</a:t>
          </a:r>
          <a:endParaRPr lang="ru-RU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программа занятости</a:t>
          </a:r>
          <a:endParaRPr lang="ru-RU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программа для молодёжи</a:t>
          </a:r>
          <a:endParaRPr lang="ru-RU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программа для женщин</a:t>
          </a:r>
          <a:endParaRPr lang="ru-RU" sz="1800" b="1" kern="1200" dirty="0"/>
        </a:p>
      </dsp:txBody>
      <dsp:txXfrm rot="-5400000">
        <a:off x="3489676" y="2120650"/>
        <a:ext cx="6764389" cy="1270006"/>
      </dsp:txXfrm>
    </dsp:sp>
    <dsp:sp modelId="{A7A6E759-93AA-40E9-BE18-519CAD20446D}">
      <dsp:nvSpPr>
        <dsp:cNvPr id="0" name=""/>
        <dsp:cNvSpPr/>
      </dsp:nvSpPr>
      <dsp:spPr>
        <a:xfrm>
          <a:off x="229559" y="1849897"/>
          <a:ext cx="3268841" cy="1759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Государственная политика </a:t>
          </a:r>
          <a:endParaRPr lang="ru-RU" sz="2000" b="1" kern="1200" dirty="0"/>
        </a:p>
      </dsp:txBody>
      <dsp:txXfrm>
        <a:off x="315439" y="1935777"/>
        <a:ext cx="3097081" cy="1587508"/>
      </dsp:txXfrm>
    </dsp:sp>
    <dsp:sp modelId="{C4DDA3D6-F23D-4FA7-9097-C6F6BDDBF960}">
      <dsp:nvSpPr>
        <dsp:cNvPr id="0" name=""/>
        <dsp:cNvSpPr/>
      </dsp:nvSpPr>
      <dsp:spPr>
        <a:xfrm rot="5400000">
          <a:off x="6187563" y="1160217"/>
          <a:ext cx="1407414" cy="68330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развитие образования</a:t>
          </a:r>
          <a:endParaRPr lang="ru-RU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развитие здравоохранения</a:t>
          </a:r>
          <a:endParaRPr lang="ru-RU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развитие сельского хозяйства и промышленности</a:t>
          </a:r>
          <a:endParaRPr lang="ru-RU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1" kern="1200" dirty="0" smtClean="0"/>
            <a:t>развитие малого и среднего бизнеса</a:t>
          </a:r>
          <a:endParaRPr lang="ru-RU" sz="1800" b="1" kern="1200" dirty="0"/>
        </a:p>
      </dsp:txBody>
      <dsp:txXfrm rot="-5400000">
        <a:off x="3474724" y="3941760"/>
        <a:ext cx="6764389" cy="1270006"/>
      </dsp:txXfrm>
    </dsp:sp>
    <dsp:sp modelId="{968D120D-9DB3-46D3-89DD-30A15DF97DF3}">
      <dsp:nvSpPr>
        <dsp:cNvPr id="0" name=""/>
        <dsp:cNvSpPr/>
      </dsp:nvSpPr>
      <dsp:spPr>
        <a:xfrm>
          <a:off x="229559" y="3697129"/>
          <a:ext cx="3245164" cy="1759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Приоритетные направления</a:t>
          </a:r>
          <a:endParaRPr lang="ru-RU" sz="2000" b="1" kern="1200" dirty="0"/>
        </a:p>
      </dsp:txBody>
      <dsp:txXfrm>
        <a:off x="315439" y="3783009"/>
        <a:ext cx="3073404" cy="1587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9FCB9F-9216-417F-9BD4-A342FB3AE3FA}" type="datetime1">
              <a:rPr lang="ru-RU" smtClean="0"/>
              <a:t>03.01.2021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06FF-93FE-4EE6-BEDD-84A3AA0BC492}" type="datetime1">
              <a:rPr lang="ru-RU" smtClean="0"/>
              <a:pPr/>
              <a:t>03.01.2021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4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4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0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67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7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91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66770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9174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9320294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94010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7594435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2128612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97316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02279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84548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метка текста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Прямоугольный треугольник 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Заголовок 1" title="Название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64473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Диагональная полоса 10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9466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ПОДЗАГОЛОВОК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ый треугольник 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17" name="Надпись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Заголовок 1" title="Название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Текст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Объект 3" title="Пункты маркированного списка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smtClean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 smtClean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 smtClean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 smtClean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9" name="Текст 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Объект 5" title="Пункты маркированного списка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smtClean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 smtClean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 smtClean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 smtClean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Текст 4" title="Подзаголовок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Диагональная полоса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араллелограмм 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3" name="Параллелограмм 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Текст 4" title="Подзаголовок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текст здесь</a:t>
            </a:r>
          </a:p>
        </p:txBody>
      </p:sp>
      <p:sp>
        <p:nvSpPr>
          <p:cNvPr id="20" name="Диаграмма 2" title="Диаграмма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ru-RU" noProof="0"/>
              <a:t>Щелкните значок, чтобы добавить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ца 11" title="Таблица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араллелограмм 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7" name="Текст 4" title="Подзаголовок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Рисунок 31" title="Изображение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изображение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 title="Название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Добавьте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Название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Номер телефона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Электронная почта </a:t>
            </a:r>
          </a:p>
        </p:txBody>
      </p:sp>
      <p:sp>
        <p:nvSpPr>
          <p:cNvPr id="13" name="Текст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Веб-сайт компании</a:t>
            </a:r>
          </a:p>
        </p:txBody>
      </p:sp>
      <p:sp>
        <p:nvSpPr>
          <p:cNvPr id="14" name="Фигура 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5" name="Фигура 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9" name="Фигура 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0" name="Фигура 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1" name="Прямоугольный треугольник 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СТИЛЬ ОБРАЗЦА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335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Объект 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 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Объект 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Объект 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Прямоугольный треугольник 10">
            <a:extLst>
              <a:ext uri="{FF2B5EF4-FFF2-40B4-BE49-F238E27FC236}">
                <a16:creationId xmlns:a16="http://schemas.microsoft.com/office/drawing/2014/main" id="{ED37F377-8A2B-4717-9BE8-74D809D3C464}"/>
              </a:ext>
            </a:extLst>
          </p:cNvPr>
          <p:cNvSpPr/>
          <p:nvPr userDrawn="1"/>
        </p:nvSpPr>
        <p:spPr>
          <a:xfrm flipV="1">
            <a:off x="0" y="-9531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адпись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араллелограмм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араллелограмм 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адпись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Диагональная полоса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1" name="Параллелограмм 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3" name="Заголовок 1" title="Название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Диагональная полоса 12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5703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5" name="Диагональная полоса 14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5983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Надпись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Диагональная полоса 9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араллелограмм 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Параллелограмм 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43548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Надпись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Диагональная полоса 8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араллелограмм 10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2" name="Параллелограмм 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97363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ый треугольник 10">
            <a:extLst>
              <a:ext uri="{FF2B5EF4-FFF2-40B4-BE49-F238E27FC236}">
                <a16:creationId xmlns:a16="http://schemas.microsoft.com/office/drawing/2014/main" id="{ED37F377-8A2B-4717-9BE8-74D809D3C464}"/>
              </a:ext>
            </a:extLst>
          </p:cNvPr>
          <p:cNvSpPr/>
          <p:nvPr userDrawn="1"/>
        </p:nvSpPr>
        <p:spPr>
          <a:xfrm flipV="1">
            <a:off x="0" y="-9531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0687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36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018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756" r:id="rId19"/>
    <p:sldLayoutId id="2147483649" r:id="rId20"/>
    <p:sldLayoutId id="2147483706" r:id="rId21"/>
    <p:sldLayoutId id="2147483708" r:id="rId22"/>
    <p:sldLayoutId id="2147483704" r:id="rId23"/>
    <p:sldLayoutId id="2147483689" r:id="rId24"/>
    <p:sldLayoutId id="2147483668" r:id="rId25"/>
    <p:sldLayoutId id="2147483707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692" r:id="rId34"/>
    <p:sldLayoutId id="2147483697" r:id="rId3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1541418"/>
            <a:ext cx="8978537" cy="2235858"/>
          </a:xfrm>
        </p:spPr>
        <p:txBody>
          <a:bodyPr rtlCol="0"/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6069" y="4580708"/>
            <a:ext cx="5639406" cy="1576252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400" b="1" dirty="0" smtClean="0">
                <a:solidFill>
                  <a:schemeClr val="tx2"/>
                </a:solidFill>
              </a:rPr>
              <a:t>Комитет по бюджету и экономическим реформам</a:t>
            </a:r>
          </a:p>
          <a:p>
            <a:pPr algn="ctr" rtl="0"/>
            <a:r>
              <a:rPr lang="ru-RU" sz="2400" dirty="0" err="1" smtClean="0">
                <a:solidFill>
                  <a:schemeClr val="tx2"/>
                </a:solidFill>
              </a:rPr>
              <a:t>Аслонова</a:t>
            </a:r>
            <a:r>
              <a:rPr lang="ru-RU" sz="2400" dirty="0" smtClean="0">
                <a:solidFill>
                  <a:schemeClr val="tx2"/>
                </a:solidFill>
              </a:rPr>
              <a:t> Эмма Сергеевна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72342" y="1271450"/>
            <a:ext cx="8342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Сокращение бедности и повышение благосостояния населения.</a:t>
            </a:r>
            <a:endParaRPr lang="ru-RU" sz="4800" b="1" dirty="0">
              <a:solidFill>
                <a:schemeClr val="accent2"/>
              </a:solidFill>
            </a:endParaRPr>
          </a:p>
        </p:txBody>
      </p:sp>
      <p:pic>
        <p:nvPicPr>
          <p:cNvPr id="6" name="Рисунок 5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23313" r="23313"/>
          <a:stretch/>
        </p:blipFill>
        <p:spPr>
          <a:xfrm>
            <a:off x="10493375" y="16692"/>
            <a:ext cx="1698625" cy="93186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1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16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/>
            </a:r>
            <a:br>
              <a:rPr lang="ru-RU" sz="16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r>
              <a:rPr lang="ru-RU" sz="24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/>
            </a:r>
            <a:br>
              <a:rPr lang="ru-RU" sz="24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endParaRPr lang="ru-RU" sz="2400" b="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1941511" y="1793967"/>
            <a:ext cx="8915400" cy="289124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/>
              <a:t>«Необходимо </a:t>
            </a:r>
            <a:r>
              <a:rPr lang="ru-RU" sz="4800" b="1" dirty="0"/>
              <a:t>создать все условия, чтобы люди трудились, богатели, </a:t>
            </a:r>
            <a:r>
              <a:rPr lang="ru-RU" sz="4800" b="1" dirty="0" smtClean="0"/>
              <a:t>жили достойно» </a:t>
            </a:r>
          </a:p>
          <a:p>
            <a:pPr algn="ctr"/>
            <a:r>
              <a:rPr lang="ru-RU" sz="4800" b="1" dirty="0" smtClean="0"/>
              <a:t> </a:t>
            </a:r>
            <a:r>
              <a:rPr lang="ru-RU" sz="4800" b="1" dirty="0" err="1"/>
              <a:t>Шавкат</a:t>
            </a:r>
            <a:r>
              <a:rPr lang="ru-RU" sz="4800" b="1" dirty="0"/>
              <a:t> </a:t>
            </a:r>
            <a:r>
              <a:rPr lang="ru-RU" sz="4800" b="1" dirty="0" err="1"/>
              <a:t>Мирзиеев</a:t>
            </a:r>
            <a:endParaRPr lang="ru-RU" sz="4800" b="1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</a:p>
        </p:txBody>
      </p:sp>
      <p:pic>
        <p:nvPicPr>
          <p:cNvPr id="13" name="Рисунок 12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23313" r="23313"/>
          <a:stretch/>
        </p:blipFill>
        <p:spPr>
          <a:xfrm>
            <a:off x="10493375" y="16692"/>
            <a:ext cx="1698625" cy="93186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89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467138"/>
            <a:ext cx="10835122" cy="5367131"/>
          </a:xfrm>
        </p:spPr>
        <p:txBody>
          <a:bodyPr rtlCol="0">
            <a:normAutofit/>
          </a:bodyPr>
          <a:lstStyle/>
          <a:p>
            <a:r>
              <a:rPr lang="ru-RU" sz="16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/>
            </a:r>
            <a:br>
              <a:rPr lang="ru-RU" sz="16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r>
              <a:rPr lang="ru-RU" sz="24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/>
            </a:r>
            <a:br>
              <a:rPr lang="ru-RU" sz="24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endParaRPr lang="ru-RU" sz="2400" b="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Рисунок 12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23313" r="23313"/>
          <a:stretch/>
        </p:blipFill>
        <p:spPr>
          <a:xfrm>
            <a:off x="10493375" y="25400"/>
            <a:ext cx="1698625" cy="93186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 rtlCol="0"/>
          <a:lstStyle/>
          <a:p>
            <a:pPr rtl="0"/>
            <a:fld id="{8699F50C-BE38-4BD0-BA84-9B090E1F2B9B}" type="slidenum">
              <a:rPr lang="ru-RU" smtClean="0"/>
              <a:pPr rtl="0"/>
              <a:t>3</a:t>
            </a:fld>
            <a:endParaRPr lang="ru-RU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476290934"/>
              </p:ext>
            </p:extLst>
          </p:nvPr>
        </p:nvGraphicFramePr>
        <p:xfrm>
          <a:off x="984069" y="644434"/>
          <a:ext cx="9953897" cy="549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56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  <a:pPr rtl="0"/>
              <a:t>4</a:t>
            </a:fld>
            <a:endParaRPr lang="ru-RU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05104323"/>
              </p:ext>
            </p:extLst>
          </p:nvPr>
        </p:nvGraphicFramePr>
        <p:xfrm>
          <a:off x="69668" y="391886"/>
          <a:ext cx="10650719" cy="576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Рисунок 9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313" r="23313"/>
          <a:stretch/>
        </p:blipFill>
        <p:spPr>
          <a:xfrm>
            <a:off x="10493375" y="25400"/>
            <a:ext cx="1698625" cy="93186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13" name="Рисунок 12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23313" r="23313"/>
          <a:stretch/>
        </p:blipFill>
        <p:spPr>
          <a:xfrm>
            <a:off x="10493375" y="25400"/>
            <a:ext cx="1698625" cy="93186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343336772"/>
              </p:ext>
            </p:extLst>
          </p:nvPr>
        </p:nvGraphicFramePr>
        <p:xfrm>
          <a:off x="322217" y="148047"/>
          <a:ext cx="11408817" cy="655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31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16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/>
            </a:r>
            <a:br>
              <a:rPr lang="ru-RU" sz="16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r>
              <a:rPr lang="ru-RU" sz="24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/>
            </a:r>
            <a:br>
              <a:rPr lang="ru-RU" sz="2400" b="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</a:br>
            <a:endParaRPr lang="ru-RU" sz="2400" b="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sz="half" idx="2"/>
          </p:nvPr>
        </p:nvSpPr>
        <p:spPr>
          <a:xfrm>
            <a:off x="853440" y="243839"/>
            <a:ext cx="10651173" cy="625709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13" name="Рисунок 12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23313" r="23313"/>
          <a:stretch/>
        </p:blipFill>
        <p:spPr>
          <a:xfrm>
            <a:off x="10493375" y="25400"/>
            <a:ext cx="1698625" cy="93186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811559487"/>
              </p:ext>
            </p:extLst>
          </p:nvPr>
        </p:nvGraphicFramePr>
        <p:xfrm>
          <a:off x="722811" y="679270"/>
          <a:ext cx="10676709" cy="545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823231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sharepoint/v3"/>
    <ds:schemaRef ds:uri="http://purl.org/dc/elements/1.1/"/>
    <ds:schemaRef ds:uri="http://purl.org/dc/terms/"/>
    <ds:schemaRef ds:uri="fb0879af-3eba-417a-a55a-ffe6dcd6ca77"/>
    <ds:schemaRef ds:uri="http://schemas.microsoft.com/office/2006/documentManagement/types"/>
    <ds:schemaRef ds:uri="6dc4bcd6-49db-4c07-9060-8acfc67cef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225</Words>
  <Application>Microsoft Office PowerPoint</Application>
  <PresentationFormat>Широкоэкранный</PresentationFormat>
  <Paragraphs>60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Century Gothic</vt:lpstr>
      <vt:lpstr>CiscoSans ExtraLight</vt:lpstr>
      <vt:lpstr>Gill Sans SemiBold</vt:lpstr>
      <vt:lpstr>Times New Roman</vt:lpstr>
      <vt:lpstr>Wingdings 3</vt:lpstr>
      <vt:lpstr>Легкий дым</vt:lpstr>
      <vt:lpstr> </vt:lpstr>
      <vt:lpstr>  </vt:lpstr>
      <vt:lpstr>  </vt:lpstr>
      <vt:lpstr>Презентация PowerPoint</vt:lpstr>
      <vt:lpstr>Презентация PowerPoint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2021-01-02T14:34:52Z</dcterms:created>
  <dcterms:modified xsi:type="dcterms:W3CDTF">2021-01-03T11:39:41Z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