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601200" cy="12801600" type="A3"/>
  <p:notesSz cx="6761163" cy="9942513"/>
  <p:defaultTextStyle>
    <a:defPPr>
      <a:defRPr lang="ru-RU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CFFCC"/>
    <a:srgbClr val="5B9BD5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94" autoAdjust="0"/>
    <p:restoredTop sz="94660"/>
  </p:normalViewPr>
  <p:slideViewPr>
    <p:cSldViewPr snapToGrid="0">
      <p:cViewPr>
        <p:scale>
          <a:sx n="150" d="100"/>
          <a:sy n="150" d="100"/>
        </p:scale>
        <p:origin x="864" y="-500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BA1-D21B-4CD3-A5AD-D7314317E706}" type="datetimeFigureOut">
              <a:rPr lang="ru-RU" smtClean="0"/>
              <a:pPr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50D-357E-44D3-980E-7A0C6DF686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61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BA1-D21B-4CD3-A5AD-D7314317E706}" type="datetimeFigureOut">
              <a:rPr lang="ru-RU" smtClean="0"/>
              <a:pPr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50D-357E-44D3-980E-7A0C6DF686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0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BA1-D21B-4CD3-A5AD-D7314317E706}" type="datetimeFigureOut">
              <a:rPr lang="ru-RU" smtClean="0"/>
              <a:pPr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50D-357E-44D3-980E-7A0C6DF686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93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BA1-D21B-4CD3-A5AD-D7314317E706}" type="datetimeFigureOut">
              <a:rPr lang="ru-RU" smtClean="0"/>
              <a:pPr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50D-357E-44D3-980E-7A0C6DF686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48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BA1-D21B-4CD3-A5AD-D7314317E706}" type="datetimeFigureOut">
              <a:rPr lang="ru-RU" smtClean="0"/>
              <a:pPr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50D-357E-44D3-980E-7A0C6DF686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06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BA1-D21B-4CD3-A5AD-D7314317E706}" type="datetimeFigureOut">
              <a:rPr lang="ru-RU" smtClean="0"/>
              <a:pPr/>
              <a:t>30.11.2020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50D-357E-44D3-980E-7A0C6DF686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18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BA1-D21B-4CD3-A5AD-D7314317E706}" type="datetimeFigureOut">
              <a:rPr lang="ru-RU" smtClean="0"/>
              <a:pPr/>
              <a:t>30.11.2020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50D-357E-44D3-980E-7A0C6DF686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8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BA1-D21B-4CD3-A5AD-D7314317E706}" type="datetimeFigureOut">
              <a:rPr lang="ru-RU" smtClean="0"/>
              <a:pPr/>
              <a:t>30.11.2020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50D-357E-44D3-980E-7A0C6DF686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79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BA1-D21B-4CD3-A5AD-D7314317E706}" type="datetimeFigureOut">
              <a:rPr lang="ru-RU" smtClean="0"/>
              <a:pPr/>
              <a:t>30.11.2020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50D-357E-44D3-980E-7A0C6DF686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83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BA1-D21B-4CD3-A5AD-D7314317E706}" type="datetimeFigureOut">
              <a:rPr lang="ru-RU" smtClean="0"/>
              <a:pPr/>
              <a:t>30.11.2020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50D-357E-44D3-980E-7A0C6DF686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5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BA1-D21B-4CD3-A5AD-D7314317E706}" type="datetimeFigureOut">
              <a:rPr lang="ru-RU" smtClean="0"/>
              <a:pPr/>
              <a:t>30.11.2020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050D-357E-44D3-980E-7A0C6DF686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58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FBA1-D21B-4CD3-A5AD-D7314317E706}" type="datetimeFigureOut">
              <a:rPr lang="ru-RU" smtClean="0"/>
              <a:pPr/>
              <a:t>30.11.2020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050D-357E-44D3-980E-7A0C6DF686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92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Прямоугольник 279"/>
          <p:cNvSpPr/>
          <p:nvPr/>
        </p:nvSpPr>
        <p:spPr>
          <a:xfrm>
            <a:off x="4171" y="-3761"/>
            <a:ext cx="9595640" cy="539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uz-Cyrl-UZ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“Давлат харидлари тўғрисида”ги Қонунида белгиланган харид қилиш тартиб-таомилларини амалга ошириш турлари ҳамда муддатлари тўғрисида маълумот</a:t>
            </a:r>
            <a:endParaRPr lang="ru-RU" sz="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3236785" y="502950"/>
            <a:ext cx="3096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1600" i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Амалдаги тартибга мувофиқ</a:t>
            </a:r>
            <a:endParaRPr lang="ru-RU" sz="1600" i="1" u="sng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2712077" y="6100670"/>
            <a:ext cx="416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1600" i="1" u="sng" dirty="0">
                <a:ln>
                  <a:solidFill>
                    <a:srgbClr val="00B050"/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Таклиф этилаётган тартибга мувофиқ</a:t>
            </a:r>
            <a:endParaRPr lang="ru-RU" sz="1600" i="1" u="sng" dirty="0">
              <a:ln>
                <a:solidFill>
                  <a:srgbClr val="00B050"/>
                </a:solidFill>
              </a:ln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9" name="Прямая соединительная линия 358"/>
          <p:cNvCxnSpPr/>
          <p:nvPr/>
        </p:nvCxnSpPr>
        <p:spPr>
          <a:xfrm>
            <a:off x="-15603" y="6043932"/>
            <a:ext cx="9601200" cy="472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321195" y="6392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700" b="1" i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7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678"/>
              </p:ext>
            </p:extLst>
          </p:nvPr>
        </p:nvGraphicFramePr>
        <p:xfrm>
          <a:off x="114300" y="899051"/>
          <a:ext cx="9363075" cy="5007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7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Харид тури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Бюджет буюртмачилари учун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Корпоратив буюртмачилар учун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Муддати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6012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Харид турларининг бошқа мезонлари</a:t>
                      </a:r>
                      <a:endParaRPr lang="ru-RU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124" marR="6012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6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z-Cyrl-UZ" sz="1400" dirty="0">
                          <a:effectLst/>
                        </a:rPr>
                        <a:t>Тўғридан тўғри </a:t>
                      </a:r>
                      <a:r>
                        <a:rPr lang="uz-Cyrl-UZ" sz="1200" dirty="0">
                          <a:effectLst/>
                        </a:rPr>
                        <a:t>(Соддалаштирилган танлаш)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Товар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Иш, хизмат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Бир молия йилида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400" dirty="0">
                          <a:effectLst/>
                        </a:rPr>
                        <a:t>Электрон дўкон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Товар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0*-25*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effectLst/>
                        </a:rPr>
                        <a:t>0-5 575 000 сўм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0*-250*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effectLst/>
                        </a:rPr>
                        <a:t>0-55 750 000 сўм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48 соат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Иштирокчиларнинг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таклифларини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танлаб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олиш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орқали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амалга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оширилади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амалдаги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қонуннинг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43-44-моддалари)</a:t>
                      </a:r>
                    </a:p>
                  </a:txBody>
                  <a:tcPr marL="60124" marR="6012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Иш, хизмат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0*-25*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effectLst/>
                        </a:rPr>
                        <a:t>0-5 575 000 сўм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0*-25*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effectLst/>
                        </a:rPr>
                        <a:t>0-5 575 000 сўм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606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400" dirty="0">
                          <a:effectLst/>
                        </a:rPr>
                        <a:t>Аукцион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Товар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0*-2500*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effectLst/>
                        </a:rPr>
                        <a:t>0-557 500 000 сўм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0*-2500*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effectLst/>
                        </a:rPr>
                        <a:t>0-557 500 000 сўм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5 кун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Товарнинг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стандарт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хусусиятларга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эга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бўлиши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Товарнинг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техник, эксплуатация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қилиниш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хусусиятларини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ва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бошқа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хусусиятларини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баҳолаш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ҳамда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таққослаш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заруратининг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мавжуд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эмаслиги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Хизматларнинг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ишларнинг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давлат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хариди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бўлмаслиги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амалдаги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қонуннинг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46-моддаси).</a:t>
                      </a:r>
                    </a:p>
                  </a:txBody>
                  <a:tcPr marL="60124" marR="6012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8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Иш, хизмат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73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400" dirty="0">
                          <a:effectLst/>
                        </a:rPr>
                        <a:t>Танлов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>
                          <a:effectLst/>
                        </a:rPr>
                        <a:t>Товар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2500*-6000*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effectLst/>
                        </a:rPr>
                        <a:t>557 500 000-1 338 000 000 сўм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5000*-25000*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effectLst/>
                        </a:rPr>
                        <a:t>1 115 000 000-5 575 000 000сўм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10 кун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Товарнинг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ишнинг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хизматнинг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батафсил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ва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аниқ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таърифини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таърифлаш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имконияти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мавжуд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Ғолибни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аниқлаш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мезонлари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товар (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иш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хизмат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давлат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харидининг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нафақат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пул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ифодасига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балки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миқдорий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ва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сифат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баҳосига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ҳам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эга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бўлади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амалдаги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қонуннинг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50-моддаси).</a:t>
                      </a:r>
                    </a:p>
                  </a:txBody>
                  <a:tcPr marL="60124" marR="6012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>
                          <a:effectLst/>
                        </a:rPr>
                        <a:t>Иш, хизмат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25*-6000*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effectLst/>
                        </a:rPr>
                        <a:t>5 575 000-1 338 000 000 сўм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25*-25000*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effectLst/>
                        </a:rPr>
                        <a:t>5 575 000-5 575 000 000 сўм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400" dirty="0">
                          <a:effectLst/>
                        </a:rPr>
                        <a:t>Тендер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Товар, иш, хизмат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6000* - </a:t>
                      </a:r>
                      <a:r>
                        <a:rPr lang="en-US" sz="1100" dirty="0">
                          <a:effectLst/>
                        </a:rPr>
                        <a:t>&lt;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1 338 000</a:t>
                      </a:r>
                      <a:r>
                        <a:rPr lang="uz-Cyrl-UZ" sz="1000" dirty="0">
                          <a:effectLst/>
                        </a:rPr>
                        <a:t> 000</a:t>
                      </a:r>
                      <a:r>
                        <a:rPr lang="en-US" sz="1000" dirty="0">
                          <a:effectLst/>
                        </a:rPr>
                        <a:t> c</a:t>
                      </a:r>
                      <a:r>
                        <a:rPr lang="uz-Cyrl-UZ" sz="1000" dirty="0">
                          <a:effectLst/>
                        </a:rPr>
                        <a:t>ўм - </a:t>
                      </a:r>
                      <a:r>
                        <a:rPr lang="en-US" sz="1000" dirty="0">
                          <a:effectLst/>
                        </a:rPr>
                        <a:t>&lt;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25000* - </a:t>
                      </a:r>
                      <a:r>
                        <a:rPr lang="en-US" sz="1100" dirty="0">
                          <a:effectLst/>
                        </a:rPr>
                        <a:t>&lt;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effectLst/>
                        </a:rPr>
                        <a:t>5 575 000 000 сўм - </a:t>
                      </a:r>
                      <a:r>
                        <a:rPr lang="en-US" sz="1000" dirty="0">
                          <a:effectLst/>
                        </a:rPr>
                        <a:t>&lt;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30-45 кун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Ғолибни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аниқлаш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мезонлари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товарларнинг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ишларнинг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хизматларнинг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нафақат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пул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билан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баҳоланишини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балки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миқдорий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ва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сифат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жиҳатидан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баҳоланишини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ҳам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ўз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ичига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олади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амалдаги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қонуннинг</a:t>
                      </a:r>
                      <a:r>
                        <a:rPr lang="ru-RU" sz="95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59-моддаси).</a:t>
                      </a:r>
                    </a:p>
                  </a:txBody>
                  <a:tcPr marL="60124" marR="6012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22693"/>
              </p:ext>
            </p:extLst>
          </p:nvPr>
        </p:nvGraphicFramePr>
        <p:xfrm>
          <a:off x="114300" y="6468995"/>
          <a:ext cx="9363074" cy="6503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2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0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857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z-Cyrl-UZ" sz="1200" dirty="0">
                          <a:effectLst/>
                        </a:rPr>
                        <a:t>Харид тури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z-Cyrl-UZ" sz="1200">
                          <a:effectLst/>
                        </a:rPr>
                        <a:t>Бюджет буюртмачилари учун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z-Cyrl-UZ" sz="1200" dirty="0">
                          <a:effectLst/>
                        </a:rPr>
                        <a:t>Корпоратив буюртмачилар учун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z-Cyrl-UZ" sz="1200" dirty="0">
                          <a:effectLst/>
                        </a:rPr>
                        <a:t>Муддати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z-Cyrl-UZ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Харид турларининг бошқа мезонлари</a:t>
                      </a:r>
                      <a:endParaRPr lang="ru-RU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124" marR="6012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400" dirty="0">
                          <a:effectLst/>
                        </a:rPr>
                        <a:t>Тўғридан тўғри </a:t>
                      </a:r>
                      <a:r>
                        <a:rPr lang="uz-Cyrl-UZ" sz="1200" dirty="0">
                          <a:effectLst/>
                        </a:rPr>
                        <a:t>(Соддалаштирилган танлаш)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Товар </a:t>
                      </a:r>
                      <a:br>
                        <a:rPr lang="uz-Cyrl-UZ" sz="1200" dirty="0">
                          <a:effectLst/>
                        </a:rPr>
                      </a:br>
                      <a:r>
                        <a:rPr lang="uz-Cyrl-UZ" sz="1200" dirty="0">
                          <a:effectLst/>
                        </a:rPr>
                        <a:t>Иш, хизмат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0*-25*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0-5 575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ru-RU" sz="1100" dirty="0">
                          <a:effectLst/>
                        </a:rPr>
                        <a:t>000 </a:t>
                      </a:r>
                      <a:r>
                        <a:rPr lang="uz-Cyrl-UZ" sz="1100" dirty="0">
                          <a:effectLst/>
                        </a:rPr>
                        <a:t>сўм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0*-50*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0-11 150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ru-RU" sz="1100" dirty="0">
                          <a:effectLst/>
                        </a:rPr>
                        <a:t>000</a:t>
                      </a:r>
                      <a:r>
                        <a:rPr lang="uz-Cyrl-UZ" sz="1100" dirty="0">
                          <a:effectLst/>
                        </a:rPr>
                        <a:t> сўм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Ғолиб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эълон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жойлаштирмасдан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очиқ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ахборот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манбаларидан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ёки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потенциал товар (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иш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хизмат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етказиб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берувчилардан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нарх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сўрови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ўтказиш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орқали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олинган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нархларни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солиштириш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йўли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билан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аниқланади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лойиҳанинг</a:t>
                      </a: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61-моддаси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</a:txBody>
                  <a:tcPr marL="60124" marR="6012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Бир молия йилида 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0*-500*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111 500 000 сўм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>
                          <a:effectLst/>
                        </a:rPr>
                        <a:t>0*-1000*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>
                          <a:effectLst/>
                        </a:rPr>
                        <a:t>223 000 000 сўм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400" dirty="0">
                          <a:effectLst/>
                        </a:rPr>
                        <a:t>Электрон дўкон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Товар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0*-2500*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0-557 500 000 сўм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*бир молия йилида айни бир турдаги товар 10 минг бараваргача.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0*-25000*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0-5 575 000</a:t>
                      </a:r>
                      <a:r>
                        <a:rPr lang="uz-Cyrl-UZ" sz="1000" dirty="0">
                          <a:effectLst/>
                        </a:rPr>
                        <a:t> 000</a:t>
                      </a:r>
                      <a:r>
                        <a:rPr lang="uz-Cyrl-UZ" sz="1100" dirty="0">
                          <a:effectLst/>
                        </a:rPr>
                        <a:t> сўм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2</a:t>
                      </a:r>
                      <a:r>
                        <a:rPr lang="en-IE" sz="1200" dirty="0">
                          <a:effectLst/>
                        </a:rPr>
                        <a:t> </a:t>
                      </a:r>
                      <a:r>
                        <a:rPr lang="uz-Cyrl-UZ" sz="1200" dirty="0">
                          <a:effectLst/>
                        </a:rPr>
                        <a:t>иш </a:t>
                      </a:r>
                      <a:r>
                        <a:rPr lang="ru-RU" sz="1200" dirty="0" err="1">
                          <a:effectLst/>
                        </a:rPr>
                        <a:t>куни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Иштирокчиларнинг таклифларини танлаб</a:t>
                      </a:r>
                      <a:r>
                        <a:rPr lang="uz-Cyrl-UZ" sz="1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олиш орқали амалга оширилади 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лойиҳанинг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49-51-моддалари).</a:t>
                      </a:r>
                    </a:p>
                  </a:txBody>
                  <a:tcPr marL="60124" marR="6012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>
                          <a:effectLst/>
                        </a:rPr>
                        <a:t>Иш, хизмат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0*-50*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0-11 150 000 сўм</a:t>
                      </a:r>
                    </a:p>
                    <a:p>
                      <a:pPr marL="0" marR="0" lvl="0" indent="0" algn="ctr" defTabSz="96012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*бир молия йилида айни бир </a:t>
                      </a:r>
                      <a:r>
                        <a:rPr lang="uz-Cyrl-UZ" sz="1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турдаги иш, хизматлар </a:t>
                      </a:r>
                      <a:r>
                        <a:rPr lang="uz-Cyrl-UZ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500* бараваргача.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0*-100*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0-22 300 000 сўм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073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400" dirty="0">
                          <a:effectLst/>
                        </a:rPr>
                        <a:t>Аукцион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>
                          <a:effectLst/>
                        </a:rPr>
                        <a:t>Товар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0*-6000*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0-1 338 000 000 сўм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0*-25000*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0-5 575 000 000 сўм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5 иш куни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Товарнинг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стандарт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хусусиятларга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эга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бўлиши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Товарнинг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техник, эксплуатация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қилиниш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хусусиятларини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ва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бошқа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хусусиятларини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баҳолаш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ҳамда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таққослаш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заруратининг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мавжуд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эмаслиги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Хизматларнинг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ишларнинг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давлат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хариди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бўлмаслиги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лойиҳанинг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52-моддаси).</a:t>
                      </a:r>
                    </a:p>
                  </a:txBody>
                  <a:tcPr marL="60124" marR="6012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8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>
                          <a:effectLst/>
                        </a:rPr>
                        <a:t>Иш, хизмат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54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400" dirty="0">
                          <a:effectLst/>
                        </a:rPr>
                        <a:t>Энг яхши таклифларни танлаш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>
                          <a:effectLst/>
                        </a:rPr>
                        <a:t>Товар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0*-6000*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0-1 338 000 000 сўм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0*-25000*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0-5 575 000 000 сўм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5 иш куни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Ғолибни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аниқлаш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мезонлари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товар (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иш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хизмат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давлат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харидининг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нафақат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пул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ифодасига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балки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миқдорий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ва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сифат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баҳосига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ҳам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эга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бўлади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лойиҳанинг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56-моддаси).</a:t>
                      </a:r>
                    </a:p>
                  </a:txBody>
                  <a:tcPr marL="60124" marR="6012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>
                          <a:effectLst/>
                        </a:rPr>
                        <a:t>Иш, хизмат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0*-6000*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0-1 338 000 000 сўм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0*-25000*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0-5 575 000 000 сўм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67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400" dirty="0">
                          <a:effectLst/>
                        </a:rPr>
                        <a:t>Тендер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Товар, иш, хизмат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6000* - </a:t>
                      </a:r>
                      <a:r>
                        <a:rPr lang="en-US" sz="1200" dirty="0">
                          <a:effectLst/>
                        </a:rPr>
                        <a:t>&lt;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1 338 000</a:t>
                      </a:r>
                      <a:r>
                        <a:rPr lang="uz-Cyrl-UZ" sz="1100" dirty="0">
                          <a:effectLst/>
                        </a:rPr>
                        <a:t> 000</a:t>
                      </a:r>
                      <a:r>
                        <a:rPr lang="en-US" sz="1100" dirty="0">
                          <a:effectLst/>
                        </a:rPr>
                        <a:t> c</a:t>
                      </a:r>
                      <a:r>
                        <a:rPr lang="uz-Cyrl-UZ" sz="1100" dirty="0">
                          <a:effectLst/>
                        </a:rPr>
                        <a:t>ўм - </a:t>
                      </a:r>
                      <a:r>
                        <a:rPr lang="en-US" sz="1100" dirty="0">
                          <a:effectLst/>
                        </a:rPr>
                        <a:t>&lt;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25000* - </a:t>
                      </a:r>
                      <a:r>
                        <a:rPr lang="en-US" sz="1200" dirty="0">
                          <a:effectLst/>
                        </a:rPr>
                        <a:t>&lt;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100" dirty="0">
                          <a:effectLst/>
                        </a:rPr>
                        <a:t>5 575 000 000 сўм - </a:t>
                      </a:r>
                      <a:r>
                        <a:rPr lang="en-US" sz="1100" dirty="0">
                          <a:effectLst/>
                        </a:rPr>
                        <a:t>&lt;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200" dirty="0">
                          <a:effectLst/>
                        </a:rPr>
                        <a:t>12-30 иш куни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24" marR="6012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Ғолибни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аниқлаш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мезонлари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товарларнинг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ишларнинг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хизматларнинг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нафақат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пул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билан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баҳоланишини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балки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сифат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жиҳатидан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баҳоланишини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ҳам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ўз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ичига 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олади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лойиҳанинг</a:t>
                      </a:r>
                      <a:r>
                        <a:rPr lang="ru-RU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64-моддаси).</a:t>
                      </a:r>
                    </a:p>
                  </a:txBody>
                  <a:tcPr marL="60124" marR="6012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321195" y="12383412"/>
            <a:ext cx="2131719" cy="24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89535">
              <a:lnSpc>
                <a:spcPct val="115000"/>
              </a:lnSpc>
              <a:spcAft>
                <a:spcPts val="1000"/>
              </a:spcAft>
            </a:pPr>
            <a:r>
              <a:rPr lang="uz-Cyrl-UZ" sz="9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Базавий ҳисоблаш миқдори</a:t>
            </a:r>
            <a:endParaRPr lang="ru-RU" sz="9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217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1182</TotalTime>
  <Words>573</Words>
  <Application>Microsoft Office PowerPoint</Application>
  <PresentationFormat>A3 (297x420 мм)</PresentationFormat>
  <Paragraphs>137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XALQ TA’LIMI SOHASIDA AXBOROT-KOMMUNIKATSIYA TEXNOLOGIYALARINI RIVOJLANTIRISH MARKAZI</dc:title>
  <dc:creator>Reshitov Eldar</dc:creator>
  <cp:lastModifiedBy>admin</cp:lastModifiedBy>
  <cp:revision>166</cp:revision>
  <cp:lastPrinted>2020-06-20T06:24:36Z</cp:lastPrinted>
  <dcterms:created xsi:type="dcterms:W3CDTF">2019-02-18T06:40:43Z</dcterms:created>
  <dcterms:modified xsi:type="dcterms:W3CDTF">2020-11-30T06:07:33Z</dcterms:modified>
</cp:coreProperties>
</file>