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4120" r:id="rId2"/>
    <p:sldMasterId id="2147484108" r:id="rId3"/>
  </p:sldMasterIdLst>
  <p:notesMasterIdLst>
    <p:notesMasterId r:id="rId14"/>
  </p:notesMasterIdLst>
  <p:handoutMasterIdLst>
    <p:handoutMasterId r:id="rId15"/>
  </p:handoutMasterIdLst>
  <p:sldIdLst>
    <p:sldId id="681" r:id="rId4"/>
    <p:sldId id="682" r:id="rId5"/>
    <p:sldId id="684" r:id="rId6"/>
    <p:sldId id="685" r:id="rId7"/>
    <p:sldId id="686" r:id="rId8"/>
    <p:sldId id="683" r:id="rId9"/>
    <p:sldId id="687" r:id="rId10"/>
    <p:sldId id="689" r:id="rId11"/>
    <p:sldId id="690" r:id="rId12"/>
    <p:sldId id="691" r:id="rId13"/>
  </p:sldIdLst>
  <p:sldSz cx="9144000" cy="6858000" type="overhead"/>
  <p:notesSz cx="6858000" cy="9144000"/>
  <p:defaultTextStyle>
    <a:defPPr>
      <a:defRPr lang="en-US"/>
    </a:defPPr>
    <a:lvl1pPr algn="ctr" rtl="0" eaLnBrk="0" fontAlgn="base" hangingPunct="0">
      <a:spcBef>
        <a:spcPct val="0"/>
      </a:spcBef>
      <a:spcAft>
        <a:spcPct val="0"/>
      </a:spcAft>
      <a:defRPr kumimoji="1" sz="28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umimoji="1" sz="28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umimoji="1" sz="28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umimoji="1" sz="28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umimoji="1" sz="2800" kern="1200">
        <a:solidFill>
          <a:schemeClr val="tx1"/>
        </a:solidFill>
        <a:latin typeface="Times New Roman" pitchFamily="18" charset="0"/>
        <a:ea typeface="+mn-ea"/>
        <a:cs typeface="+mn-cs"/>
      </a:defRPr>
    </a:lvl5pPr>
    <a:lvl6pPr marL="2286000" algn="l" defTabSz="914400" rtl="0" eaLnBrk="1" latinLnBrk="0" hangingPunct="1">
      <a:defRPr kumimoji="1" sz="2800" kern="1200">
        <a:solidFill>
          <a:schemeClr val="tx1"/>
        </a:solidFill>
        <a:latin typeface="Times New Roman" pitchFamily="18" charset="0"/>
        <a:ea typeface="+mn-ea"/>
        <a:cs typeface="+mn-cs"/>
      </a:defRPr>
    </a:lvl6pPr>
    <a:lvl7pPr marL="2743200" algn="l" defTabSz="914400" rtl="0" eaLnBrk="1" latinLnBrk="0" hangingPunct="1">
      <a:defRPr kumimoji="1" sz="2800" kern="1200">
        <a:solidFill>
          <a:schemeClr val="tx1"/>
        </a:solidFill>
        <a:latin typeface="Times New Roman" pitchFamily="18" charset="0"/>
        <a:ea typeface="+mn-ea"/>
        <a:cs typeface="+mn-cs"/>
      </a:defRPr>
    </a:lvl7pPr>
    <a:lvl8pPr marL="3200400" algn="l" defTabSz="914400" rtl="0" eaLnBrk="1" latinLnBrk="0" hangingPunct="1">
      <a:defRPr kumimoji="1" sz="2800" kern="1200">
        <a:solidFill>
          <a:schemeClr val="tx1"/>
        </a:solidFill>
        <a:latin typeface="Times New Roman" pitchFamily="18" charset="0"/>
        <a:ea typeface="+mn-ea"/>
        <a:cs typeface="+mn-cs"/>
      </a:defRPr>
    </a:lvl8pPr>
    <a:lvl9pPr marL="3657600" algn="l" defTabSz="914400" rtl="0" eaLnBrk="1" latinLnBrk="0" hangingPunct="1">
      <a:defRPr kumimoji="1"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a:srgbClr val="0000FF"/>
    <a:srgbClr val="0000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35" autoAdjust="0"/>
    <p:restoredTop sz="87433" autoAdjust="0"/>
  </p:normalViewPr>
  <p:slideViewPr>
    <p:cSldViewPr>
      <p:cViewPr varScale="1">
        <p:scale>
          <a:sx n="61" d="100"/>
          <a:sy n="61" d="100"/>
        </p:scale>
        <p:origin x="19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kumimoji="0" sz="1200"/>
            </a:lvl1pPr>
          </a:lstStyle>
          <a:p>
            <a:pPr>
              <a:defRPr/>
            </a:pPr>
            <a:r>
              <a:rPr lang="en-US" dirty="0" err="1"/>
              <a:t>EcoGIS</a:t>
            </a:r>
            <a:r>
              <a:rPr lang="en-US" dirty="0"/>
              <a:t> center</a:t>
            </a:r>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0"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kumimoji="0" sz="1200"/>
            </a:lvl1pPr>
          </a:lstStyle>
          <a:p>
            <a:pPr>
              <a:defRPr/>
            </a:pPr>
            <a:r>
              <a:rPr lang="en-US"/>
              <a:t>Title goes here</a:t>
            </a:r>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0" sz="1200"/>
            </a:lvl1pPr>
          </a:lstStyle>
          <a:p>
            <a:pPr>
              <a:defRPr/>
            </a:pPr>
            <a:fld id="{80CC7406-60EF-4359-8993-F5359796AD9F}" type="slidenum">
              <a:rPr lang="en-US"/>
              <a:pPr>
                <a:defRPr/>
              </a:pPr>
              <a:t>‹#›</a:t>
            </a:fld>
            <a:endParaRPr lang="en-US"/>
          </a:p>
        </p:txBody>
      </p:sp>
    </p:spTree>
    <p:extLst>
      <p:ext uri="{BB962C8B-B14F-4D97-AF65-F5344CB8AC3E}">
        <p14:creationId xmlns:p14="http://schemas.microsoft.com/office/powerpoint/2010/main" val="2160943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kumimoji="0" sz="1200"/>
            </a:lvl1pPr>
          </a:lstStyle>
          <a:p>
            <a:pPr>
              <a:defRPr/>
            </a:pPr>
            <a:endParaRPr lang="en-US" dirty="0"/>
          </a:p>
        </p:txBody>
      </p:sp>
      <p:sp>
        <p:nvSpPr>
          <p:cNvPr id="49155" name="Rectangle 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3" name="Rectangle 5"/>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0" sz="1200"/>
            </a:lvl1pPr>
          </a:lstStyle>
          <a:p>
            <a:pPr>
              <a:defRPr/>
            </a:pPr>
            <a:endParaRPr lang="en-US" dirty="0"/>
          </a:p>
        </p:txBody>
      </p:sp>
      <p:sp>
        <p:nvSpPr>
          <p:cNvPr id="2054"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kumimoji="0" sz="1200"/>
            </a:lvl1pPr>
          </a:lstStyle>
          <a:p>
            <a:pPr>
              <a:defRPr/>
            </a:pPr>
            <a:endParaRPr lang="en-US" dirty="0"/>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0" sz="1200"/>
            </a:lvl1pPr>
          </a:lstStyle>
          <a:p>
            <a:pPr>
              <a:defRPr/>
            </a:pPr>
            <a:fld id="{EE312FF2-EBBB-4792-AA2E-008E551A7EF7}" type="slidenum">
              <a:rPr lang="en-US"/>
              <a:pPr>
                <a:defRPr/>
              </a:pPr>
              <a:t>‹#›</a:t>
            </a:fld>
            <a:endParaRPr lang="en-US" dirty="0"/>
          </a:p>
        </p:txBody>
      </p:sp>
    </p:spTree>
    <p:extLst>
      <p:ext uri="{BB962C8B-B14F-4D97-AF65-F5344CB8AC3E}">
        <p14:creationId xmlns:p14="http://schemas.microsoft.com/office/powerpoint/2010/main" val="3578192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It helps to predict likely outcomes when firms engage in certain behaviors, such as price-fixing and collusion.</a:t>
            </a:r>
            <a:endParaRPr lang="ru-RU" dirty="0"/>
          </a:p>
        </p:txBody>
      </p:sp>
      <p:sp>
        <p:nvSpPr>
          <p:cNvPr id="4" name="Номер слайда 3"/>
          <p:cNvSpPr>
            <a:spLocks noGrp="1"/>
          </p:cNvSpPr>
          <p:nvPr>
            <p:ph type="sldNum" sz="quarter" idx="10"/>
          </p:nvPr>
        </p:nvSpPr>
        <p:spPr/>
        <p:txBody>
          <a:bodyPr/>
          <a:lstStyle/>
          <a:p>
            <a:pPr>
              <a:defRPr/>
            </a:pPr>
            <a:fld id="{EE312FF2-EBBB-4792-AA2E-008E551A7EF7}" type="slidenum">
              <a:rPr lang="en-US" smtClean="0"/>
              <a:pPr>
                <a:defRPr/>
              </a:pPr>
              <a:t>5</a:t>
            </a:fld>
            <a:endParaRPr lang="en-US" dirty="0"/>
          </a:p>
        </p:txBody>
      </p:sp>
    </p:spTree>
    <p:extLst>
      <p:ext uri="{BB962C8B-B14F-4D97-AF65-F5344CB8AC3E}">
        <p14:creationId xmlns:p14="http://schemas.microsoft.com/office/powerpoint/2010/main" val="350860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1st and 2nd quadrants define a situation in which the reaction of competitive greenhouse companies cannot have a significant impact on the payments of a stand-alone firm (22, p. 864-874).</a:t>
            </a:r>
          </a:p>
          <a:p>
            <a:r>
              <a:rPr lang="en-US" dirty="0" smtClean="0"/>
              <a:t>This happens when competitors have no motivation (1st quadrant), or the ability (2nd quadrant) to strike back. Thus, the importance of the implementation of a detailed analysis of the strategy of motivated actions of competitors is lacking (17, p. 147-150).</a:t>
            </a:r>
          </a:p>
          <a:p>
            <a:r>
              <a:rPr lang="en-US" dirty="0" smtClean="0"/>
              <a:t>The investigated conclusion is also formed relative to the 3rd quadrant. In this case, the reaction of competitors can pretty much affect the company, but its forces cannot significantly affect the payments of the competing company, the reaction should not be feared.</a:t>
            </a:r>
          </a:p>
          <a:p>
            <a:r>
              <a:rPr lang="en-US" dirty="0" smtClean="0"/>
              <a:t>Only the situation that is reflected in the 4th quadrant can require the application of game theory (7, p. 251-256). But here only the most necessary, insufficient conditions are reflected that justify the use of game theory tools for making decisions regarding the situation of struggle with competitors (8, p. 211-213).</a:t>
            </a:r>
            <a:endParaRPr lang="en-US" dirty="0"/>
          </a:p>
        </p:txBody>
      </p:sp>
      <p:sp>
        <p:nvSpPr>
          <p:cNvPr id="4" name="Номер слайда 3"/>
          <p:cNvSpPr>
            <a:spLocks noGrp="1"/>
          </p:cNvSpPr>
          <p:nvPr>
            <p:ph type="sldNum" sz="quarter" idx="10"/>
          </p:nvPr>
        </p:nvSpPr>
        <p:spPr/>
        <p:txBody>
          <a:bodyPr/>
          <a:lstStyle/>
          <a:p>
            <a:pPr>
              <a:defRPr/>
            </a:pPr>
            <a:fld id="{EE312FF2-EBBB-4792-AA2E-008E551A7EF7}" type="slidenum">
              <a:rPr lang="en-US" smtClean="0"/>
              <a:pPr>
                <a:defRPr/>
              </a:pPr>
              <a:t>6</a:t>
            </a:fld>
            <a:endParaRPr lang="en-US" dirty="0"/>
          </a:p>
        </p:txBody>
      </p:sp>
    </p:spTree>
    <p:extLst>
      <p:ext uri="{BB962C8B-B14F-4D97-AF65-F5344CB8AC3E}">
        <p14:creationId xmlns:p14="http://schemas.microsoft.com/office/powerpoint/2010/main" val="146874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In the table, we write down the possible options and conditions for making a profit when taking into account the costs of increasing the level of collection of products, we will perform an analysis based on the Laplace criterion. The basis of the criterion is the assumption that any option will be equally probable, because nothing is known about the state of nature and options for the future development of events.</a:t>
            </a:r>
            <a:endParaRPr lang="ru-RU" dirty="0"/>
          </a:p>
        </p:txBody>
      </p:sp>
      <p:sp>
        <p:nvSpPr>
          <p:cNvPr id="4" name="Номер слайда 3"/>
          <p:cNvSpPr>
            <a:spLocks noGrp="1"/>
          </p:cNvSpPr>
          <p:nvPr>
            <p:ph type="sldNum" sz="quarter" idx="10"/>
          </p:nvPr>
        </p:nvSpPr>
        <p:spPr/>
        <p:txBody>
          <a:bodyPr/>
          <a:lstStyle/>
          <a:p>
            <a:pPr>
              <a:defRPr/>
            </a:pPr>
            <a:fld id="{EE312FF2-EBBB-4792-AA2E-008E551A7EF7}" type="slidenum">
              <a:rPr lang="en-US" smtClean="0"/>
              <a:pPr>
                <a:defRPr/>
              </a:pPr>
              <a:t>8</a:t>
            </a:fld>
            <a:endParaRPr lang="en-US" dirty="0"/>
          </a:p>
        </p:txBody>
      </p:sp>
    </p:spTree>
    <p:extLst>
      <p:ext uri="{BB962C8B-B14F-4D97-AF65-F5344CB8AC3E}">
        <p14:creationId xmlns:p14="http://schemas.microsoft.com/office/powerpoint/2010/main" val="384308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7"/>
            <a:ext cx="7772400" cy="1470025"/>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transition spd="med">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600202"/>
            <a:ext cx="8229600" cy="4525963"/>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0"/>
            <a:ext cx="2057400" cy="5851525"/>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40"/>
            <a:ext cx="6019800" cy="5851525"/>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Текст 2"/>
          <p:cNvSpPr>
            <a:spLocks noGrp="1"/>
          </p:cNvSpPr>
          <p:nvPr>
            <p:ph type="body" sz="half" idx="1"/>
          </p:nvPr>
        </p:nvSpPr>
        <p:spPr>
          <a:xfrm>
            <a:off x="457200" y="1600202"/>
            <a:ext cx="4038600" cy="4525963"/>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2"/>
            <a:ext cx="4038600" cy="4525963"/>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Текст 2"/>
          <p:cNvSpPr>
            <a:spLocks noGrp="1"/>
          </p:cNvSpPr>
          <p:nvPr>
            <p:ph type="body" sz="half" idx="1"/>
          </p:nvPr>
        </p:nvSpPr>
        <p:spPr>
          <a:xfrm>
            <a:off x="457200" y="1600202"/>
            <a:ext cx="4038600" cy="4525963"/>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quarter" idx="2"/>
          </p:nvPr>
        </p:nvSpPr>
        <p:spPr>
          <a:xfrm>
            <a:off x="4648200" y="1600201"/>
            <a:ext cx="4038600" cy="2185988"/>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Содержимое 4"/>
          <p:cNvSpPr>
            <a:spLocks noGrp="1"/>
          </p:cNvSpPr>
          <p:nvPr>
            <p:ph sz="quarter" idx="3"/>
          </p:nvPr>
        </p:nvSpPr>
        <p:spPr>
          <a:xfrm>
            <a:off x="4648200" y="3938590"/>
            <a:ext cx="4038600" cy="2187575"/>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600202"/>
            <a:ext cx="8229600" cy="4525963"/>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ED0AEB83-A3F4-4AE3-B16B-BCBA5166BFA0}" type="datetimeFigureOut">
              <a:rPr lang="ru-RU" smtClean="0"/>
              <a:pPr/>
              <a:t>10.12.2020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A9A560C-A6EB-46D8-91E2-BD825B723CD8}" type="slidenum">
              <a:rPr lang="ru-RU" smtClean="0"/>
              <a:pPr/>
              <a:t>‹#›</a:t>
            </a:fld>
            <a:endParaRPr lang="ru-RU"/>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5"/>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transition spd="med">
    <p:split orient="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D44CDA6-18A2-4814-8027-4F4FB3AA0956}" type="datetimeFigureOut">
              <a:rPr lang="ru-RU" smtClean="0"/>
              <a:pPr/>
              <a:t>10.12.2020</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AD124DFE-5851-48A3-B8F9-091CEBACC4A1}" type="slidenum">
              <a:rPr lang="ru-RU" smtClean="0"/>
              <a:pPr/>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2"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2"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a:lstStyle/>
          <a:p>
            <a:r>
              <a:rPr lang="ru-RU"/>
              <a:t>Образец заголовка</a:t>
            </a:r>
          </a:p>
        </p:txBody>
      </p:sp>
    </p:spTree>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50"/>
            <a:ext cx="3008313" cy="1162050"/>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1" y="273052"/>
            <a:ext cx="5111751"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transition spd="med">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1"/>
            <a:ext cx="5486400" cy="566738"/>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dirty="0"/>
          </a:p>
        </p:txBody>
      </p:sp>
      <p:sp>
        <p:nvSpPr>
          <p:cNvPr id="4" name="Текст 3"/>
          <p:cNvSpPr>
            <a:spLocks noGrp="1"/>
          </p:cNvSpPr>
          <p:nvPr>
            <p:ph type="body" sz="half" idx="2"/>
          </p:nvPr>
        </p:nvSpPr>
        <p:spPr>
          <a:xfrm>
            <a:off x="1792288" y="5367339"/>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transition spd="med">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9379" name="Rectangle 3"/>
          <p:cNvSpPr>
            <a:spLocks noChangeArrowheads="1"/>
          </p:cNvSpPr>
          <p:nvPr/>
        </p:nvSpPr>
        <p:spPr bwMode="auto">
          <a:xfrm>
            <a:off x="0" y="1"/>
            <a:ext cx="9144000" cy="764704"/>
          </a:xfrm>
          <a:prstGeom prst="rect">
            <a:avLst/>
          </a:prstGeom>
          <a:solidFill>
            <a:schemeClr val="tx1"/>
          </a:solidFill>
          <a:ln w="12700">
            <a:noFill/>
            <a:miter lim="800000"/>
            <a:headEnd/>
            <a:tailEnd/>
          </a:ln>
          <a:effectLst/>
        </p:spPr>
        <p:txBody>
          <a:bodyPr wrap="none" anchor="ctr"/>
          <a:lstStyle/>
          <a:p>
            <a:pPr rtl="0"/>
            <a:r>
              <a:rPr lang="en-US" sz="1000"/>
              <a:t>Central Asia and South Caucasus Agricultural universities consortium for Development (CASCADE)</a:t>
            </a:r>
            <a:endParaRPr lang="ru-RU" sz="1000" dirty="0"/>
          </a:p>
        </p:txBody>
      </p:sp>
      <p:pic>
        <p:nvPicPr>
          <p:cNvPr id="4100" name="Picture 6"/>
          <p:cNvPicPr>
            <a:picLocks noChangeAspect="1" noChangeArrowheads="1"/>
          </p:cNvPicPr>
          <p:nvPr userDrawn="1"/>
        </p:nvPicPr>
        <p:blipFill>
          <a:blip r:embed="rId15"/>
          <a:srcRect/>
          <a:stretch>
            <a:fillRect/>
          </a:stretch>
        </p:blipFill>
        <p:spPr bwMode="auto">
          <a:xfrm>
            <a:off x="1641989" y="9694"/>
            <a:ext cx="7488000" cy="572282"/>
          </a:xfrm>
          <a:prstGeom prst="rect">
            <a:avLst/>
          </a:prstGeom>
          <a:noFill/>
          <a:ln w="9525">
            <a:noFill/>
            <a:miter lim="800000"/>
            <a:headEnd/>
            <a:tailEnd/>
          </a:ln>
        </p:spPr>
      </p:pic>
      <p:pic>
        <p:nvPicPr>
          <p:cNvPr id="6" name="Рисунок 5"/>
          <p:cNvPicPr/>
          <p:nvPr userDrawn="1"/>
        </p:nvPicPr>
        <p:blipFill>
          <a:blip r:embed="rId16"/>
          <a:srcRect/>
          <a:stretch>
            <a:fillRect/>
          </a:stretch>
        </p:blipFill>
        <p:spPr bwMode="auto">
          <a:xfrm>
            <a:off x="100995" y="47619"/>
            <a:ext cx="1440000" cy="305884"/>
          </a:xfrm>
          <a:prstGeom prst="rect">
            <a:avLst/>
          </a:prstGeom>
          <a:noFill/>
          <a:ln w="9525">
            <a:noFill/>
            <a:miter lim="800000"/>
            <a:headEnd/>
            <a:tailEnd/>
          </a:ln>
        </p:spPr>
      </p:pic>
      <p:sp>
        <p:nvSpPr>
          <p:cNvPr id="7" name="TextBox 6">
            <a:extLst>
              <a:ext uri="{FF2B5EF4-FFF2-40B4-BE49-F238E27FC236}">
                <a16:creationId xmlns="" xmlns:a16="http://schemas.microsoft.com/office/drawing/2014/main" id="{526E9577-A1ED-427F-A771-3BB1C5133094}"/>
              </a:ext>
            </a:extLst>
          </p:cNvPr>
          <p:cNvSpPr txBox="1"/>
          <p:nvPr userDrawn="1"/>
        </p:nvSpPr>
        <p:spPr>
          <a:xfrm>
            <a:off x="-1260648" y="517216"/>
            <a:ext cx="13177464" cy="292388"/>
          </a:xfrm>
          <a:prstGeom prst="rect">
            <a:avLst/>
          </a:prstGeom>
          <a:noFill/>
        </p:spPr>
        <p:txBody>
          <a:bodyPr wrap="square">
            <a:spAutoFit/>
          </a:bodyPr>
          <a:lstStyle/>
          <a:p>
            <a:pPr rtl="0"/>
            <a:r>
              <a:rPr lang="en-US" sz="1300" dirty="0">
                <a:solidFill>
                  <a:schemeClr val="bg1">
                    <a:lumMod val="50000"/>
                  </a:schemeClr>
                </a:solidFill>
                <a:latin typeface="Palatino Linotype" panose="02040502050505030304" pitchFamily="18" charset="0"/>
              </a:rPr>
              <a:t>Central Asia and South Caucasus Agricultural universities consortium for Development (CASCADE)</a:t>
            </a:r>
            <a:endParaRPr lang="ru-RU" sz="1300" dirty="0">
              <a:solidFill>
                <a:schemeClr val="bg1">
                  <a:lumMod val="50000"/>
                </a:schemeClr>
              </a:solidFill>
              <a:latin typeface="Palatino Linotype" panose="02040502050505030304" pitchFamily="18" charset="0"/>
            </a:endParaRPr>
          </a:p>
        </p:txBody>
      </p:sp>
      <p:pic>
        <p:nvPicPr>
          <p:cNvPr id="4" name="Рисунок 3">
            <a:extLst>
              <a:ext uri="{FF2B5EF4-FFF2-40B4-BE49-F238E27FC236}">
                <a16:creationId xmlns="" xmlns:a16="http://schemas.microsoft.com/office/drawing/2014/main" id="{82D0C987-DDFB-4556-8A1C-A057497C7505}"/>
              </a:ext>
            </a:extLst>
          </p:cNvPr>
          <p:cNvPicPr>
            <a:picLocks noChangeAspect="1"/>
          </p:cNvPicPr>
          <p:nvPr userDrawn="1"/>
        </p:nvPicPr>
        <p:blipFill>
          <a:blip r:embed="rId17"/>
          <a:stretch>
            <a:fillRect/>
          </a:stretch>
        </p:blipFill>
        <p:spPr>
          <a:xfrm>
            <a:off x="103770" y="459168"/>
            <a:ext cx="1434449" cy="176335"/>
          </a:xfrm>
          <a:prstGeom prst="rect">
            <a:avLst/>
          </a:prstGeom>
        </p:spPr>
      </p:pic>
    </p:spTree>
  </p:cSld>
  <p:clrMap bg1="dk2" tx1="lt1" bg2="dk1" tx2="lt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Lst>
  <p:transition spd="med">
    <p:split orient="vert"/>
  </p:transition>
  <p:txStyles>
    <p:titleStyle>
      <a:lvl1pPr algn="l" rtl="0" eaLnBrk="0" fontAlgn="base" hangingPunct="0">
        <a:lnSpc>
          <a:spcPct val="140000"/>
        </a:lnSpc>
        <a:spcBef>
          <a:spcPct val="0"/>
        </a:spcBef>
        <a:spcAft>
          <a:spcPct val="0"/>
        </a:spcAft>
        <a:defRPr sz="3200">
          <a:solidFill>
            <a:schemeClr val="tx1"/>
          </a:solidFill>
          <a:latin typeface="+mj-lt"/>
          <a:ea typeface="+mj-ea"/>
          <a:cs typeface="+mj-cs"/>
        </a:defRPr>
      </a:lvl1pPr>
      <a:lvl2pPr algn="l" rtl="0" eaLnBrk="0" fontAlgn="base" hangingPunct="0">
        <a:lnSpc>
          <a:spcPct val="140000"/>
        </a:lnSpc>
        <a:spcBef>
          <a:spcPct val="0"/>
        </a:spcBef>
        <a:spcAft>
          <a:spcPct val="0"/>
        </a:spcAft>
        <a:defRPr sz="3200">
          <a:solidFill>
            <a:schemeClr val="tx1"/>
          </a:solidFill>
          <a:latin typeface="News Gothic" pitchFamily="34" charset="0"/>
        </a:defRPr>
      </a:lvl2pPr>
      <a:lvl3pPr algn="l" rtl="0" eaLnBrk="0" fontAlgn="base" hangingPunct="0">
        <a:lnSpc>
          <a:spcPct val="140000"/>
        </a:lnSpc>
        <a:spcBef>
          <a:spcPct val="0"/>
        </a:spcBef>
        <a:spcAft>
          <a:spcPct val="0"/>
        </a:spcAft>
        <a:defRPr sz="3200">
          <a:solidFill>
            <a:schemeClr val="tx1"/>
          </a:solidFill>
          <a:latin typeface="News Gothic" pitchFamily="34" charset="0"/>
        </a:defRPr>
      </a:lvl3pPr>
      <a:lvl4pPr algn="l" rtl="0" eaLnBrk="0" fontAlgn="base" hangingPunct="0">
        <a:lnSpc>
          <a:spcPct val="140000"/>
        </a:lnSpc>
        <a:spcBef>
          <a:spcPct val="0"/>
        </a:spcBef>
        <a:spcAft>
          <a:spcPct val="0"/>
        </a:spcAft>
        <a:defRPr sz="3200">
          <a:solidFill>
            <a:schemeClr val="tx1"/>
          </a:solidFill>
          <a:latin typeface="News Gothic" pitchFamily="34" charset="0"/>
        </a:defRPr>
      </a:lvl4pPr>
      <a:lvl5pPr algn="l" rtl="0" eaLnBrk="0" fontAlgn="base" hangingPunct="0">
        <a:lnSpc>
          <a:spcPct val="140000"/>
        </a:lnSpc>
        <a:spcBef>
          <a:spcPct val="0"/>
        </a:spcBef>
        <a:spcAft>
          <a:spcPct val="0"/>
        </a:spcAft>
        <a:defRPr sz="3200">
          <a:solidFill>
            <a:schemeClr val="tx1"/>
          </a:solidFill>
          <a:latin typeface="News Gothic" pitchFamily="34" charset="0"/>
        </a:defRPr>
      </a:lvl5pPr>
      <a:lvl6pPr marL="457200" algn="l" rtl="0" fontAlgn="base">
        <a:lnSpc>
          <a:spcPct val="140000"/>
        </a:lnSpc>
        <a:spcBef>
          <a:spcPct val="0"/>
        </a:spcBef>
        <a:spcAft>
          <a:spcPct val="0"/>
        </a:spcAft>
        <a:defRPr sz="3200">
          <a:solidFill>
            <a:schemeClr val="tx1"/>
          </a:solidFill>
          <a:latin typeface="News Gothic" pitchFamily="34" charset="0"/>
        </a:defRPr>
      </a:lvl6pPr>
      <a:lvl7pPr marL="914400" algn="l" rtl="0" fontAlgn="base">
        <a:lnSpc>
          <a:spcPct val="140000"/>
        </a:lnSpc>
        <a:spcBef>
          <a:spcPct val="0"/>
        </a:spcBef>
        <a:spcAft>
          <a:spcPct val="0"/>
        </a:spcAft>
        <a:defRPr sz="3200">
          <a:solidFill>
            <a:schemeClr val="tx1"/>
          </a:solidFill>
          <a:latin typeface="News Gothic" pitchFamily="34" charset="0"/>
        </a:defRPr>
      </a:lvl7pPr>
      <a:lvl8pPr marL="1371600" algn="l" rtl="0" fontAlgn="base">
        <a:lnSpc>
          <a:spcPct val="140000"/>
        </a:lnSpc>
        <a:spcBef>
          <a:spcPct val="0"/>
        </a:spcBef>
        <a:spcAft>
          <a:spcPct val="0"/>
        </a:spcAft>
        <a:defRPr sz="3200">
          <a:solidFill>
            <a:schemeClr val="tx1"/>
          </a:solidFill>
          <a:latin typeface="News Gothic" pitchFamily="34" charset="0"/>
        </a:defRPr>
      </a:lvl8pPr>
      <a:lvl9pPr marL="1828800" algn="l" rtl="0" fontAlgn="base">
        <a:lnSpc>
          <a:spcPct val="140000"/>
        </a:lnSpc>
        <a:spcBef>
          <a:spcPct val="0"/>
        </a:spcBef>
        <a:spcAft>
          <a:spcPct val="0"/>
        </a:spcAft>
        <a:defRPr sz="3200">
          <a:solidFill>
            <a:schemeClr val="tx1"/>
          </a:solidFill>
          <a:latin typeface="News Gothic" pitchFamily="34" charset="0"/>
        </a:defRPr>
      </a:lvl9pPr>
    </p:titleStyle>
    <p:bodyStyle>
      <a:lvl1pPr marL="342900" indent="-342900" algn="l" rtl="0" eaLnBrk="0" fontAlgn="base" hangingPunct="0">
        <a:spcBef>
          <a:spcPct val="20000"/>
        </a:spcBef>
        <a:spcAft>
          <a:spcPct val="0"/>
        </a:spcAft>
        <a:buClr>
          <a:srgbClr val="E75200"/>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80BA64"/>
        </a:buClr>
        <a:buSzPct val="75000"/>
        <a:buFont typeface="Wingdings" pitchFamily="2" charset="2"/>
        <a:buChar char="l"/>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Agrofont" pitchFamily="2" charset="0"/>
        </a:defRPr>
      </a:lvl5pPr>
      <a:lvl6pPr marL="2514600" indent="-228600" algn="l" rtl="0" fontAlgn="base">
        <a:spcBef>
          <a:spcPct val="20000"/>
        </a:spcBef>
        <a:spcAft>
          <a:spcPct val="0"/>
        </a:spcAft>
        <a:buChar char="»"/>
        <a:defRPr sz="2000" b="1">
          <a:solidFill>
            <a:schemeClr val="tx1"/>
          </a:solidFill>
          <a:latin typeface="Agrofont" pitchFamily="2" charset="0"/>
        </a:defRPr>
      </a:lvl6pPr>
      <a:lvl7pPr marL="2971800" indent="-228600" algn="l" rtl="0" fontAlgn="base">
        <a:spcBef>
          <a:spcPct val="20000"/>
        </a:spcBef>
        <a:spcAft>
          <a:spcPct val="0"/>
        </a:spcAft>
        <a:buChar char="»"/>
        <a:defRPr sz="2000" b="1">
          <a:solidFill>
            <a:schemeClr val="tx1"/>
          </a:solidFill>
          <a:latin typeface="Agrofont" pitchFamily="2" charset="0"/>
        </a:defRPr>
      </a:lvl7pPr>
      <a:lvl8pPr marL="3429000" indent="-228600" algn="l" rtl="0" fontAlgn="base">
        <a:spcBef>
          <a:spcPct val="20000"/>
        </a:spcBef>
        <a:spcAft>
          <a:spcPct val="0"/>
        </a:spcAft>
        <a:buChar char="»"/>
        <a:defRPr sz="2000" b="1">
          <a:solidFill>
            <a:schemeClr val="tx1"/>
          </a:solidFill>
          <a:latin typeface="Agrofont" pitchFamily="2" charset="0"/>
        </a:defRPr>
      </a:lvl8pPr>
      <a:lvl9pPr marL="3886200" indent="-228600" algn="l" rtl="0" fontAlgn="base">
        <a:spcBef>
          <a:spcPct val="20000"/>
        </a:spcBef>
        <a:spcAft>
          <a:spcPct val="0"/>
        </a:spcAft>
        <a:buChar char="»"/>
        <a:defRPr sz="2000" b="1">
          <a:solidFill>
            <a:schemeClr val="tx1"/>
          </a:solidFill>
          <a:latin typeface="Agrofont" pitchFamily="2" charset="0"/>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AEB83-A3F4-4AE3-B16B-BCBA5166BFA0}" type="datetimeFigureOut">
              <a:rPr lang="ru-RU" smtClean="0"/>
              <a:pPr/>
              <a:t>10.12.2020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560C-A6EB-46D8-91E2-BD825B723CD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4CDA6-18A2-4814-8027-4F4FB3AA0956}" type="datetimeFigureOut">
              <a:rPr lang="ru-RU" smtClean="0"/>
              <a:pPr/>
              <a:t>10.12.2020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24DFE-5851-48A3-B8F9-091CEBACC4A1}"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E96A70FD-021C-4C14-8AC8-DA910A4288A5}"/>
              </a:ext>
            </a:extLst>
          </p:cNvPr>
          <p:cNvSpPr>
            <a:spLocks noGrp="1"/>
          </p:cNvSpPr>
          <p:nvPr>
            <p:ph type="ctrTitle"/>
          </p:nvPr>
        </p:nvSpPr>
        <p:spPr>
          <a:xfrm>
            <a:off x="395536" y="2132856"/>
            <a:ext cx="8568952" cy="1470025"/>
          </a:xfrm>
        </p:spPr>
        <p:txBody>
          <a:bodyPr/>
          <a:lstStyle/>
          <a:p>
            <a:pPr algn="ctr">
              <a:lnSpc>
                <a:spcPct val="100000"/>
              </a:lnSpc>
            </a:pPr>
            <a:r>
              <a:rPr lang="en-US" b="1" dirty="0"/>
              <a:t>Game theory and its application in food security: research of the greenhouse facilities of the </a:t>
            </a:r>
            <a:r>
              <a:rPr lang="en-US" b="1" dirty="0" smtClean="0"/>
              <a:t>Republic </a:t>
            </a:r>
            <a:r>
              <a:rPr lang="en-US" b="1" dirty="0"/>
              <a:t>of Uzbekistan</a:t>
            </a:r>
          </a:p>
        </p:txBody>
      </p:sp>
      <p:sp>
        <p:nvSpPr>
          <p:cNvPr id="3" name="Подзаголовок 2">
            <a:extLst>
              <a:ext uri="{FF2B5EF4-FFF2-40B4-BE49-F238E27FC236}">
                <a16:creationId xmlns="" xmlns:a16="http://schemas.microsoft.com/office/drawing/2014/main" id="{93945001-8818-4D5E-BCDD-22D2A097F29B}"/>
              </a:ext>
            </a:extLst>
          </p:cNvPr>
          <p:cNvSpPr>
            <a:spLocks noGrp="1"/>
          </p:cNvSpPr>
          <p:nvPr>
            <p:ph type="subTitle" idx="1"/>
          </p:nvPr>
        </p:nvSpPr>
        <p:spPr>
          <a:xfrm>
            <a:off x="1099592" y="5373216"/>
            <a:ext cx="7160840" cy="841648"/>
          </a:xfrm>
        </p:spPr>
        <p:txBody>
          <a:bodyPr/>
          <a:lstStyle/>
          <a:p>
            <a:r>
              <a:rPr lang="en-US" dirty="0" smtClean="0"/>
              <a:t>Presented by </a:t>
            </a:r>
            <a:r>
              <a:rPr lang="en-US" dirty="0" err="1" smtClean="0"/>
              <a:t>A.Tulaboev</a:t>
            </a:r>
            <a:endParaRPr lang="en-US" dirty="0" smtClean="0"/>
          </a:p>
          <a:p>
            <a:r>
              <a:rPr lang="en-US" dirty="0" smtClean="0"/>
              <a:t>TIIAME,</a:t>
            </a:r>
            <a:r>
              <a:rPr lang="en-US" dirty="0"/>
              <a:t> </a:t>
            </a:r>
            <a:r>
              <a:rPr lang="en-US" dirty="0" smtClean="0"/>
              <a:t>Tashkent 2020</a:t>
            </a:r>
            <a:endParaRPr lang="en-US" dirty="0"/>
          </a:p>
        </p:txBody>
      </p:sp>
    </p:spTree>
    <p:extLst>
      <p:ext uri="{BB962C8B-B14F-4D97-AF65-F5344CB8AC3E}">
        <p14:creationId xmlns:p14="http://schemas.microsoft.com/office/powerpoint/2010/main" val="3055024553"/>
      </p:ext>
    </p:extLst>
  </p:cSld>
  <p:clrMapOvr>
    <a:masterClrMapping/>
  </p:clrMapOvr>
  <p:transition spd="med">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6712"/>
            <a:ext cx="8229600" cy="580926"/>
          </a:xfrm>
        </p:spPr>
        <p:txBody>
          <a:bodyPr/>
          <a:lstStyle/>
          <a:p>
            <a:pPr algn="ctr"/>
            <a:r>
              <a:rPr lang="en-US" b="1" dirty="0" smtClean="0"/>
              <a:t>Conclusion</a:t>
            </a:r>
            <a:endParaRPr lang="ru-RU" b="1" dirty="0"/>
          </a:p>
        </p:txBody>
      </p:sp>
      <p:sp>
        <p:nvSpPr>
          <p:cNvPr id="3" name="Объект 2"/>
          <p:cNvSpPr>
            <a:spLocks noGrp="1"/>
          </p:cNvSpPr>
          <p:nvPr>
            <p:ph idx="1"/>
          </p:nvPr>
        </p:nvSpPr>
        <p:spPr>
          <a:xfrm>
            <a:off x="457200" y="1700808"/>
            <a:ext cx="8507288" cy="4425357"/>
          </a:xfrm>
        </p:spPr>
        <p:txBody>
          <a:bodyPr/>
          <a:lstStyle/>
          <a:p>
            <a:r>
              <a:rPr lang="en-US" dirty="0" smtClean="0"/>
              <a:t>The game </a:t>
            </a:r>
            <a:r>
              <a:rPr lang="en-US" dirty="0"/>
              <a:t>theory has an essential role in the </a:t>
            </a:r>
            <a:r>
              <a:rPr lang="en-US" dirty="0" smtClean="0"/>
              <a:t>assumption of </a:t>
            </a:r>
            <a:r>
              <a:rPr lang="en-US" dirty="0"/>
              <a:t>which greenhouse </a:t>
            </a:r>
            <a:r>
              <a:rPr lang="en-US" dirty="0" smtClean="0"/>
              <a:t>foods </a:t>
            </a:r>
            <a:r>
              <a:rPr lang="en-US" dirty="0"/>
              <a:t>should be grown in </a:t>
            </a:r>
            <a:r>
              <a:rPr lang="en-US" dirty="0" smtClean="0"/>
              <a:t>greenhouse facilities of the country; </a:t>
            </a:r>
          </a:p>
          <a:p>
            <a:pPr algn="just"/>
            <a:r>
              <a:rPr lang="en-US" dirty="0" smtClean="0"/>
              <a:t>This </a:t>
            </a:r>
            <a:r>
              <a:rPr lang="en-US" dirty="0"/>
              <a:t>theory </a:t>
            </a:r>
            <a:r>
              <a:rPr lang="en-US" dirty="0" smtClean="0"/>
              <a:t>has a </a:t>
            </a:r>
            <a:r>
              <a:rPr lang="en-US" dirty="0"/>
              <a:t>great importance, because it can </a:t>
            </a:r>
            <a:r>
              <a:rPr lang="en-US" dirty="0" smtClean="0"/>
              <a:t>help to increase </a:t>
            </a:r>
            <a:r>
              <a:rPr lang="en-US" dirty="0"/>
              <a:t>the potential of the entire greenhouse industry, in general, </a:t>
            </a:r>
            <a:r>
              <a:rPr lang="en-US" dirty="0" smtClean="0"/>
              <a:t>increases </a:t>
            </a:r>
            <a:r>
              <a:rPr lang="en-US" dirty="0"/>
              <a:t>its efficiency. </a:t>
            </a:r>
            <a:endParaRPr lang="en-US" dirty="0" smtClean="0"/>
          </a:p>
          <a:p>
            <a:pPr algn="just"/>
            <a:r>
              <a:rPr lang="en-US" dirty="0"/>
              <a:t>It was found that the best </a:t>
            </a:r>
            <a:r>
              <a:rPr lang="en-US" dirty="0" smtClean="0"/>
              <a:t>option would </a:t>
            </a:r>
            <a:r>
              <a:rPr lang="en-US" dirty="0"/>
              <a:t>be growing in </a:t>
            </a:r>
            <a:r>
              <a:rPr lang="en-US" dirty="0" smtClean="0"/>
              <a:t>greenhouse </a:t>
            </a:r>
            <a:r>
              <a:rPr lang="en-US" dirty="0"/>
              <a:t>farming of the </a:t>
            </a:r>
            <a:r>
              <a:rPr lang="en-US" dirty="0" smtClean="0"/>
              <a:t>country, </a:t>
            </a:r>
            <a:r>
              <a:rPr lang="en-US" dirty="0"/>
              <a:t>mainly tomatoes</a:t>
            </a:r>
            <a:r>
              <a:rPr lang="en-US" dirty="0" smtClean="0"/>
              <a:t>.</a:t>
            </a:r>
            <a:endParaRPr lang="ru-RU" dirty="0"/>
          </a:p>
        </p:txBody>
      </p:sp>
    </p:spTree>
    <p:extLst>
      <p:ext uri="{BB962C8B-B14F-4D97-AF65-F5344CB8AC3E}">
        <p14:creationId xmlns:p14="http://schemas.microsoft.com/office/powerpoint/2010/main" val="3435873201"/>
      </p:ext>
    </p:extLst>
  </p:cSld>
  <p:clrMapOvr>
    <a:masterClrMapping/>
  </p:clrMapOvr>
  <p:transition spd="med">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F2D9792-D874-4E17-857C-EE18B555E69E}"/>
              </a:ext>
            </a:extLst>
          </p:cNvPr>
          <p:cNvSpPr>
            <a:spLocks noGrp="1"/>
          </p:cNvSpPr>
          <p:nvPr>
            <p:ph type="title"/>
          </p:nvPr>
        </p:nvSpPr>
        <p:spPr>
          <a:xfrm>
            <a:off x="454133" y="836712"/>
            <a:ext cx="8229600" cy="580926"/>
          </a:xfrm>
        </p:spPr>
        <p:txBody>
          <a:bodyPr/>
          <a:lstStyle/>
          <a:p>
            <a:pPr algn="ctr"/>
            <a:r>
              <a:rPr lang="en-US" sz="3600" b="1" dirty="0" smtClean="0"/>
              <a:t>Review of Agriculture in Uzbekistan </a:t>
            </a:r>
            <a:endParaRPr lang="en-US" sz="3600" b="1" dirty="0"/>
          </a:p>
        </p:txBody>
      </p:sp>
      <p:sp>
        <p:nvSpPr>
          <p:cNvPr id="3" name="Объект 2">
            <a:extLst>
              <a:ext uri="{FF2B5EF4-FFF2-40B4-BE49-F238E27FC236}">
                <a16:creationId xmlns="" xmlns:a16="http://schemas.microsoft.com/office/drawing/2014/main" id="{4E79631D-EE2E-4745-B310-3040BEE96053}"/>
              </a:ext>
            </a:extLst>
          </p:cNvPr>
          <p:cNvSpPr>
            <a:spLocks noGrp="1"/>
          </p:cNvSpPr>
          <p:nvPr>
            <p:ph idx="1"/>
          </p:nvPr>
        </p:nvSpPr>
        <p:spPr>
          <a:xfrm>
            <a:off x="442011" y="1916832"/>
            <a:ext cx="8229600" cy="4525963"/>
          </a:xfrm>
        </p:spPr>
        <p:txBody>
          <a:bodyPr/>
          <a:lstStyle/>
          <a:p>
            <a:r>
              <a:rPr lang="en-US" dirty="0" smtClean="0"/>
              <a:t>A </a:t>
            </a:r>
            <a:r>
              <a:rPr lang="en-US" dirty="0"/>
              <a:t>cluster </a:t>
            </a:r>
            <a:r>
              <a:rPr lang="en-US" dirty="0" smtClean="0"/>
              <a:t>system is becoming a new Agricultural reforms </a:t>
            </a:r>
            <a:r>
              <a:rPr lang="en-US" dirty="0"/>
              <a:t>in </a:t>
            </a:r>
            <a:r>
              <a:rPr lang="en-US" dirty="0" smtClean="0"/>
              <a:t>Uzbekistan.</a:t>
            </a:r>
          </a:p>
          <a:p>
            <a:pPr algn="just"/>
            <a:r>
              <a:rPr lang="en-US" dirty="0" smtClean="0"/>
              <a:t>In </a:t>
            </a:r>
            <a:r>
              <a:rPr lang="en-US" dirty="0"/>
              <a:t>order to effectively organize the exports of fruits and vegetables as well as relations between producers and exporters in horticulture and viticulture, a cluster system is being introduced </a:t>
            </a:r>
            <a:r>
              <a:rPr lang="en-US" dirty="0" smtClean="0"/>
              <a:t>(</a:t>
            </a:r>
            <a:r>
              <a:rPr lang="en-US" sz="2400" dirty="0" smtClean="0"/>
              <a:t>A Presidential decree </a:t>
            </a:r>
            <a:r>
              <a:rPr lang="en-US" sz="2400" dirty="0"/>
              <a:t>signed 11 December 2019</a:t>
            </a:r>
            <a:r>
              <a:rPr lang="en-US" dirty="0"/>
              <a:t>).</a:t>
            </a:r>
          </a:p>
          <a:p>
            <a:r>
              <a:rPr lang="en-US" dirty="0"/>
              <a:t>the Strategy for the Development of Agriculture of the Republic of Uzbekistan for 2020–2030.</a:t>
            </a:r>
          </a:p>
          <a:p>
            <a:endParaRPr lang="en-US" dirty="0"/>
          </a:p>
          <a:p>
            <a:endParaRPr lang="en-US" dirty="0"/>
          </a:p>
        </p:txBody>
      </p:sp>
    </p:spTree>
    <p:extLst>
      <p:ext uri="{BB962C8B-B14F-4D97-AF65-F5344CB8AC3E}">
        <p14:creationId xmlns:p14="http://schemas.microsoft.com/office/powerpoint/2010/main" val="1611757166"/>
      </p:ext>
    </p:extLst>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6712"/>
            <a:ext cx="8229600" cy="580926"/>
          </a:xfrm>
        </p:spPr>
        <p:txBody>
          <a:bodyPr/>
          <a:lstStyle/>
          <a:p>
            <a:pPr algn="ctr"/>
            <a:r>
              <a:rPr lang="en-US" b="1" dirty="0" smtClean="0"/>
              <a:t>Investment to Agricultural reforms</a:t>
            </a:r>
            <a:endParaRPr lang="ru-RU" b="1" dirty="0"/>
          </a:p>
        </p:txBody>
      </p:sp>
      <p:sp>
        <p:nvSpPr>
          <p:cNvPr id="3" name="Объект 2"/>
          <p:cNvSpPr>
            <a:spLocks noGrp="1"/>
          </p:cNvSpPr>
          <p:nvPr>
            <p:ph idx="1"/>
          </p:nvPr>
        </p:nvSpPr>
        <p:spPr>
          <a:xfrm>
            <a:off x="457200" y="1700808"/>
            <a:ext cx="8410999" cy="5013176"/>
          </a:xfrm>
        </p:spPr>
        <p:txBody>
          <a:bodyPr/>
          <a:lstStyle/>
          <a:p>
            <a:pPr algn="just"/>
            <a:r>
              <a:rPr lang="en-US" dirty="0"/>
              <a:t>To implement the program of measures for 2020 to implement the tasks identified in the Strategy for the Development of Agriculture of the Republic of Uzbekistan for 2020–2030, funds from international financial institutions and other foreign organizations were attracted. </a:t>
            </a:r>
            <a:endParaRPr lang="en-US" dirty="0" smtClean="0"/>
          </a:p>
          <a:p>
            <a:pPr algn="just"/>
            <a:r>
              <a:rPr lang="en-US" dirty="0" smtClean="0"/>
              <a:t>In </a:t>
            </a:r>
            <a:r>
              <a:rPr lang="en-US" dirty="0"/>
              <a:t>particular, the World Bank Board of Executive Directors approved a plan to allocate US$500 million to Uzbekistan for the implementation of the "Modernization of Agriculture" project.</a:t>
            </a:r>
            <a:endParaRPr lang="ru-RU" dirty="0"/>
          </a:p>
        </p:txBody>
      </p:sp>
    </p:spTree>
    <p:extLst>
      <p:ext uri="{BB962C8B-B14F-4D97-AF65-F5344CB8AC3E}">
        <p14:creationId xmlns:p14="http://schemas.microsoft.com/office/powerpoint/2010/main" val="877103874"/>
      </p:ext>
    </p:extLst>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64704"/>
            <a:ext cx="8229600" cy="652934"/>
          </a:xfrm>
        </p:spPr>
        <p:txBody>
          <a:bodyPr/>
          <a:lstStyle/>
          <a:p>
            <a:pPr algn="ctr"/>
            <a:r>
              <a:rPr lang="en-US" b="1" dirty="0" smtClean="0"/>
              <a:t>Game theory and it application</a:t>
            </a:r>
            <a:endParaRPr lang="ru-RU" b="1" dirty="0"/>
          </a:p>
        </p:txBody>
      </p:sp>
      <p:sp>
        <p:nvSpPr>
          <p:cNvPr id="3" name="Объект 2"/>
          <p:cNvSpPr>
            <a:spLocks noGrp="1"/>
          </p:cNvSpPr>
          <p:nvPr>
            <p:ph idx="1"/>
          </p:nvPr>
        </p:nvSpPr>
        <p:spPr/>
        <p:txBody>
          <a:bodyPr/>
          <a:lstStyle/>
          <a:p>
            <a:pPr algn="just"/>
            <a:r>
              <a:rPr lang="en-US" dirty="0" smtClean="0"/>
              <a:t>Game </a:t>
            </a:r>
            <a:r>
              <a:rPr lang="en-US" dirty="0"/>
              <a:t>theory has a wide range of applications, including psychology, evolutionary biology, war, politics, economics, and business. Despite its many advances, game theory is still a young and developing science.</a:t>
            </a:r>
            <a:endParaRPr lang="en-US" dirty="0" smtClean="0"/>
          </a:p>
          <a:p>
            <a:pPr algn="just"/>
            <a:r>
              <a:rPr lang="en-US" dirty="0" smtClean="0"/>
              <a:t>Any </a:t>
            </a:r>
            <a:r>
              <a:rPr lang="en-US" dirty="0"/>
              <a:t>time we have a situation with two or more players that involve known payouts or quantifiable consequences, we can use game theory to help determine the most likely outcomes.</a:t>
            </a:r>
            <a:endParaRPr lang="ru-RU" dirty="0"/>
          </a:p>
        </p:txBody>
      </p:sp>
    </p:spTree>
    <p:extLst>
      <p:ext uri="{BB962C8B-B14F-4D97-AF65-F5344CB8AC3E}">
        <p14:creationId xmlns:p14="http://schemas.microsoft.com/office/powerpoint/2010/main" val="2859582489"/>
      </p:ext>
    </p:extLst>
  </p:cSld>
  <p:clrMapOvr>
    <a:masterClrMapping/>
  </p:clrMapOvr>
  <p:transition spd="med">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6712"/>
            <a:ext cx="8229600" cy="580926"/>
          </a:xfrm>
        </p:spPr>
        <p:txBody>
          <a:bodyPr/>
          <a:lstStyle/>
          <a:p>
            <a:pPr algn="ctr"/>
            <a:r>
              <a:rPr lang="en-US" b="1" dirty="0" smtClean="0"/>
              <a:t>Purpose of study</a:t>
            </a:r>
            <a:endParaRPr lang="ru-RU" b="1" dirty="0"/>
          </a:p>
        </p:txBody>
      </p:sp>
      <p:sp>
        <p:nvSpPr>
          <p:cNvPr id="3" name="Объект 2"/>
          <p:cNvSpPr>
            <a:spLocks noGrp="1"/>
          </p:cNvSpPr>
          <p:nvPr>
            <p:ph idx="1"/>
          </p:nvPr>
        </p:nvSpPr>
        <p:spPr>
          <a:xfrm>
            <a:off x="457200" y="1600202"/>
            <a:ext cx="8363272" cy="4853134"/>
          </a:xfrm>
        </p:spPr>
        <p:txBody>
          <a:bodyPr/>
          <a:lstStyle/>
          <a:p>
            <a:pPr algn="just"/>
            <a:r>
              <a:rPr lang="en-US" dirty="0" smtClean="0"/>
              <a:t>To analyze </a:t>
            </a:r>
            <a:r>
              <a:rPr lang="en-US" dirty="0"/>
              <a:t>the possibilities of using game theory in the </a:t>
            </a:r>
            <a:r>
              <a:rPr lang="en-US" dirty="0" smtClean="0"/>
              <a:t>field of fruits and vegetables producers in </a:t>
            </a:r>
            <a:r>
              <a:rPr lang="en-US" dirty="0"/>
              <a:t>greenhouse </a:t>
            </a:r>
            <a:r>
              <a:rPr lang="en-US" dirty="0" smtClean="0"/>
              <a:t>facilities;</a:t>
            </a:r>
          </a:p>
          <a:p>
            <a:pPr algn="just"/>
            <a:r>
              <a:rPr lang="en-US" dirty="0" smtClean="0"/>
              <a:t>To forecast a dominant market strategy </a:t>
            </a:r>
            <a:r>
              <a:rPr lang="en-US" dirty="0"/>
              <a:t>for clusters and food production </a:t>
            </a:r>
            <a:r>
              <a:rPr lang="en-US" dirty="0" smtClean="0"/>
              <a:t>firms with </a:t>
            </a:r>
            <a:r>
              <a:rPr lang="en-US" dirty="0"/>
              <a:t>greenhouse </a:t>
            </a:r>
            <a:r>
              <a:rPr lang="en-US" dirty="0" smtClean="0"/>
              <a:t>facilities;</a:t>
            </a:r>
          </a:p>
          <a:p>
            <a:pPr algn="just"/>
            <a:r>
              <a:rPr lang="en-US" dirty="0" smtClean="0"/>
              <a:t>To </a:t>
            </a:r>
            <a:r>
              <a:rPr lang="en-US" dirty="0"/>
              <a:t>understand </a:t>
            </a:r>
            <a:r>
              <a:rPr lang="en-US" dirty="0" smtClean="0"/>
              <a:t>behavior of clusters and food production firms when producing vegetables in </a:t>
            </a:r>
            <a:r>
              <a:rPr lang="en-US" dirty="0"/>
              <a:t>greenhouse </a:t>
            </a:r>
            <a:r>
              <a:rPr lang="en-US" dirty="0" smtClean="0"/>
              <a:t>facilities.</a:t>
            </a:r>
            <a:endParaRPr lang="ru-RU" dirty="0"/>
          </a:p>
        </p:txBody>
      </p:sp>
    </p:spTree>
    <p:extLst>
      <p:ext uri="{BB962C8B-B14F-4D97-AF65-F5344CB8AC3E}">
        <p14:creationId xmlns:p14="http://schemas.microsoft.com/office/powerpoint/2010/main" val="1281284807"/>
      </p:ext>
    </p:extLst>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975866"/>
            <a:ext cx="9252520" cy="724942"/>
          </a:xfrm>
        </p:spPr>
        <p:txBody>
          <a:bodyPr/>
          <a:lstStyle/>
          <a:p>
            <a:pPr>
              <a:lnSpc>
                <a:spcPct val="100000"/>
              </a:lnSpc>
            </a:pPr>
            <a:r>
              <a:rPr lang="en-US" sz="2800" b="1" dirty="0" smtClean="0"/>
              <a:t>A </a:t>
            </a:r>
            <a:r>
              <a:rPr lang="en-US" sz="2800" b="1" dirty="0"/>
              <a:t>decision-making </a:t>
            </a:r>
            <a:r>
              <a:rPr lang="en-US" sz="2800" b="1" dirty="0" smtClean="0"/>
              <a:t>theorem for greenhouse </a:t>
            </a:r>
            <a:r>
              <a:rPr lang="en-US" sz="2800" b="1" dirty="0"/>
              <a:t>facilities</a:t>
            </a:r>
            <a:endParaRPr lang="ru-RU" sz="2800" b="1" dirty="0"/>
          </a:p>
        </p:txBody>
      </p:sp>
      <p:pic>
        <p:nvPicPr>
          <p:cNvPr id="10" name="Объект 9"/>
          <p:cNvPicPr>
            <a:picLocks noGrp="1" noChangeAspect="1"/>
          </p:cNvPicPr>
          <p:nvPr>
            <p:ph idx="1"/>
          </p:nvPr>
        </p:nvPicPr>
        <p:blipFill>
          <a:blip r:embed="rId3"/>
          <a:stretch>
            <a:fillRect/>
          </a:stretch>
        </p:blipFill>
        <p:spPr>
          <a:xfrm>
            <a:off x="719834" y="1916832"/>
            <a:ext cx="8221226" cy="5335663"/>
          </a:xfrm>
          <a:prstGeom prst="rect">
            <a:avLst/>
          </a:prstGeom>
        </p:spPr>
      </p:pic>
    </p:spTree>
    <p:extLst>
      <p:ext uri="{BB962C8B-B14F-4D97-AF65-F5344CB8AC3E}">
        <p14:creationId xmlns:p14="http://schemas.microsoft.com/office/powerpoint/2010/main" val="3780137483"/>
      </p:ext>
    </p:extLst>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836712"/>
            <a:ext cx="8229600" cy="763490"/>
          </a:xfrm>
        </p:spPr>
        <p:txBody>
          <a:bodyPr/>
          <a:lstStyle/>
          <a:p>
            <a:pPr algn="ctr"/>
            <a:r>
              <a:rPr lang="en-US" b="1" dirty="0" smtClean="0"/>
              <a:t>A scenario for greenhouse facilities </a:t>
            </a:r>
            <a:endParaRPr lang="ru-RU" b="1" dirty="0"/>
          </a:p>
        </p:txBody>
      </p:sp>
      <p:sp>
        <p:nvSpPr>
          <p:cNvPr id="3" name="Объект 2"/>
          <p:cNvSpPr>
            <a:spLocks noGrp="1"/>
          </p:cNvSpPr>
          <p:nvPr>
            <p:ph idx="1"/>
          </p:nvPr>
        </p:nvSpPr>
        <p:spPr>
          <a:xfrm>
            <a:off x="323528" y="1600202"/>
            <a:ext cx="8640960" cy="5257798"/>
          </a:xfrm>
        </p:spPr>
        <p:txBody>
          <a:bodyPr/>
          <a:lstStyle/>
          <a:p>
            <a:pPr marL="0" indent="0" algn="just">
              <a:buNone/>
            </a:pPr>
            <a:r>
              <a:rPr lang="en-US" sz="2200" dirty="0"/>
              <a:t>To get the maximum benefit, it is important to choose one of the presented options for growing greenhouse crops:</a:t>
            </a:r>
          </a:p>
          <a:p>
            <a:pPr algn="just"/>
            <a:r>
              <a:rPr lang="en-US" sz="2200" dirty="0"/>
              <a:t>А 1 - Salads and greens</a:t>
            </a:r>
          </a:p>
          <a:p>
            <a:pPr algn="just"/>
            <a:r>
              <a:rPr lang="en-US" sz="2200" dirty="0"/>
              <a:t>A 2 - Tomatoes</a:t>
            </a:r>
          </a:p>
          <a:p>
            <a:pPr algn="just"/>
            <a:r>
              <a:rPr lang="en-US" sz="2200" dirty="0"/>
              <a:t>А 3 - Cucumbers</a:t>
            </a:r>
          </a:p>
          <a:p>
            <a:pPr algn="just"/>
            <a:r>
              <a:rPr lang="en-US" sz="2200" dirty="0"/>
              <a:t>A 4 - Pepper</a:t>
            </a:r>
          </a:p>
          <a:p>
            <a:pPr marL="0" indent="0" algn="just">
              <a:buNone/>
            </a:pPr>
            <a:r>
              <a:rPr lang="en-US" sz="2200" dirty="0"/>
              <a:t>At the same time, the implementation of the plans of companies for the production of greenhouse products depends on different conditions:</a:t>
            </a:r>
          </a:p>
          <a:p>
            <a:pPr algn="just"/>
            <a:r>
              <a:rPr lang="en-US" sz="2200" dirty="0"/>
              <a:t>B 1 - Substantial amount of sunlight</a:t>
            </a:r>
          </a:p>
          <a:p>
            <a:pPr algn="just"/>
            <a:r>
              <a:rPr lang="en-US" sz="2200" dirty="0"/>
              <a:t>B 2 - Moderate amount of sunlight</a:t>
            </a:r>
          </a:p>
          <a:p>
            <a:pPr algn="just"/>
            <a:r>
              <a:rPr lang="en-US" sz="2200" dirty="0"/>
              <a:t>B 3 - Excess sunlight</a:t>
            </a:r>
          </a:p>
          <a:p>
            <a:pPr algn="just"/>
            <a:r>
              <a:rPr lang="en-US" sz="2200" dirty="0"/>
              <a:t>B 4 - The need for constant artificial lighting</a:t>
            </a:r>
          </a:p>
          <a:p>
            <a:endParaRPr lang="ru-RU" sz="2200" dirty="0"/>
          </a:p>
        </p:txBody>
      </p:sp>
    </p:spTree>
    <p:extLst>
      <p:ext uri="{BB962C8B-B14F-4D97-AF65-F5344CB8AC3E}">
        <p14:creationId xmlns:p14="http://schemas.microsoft.com/office/powerpoint/2010/main" val="261107622"/>
      </p:ext>
    </p:extLst>
  </p:cSld>
  <p:clrMapOvr>
    <a:masterClrMapping/>
  </p:clrMapOvr>
  <p:transition spd="med">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64704"/>
            <a:ext cx="8229600" cy="652934"/>
          </a:xfrm>
        </p:spPr>
        <p:txBody>
          <a:bodyPr/>
          <a:lstStyle/>
          <a:p>
            <a:pPr algn="ctr"/>
            <a:r>
              <a:rPr lang="en-US" sz="3600" b="1" dirty="0"/>
              <a:t>Payment matrix of profit </a:t>
            </a:r>
            <a:endParaRPr lang="ru-RU" sz="3600" b="1"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52116621"/>
              </p:ext>
            </p:extLst>
          </p:nvPr>
        </p:nvGraphicFramePr>
        <p:xfrm>
          <a:off x="251522" y="1700806"/>
          <a:ext cx="8712966" cy="4896545"/>
        </p:xfrm>
        <a:graphic>
          <a:graphicData uri="http://schemas.openxmlformats.org/drawingml/2006/table">
            <a:tbl>
              <a:tblPr firstRow="1" firstCol="1" bandRow="1">
                <a:tableStyleId>{5C22544A-7EE6-4342-B048-85BDC9FD1C3A}</a:tableStyleId>
              </a:tblPr>
              <a:tblGrid>
                <a:gridCol w="1742411"/>
                <a:gridCol w="1742411"/>
                <a:gridCol w="1742411"/>
                <a:gridCol w="1742411"/>
                <a:gridCol w="1743322"/>
              </a:tblGrid>
              <a:tr h="979309">
                <a:tc>
                  <a:txBody>
                    <a:bodyPr/>
                    <a:lstStyle/>
                    <a:p>
                      <a:pPr marL="0" marR="0" indent="180340" algn="just">
                        <a:spcBef>
                          <a:spcPts val="0"/>
                        </a:spcBef>
                        <a:spcAft>
                          <a:spcPts val="0"/>
                        </a:spcAft>
                      </a:pPr>
                      <a:r>
                        <a:rPr lang="en-US" sz="3600" spc="-5" dirty="0">
                          <a:effectLst/>
                        </a:rPr>
                        <a:t>А/В</a:t>
                      </a:r>
                      <a:endParaRPr lang="ru-RU" sz="36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dirty="0">
                          <a:effectLst/>
                        </a:rPr>
                        <a:t>В1</a:t>
                      </a:r>
                      <a:endParaRPr lang="ru-RU" sz="36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В2</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В3</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В4</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79309">
                <a:tc>
                  <a:txBody>
                    <a:bodyPr/>
                    <a:lstStyle/>
                    <a:p>
                      <a:pPr marL="0" marR="0" indent="180340" algn="just">
                        <a:spcBef>
                          <a:spcPts val="0"/>
                        </a:spcBef>
                        <a:spcAft>
                          <a:spcPts val="0"/>
                        </a:spcAft>
                      </a:pPr>
                      <a:r>
                        <a:rPr lang="en-US" sz="3600" spc="-5">
                          <a:effectLst/>
                        </a:rPr>
                        <a:t>А1</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-5</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45</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40</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40</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79309">
                <a:tc>
                  <a:txBody>
                    <a:bodyPr/>
                    <a:lstStyle/>
                    <a:p>
                      <a:pPr marL="0" marR="0" indent="180340" algn="just">
                        <a:spcBef>
                          <a:spcPts val="0"/>
                        </a:spcBef>
                        <a:spcAft>
                          <a:spcPts val="0"/>
                        </a:spcAft>
                      </a:pPr>
                      <a:r>
                        <a:rPr lang="en-US" sz="3600" spc="-5">
                          <a:effectLst/>
                        </a:rPr>
                        <a:t>А2</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40</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45</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30</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10</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79309">
                <a:tc>
                  <a:txBody>
                    <a:bodyPr/>
                    <a:lstStyle/>
                    <a:p>
                      <a:pPr marL="0" marR="0" indent="180340" algn="just">
                        <a:spcBef>
                          <a:spcPts val="0"/>
                        </a:spcBef>
                        <a:spcAft>
                          <a:spcPts val="0"/>
                        </a:spcAft>
                      </a:pPr>
                      <a:r>
                        <a:rPr lang="en-US" sz="3600" spc="-5">
                          <a:effectLst/>
                        </a:rPr>
                        <a:t>А3</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45</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40</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-25</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5</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79309">
                <a:tc>
                  <a:txBody>
                    <a:bodyPr/>
                    <a:lstStyle/>
                    <a:p>
                      <a:pPr marL="0" marR="0" indent="180340" algn="just">
                        <a:spcBef>
                          <a:spcPts val="0"/>
                        </a:spcBef>
                        <a:spcAft>
                          <a:spcPts val="0"/>
                        </a:spcAft>
                      </a:pPr>
                      <a:r>
                        <a:rPr lang="en-US" sz="3600" spc="-5">
                          <a:effectLst/>
                        </a:rPr>
                        <a:t>А4</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15</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10</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a:effectLst/>
                        </a:rPr>
                        <a:t>20</a:t>
                      </a:r>
                      <a:endParaRPr lang="ru-RU" sz="36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180340" algn="just">
                        <a:spcBef>
                          <a:spcPts val="0"/>
                        </a:spcBef>
                        <a:spcAft>
                          <a:spcPts val="0"/>
                        </a:spcAft>
                      </a:pPr>
                      <a:r>
                        <a:rPr lang="en-US" sz="3600" spc="-5" dirty="0">
                          <a:effectLst/>
                        </a:rPr>
                        <a:t>10</a:t>
                      </a:r>
                      <a:endParaRPr lang="ru-RU" sz="36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820098360"/>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692696"/>
            <a:ext cx="8229600" cy="724942"/>
          </a:xfrm>
        </p:spPr>
        <p:txBody>
          <a:bodyPr/>
          <a:lstStyle/>
          <a:p>
            <a:pPr algn="ctr"/>
            <a:r>
              <a:rPr lang="en-US" b="1" dirty="0" smtClean="0"/>
              <a:t>Calculation of </a:t>
            </a:r>
            <a:r>
              <a:rPr lang="en-US" b="1" dirty="0"/>
              <a:t>the utility function</a:t>
            </a:r>
            <a:endParaRPr lang="ru-RU" b="1" dirty="0"/>
          </a:p>
        </p:txBody>
      </p:sp>
      <p:sp>
        <p:nvSpPr>
          <p:cNvPr id="3" name="Объект 2"/>
          <p:cNvSpPr>
            <a:spLocks noGrp="1"/>
          </p:cNvSpPr>
          <p:nvPr>
            <p:ph idx="1"/>
          </p:nvPr>
        </p:nvSpPr>
        <p:spPr>
          <a:xfrm>
            <a:off x="457200" y="1600202"/>
            <a:ext cx="8579296" cy="4997150"/>
          </a:xfrm>
        </p:spPr>
        <p:txBody>
          <a:bodyPr/>
          <a:lstStyle/>
          <a:p>
            <a:pPr marL="0" indent="0" algn="just">
              <a:buNone/>
            </a:pPr>
            <a:r>
              <a:rPr lang="en-US" dirty="0"/>
              <a:t>Here you can calculate the utility function of the selected alternatives</a:t>
            </a:r>
            <a:r>
              <a:rPr lang="en-US" dirty="0" smtClean="0"/>
              <a:t>:</a:t>
            </a:r>
          </a:p>
          <a:p>
            <a:r>
              <a:rPr lang="en-US" dirty="0"/>
              <a:t>F 1 = 0.25 * (- 5 + 45 + 40 + 40) = 30</a:t>
            </a:r>
            <a:endParaRPr lang="ru-RU" dirty="0"/>
          </a:p>
          <a:p>
            <a:r>
              <a:rPr lang="en-US" dirty="0"/>
              <a:t>F 2 = 0.25 * (40 + 45 + 30 + 10) = </a:t>
            </a:r>
            <a:r>
              <a:rPr lang="en-US" dirty="0">
                <a:solidFill>
                  <a:srgbClr val="FFFF00"/>
                </a:solidFill>
              </a:rPr>
              <a:t>31.25</a:t>
            </a:r>
            <a:endParaRPr lang="ru-RU" dirty="0">
              <a:solidFill>
                <a:srgbClr val="FFFF00"/>
              </a:solidFill>
            </a:endParaRPr>
          </a:p>
          <a:p>
            <a:r>
              <a:rPr lang="en-US" dirty="0"/>
              <a:t>F 3 = 0.25 * (45 + 40-25 + 5) = 16.25</a:t>
            </a:r>
            <a:endParaRPr lang="ru-RU" dirty="0"/>
          </a:p>
          <a:p>
            <a:r>
              <a:rPr lang="en-US" dirty="0"/>
              <a:t>F 4 = 0.25 * (15 + 10 + 30 + 10) = </a:t>
            </a:r>
            <a:r>
              <a:rPr lang="en-US" dirty="0">
                <a:solidFill>
                  <a:srgbClr val="FFFF00"/>
                </a:solidFill>
              </a:rPr>
              <a:t>31.25</a:t>
            </a:r>
            <a:endParaRPr lang="ru-RU" dirty="0">
              <a:solidFill>
                <a:srgbClr val="FFFF00"/>
              </a:solidFill>
            </a:endParaRPr>
          </a:p>
          <a:p>
            <a:endParaRPr lang="ru-RU" dirty="0"/>
          </a:p>
          <a:p>
            <a:pPr marL="0" indent="0" algn="just">
              <a:buNone/>
            </a:pPr>
            <a:r>
              <a:rPr lang="en-US" dirty="0"/>
              <a:t>It turns out that the best option - 31.25 - growing tomatoes in greenhouse conditions.</a:t>
            </a:r>
            <a:endParaRPr lang="ru-RU" dirty="0"/>
          </a:p>
        </p:txBody>
      </p:sp>
    </p:spTree>
    <p:extLst>
      <p:ext uri="{BB962C8B-B14F-4D97-AF65-F5344CB8AC3E}">
        <p14:creationId xmlns:p14="http://schemas.microsoft.com/office/powerpoint/2010/main" val="324324789"/>
      </p:ext>
    </p:extLst>
  </p:cSld>
  <p:clrMapOvr>
    <a:masterClrMapping/>
  </p:clrMapOvr>
  <p:transition spd="med">
    <p:split orient="vert"/>
  </p:transition>
</p:sld>
</file>

<file path=ppt/theme/theme1.xml><?xml version="1.0" encoding="utf-8"?>
<a:theme xmlns:a="http://schemas.openxmlformats.org/drawingml/2006/main" name="EcoGIS center 1">
  <a:themeElements>
    <a:clrScheme name="WUR_eng_2002[1] 1">
      <a:dk1>
        <a:srgbClr val="808080"/>
      </a:dk1>
      <a:lt1>
        <a:srgbClr val="FFFFFF"/>
      </a:lt1>
      <a:dk2>
        <a:srgbClr val="004C78"/>
      </a:dk2>
      <a:lt2>
        <a:srgbClr val="FFFFFF"/>
      </a:lt2>
      <a:accent1>
        <a:srgbClr val="80BA64"/>
      </a:accent1>
      <a:accent2>
        <a:srgbClr val="E75200"/>
      </a:accent2>
      <a:accent3>
        <a:srgbClr val="AAB2BE"/>
      </a:accent3>
      <a:accent4>
        <a:srgbClr val="DADADA"/>
      </a:accent4>
      <a:accent5>
        <a:srgbClr val="C0D9B8"/>
      </a:accent5>
      <a:accent6>
        <a:srgbClr val="D14900"/>
      </a:accent6>
      <a:hlink>
        <a:srgbClr val="EAB200"/>
      </a:hlink>
      <a:folHlink>
        <a:srgbClr val="B2B2B2"/>
      </a:folHlink>
    </a:clrScheme>
    <a:fontScheme name="WUR_eng_2002[1]">
      <a:majorFont>
        <a:latin typeface="News Gothic"/>
        <a:ea typeface=""/>
        <a:cs typeface=""/>
      </a:majorFont>
      <a:minorFont>
        <a:latin typeface="News Gothic"/>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sm" len="sm"/>
          <a:tailEnd type="none" w="sm" len="sm"/>
        </a:ln>
        <a:effectLst>
          <a:outerShdw dist="107763" dir="2700000" algn="ctr" rotWithShape="0">
            <a:schemeClr val="bg2"/>
          </a:outerShdw>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noFill/>
          <a:prstDash val="solid"/>
          <a:round/>
          <a:headEnd type="none" w="sm" len="sm"/>
          <a:tailEnd type="none" w="sm" len="sm"/>
        </a:ln>
        <a:effectLst>
          <a:outerShdw dist="107763" dir="2700000" algn="ctr" rotWithShape="0">
            <a:schemeClr val="bg2"/>
          </a:outerShdw>
        </a:effectLst>
      </a:spPr>
      <a:bodyPr vert="horz" wrap="non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UR_eng_2002[1] 1">
        <a:dk1>
          <a:srgbClr val="808080"/>
        </a:dk1>
        <a:lt1>
          <a:srgbClr val="FFFFFF"/>
        </a:lt1>
        <a:dk2>
          <a:srgbClr val="004C78"/>
        </a:dk2>
        <a:lt2>
          <a:srgbClr val="FFFFFF"/>
        </a:lt2>
        <a:accent1>
          <a:srgbClr val="80BA64"/>
        </a:accent1>
        <a:accent2>
          <a:srgbClr val="E75200"/>
        </a:accent2>
        <a:accent3>
          <a:srgbClr val="AAB2BE"/>
        </a:accent3>
        <a:accent4>
          <a:srgbClr val="DADADA"/>
        </a:accent4>
        <a:accent5>
          <a:srgbClr val="C0D9B8"/>
        </a:accent5>
        <a:accent6>
          <a:srgbClr val="D14900"/>
        </a:accent6>
        <a:hlink>
          <a:srgbClr val="EAB2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10122</TotalTime>
  <Words>803</Words>
  <Application>Microsoft Office PowerPoint</Application>
  <PresentationFormat>Прозрачка</PresentationFormat>
  <Paragraphs>76</Paragraphs>
  <Slides>10</Slides>
  <Notes>3</Notes>
  <HiddenSlides>0</HiddenSlides>
  <MMClips>0</MMClips>
  <ScaleCrop>false</ScaleCrop>
  <HeadingPairs>
    <vt:vector size="6" baseType="variant">
      <vt:variant>
        <vt:lpstr>Использованные шрифты</vt:lpstr>
      </vt:variant>
      <vt:variant>
        <vt:i4>8</vt:i4>
      </vt:variant>
      <vt:variant>
        <vt:lpstr>Тема</vt:lpstr>
      </vt:variant>
      <vt:variant>
        <vt:i4>3</vt:i4>
      </vt:variant>
      <vt:variant>
        <vt:lpstr>Заголовки слайдов</vt:lpstr>
      </vt:variant>
      <vt:variant>
        <vt:i4>10</vt:i4>
      </vt:variant>
    </vt:vector>
  </HeadingPairs>
  <TitlesOfParts>
    <vt:vector size="21" baseType="lpstr">
      <vt:lpstr>Agrofont</vt:lpstr>
      <vt:lpstr>Arial</vt:lpstr>
      <vt:lpstr>Calibri</vt:lpstr>
      <vt:lpstr>News Gothic</vt:lpstr>
      <vt:lpstr>Palatino Linotype</vt:lpstr>
      <vt:lpstr>Times</vt:lpstr>
      <vt:lpstr>Times New Roman</vt:lpstr>
      <vt:lpstr>Wingdings</vt:lpstr>
      <vt:lpstr>EcoGIS center 1</vt:lpstr>
      <vt:lpstr>1_Специальное оформление</vt:lpstr>
      <vt:lpstr>Специальное оформление</vt:lpstr>
      <vt:lpstr>Game theory and its application in food security: research of the greenhouse facilities of the Republic of Uzbekistan</vt:lpstr>
      <vt:lpstr>Review of Agriculture in Uzbekistan </vt:lpstr>
      <vt:lpstr>Investment to Agricultural reforms</vt:lpstr>
      <vt:lpstr>Game theory and it application</vt:lpstr>
      <vt:lpstr>Purpose of study</vt:lpstr>
      <vt:lpstr>A decision-making theorem for greenhouse facilities</vt:lpstr>
      <vt:lpstr>A scenario for greenhouse facilities </vt:lpstr>
      <vt:lpstr>Payment matrix of profit </vt:lpstr>
      <vt:lpstr>Calculation of the utility function</vt:lpstr>
      <vt:lpstr>Conclusion</vt:lpstr>
    </vt:vector>
  </TitlesOfParts>
  <Company>wageningen-ur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TEMPUS   DESPES         CD_JEP - 22124 - 2001</dc:title>
  <dc:creator>wur_user</dc:creator>
  <cp:lastModifiedBy>Azam</cp:lastModifiedBy>
  <cp:revision>473</cp:revision>
  <cp:lastPrinted>2002-07-01T13:15:27Z</cp:lastPrinted>
  <dcterms:created xsi:type="dcterms:W3CDTF">2002-06-27T15:34:02Z</dcterms:created>
  <dcterms:modified xsi:type="dcterms:W3CDTF">2020-12-10T03:39:56Z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96382</vt:lpwstr>
  </property>
  <property fmtid="{D5CDD505-2E9C-101B-9397-08002B2CF9AE}" pid="3" name="NXPowerLiteSettings">
    <vt:lpwstr>C7000400038000</vt:lpwstr>
  </property>
  <property fmtid="{D5CDD505-2E9C-101B-9397-08002B2CF9AE}" pid="4" name="NXPowerLiteVersion">
    <vt:lpwstr>S9.0.3</vt:lpwstr>
  </property>
</Properties>
</file>