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8" r:id="rId2"/>
    <p:sldId id="299" r:id="rId3"/>
    <p:sldId id="263" r:id="rId4"/>
    <p:sldId id="314" r:id="rId5"/>
    <p:sldId id="256" r:id="rId6"/>
    <p:sldId id="317" r:id="rId7"/>
    <p:sldId id="318" r:id="rId8"/>
    <p:sldId id="319" r:id="rId9"/>
    <p:sldId id="320" r:id="rId10"/>
    <p:sldId id="321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348F9628-990E-4D28-A7E1-F11720CB43C3}">
          <p14:sldIdLst>
            <p14:sldId id="258"/>
            <p14:sldId id="299"/>
            <p14:sldId id="263"/>
            <p14:sldId id="314"/>
            <p14:sldId id="256"/>
            <p14:sldId id="317"/>
            <p14:sldId id="318"/>
            <p14:sldId id="319"/>
            <p14:sldId id="320"/>
            <p14:sldId id="321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  <a:srgbClr val="D9D9D9"/>
    <a:srgbClr val="A1A1A1"/>
    <a:srgbClr val="4A659A"/>
    <a:srgbClr val="435B8B"/>
    <a:srgbClr val="82452E"/>
    <a:srgbClr val="77422D"/>
    <a:srgbClr val="BD4432"/>
    <a:srgbClr val="AA3C2D"/>
    <a:srgbClr val="BFBB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Светлый стиль 1 — акцент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9012ECD-51FC-41F1-AA8D-1B2483CD663E}" styleName="Светлый стиль 2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34A78F03-52AF-4101-B8CA-199A5948B6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262740F-24EC-489C-AE3E-E0B78F4FE93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09FE06-0C59-4AE7-B131-9062ECAD2E22}" type="datetimeFigureOut">
              <a:rPr lang="ru-RU" smtClean="0"/>
              <a:t>15.12.2020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121EE39-588F-420A-8541-E5BF5044244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A57CF36-7711-49CC-9B62-CA17BE94D81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ECE586-9731-46C0-B2E2-EDF7880EB8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32561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535FC3-DDF5-41FC-953A-4CB34FE3A74B}" type="datetimeFigureOut">
              <a:rPr lang="ru-RU" smtClean="0"/>
              <a:t>15.12.2020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235B4B-523C-4B7A-9A62-A7DFC5E35B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65017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9">
            <a:extLst>
              <a:ext uri="{FF2B5EF4-FFF2-40B4-BE49-F238E27FC236}">
                <a16:creationId xmlns:a16="http://schemas.microsoft.com/office/drawing/2014/main" id="{056545D0-277C-405B-B1C0-3045649492D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822325"/>
            <a:ext cx="12192000" cy="3619500"/>
          </a:xfrm>
        </p:spPr>
        <p:txBody>
          <a:bodyPr/>
          <a:lstStyle/>
          <a:p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7ED141-50B6-4C70-A27B-C71F8C7210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C32D0C6-480B-4077-BE79-2185FCDC5C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D8A3992-65E4-432A-B2FE-4931CDC52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05.11.2020</a:t>
            </a:r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59D905C-7180-4523-AC17-2F9535415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Лектор: Ниязалиев Ж.Ю.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6D78CBA-80FA-4FB0-8252-9709284B2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D8A91-9475-4D88-B42B-2F7BF5896B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5361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1BF872-F1B0-40D1-90FD-47F110244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955E3A7-A18D-4BA9-99A8-623D9F8A8A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7EF02C9-F4E8-4CB7-8C96-71B2A1E41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05.11.2020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86DE84E-D157-4FA7-BF0C-A61F1080E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Лектор: Ниязалиев Ж.Ю.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5E6EBAA-E925-4909-84B2-F6F7AB1E2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D8A91-9475-4D88-B42B-2F7BF5896B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8603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3E72767-D2B7-4147-8971-5DAD96B468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F0A5C5D-1DE4-4EAE-8BA5-167F3F8635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7BC9EAF-DAC7-40CC-942A-C4DFC4373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05.11.2020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16BDEE6-FCFB-43DD-85E3-4A01AABCC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Лектор: Ниязалиев Ж.Ю.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E520FD5-4FA1-4F32-BE66-4F21E88B7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D8A91-9475-4D88-B42B-2F7BF5896B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77119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BB2F1-FF60-4DDD-AB2B-98BE5FE70517}" type="datetimeFigureOut">
              <a:rPr lang="ko-KR" altLang="en-US" smtClean="0"/>
              <a:pPr/>
              <a:t>2020-12-15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6732F-87C5-47C0-A794-88ECCA231A4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98111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0" y="200177"/>
            <a:ext cx="12192000" cy="7757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48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55674156-3125-48CE-B7AD-16F5FF6CA05A}"/>
              </a:ext>
            </a:extLst>
          </p:cNvPr>
          <p:cNvSpPr/>
          <p:nvPr userDrawn="1"/>
        </p:nvSpPr>
        <p:spPr>
          <a:xfrm>
            <a:off x="0" y="6597352"/>
            <a:ext cx="12192000" cy="26064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0" name="텍스트 개체 틀 2">
            <a:extLst>
              <a:ext uri="{FF2B5EF4-FFF2-40B4-BE49-F238E27FC236}">
                <a16:creationId xmlns:a16="http://schemas.microsoft.com/office/drawing/2014/main" id="{BEA53C6E-B822-48C1-AE43-123E9E431F64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0" y="1005381"/>
            <a:ext cx="12192000" cy="419379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Subtitle in this line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60212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35C3E3-6517-44B2-8E09-1DC132B40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E08480B-46BB-4F0F-BC94-DCF5090A08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4743"/>
            <a:ext cx="10515600" cy="415222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25AD8EE-7E46-4C39-A92D-BA6C8AAAD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05.11.2020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B99B659-78A2-4B96-8597-4F57D3A4D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Лектор: Ниязалиев Ж.Ю.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5539BE8-0E74-46D2-981E-8F0BF7DDA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D8A91-9475-4D88-B42B-2F7BF5896BCD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93D68C33-FF96-486C-B6FC-483178E752B2}"/>
              </a:ext>
            </a:extLst>
          </p:cNvPr>
          <p:cNvSpPr/>
          <p:nvPr userDrawn="1"/>
        </p:nvSpPr>
        <p:spPr>
          <a:xfrm>
            <a:off x="0" y="0"/>
            <a:ext cx="12192000" cy="87015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ru-RU" sz="14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ВВЕДЕНИЕ В ВОСТОКОВЕДЕНИЕ</a:t>
            </a:r>
          </a:p>
          <a:p>
            <a:pPr algn="r"/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ТЕМА-2. ВОСТОК КАК КУЛЬТУРНО-ИСТОРИЧЕСКИЙ И ГЕОГРАФИЧЕСКИЙ РЕГИОН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3D54FC4-FD44-424F-8796-B6DED12CBE0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4735" y="28982"/>
            <a:ext cx="806719" cy="807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77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9BCCC3-9D49-4E48-8BE8-65ED4C04E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96AE0F2-025A-4FB8-9E24-DE7E5F2810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4F9C717-F21A-48C2-91C3-1C9604EF6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05.11.2020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0F5FC9D-C41F-4BF2-B0D4-943A54726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Лектор: Ниязалиев Ж.Ю.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43AF71A-5EC3-4D37-BACE-3154493E2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D8A91-9475-4D88-B42B-2F7BF5896B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3256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5A2B94-BC56-4E81-859B-6CCCBC741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ABF6E0D-AFDA-4E9D-8EDD-197DF79C9A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5C32845-F66E-4281-8E56-2836E39551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7B4DC55-463D-494C-89DB-12C27C81C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05.11.2020</a:t>
            </a: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0924F62-404E-42B8-9922-ED65F85D1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Лектор: Ниязалиев Ж.Ю.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8092661-6A1E-46B0-A231-2EC1E94CB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D8A91-9475-4D88-B42B-2F7BF5896B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2833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37C8A6-3671-4E0C-8882-FD48950ED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F6AEEFF-6F47-46DA-9A52-39AC62DA8B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37AF45E-03FA-4A20-A455-BCE0BCA1F2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8EA8617-8353-4C3E-B56C-1926651230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5C1B806-FE62-49A4-811D-6120F3A72A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EF9B0AD0-35C7-44F9-B43D-DBF685E3B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05.11.2020</a:t>
            </a: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768D1AE-5832-4A87-810D-C3B0903EB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Лектор: Ниязалиев Ж.Ю.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CCE0539A-4057-4F2F-B074-537146502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D8A91-9475-4D88-B42B-2F7BF5896B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4204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9104C7-AD99-4939-8B77-792223109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0B28E24-4A4A-4B44-8AB1-5DC5FCCA8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05.11.2020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D802694-4119-4632-9056-29A684FD6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Лектор: Ниязалиев Ж.Ю.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803DF04-029B-4F19-9F55-547FB429C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D8A91-9475-4D88-B42B-2F7BF5896B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1748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543F8314-1526-48FE-B941-1E37A91A2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ru-RU"/>
              <a:t>05.11.2020</a:t>
            </a:r>
            <a:endParaRPr lang="ru-RU" dirty="0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66FB552-E797-4DCB-B5F5-645C9978E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17832" y="6356350"/>
            <a:ext cx="4114800" cy="365125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ru-RU"/>
              <a:t>Лектор: Ниязалиев Ж.Ю.</a:t>
            </a:r>
            <a:endParaRPr lang="ru-RU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62801C82-C181-4C54-AF34-BDF8E031C82B}"/>
              </a:ext>
            </a:extLst>
          </p:cNvPr>
          <p:cNvSpPr/>
          <p:nvPr userDrawn="1"/>
        </p:nvSpPr>
        <p:spPr>
          <a:xfrm>
            <a:off x="0" y="0"/>
            <a:ext cx="12192000" cy="87015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ru-RU" sz="14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ВВЕДЕНИЕ В ВОСТОКОВЕДЕНИЕ</a:t>
            </a:r>
          </a:p>
          <a:p>
            <a:pPr algn="r"/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ТЕМА-2. ВОСТОК КАК КУЛЬТУРНО-ИСТОРИЧЕСКИЙ И ГЕОГРАФИЧЕСКИЙ РЕГИОН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D400069-85AD-45A7-953C-D4CC4926086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4735" y="28982"/>
            <a:ext cx="806719" cy="807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655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1759D6-F855-4509-AFA2-7AD26FE42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36E8A95-E3F6-49A7-87E4-4FA3715D8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00A8FCF-1295-4090-9C43-3700DE8ECD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8A256AB-E15D-4015-AD9D-921E863B8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05.11.2020</a:t>
            </a: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7B3A2F9-3B79-47DA-87D9-8EBA6AD76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Лектор: Ниязалиев Ж.Ю.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B53247D-93DE-40D0-97EB-0FC0D822D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D8A91-9475-4D88-B42B-2F7BF5896B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4032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40987C-17AA-4A22-9250-0F1004A00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2FFB488A-A4B5-4E08-9C20-871513D806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64D7D33-968E-4001-BBDD-E486A92B3A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DDDB0DC-166F-4505-958A-EA5BA3252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05.11.2020</a:t>
            </a: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3DA74CB-CE4D-415F-AE10-A022880A0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Лектор: Ниязалиев Ж.Ю.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25EED25-C9FC-4F97-8830-D32246C8F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D8A91-9475-4D88-B42B-2F7BF5896B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9022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EA5A87-BAC3-4C6C-96FD-AEBA1F89E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04208"/>
            <a:ext cx="10515600" cy="4864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C79C09C-5457-4B7D-9E19-B8D1A923C6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024743"/>
            <a:ext cx="10515600" cy="41522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25E8A5B-36A5-4A56-BCFF-F5E46EA376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/>
              <a:t>05.11.2020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EE859E1-8559-4983-9A16-B395EADE8D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/>
              <a:t>Лектор: Ниязалиев Ж.Ю.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10D655D-1FE1-4504-8F53-C79E0C21DB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D8A91-9475-4D88-B42B-2F7BF5896B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9259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дзаголовок 3">
            <a:extLst>
              <a:ext uri="{FF2B5EF4-FFF2-40B4-BE49-F238E27FC236}">
                <a16:creationId xmlns:a16="http://schemas.microsoft.com/office/drawing/2014/main" id="{626C50E3-BC7D-4CF9-9712-C93D0C1A2A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75052" y="5308919"/>
            <a:ext cx="7434775" cy="1549081"/>
          </a:xfrm>
        </p:spPr>
        <p:txBody>
          <a:bodyPr>
            <a:normAutofit fontScale="92500"/>
          </a:bodyPr>
          <a:lstStyle/>
          <a:p>
            <a:pPr algn="r"/>
            <a:r>
              <a:rPr lang="ru-RU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Тўлабоев</a:t>
            </a:r>
            <a:r>
              <a:rPr lang="ru-RU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Азамжон</a:t>
            </a:r>
            <a:r>
              <a:rPr lang="ru-RU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Қурбонович</a:t>
            </a:r>
            <a:r>
              <a:rPr lang="ru-RU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ахборот</a:t>
            </a:r>
            <a:r>
              <a:rPr lang="ru-RU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технологиялари</a:t>
            </a:r>
            <a:r>
              <a:rPr lang="ru-RU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фанлари</a:t>
            </a:r>
            <a:r>
              <a:rPr lang="ru-RU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фалсафа</a:t>
            </a:r>
            <a:r>
              <a:rPr lang="ru-RU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доктори</a:t>
            </a:r>
            <a:r>
              <a:rPr lang="ru-RU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PhD), </a:t>
            </a:r>
            <a:r>
              <a:rPr lang="ru-RU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Ўзбекистон</a:t>
            </a:r>
            <a:r>
              <a:rPr lang="ru-RU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Республикаси</a:t>
            </a:r>
            <a:r>
              <a:rPr lang="ru-RU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Олий</a:t>
            </a:r>
            <a:r>
              <a:rPr lang="ru-RU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Мажлиси</a:t>
            </a:r>
            <a:r>
              <a:rPr lang="ru-RU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Қонунчилик</a:t>
            </a:r>
            <a:r>
              <a:rPr lang="ru-RU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палатаси</a:t>
            </a:r>
            <a:r>
              <a:rPr lang="ru-RU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депутати</a:t>
            </a:r>
            <a:r>
              <a:rPr lang="ru-RU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аграр</a:t>
            </a:r>
            <a:r>
              <a:rPr lang="ru-RU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ва</a:t>
            </a:r>
            <a:r>
              <a:rPr lang="ru-RU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сув</a:t>
            </a:r>
            <a:r>
              <a:rPr lang="ru-RU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хўжалиги</a:t>
            </a:r>
            <a:r>
              <a:rPr lang="ru-RU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масалалари</a:t>
            </a:r>
            <a:r>
              <a:rPr lang="ru-RU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қўмитаси</a:t>
            </a:r>
            <a:r>
              <a:rPr lang="ru-RU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аъзоси</a:t>
            </a:r>
            <a:r>
              <a:rPr lang="ru-RU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D7E11363-9514-44A9-AEB3-BBC26E30DF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08" y="1269402"/>
            <a:ext cx="12065391" cy="4039517"/>
          </a:xfrm>
          <a:prstGeom prst="rect">
            <a:avLst/>
          </a:prstGeom>
        </p:spPr>
      </p:pic>
      <p:grpSp>
        <p:nvGrpSpPr>
          <p:cNvPr id="17" name="Группа 16">
            <a:extLst>
              <a:ext uri="{FF2B5EF4-FFF2-40B4-BE49-F238E27FC236}">
                <a16:creationId xmlns:a16="http://schemas.microsoft.com/office/drawing/2014/main" id="{BB352F19-2B90-4188-B23F-64B2D9C249D7}"/>
              </a:ext>
            </a:extLst>
          </p:cNvPr>
          <p:cNvGrpSpPr/>
          <p:nvPr/>
        </p:nvGrpSpPr>
        <p:grpSpPr>
          <a:xfrm>
            <a:off x="2768990" y="4206240"/>
            <a:ext cx="9160413" cy="1102679"/>
            <a:chOff x="2768990" y="4206240"/>
            <a:chExt cx="9160413" cy="1102679"/>
          </a:xfrm>
        </p:grpSpPr>
        <p:sp>
          <p:nvSpPr>
            <p:cNvPr id="15" name="Прямоугольник 14">
              <a:extLst>
                <a:ext uri="{FF2B5EF4-FFF2-40B4-BE49-F238E27FC236}">
                  <a16:creationId xmlns:a16="http://schemas.microsoft.com/office/drawing/2014/main" id="{ECB55407-26B3-40BD-9550-E2403ADA7D70}"/>
                </a:ext>
              </a:extLst>
            </p:cNvPr>
            <p:cNvSpPr/>
            <p:nvPr/>
          </p:nvSpPr>
          <p:spPr>
            <a:xfrm>
              <a:off x="2888566" y="4206240"/>
              <a:ext cx="9040837" cy="1012874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" name="Прямоугольник 15">
              <a:extLst>
                <a:ext uri="{FF2B5EF4-FFF2-40B4-BE49-F238E27FC236}">
                  <a16:creationId xmlns:a16="http://schemas.microsoft.com/office/drawing/2014/main" id="{7E106D52-AF2C-478F-AD14-004DA371F544}"/>
                </a:ext>
              </a:extLst>
            </p:cNvPr>
            <p:cNvSpPr/>
            <p:nvPr/>
          </p:nvSpPr>
          <p:spPr>
            <a:xfrm>
              <a:off x="2768990" y="4296045"/>
              <a:ext cx="9040837" cy="101287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indent="450215" algn="ctr">
                <a:lnSpc>
                  <a:spcPct val="115000"/>
                </a:lnSpc>
              </a:pPr>
              <a:r>
                <a:rPr lang="uz-Cyrl-UZ" sz="1800" b="1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МАМЛАКАТИМИЗНИ 2030 ЙИЛГАЧА ИННОВАЦИОН РИВОЖЛАНТИРИШ СТРАТЕГИЯСИНИНГ УСТУВОР ЙЎНАЛИШЛАРИ ВА АСОСИЙ ВАЗИФАЛАРИ</a:t>
              </a:r>
              <a:endPara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  <p:sp>
        <p:nvSpPr>
          <p:cNvPr id="3" name="AutoShape 2" descr="Герб Узбекистана — Википедия">
            <a:extLst>
              <a:ext uri="{FF2B5EF4-FFF2-40B4-BE49-F238E27FC236}">
                <a16:creationId xmlns:a16="http://schemas.microsoft.com/office/drawing/2014/main" id="{6B18A0F7-014F-4588-894F-20C2310873E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AutoShape 4" descr="Герб Узбекистана — Википедия">
            <a:extLst>
              <a:ext uri="{FF2B5EF4-FFF2-40B4-BE49-F238E27FC236}">
                <a16:creationId xmlns:a16="http://schemas.microsoft.com/office/drawing/2014/main" id="{36621358-EE1E-401E-A796-9D3DDC142F7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3F8E8D5-C13A-4421-BAE4-11B76698A2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08" y="0"/>
            <a:ext cx="1097281" cy="111723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23E1099-ABF9-490C-99B9-474DB92A522B}"/>
              </a:ext>
            </a:extLst>
          </p:cNvPr>
          <p:cNvSpPr txBox="1"/>
          <p:nvPr/>
        </p:nvSpPr>
        <p:spPr>
          <a:xfrm>
            <a:off x="2250832" y="202185"/>
            <a:ext cx="91158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z-Cyrl-UZ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ЎЗБЕКИСТОН РЕСПУБЛИКАСИ ОЛИЙ МАЖЛИСИ ҚОНУНЧИЛИК ПАЛАТАСИ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1284354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9DFEF165-6634-42E7-A6DD-5507EF514B2A}"/>
              </a:ext>
            </a:extLst>
          </p:cNvPr>
          <p:cNvGrpSpPr/>
          <p:nvPr/>
        </p:nvGrpSpPr>
        <p:grpSpPr>
          <a:xfrm>
            <a:off x="3014002" y="3019278"/>
            <a:ext cx="6529755" cy="819443"/>
            <a:chOff x="2768991" y="4206240"/>
            <a:chExt cx="9160412" cy="1102679"/>
          </a:xfrm>
        </p:grpSpPr>
        <p:sp>
          <p:nvSpPr>
            <p:cNvPr id="7" name="Прямоугольник 6">
              <a:extLst>
                <a:ext uri="{FF2B5EF4-FFF2-40B4-BE49-F238E27FC236}">
                  <a16:creationId xmlns:a16="http://schemas.microsoft.com/office/drawing/2014/main" id="{2EDE92AF-53B4-4889-95BA-C7B02362BA38}"/>
                </a:ext>
              </a:extLst>
            </p:cNvPr>
            <p:cNvSpPr/>
            <p:nvPr/>
          </p:nvSpPr>
          <p:spPr>
            <a:xfrm>
              <a:off x="2888566" y="4206240"/>
              <a:ext cx="9040837" cy="1012874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Прямоугольник 7">
              <a:extLst>
                <a:ext uri="{FF2B5EF4-FFF2-40B4-BE49-F238E27FC236}">
                  <a16:creationId xmlns:a16="http://schemas.microsoft.com/office/drawing/2014/main" id="{7050E14A-DE1A-4BC7-B5CA-8DB3FE9544E5}"/>
                </a:ext>
              </a:extLst>
            </p:cNvPr>
            <p:cNvSpPr/>
            <p:nvPr/>
          </p:nvSpPr>
          <p:spPr>
            <a:xfrm>
              <a:off x="2768991" y="4296045"/>
              <a:ext cx="9040836" cy="101287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uz-Cyrl-UZ" sz="4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Эътиборингиз учун раҳмат!</a:t>
              </a:r>
              <a:endParaRPr lang="ru-RU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9547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DAF28354-E4B2-4E56-AC75-F766805A593E}"/>
              </a:ext>
            </a:extLst>
          </p:cNvPr>
          <p:cNvSpPr/>
          <p:nvPr/>
        </p:nvSpPr>
        <p:spPr>
          <a:xfrm>
            <a:off x="0" y="0"/>
            <a:ext cx="12192000" cy="88537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BE927C9-807D-4D8D-B9C8-2386A04BB3D0}"/>
              </a:ext>
            </a:extLst>
          </p:cNvPr>
          <p:cNvSpPr txBox="1"/>
          <p:nvPr/>
        </p:nvSpPr>
        <p:spPr>
          <a:xfrm>
            <a:off x="838200" y="1720840"/>
            <a:ext cx="498348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uz-Cyrl-UZ" sz="24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“Мамлакатимиз учун илм-фан соҳасидаги устувор йўналишларни аниқ белгилаб олишимиз керак. Ҳеч бир давлат илм-фаннинг барча соҳаларини бир йўла тараққий эттираолмайди. Шунинг учун биз ҳам ҳар йили илм-фаннинг бир нечта устувор йўналишини ривожлантириш тарафдоримиз”</a:t>
            </a:r>
            <a:endParaRPr lang="ru-RU" sz="3200" i="1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21E20C4-C11B-4B82-875A-2B88CE8B2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0062" y="885371"/>
            <a:ext cx="3943350" cy="566420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2048245-6256-4CE7-A754-1DF1ACF9A6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838" y="0"/>
            <a:ext cx="794239" cy="80868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EF384BD-D330-4398-9B80-BB986E2B36AF}"/>
              </a:ext>
            </a:extLst>
          </p:cNvPr>
          <p:cNvSpPr txBox="1"/>
          <p:nvPr/>
        </p:nvSpPr>
        <p:spPr>
          <a:xfrm>
            <a:off x="6344529" y="81174"/>
            <a:ext cx="58474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dirty="0">
                <a:solidFill>
                  <a:srgbClr val="FFFF66"/>
                </a:solidFill>
                <a:latin typeface="Century Gothic" panose="020B0502020202020204" pitchFamily="34" charset="0"/>
              </a:rPr>
              <a:t>ЎЗБЕКИСТОН</a:t>
            </a:r>
            <a:r>
              <a:rPr lang="ru-RU" dirty="0">
                <a:latin typeface="Century Gothic" panose="020B0502020202020204" pitchFamily="34" charset="0"/>
              </a:rPr>
              <a:t> </a:t>
            </a:r>
            <a:r>
              <a:rPr lang="ru-RU" dirty="0">
                <a:solidFill>
                  <a:srgbClr val="FFFF66"/>
                </a:solidFill>
                <a:latin typeface="Century Gothic" panose="020B0502020202020204" pitchFamily="34" charset="0"/>
              </a:rPr>
              <a:t>РЕСПУБЛИКАСИ</a:t>
            </a:r>
            <a:r>
              <a:rPr lang="ru-RU" dirty="0">
                <a:latin typeface="Century Gothic" panose="020B0502020202020204" pitchFamily="34" charset="0"/>
              </a:rPr>
              <a:t> </a:t>
            </a:r>
            <a:r>
              <a:rPr lang="ru-RU" dirty="0">
                <a:solidFill>
                  <a:srgbClr val="FFFF66"/>
                </a:solidFill>
                <a:latin typeface="Century Gothic" panose="020B0502020202020204" pitchFamily="34" charset="0"/>
              </a:rPr>
              <a:t>ОЛИЙ</a:t>
            </a:r>
            <a:r>
              <a:rPr lang="ru-RU" dirty="0">
                <a:latin typeface="Century Gothic" panose="020B0502020202020204" pitchFamily="34" charset="0"/>
              </a:rPr>
              <a:t> </a:t>
            </a:r>
            <a:r>
              <a:rPr lang="ru-RU" dirty="0">
                <a:solidFill>
                  <a:srgbClr val="FFFF66"/>
                </a:solidFill>
                <a:latin typeface="Century Gothic" panose="020B0502020202020204" pitchFamily="34" charset="0"/>
              </a:rPr>
              <a:t>МАЖЛИСИ</a:t>
            </a:r>
            <a:r>
              <a:rPr lang="ru-RU" dirty="0">
                <a:latin typeface="Century Gothic" panose="020B0502020202020204" pitchFamily="34" charset="0"/>
              </a:rPr>
              <a:t> </a:t>
            </a:r>
            <a:r>
              <a:rPr lang="uz-Cyrl-UZ" dirty="0">
                <a:solidFill>
                  <a:srgbClr val="FFFF66"/>
                </a:solidFill>
                <a:latin typeface="Century Gothic" panose="020B0502020202020204" pitchFamily="34" charset="0"/>
              </a:rPr>
              <a:t>Қ</a:t>
            </a:r>
            <a:r>
              <a:rPr lang="ru-RU" dirty="0">
                <a:solidFill>
                  <a:srgbClr val="FFFF66"/>
                </a:solidFill>
                <a:latin typeface="Century Gothic" panose="020B0502020202020204" pitchFamily="34" charset="0"/>
              </a:rPr>
              <a:t>ОНУНЧИЛИК</a:t>
            </a:r>
            <a:r>
              <a:rPr lang="ru-RU" dirty="0">
                <a:latin typeface="Century Gothic" panose="020B0502020202020204" pitchFamily="34" charset="0"/>
              </a:rPr>
              <a:t> </a:t>
            </a:r>
            <a:r>
              <a:rPr lang="ru-RU" dirty="0">
                <a:solidFill>
                  <a:srgbClr val="FFFF66"/>
                </a:solidFill>
                <a:latin typeface="Century Gothic" panose="020B0502020202020204" pitchFamily="34" charset="0"/>
              </a:rPr>
              <a:t>ПАЛАТАСИ</a:t>
            </a:r>
          </a:p>
        </p:txBody>
      </p:sp>
    </p:spTree>
    <p:extLst>
      <p:ext uri="{BB962C8B-B14F-4D97-AF65-F5344CB8AC3E}">
        <p14:creationId xmlns:p14="http://schemas.microsoft.com/office/powerpoint/2010/main" val="1056188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타원 100"/>
          <p:cNvSpPr/>
          <p:nvPr/>
        </p:nvSpPr>
        <p:spPr>
          <a:xfrm>
            <a:off x="464165" y="1801188"/>
            <a:ext cx="3581424" cy="3581424"/>
          </a:xfrm>
          <a:prstGeom prst="ellipse">
            <a:avLst/>
          </a:prstGeom>
          <a:noFill/>
          <a:ln w="15875">
            <a:solidFill>
              <a:schemeClr val="accent1">
                <a:alpha val="6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/>
          <p:cNvSpPr/>
          <p:nvPr/>
        </p:nvSpPr>
        <p:spPr>
          <a:xfrm>
            <a:off x="766253" y="2098850"/>
            <a:ext cx="3000396" cy="3000396"/>
          </a:xfrm>
          <a:prstGeom prst="ellipse">
            <a:avLst/>
          </a:prstGeom>
          <a:solidFill>
            <a:schemeClr val="bg1">
              <a:lumMod val="75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6" name="Picture 4" descr="G:\2010년-kim's file\BIZDESIGN-MARKETING\다이어그램 부속이미지\지구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40427" y="2225782"/>
            <a:ext cx="2628900" cy="2628900"/>
          </a:xfrm>
          <a:prstGeom prst="rect">
            <a:avLst/>
          </a:prstGeom>
          <a:noFill/>
          <a:effectLst>
            <a:softEdge rad="31750"/>
          </a:effectLst>
        </p:spPr>
      </p:pic>
      <p:sp>
        <p:nvSpPr>
          <p:cNvPr id="37" name="모서리가 둥근 직사각형 36"/>
          <p:cNvSpPr/>
          <p:nvPr/>
        </p:nvSpPr>
        <p:spPr>
          <a:xfrm>
            <a:off x="4167174" y="2776292"/>
            <a:ext cx="5357850" cy="642942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2700000" scaled="1"/>
            <a:tileRect/>
          </a:gradFill>
          <a:ln w="12700"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33350" h="254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모서리가 둥근 직사각형 37"/>
          <p:cNvSpPr/>
          <p:nvPr/>
        </p:nvSpPr>
        <p:spPr>
          <a:xfrm>
            <a:off x="4310050" y="3544981"/>
            <a:ext cx="5357850" cy="642942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2700000" scaled="1"/>
            <a:tileRect/>
          </a:gradFill>
          <a:ln w="12700"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33350" h="254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모서리가 둥근 직사각형 38"/>
          <p:cNvSpPr/>
          <p:nvPr/>
        </p:nvSpPr>
        <p:spPr>
          <a:xfrm>
            <a:off x="4167174" y="4303103"/>
            <a:ext cx="5357850" cy="642942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2700000" scaled="1"/>
            <a:tileRect/>
          </a:gradFill>
          <a:ln w="12700"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33350" h="254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모서리가 둥근 직사각형 40"/>
          <p:cNvSpPr/>
          <p:nvPr/>
        </p:nvSpPr>
        <p:spPr>
          <a:xfrm>
            <a:off x="3881422" y="1990474"/>
            <a:ext cx="5357850" cy="642942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2700000" scaled="1"/>
            <a:tileRect/>
          </a:gradFill>
          <a:ln w="12700"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33350" h="254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4751002" y="1998433"/>
            <a:ext cx="43378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uz-Cyrl-UZ" sz="1200" dirty="0">
                <a:latin typeface="Century Gothic" panose="020B0502020202020204" pitchFamily="34" charset="0"/>
                <a:ea typeface="Times New Roman" panose="02020603050405020304" pitchFamily="18" charset="0"/>
              </a:rPr>
              <a:t>Глобал инновацион индекс рейтинги бўйича жаҳоннинг 50 та илғор мамлакатлари қаторига кириши</a:t>
            </a:r>
            <a:endParaRPr kumimoji="1" lang="ko-KR" altLang="ko-KR" sz="1200" b="1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HY헤드라인M" pitchFamily="18" charset="-127"/>
              <a:cs typeface="Arial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976282" y="2899236"/>
            <a:ext cx="4262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uz-Cyrl-UZ" sz="1400" dirty="0">
                <a:latin typeface="Century Gothic" panose="020B0502020202020204" pitchFamily="34" charset="0"/>
                <a:ea typeface="Times New Roman" panose="02020603050405020304" pitchFamily="18" charset="0"/>
              </a:rPr>
              <a:t>Узлуксиз таълим тизимини ривожлантириш</a:t>
            </a:r>
            <a:endParaRPr kumimoji="1" lang="ko-KR" altLang="ko-KR" sz="1200" b="1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HY헤드라인M" pitchFamily="18" charset="-127"/>
              <a:cs typeface="Arial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097967" y="3533633"/>
            <a:ext cx="4385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uz-Cyrl-UZ" sz="1200" dirty="0">
                <a:latin typeface="Century Gothic" panose="020B0502020202020204" pitchFamily="34" charset="0"/>
                <a:ea typeface="Times New Roman" panose="02020603050405020304" pitchFamily="18" charset="0"/>
              </a:rPr>
              <a:t>Инноваицялар илмий тадқиқот, тажриба конструкторлик ва технологик ишларга маблағлар киритилишини кучайтириш</a:t>
            </a:r>
            <a:r>
              <a:rPr lang="en-US" sz="1200" dirty="0"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endParaRPr kumimoji="1" lang="ko-KR" altLang="ko-KR" sz="1100" b="1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HY헤드라인M" pitchFamily="18" charset="-127"/>
              <a:cs typeface="Arial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996330" y="4396097"/>
            <a:ext cx="44874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uz-Cyrl-UZ" sz="1200" dirty="0">
                <a:latin typeface="Century Gothic" panose="020B0502020202020204" pitchFamily="34" charset="0"/>
                <a:ea typeface="Times New Roman" panose="02020603050405020304" pitchFamily="18" charset="0"/>
              </a:rPr>
              <a:t>Илм-фан тадбиркорликни интеграция қилишнинг таъсирчан механизмларини яратишни кучайтириш</a:t>
            </a:r>
            <a:endParaRPr kumimoji="1" lang="ko-KR" altLang="ko-KR" sz="1100" b="1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HY헤드라인M" pitchFamily="18" charset="-127"/>
              <a:cs typeface="Arial" pitchFamily="34" charset="0"/>
            </a:endParaRPr>
          </a:p>
        </p:txBody>
      </p:sp>
      <p:grpSp>
        <p:nvGrpSpPr>
          <p:cNvPr id="87" name="그룹 86"/>
          <p:cNvGrpSpPr/>
          <p:nvPr/>
        </p:nvGrpSpPr>
        <p:grpSpPr>
          <a:xfrm>
            <a:off x="3857609" y="1938327"/>
            <a:ext cx="742956" cy="742956"/>
            <a:chOff x="2104977" y="4186242"/>
            <a:chExt cx="1285884" cy="1285884"/>
          </a:xfrm>
        </p:grpSpPr>
        <p:sp>
          <p:nvSpPr>
            <p:cNvPr id="85" name="타원 84"/>
            <p:cNvSpPr/>
            <p:nvPr/>
          </p:nvSpPr>
          <p:spPr>
            <a:xfrm>
              <a:off x="2119265" y="4238630"/>
              <a:ext cx="1214446" cy="1214446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61000">
                  <a:schemeClr val="tx2"/>
                </a:gs>
                <a:gs pos="100000">
                  <a:schemeClr val="accent1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도넛 85"/>
            <p:cNvSpPr/>
            <p:nvPr/>
          </p:nvSpPr>
          <p:spPr>
            <a:xfrm>
              <a:off x="2104977" y="4186242"/>
              <a:ext cx="1285884" cy="1285884"/>
            </a:xfrm>
            <a:prstGeom prst="donut">
              <a:avLst>
                <a:gd name="adj" fmla="val 12407"/>
              </a:avLst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 w="12700">
              <a:solidFill>
                <a:schemeClr val="bg1">
                  <a:lumMod val="7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33350" h="254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6" name="TextBox 75"/>
          <p:cNvSpPr txBox="1"/>
          <p:nvPr/>
        </p:nvSpPr>
        <p:spPr>
          <a:xfrm>
            <a:off x="4051193" y="2080644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</a:t>
            </a:r>
            <a:endParaRPr lang="ko-KR" altLang="en-US" sz="2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88" name="그룹 87"/>
          <p:cNvGrpSpPr/>
          <p:nvPr/>
        </p:nvGrpSpPr>
        <p:grpSpPr>
          <a:xfrm>
            <a:off x="4114786" y="2743195"/>
            <a:ext cx="742956" cy="742956"/>
            <a:chOff x="2104977" y="4186242"/>
            <a:chExt cx="1285884" cy="1285884"/>
          </a:xfrm>
        </p:grpSpPr>
        <p:sp>
          <p:nvSpPr>
            <p:cNvPr id="89" name="타원 88"/>
            <p:cNvSpPr/>
            <p:nvPr/>
          </p:nvSpPr>
          <p:spPr>
            <a:xfrm>
              <a:off x="2119265" y="4238630"/>
              <a:ext cx="1214446" cy="1214446"/>
            </a:xfrm>
            <a:prstGeom prst="ellipse">
              <a:avLst/>
            </a:prstGeom>
            <a:gradFill>
              <a:gsLst>
                <a:gs pos="0">
                  <a:schemeClr val="accent3"/>
                </a:gs>
                <a:gs pos="61000">
                  <a:schemeClr val="accent3">
                    <a:lumMod val="75000"/>
                  </a:schemeClr>
                </a:gs>
                <a:gs pos="100000">
                  <a:schemeClr val="accent3"/>
                </a:gs>
              </a:gsLst>
              <a:lin ang="5400000" scaled="0"/>
            </a:gra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>
              <a:bevelT w="50800" h="254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도넛 89"/>
            <p:cNvSpPr/>
            <p:nvPr/>
          </p:nvSpPr>
          <p:spPr>
            <a:xfrm>
              <a:off x="2104977" y="4186242"/>
              <a:ext cx="1285884" cy="1285884"/>
            </a:xfrm>
            <a:prstGeom prst="donut">
              <a:avLst>
                <a:gd name="adj" fmla="val 12407"/>
              </a:avLst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 w="12700">
              <a:solidFill>
                <a:schemeClr val="bg1">
                  <a:lumMod val="7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33350" h="254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2" name="그룹 91"/>
          <p:cNvGrpSpPr/>
          <p:nvPr/>
        </p:nvGrpSpPr>
        <p:grpSpPr>
          <a:xfrm>
            <a:off x="4276713" y="3509963"/>
            <a:ext cx="742956" cy="742956"/>
            <a:chOff x="2104977" y="4186242"/>
            <a:chExt cx="1285884" cy="1285884"/>
          </a:xfrm>
        </p:grpSpPr>
        <p:sp>
          <p:nvSpPr>
            <p:cNvPr id="93" name="타원 92"/>
            <p:cNvSpPr/>
            <p:nvPr/>
          </p:nvSpPr>
          <p:spPr>
            <a:xfrm>
              <a:off x="2119265" y="4238630"/>
              <a:ext cx="1214446" cy="1214446"/>
            </a:xfrm>
            <a:prstGeom prst="ellipse">
              <a:avLst/>
            </a:prstGeom>
            <a:gradFill>
              <a:gsLst>
                <a:gs pos="0">
                  <a:schemeClr val="accent4"/>
                </a:gs>
                <a:gs pos="61000">
                  <a:schemeClr val="accent4">
                    <a:lumMod val="75000"/>
                  </a:schemeClr>
                </a:gs>
                <a:gs pos="100000">
                  <a:schemeClr val="accent4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도넛 93"/>
            <p:cNvSpPr/>
            <p:nvPr/>
          </p:nvSpPr>
          <p:spPr>
            <a:xfrm>
              <a:off x="2104977" y="4186242"/>
              <a:ext cx="1285884" cy="1285884"/>
            </a:xfrm>
            <a:prstGeom prst="donut">
              <a:avLst>
                <a:gd name="adj" fmla="val 12407"/>
              </a:avLst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 w="12700">
              <a:solidFill>
                <a:schemeClr val="bg1">
                  <a:lumMod val="7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33350" h="254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5" name="그룹 94"/>
          <p:cNvGrpSpPr/>
          <p:nvPr/>
        </p:nvGrpSpPr>
        <p:grpSpPr>
          <a:xfrm>
            <a:off x="4124311" y="4267206"/>
            <a:ext cx="742956" cy="742956"/>
            <a:chOff x="2104977" y="4186242"/>
            <a:chExt cx="1285884" cy="1285884"/>
          </a:xfrm>
        </p:grpSpPr>
        <p:sp>
          <p:nvSpPr>
            <p:cNvPr id="96" name="타원 95"/>
            <p:cNvSpPr/>
            <p:nvPr/>
          </p:nvSpPr>
          <p:spPr>
            <a:xfrm>
              <a:off x="2119265" y="4238630"/>
              <a:ext cx="1214446" cy="1214446"/>
            </a:xfrm>
            <a:prstGeom prst="ellipse">
              <a:avLst/>
            </a:prstGeom>
            <a:gradFill>
              <a:gsLst>
                <a:gs pos="0">
                  <a:schemeClr val="accent5"/>
                </a:gs>
                <a:gs pos="61000">
                  <a:schemeClr val="accent5">
                    <a:lumMod val="75000"/>
                  </a:schemeClr>
                </a:gs>
                <a:gs pos="100000">
                  <a:schemeClr val="accent5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도넛 96"/>
            <p:cNvSpPr/>
            <p:nvPr/>
          </p:nvSpPr>
          <p:spPr>
            <a:xfrm>
              <a:off x="2104977" y="4186242"/>
              <a:ext cx="1285884" cy="1285884"/>
            </a:xfrm>
            <a:prstGeom prst="donut">
              <a:avLst>
                <a:gd name="adj" fmla="val 12407"/>
              </a:avLst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 w="12700">
              <a:solidFill>
                <a:schemeClr val="bg1">
                  <a:lumMod val="7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33350" h="254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8" name="TextBox 77"/>
          <p:cNvSpPr txBox="1"/>
          <p:nvPr/>
        </p:nvSpPr>
        <p:spPr>
          <a:xfrm>
            <a:off x="4318733" y="2875145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2</a:t>
            </a:r>
            <a:endParaRPr lang="ko-KR" altLang="en-US" sz="2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4460763" y="3642751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3</a:t>
            </a:r>
            <a:endParaRPr lang="ko-KR" altLang="en-US" sz="2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4309768" y="4392427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4</a:t>
            </a:r>
            <a:endParaRPr lang="ko-KR" altLang="en-US" sz="2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4024298" y="5168998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5</a:t>
            </a:r>
            <a:endParaRPr lang="ko-KR" altLang="en-US" sz="2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524000" y="0"/>
            <a:ext cx="9144000" cy="9806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 Box 2"/>
          <p:cNvSpPr txBox="1">
            <a:spLocks noChangeArrowheads="1"/>
          </p:cNvSpPr>
          <p:nvPr/>
        </p:nvSpPr>
        <p:spPr bwMode="auto">
          <a:xfrm>
            <a:off x="1755777" y="20292"/>
            <a:ext cx="8680447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ru-RU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  <a:cs typeface="Arial" pitchFamily="34" charset="0"/>
              </a:rPr>
              <a:t>ЎЗБЕКИСТОН РЕСПУБЛИКАСИНИНГ 2030 ЙИЛГАЧА БЎЛГАН БОШ МАҚСАДГА ЭРИШИШДА СТРАТЕГИЯНИНГ АСОСИЙ ВАЗИФАЛАРИ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Georgia" panose="02040502050405020303" pitchFamily="18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F3E12B-65D9-47D8-9C28-1A53C7401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6"/>
            <a:ext cx="10515600" cy="1554162"/>
          </a:xfrm>
        </p:spPr>
        <p:txBody>
          <a:bodyPr>
            <a:normAutofit/>
          </a:bodyPr>
          <a:lstStyle/>
          <a:p>
            <a:pPr algn="ctr"/>
            <a:r>
              <a:rPr lang="uz-Cyrl-UZ" sz="3200" dirty="0"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Ўзбекистон Республикасида фан-таълим ишлаб чиқариш интеграциясининг асосий йўналишлари</a:t>
            </a:r>
            <a:endParaRPr lang="ru-RU" sz="8000" b="1" dirty="0">
              <a:latin typeface="Georgia" panose="02040502050405020303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9F41429-BAA5-4AC8-B958-B8561F4093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547446"/>
            <a:ext cx="10823917" cy="495182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uz-Cyrl-UZ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Илм-фан ва илмий фаолият соҳаси</a:t>
            </a:r>
            <a:endParaRPr lang="en-US" sz="3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uz-Cyrl-UZ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Иқтисодиёт тармоқлари ва соҳаларига инновацияларни жорий этиш механизмларини такомиллаштириш бўйича йўналишлар</a:t>
            </a:r>
            <a:endParaRPr lang="en-US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uz-Cyrl-UZ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Республика иқтисодиётига инновацион ғоялар, технологиялар ва лойиҳаларни илмий-амалий тадқиқотлар натижаларини ва наохао ишланмаларни реал иқтисодиёт тармоқлари корхоналарига жорий этиш йўналишлари</a:t>
            </a: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1001687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612809"/>
            <a:ext cx="12192000" cy="775778"/>
          </a:xfrm>
        </p:spPr>
        <p:txBody>
          <a:bodyPr>
            <a:normAutofit fontScale="90000"/>
          </a:bodyPr>
          <a:lstStyle/>
          <a:p>
            <a:r>
              <a:rPr lang="ru-RU" sz="4800" b="1" dirty="0" err="1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Илм</a:t>
            </a:r>
            <a:r>
              <a:rPr lang="ru-RU" sz="4800" b="1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-фан </a:t>
            </a:r>
            <a:r>
              <a:rPr lang="ru-RU" sz="4800" b="1" dirty="0" err="1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ва</a:t>
            </a:r>
            <a:r>
              <a:rPr lang="ru-RU" sz="4800" b="1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ru-RU" sz="4800" b="1" dirty="0" err="1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илмий</a:t>
            </a:r>
            <a:r>
              <a:rPr lang="ru-RU" sz="4800" b="1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ru-RU" sz="4800" b="1" dirty="0" err="1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фаолият</a:t>
            </a:r>
            <a:r>
              <a:rPr lang="ru-RU" sz="4800" b="1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ru-RU" sz="4800" b="1" dirty="0" err="1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соҳасидаги</a:t>
            </a:r>
            <a:r>
              <a:rPr lang="ru-RU" sz="4800" b="1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ru-RU" sz="4800" b="1" dirty="0" err="1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йўналишлар</a:t>
            </a:r>
            <a:r>
              <a:rPr lang="ru-RU" sz="4800" b="1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:</a:t>
            </a:r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189" name="Folded Corner 2">
            <a:extLst>
              <a:ext uri="{FF2B5EF4-FFF2-40B4-BE49-F238E27FC236}">
                <a16:creationId xmlns:a16="http://schemas.microsoft.com/office/drawing/2014/main" id="{AA2C783A-8D5E-4E56-B898-3A6CCD7D0552}"/>
              </a:ext>
            </a:extLst>
          </p:cNvPr>
          <p:cNvSpPr/>
          <p:nvPr/>
        </p:nvSpPr>
        <p:spPr>
          <a:xfrm>
            <a:off x="969843" y="2030306"/>
            <a:ext cx="2250893" cy="1260000"/>
          </a:xfrm>
          <a:prstGeom prst="foldedCorner">
            <a:avLst>
              <a:gd name="adj" fmla="val 30209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0" name="Folded Corner 3">
            <a:extLst>
              <a:ext uri="{FF2B5EF4-FFF2-40B4-BE49-F238E27FC236}">
                <a16:creationId xmlns:a16="http://schemas.microsoft.com/office/drawing/2014/main" id="{2A375D1C-D9FD-417C-922B-F9DAB3DCFB24}"/>
              </a:ext>
            </a:extLst>
          </p:cNvPr>
          <p:cNvSpPr/>
          <p:nvPr/>
        </p:nvSpPr>
        <p:spPr>
          <a:xfrm>
            <a:off x="6325455" y="2030306"/>
            <a:ext cx="2250893" cy="1260000"/>
          </a:xfrm>
          <a:prstGeom prst="foldedCorner">
            <a:avLst>
              <a:gd name="adj" fmla="val 30209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1" name="Folded Corner 4">
            <a:extLst>
              <a:ext uri="{FF2B5EF4-FFF2-40B4-BE49-F238E27FC236}">
                <a16:creationId xmlns:a16="http://schemas.microsoft.com/office/drawing/2014/main" id="{8EEA88B9-A5D3-47B1-A87E-97F851FE5C8F}"/>
              </a:ext>
            </a:extLst>
          </p:cNvPr>
          <p:cNvSpPr/>
          <p:nvPr/>
        </p:nvSpPr>
        <p:spPr>
          <a:xfrm>
            <a:off x="3647649" y="2030306"/>
            <a:ext cx="2250893" cy="1260000"/>
          </a:xfrm>
          <a:prstGeom prst="foldedCorner">
            <a:avLst>
              <a:gd name="adj" fmla="val 30209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2" name="Folded Corner 5">
            <a:extLst>
              <a:ext uri="{FF2B5EF4-FFF2-40B4-BE49-F238E27FC236}">
                <a16:creationId xmlns:a16="http://schemas.microsoft.com/office/drawing/2014/main" id="{A4E25BE9-26E1-4322-8245-F653E77EE478}"/>
              </a:ext>
            </a:extLst>
          </p:cNvPr>
          <p:cNvSpPr/>
          <p:nvPr/>
        </p:nvSpPr>
        <p:spPr>
          <a:xfrm>
            <a:off x="9003262" y="2030306"/>
            <a:ext cx="2250893" cy="1260000"/>
          </a:xfrm>
          <a:prstGeom prst="foldedCorner">
            <a:avLst>
              <a:gd name="adj" fmla="val 30209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F417C425-9B5B-44B4-8325-3B3EDC7F071E}"/>
              </a:ext>
            </a:extLst>
          </p:cNvPr>
          <p:cNvSpPr txBox="1"/>
          <p:nvPr/>
        </p:nvSpPr>
        <p:spPr>
          <a:xfrm>
            <a:off x="1184250" y="3490793"/>
            <a:ext cx="200131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z-Cyrl-UZ" sz="16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илм-фан ва илмий фаолиятни ривожлантириш орқали миллий иқтисодиёт рақобатбардошлигига ва самарадорлигига эришиш;</a:t>
            </a: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898B579A-BDA0-4EA9-B7B5-044014D6C1CB}"/>
              </a:ext>
            </a:extLst>
          </p:cNvPr>
          <p:cNvSpPr txBox="1"/>
          <p:nvPr/>
        </p:nvSpPr>
        <p:spPr>
          <a:xfrm>
            <a:off x="3862056" y="3490793"/>
            <a:ext cx="200131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z-Cyrl-UZ" sz="16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илм-фан ва технологияларни ривожлантиришнинг устувор йўналишларини белгилаш ҳамда ресурсларни мақсадли йўналтириш;</a:t>
            </a: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6962D0EB-B9AF-4F0C-88B7-B8D66E9905E7}"/>
              </a:ext>
            </a:extLst>
          </p:cNvPr>
          <p:cNvSpPr txBox="1"/>
          <p:nvPr/>
        </p:nvSpPr>
        <p:spPr>
          <a:xfrm>
            <a:off x="6539862" y="3490793"/>
            <a:ext cx="200131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z-Cyrl-UZ" sz="16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илм-фан ва илмий фаолият соҳасида Давлат ҳуқуқий шерикликни қўллаб қувватлашни кучайтириш;</a:t>
            </a: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88BFF897-8791-4D9B-9366-035EBECDCF0E}"/>
              </a:ext>
            </a:extLst>
          </p:cNvPr>
          <p:cNvSpPr txBox="1"/>
          <p:nvPr/>
        </p:nvSpPr>
        <p:spPr>
          <a:xfrm>
            <a:off x="9217669" y="3490793"/>
            <a:ext cx="200131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z-Cyrl-UZ" sz="16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илм-фан, таълим ва ишлаб чиқаришни узвий боғлиқлигини таъминлаш ва ундан олинадиган манфаатдорликни оширишга эришиш ва ҳоказо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cs typeface="Arial" pitchFamily="34" charset="0"/>
            </a:endParaRPr>
          </a:p>
        </p:txBody>
      </p:sp>
      <p:sp>
        <p:nvSpPr>
          <p:cNvPr id="209" name="Rectangle 22">
            <a:extLst>
              <a:ext uri="{FF2B5EF4-FFF2-40B4-BE49-F238E27FC236}">
                <a16:creationId xmlns:a16="http://schemas.microsoft.com/office/drawing/2014/main" id="{D3CAD0B2-B0D3-4B3F-B26B-7871BC45FE24}"/>
              </a:ext>
            </a:extLst>
          </p:cNvPr>
          <p:cNvSpPr/>
          <p:nvPr/>
        </p:nvSpPr>
        <p:spPr>
          <a:xfrm>
            <a:off x="3664345" y="3402873"/>
            <a:ext cx="108000" cy="2664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0" name="Rectangle 23">
            <a:extLst>
              <a:ext uri="{FF2B5EF4-FFF2-40B4-BE49-F238E27FC236}">
                <a16:creationId xmlns:a16="http://schemas.microsoft.com/office/drawing/2014/main" id="{3E6888EC-ECCF-4ED3-B127-A2F1C36E4FF8}"/>
              </a:ext>
            </a:extLst>
          </p:cNvPr>
          <p:cNvSpPr/>
          <p:nvPr/>
        </p:nvSpPr>
        <p:spPr>
          <a:xfrm>
            <a:off x="994886" y="3402873"/>
            <a:ext cx="108000" cy="2664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1" name="Rectangle 24">
            <a:extLst>
              <a:ext uri="{FF2B5EF4-FFF2-40B4-BE49-F238E27FC236}">
                <a16:creationId xmlns:a16="http://schemas.microsoft.com/office/drawing/2014/main" id="{A4EC7978-C22C-4ABD-B486-5278319CE244}"/>
              </a:ext>
            </a:extLst>
          </p:cNvPr>
          <p:cNvSpPr/>
          <p:nvPr/>
        </p:nvSpPr>
        <p:spPr>
          <a:xfrm>
            <a:off x="6333804" y="3402873"/>
            <a:ext cx="108000" cy="26640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2" name="Rectangle 25">
            <a:extLst>
              <a:ext uri="{FF2B5EF4-FFF2-40B4-BE49-F238E27FC236}">
                <a16:creationId xmlns:a16="http://schemas.microsoft.com/office/drawing/2014/main" id="{6DBB8B51-2557-4E55-91CA-CD9E91D39E27}"/>
              </a:ext>
            </a:extLst>
          </p:cNvPr>
          <p:cNvSpPr/>
          <p:nvPr/>
        </p:nvSpPr>
        <p:spPr>
          <a:xfrm>
            <a:off x="9003263" y="3402873"/>
            <a:ext cx="108000" cy="2664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1458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F3E12B-65D9-47D8-9C28-1A53C7401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6"/>
            <a:ext cx="10515600" cy="1554162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200" b="1" dirty="0" err="1"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Иқтисодиёт</a:t>
            </a:r>
            <a:r>
              <a:rPr lang="ru-RU" sz="3200" b="1" dirty="0"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 </a:t>
            </a:r>
            <a:r>
              <a:rPr lang="ru-RU" sz="3200" b="1" dirty="0" err="1"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тармоқлари</a:t>
            </a:r>
            <a:r>
              <a:rPr lang="ru-RU" sz="3200" b="1" dirty="0"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 </a:t>
            </a:r>
            <a:r>
              <a:rPr lang="ru-RU" sz="3200" b="1" dirty="0" err="1"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ва</a:t>
            </a:r>
            <a:r>
              <a:rPr lang="ru-RU" sz="3200" b="1" dirty="0"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 </a:t>
            </a:r>
            <a:r>
              <a:rPr lang="ru-RU" sz="3200" b="1" dirty="0" err="1"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соҳаларига</a:t>
            </a:r>
            <a:r>
              <a:rPr lang="ru-RU" sz="3200" b="1" dirty="0"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 </a:t>
            </a:r>
            <a:r>
              <a:rPr lang="ru-RU" sz="3200" b="1" dirty="0" err="1"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инновацияларни</a:t>
            </a:r>
            <a:r>
              <a:rPr lang="ru-RU" sz="3200" b="1" dirty="0"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 </a:t>
            </a:r>
            <a:r>
              <a:rPr lang="ru-RU" sz="3200" b="1" dirty="0" err="1"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жорий</a:t>
            </a:r>
            <a:r>
              <a:rPr lang="ru-RU" sz="3200" b="1" dirty="0"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 </a:t>
            </a:r>
            <a:r>
              <a:rPr lang="ru-RU" sz="3200" b="1" dirty="0" err="1"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этиш</a:t>
            </a:r>
            <a:r>
              <a:rPr lang="ru-RU" sz="3200" b="1" dirty="0"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 </a:t>
            </a:r>
            <a:r>
              <a:rPr lang="ru-RU" sz="3200" b="1" dirty="0" err="1"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механизмларини</a:t>
            </a:r>
            <a:r>
              <a:rPr lang="ru-RU" sz="3200" b="1" dirty="0"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 </a:t>
            </a:r>
            <a:r>
              <a:rPr lang="ru-RU" sz="3200" b="1" dirty="0" err="1"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такомиллаштириш</a:t>
            </a:r>
            <a:r>
              <a:rPr lang="ru-RU" sz="3200" b="1" dirty="0"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 </a:t>
            </a:r>
            <a:r>
              <a:rPr lang="ru-RU" sz="3200" b="1" dirty="0" err="1"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бўйича</a:t>
            </a:r>
            <a:r>
              <a:rPr lang="ru-RU" sz="3200" b="1" dirty="0"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 </a:t>
            </a:r>
            <a:r>
              <a:rPr lang="ru-RU" sz="3200" b="1" dirty="0" err="1"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йўналишлар</a:t>
            </a:r>
            <a:r>
              <a:rPr lang="ru-RU" sz="3200" b="1" dirty="0"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:</a:t>
            </a:r>
            <a:endParaRPr lang="ru-RU" sz="8000" b="1" dirty="0">
              <a:latin typeface="Georgia" panose="02040502050405020303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9F41429-BAA5-4AC8-B958-B8561F4093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547446"/>
            <a:ext cx="10823917" cy="4951827"/>
          </a:xfrm>
        </p:spPr>
        <p:txBody>
          <a:bodyPr>
            <a:normAutofit fontScale="925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uz-Cyrl-UZ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инновацион фаолиятни Давлат томонидан тартибга солиш механизмларини тубдан такомиллаштириш;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uz-Cyrl-UZ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иқтисодиёт тармоқлари ва соҳаларига инновацияларни янада самарали жорий этиш  учун шарт-шароитларни яратиш;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uz-Cyrl-UZ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айниқса бунда инновацион лойиҳаларни амалга ошириш учун инвесторлар, шериклар ва бошқа манфаатдор шахсларни жалб этишни кучайтириш;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uz-Cyrl-UZ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янги технологияларни жорий қилиш ва инновацион маҳсулотларни ишлаб чиқариш мақсадида саноат корхоналари билан ўзаро ҳамкорликни кучайтириш ва ҳоказо.</a:t>
            </a:r>
          </a:p>
        </p:txBody>
      </p:sp>
    </p:spTree>
    <p:extLst>
      <p:ext uri="{BB962C8B-B14F-4D97-AF65-F5344CB8AC3E}">
        <p14:creationId xmlns:p14="http://schemas.microsoft.com/office/powerpoint/2010/main" val="21078767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F3E12B-65D9-47D8-9C28-1A53C7401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6"/>
            <a:ext cx="10515600" cy="1554162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200" b="1" dirty="0" err="1"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Иқтисодиёт</a:t>
            </a:r>
            <a:r>
              <a:rPr lang="ru-RU" sz="3200" b="1" dirty="0"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 </a:t>
            </a:r>
            <a:r>
              <a:rPr lang="ru-RU" sz="3200" b="1" dirty="0" err="1"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тармоқлари</a:t>
            </a:r>
            <a:r>
              <a:rPr lang="ru-RU" sz="3200" b="1" dirty="0"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 </a:t>
            </a:r>
            <a:r>
              <a:rPr lang="ru-RU" sz="3200" b="1" dirty="0" err="1"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ва</a:t>
            </a:r>
            <a:r>
              <a:rPr lang="ru-RU" sz="3200" b="1" dirty="0"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 </a:t>
            </a:r>
            <a:r>
              <a:rPr lang="ru-RU" sz="3200" b="1" dirty="0" err="1"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соҳаларига</a:t>
            </a:r>
            <a:r>
              <a:rPr lang="ru-RU" sz="3200" b="1" dirty="0"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 </a:t>
            </a:r>
            <a:r>
              <a:rPr lang="ru-RU" sz="3200" b="1" dirty="0" err="1"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инновацияларни</a:t>
            </a:r>
            <a:r>
              <a:rPr lang="ru-RU" sz="3200" b="1" dirty="0"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 </a:t>
            </a:r>
            <a:r>
              <a:rPr lang="ru-RU" sz="3200" b="1" dirty="0" err="1"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жорий</a:t>
            </a:r>
            <a:r>
              <a:rPr lang="ru-RU" sz="3200" b="1" dirty="0"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 </a:t>
            </a:r>
            <a:r>
              <a:rPr lang="ru-RU" sz="3200" b="1" dirty="0" err="1"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этиш</a:t>
            </a:r>
            <a:r>
              <a:rPr lang="ru-RU" sz="3200" b="1" dirty="0"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 </a:t>
            </a:r>
            <a:r>
              <a:rPr lang="ru-RU" sz="3200" b="1" dirty="0" err="1"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механизмларини</a:t>
            </a:r>
            <a:r>
              <a:rPr lang="ru-RU" sz="3200" b="1" dirty="0"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 </a:t>
            </a:r>
            <a:r>
              <a:rPr lang="ru-RU" sz="3200" b="1" dirty="0" err="1"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такомиллаштириш</a:t>
            </a:r>
            <a:r>
              <a:rPr lang="ru-RU" sz="3200" b="1" dirty="0"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 </a:t>
            </a:r>
            <a:r>
              <a:rPr lang="ru-RU" sz="3200" b="1" dirty="0" err="1"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бўйича</a:t>
            </a:r>
            <a:r>
              <a:rPr lang="ru-RU" sz="3200" b="1" dirty="0"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 </a:t>
            </a:r>
            <a:r>
              <a:rPr lang="ru-RU" sz="3200" b="1" dirty="0" err="1"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йўналишлар</a:t>
            </a:r>
            <a:r>
              <a:rPr lang="ru-RU" sz="3200" b="1" dirty="0"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:</a:t>
            </a:r>
            <a:endParaRPr lang="ru-RU" sz="8000" b="1" dirty="0">
              <a:latin typeface="Georgia" panose="02040502050405020303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9F41429-BAA5-4AC8-B958-B8561F4093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547446"/>
            <a:ext cx="10823917" cy="4951827"/>
          </a:xfrm>
        </p:spPr>
        <p:txBody>
          <a:bodyPr>
            <a:normAutofit fontScale="925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uz-Cyrl-UZ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инновацион фаолиятни Давлат томонидан тартибга солиш механизмларини тубдан такомиллаштириш;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uz-Cyrl-UZ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иқтисодиёт тармоқлари ва соҳаларига инновацияларни янада самарали жорий этиш  учун шарт-шароитларни яратиш;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uz-Cyrl-UZ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айниқса бунда инновацион лойиҳаларни амалга ошириш учун инвесторлар, шериклар ва бошқа манфаатдор шахсларни жалб этишни кучайтириш;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uz-Cyrl-UZ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янги технологияларни жорий қилиш ва инновацион маҳсулотларни ишлаб чиқариш мақсадида саноат корхоналари билан ўзаро ҳамкорликни кучайтириш ва ҳоказо.</a:t>
            </a:r>
          </a:p>
        </p:txBody>
      </p:sp>
    </p:spTree>
    <p:extLst>
      <p:ext uri="{BB962C8B-B14F-4D97-AF65-F5344CB8AC3E}">
        <p14:creationId xmlns:p14="http://schemas.microsoft.com/office/powerpoint/2010/main" val="15205349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F3E12B-65D9-47D8-9C28-1A53C7401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6"/>
            <a:ext cx="10515600" cy="1554162"/>
          </a:xfrm>
        </p:spPr>
        <p:txBody>
          <a:bodyPr>
            <a:noAutofit/>
          </a:bodyPr>
          <a:lstStyle/>
          <a:p>
            <a:pPr algn="ctr"/>
            <a:r>
              <a:rPr lang="ru-RU" sz="2000" b="1" dirty="0"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Республика </a:t>
            </a:r>
            <a:r>
              <a:rPr lang="ru-RU" sz="2000" b="1" dirty="0" err="1"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иқтисодиётига</a:t>
            </a:r>
            <a:r>
              <a:rPr lang="ru-RU" sz="2000" b="1" dirty="0"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 </a:t>
            </a:r>
            <a:r>
              <a:rPr lang="ru-RU" sz="2000" b="1" dirty="0" err="1"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инновацион</a:t>
            </a:r>
            <a:r>
              <a:rPr lang="ru-RU" sz="2000" b="1" dirty="0"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 </a:t>
            </a:r>
            <a:r>
              <a:rPr lang="ru-RU" sz="2000" b="1" dirty="0" err="1"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ғоялар</a:t>
            </a:r>
            <a:r>
              <a:rPr lang="ru-RU" sz="2000" b="1" dirty="0"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, </a:t>
            </a:r>
            <a:r>
              <a:rPr lang="ru-RU" sz="2000" b="1" dirty="0" err="1"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технологиялар</a:t>
            </a:r>
            <a:r>
              <a:rPr lang="ru-RU" sz="2000" b="1" dirty="0"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 </a:t>
            </a:r>
            <a:r>
              <a:rPr lang="ru-RU" sz="2000" b="1" dirty="0" err="1"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ва</a:t>
            </a:r>
            <a:r>
              <a:rPr lang="ru-RU" sz="2000" b="1" dirty="0"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 </a:t>
            </a:r>
            <a:r>
              <a:rPr lang="ru-RU" sz="2000" b="1" dirty="0" err="1"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лойиҳаларни</a:t>
            </a:r>
            <a:r>
              <a:rPr lang="ru-RU" sz="2000" b="1" dirty="0"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 </a:t>
            </a:r>
            <a:r>
              <a:rPr lang="ru-RU" sz="2000" b="1" dirty="0" err="1"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илмий-амалий</a:t>
            </a:r>
            <a:r>
              <a:rPr lang="ru-RU" sz="2000" b="1" dirty="0"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 </a:t>
            </a:r>
            <a:r>
              <a:rPr lang="ru-RU" sz="2000" b="1" dirty="0" err="1"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тадқиқотлар</a:t>
            </a:r>
            <a:r>
              <a:rPr lang="ru-RU" sz="2000" b="1" dirty="0"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 </a:t>
            </a:r>
            <a:r>
              <a:rPr lang="ru-RU" sz="2000" b="1" dirty="0" err="1"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натижаларини</a:t>
            </a:r>
            <a:r>
              <a:rPr lang="ru-RU" sz="2000" b="1" dirty="0"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 </a:t>
            </a:r>
            <a:r>
              <a:rPr lang="ru-RU" sz="2000" b="1" dirty="0" err="1"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ва</a:t>
            </a:r>
            <a:r>
              <a:rPr lang="ru-RU" sz="2000" b="1" dirty="0"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 </a:t>
            </a:r>
            <a:r>
              <a:rPr lang="ru-RU" sz="2000" b="1" dirty="0" err="1"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наохао</a:t>
            </a:r>
            <a:r>
              <a:rPr lang="ru-RU" sz="2000" b="1" dirty="0"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 </a:t>
            </a:r>
            <a:r>
              <a:rPr lang="ru-RU" sz="2000" b="1" dirty="0" err="1"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ишланмаларни</a:t>
            </a:r>
            <a:r>
              <a:rPr lang="ru-RU" sz="2000" b="1" dirty="0"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 реал </a:t>
            </a:r>
            <a:r>
              <a:rPr lang="ru-RU" sz="2000" b="1" dirty="0" err="1"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иқтисодиёт</a:t>
            </a:r>
            <a:r>
              <a:rPr lang="ru-RU" sz="2000" b="1" dirty="0"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 </a:t>
            </a:r>
            <a:r>
              <a:rPr lang="ru-RU" sz="2000" b="1" dirty="0" err="1"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тармоқлари</a:t>
            </a:r>
            <a:r>
              <a:rPr lang="ru-RU" sz="2000" b="1" dirty="0"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 </a:t>
            </a:r>
            <a:r>
              <a:rPr lang="ru-RU" sz="2000" b="1" dirty="0" err="1"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корхоналарига</a:t>
            </a:r>
            <a:r>
              <a:rPr lang="ru-RU" sz="2000" b="1" dirty="0"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 </a:t>
            </a:r>
            <a:r>
              <a:rPr lang="ru-RU" sz="2000" b="1" dirty="0" err="1"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жорий</a:t>
            </a:r>
            <a:r>
              <a:rPr lang="ru-RU" sz="2000" b="1" dirty="0"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 </a:t>
            </a:r>
            <a:r>
              <a:rPr lang="ru-RU" sz="2000" b="1" dirty="0" err="1"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этиш</a:t>
            </a:r>
            <a:r>
              <a:rPr lang="ru-RU" sz="2000" b="1" dirty="0"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 </a:t>
            </a:r>
            <a:r>
              <a:rPr lang="ru-RU" sz="2000" b="1" dirty="0" err="1"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йўналишлари</a:t>
            </a:r>
            <a:r>
              <a:rPr lang="ru-RU" sz="2000" b="1" dirty="0"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:</a:t>
            </a:r>
            <a:endParaRPr lang="ru-RU" sz="5400" b="1" dirty="0">
              <a:latin typeface="Georgia" panose="02040502050405020303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9F41429-BAA5-4AC8-B958-B8561F4093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547446"/>
            <a:ext cx="10823917" cy="4951827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uz-Cyrl-UZ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ишлаб чиқариш тармоқлари корхоналарига инновацион ғоялар, лойиҳалар жорий этиш соҳасига инвестицияларни кенг жалб этишни кучайтириш;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uz-Cyrl-UZ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яратилган янги технологияларни тижоратлаштиришни ошириш ва уларни ташқи бозорларга олиб чиқишни йўлга қўйиш;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uz-Cyrl-UZ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инновацион ғоялар, технологиялар ва лойиҳаларни тўлақонли реализация қилиш учун хорижий инвестицияларни жалб қилишни кучайтириш;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uz-Cyrl-UZ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яратилган инновацион ғоялар, технологиялар ва лойиҳаларни мувофаққиятли ишлаб чиқаришга жорий этган (хусусий сектор вакиллари, эркин иқтисодий ва кичик саноат зоналари корхоналари) иштирокчилари натижаларини намойиш этишни ошириш ва ҳоказо.</a:t>
            </a:r>
          </a:p>
        </p:txBody>
      </p:sp>
    </p:spTree>
    <p:extLst>
      <p:ext uri="{BB962C8B-B14F-4D97-AF65-F5344CB8AC3E}">
        <p14:creationId xmlns:p14="http://schemas.microsoft.com/office/powerpoint/2010/main" val="21945754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F3E12B-65D9-47D8-9C28-1A53C7401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6"/>
            <a:ext cx="10515600" cy="1554162"/>
          </a:xfrm>
        </p:spPr>
        <p:txBody>
          <a:bodyPr>
            <a:normAutofit/>
          </a:bodyPr>
          <a:lstStyle/>
          <a:p>
            <a:pPr algn="ctr"/>
            <a:r>
              <a:rPr lang="uz-Cyrl-UZ" sz="2800" b="1" dirty="0"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ИННОВАЦИЯЛАР ЯРМАРКАСИНИ ТИЗИМЛИ ТАШКИЛ ЭТИШ ҚУЙИДАГИЛАРНИ ЎЗ ИЧИГА ОЛАДИ</a:t>
            </a:r>
            <a:endParaRPr lang="ru-RU" sz="11500" b="1" dirty="0">
              <a:latin typeface="Georgia" panose="02040502050405020303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9F41429-BAA5-4AC8-B958-B8561F4093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547446"/>
            <a:ext cx="10823917" cy="4951827"/>
          </a:xfrm>
        </p:spPr>
        <p:txBody>
          <a:bodyPr>
            <a:normAutofit fontScale="92500"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uz-Cyrl-UZ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“Ташаббускор бизнес” блоки асосида. Бунда тайёр илмий ва инновацион ишланмалар натижаларини ва технологияларини махсус кўргазма майдонида ташкил этилади ва тижоратлаштириш фаолияти ёритилиши ташкил этилади;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uz-Cyrl-UZ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Инновацион ечимлар блоки асосида. Бунда макет ва прототип кўринишида энг зур маҳаллий илмий ва инновацион ишланмаларни намойиш этиш шаклида ташкил этилади;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uz-Cyrl-UZ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Кооперацион алоқалар блоки асосида. Ўзаро фойдали ҳамкорликни йўлга қўйиш, шерикчилик ҳамда иқтисодиётнинг айрим тармоқлари соҳасидаги долзарб масалаларни кўриб чиқиш учун махсус платформадан фойдаланиш;</a:t>
            </a:r>
          </a:p>
        </p:txBody>
      </p:sp>
    </p:spTree>
    <p:extLst>
      <p:ext uri="{BB962C8B-B14F-4D97-AF65-F5344CB8AC3E}">
        <p14:creationId xmlns:p14="http://schemas.microsoft.com/office/powerpoint/2010/main" val="374167270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9902</TotalTime>
  <Words>582</Words>
  <Application>Microsoft Office PowerPoint</Application>
  <PresentationFormat>Широкоэкранный</PresentationFormat>
  <Paragraphs>44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8" baseType="lpstr">
      <vt:lpstr>Arial</vt:lpstr>
      <vt:lpstr>Calibri</vt:lpstr>
      <vt:lpstr>Calibri Light</vt:lpstr>
      <vt:lpstr>Century Gothic</vt:lpstr>
      <vt:lpstr>Georgia</vt:lpstr>
      <vt:lpstr>Times New Roman</vt:lpstr>
      <vt:lpstr>Wingdings</vt:lpstr>
      <vt:lpstr>Тема Office</vt:lpstr>
      <vt:lpstr>Презентация PowerPoint</vt:lpstr>
      <vt:lpstr>Презентация PowerPoint</vt:lpstr>
      <vt:lpstr>Презентация PowerPoint</vt:lpstr>
      <vt:lpstr>Ўзбекистон Республикасида фан-таълим ишлаб чиқариш интеграциясининг асосий йўналишлари</vt:lpstr>
      <vt:lpstr>Илм-фан ва илмий фаолият соҳасидаги йўналишлар:</vt:lpstr>
      <vt:lpstr>Иқтисодиёт тармоқлари ва соҳаларига инновацияларни жорий этиш механизмларини такомиллаштириш бўйича йўналишлар:</vt:lpstr>
      <vt:lpstr>Иқтисодиёт тармоқлари ва соҳаларига инновацияларни жорий этиш механизмларини такомиллаштириш бўйича йўналишлар:</vt:lpstr>
      <vt:lpstr>Республика иқтисодиётига инновацион ғоялар, технологиялар ва лойиҳаларни илмий-амалий тадқиқотлар натижаларини ва наохао ишланмаларни реал иқтисодиёт тармоқлари корхоналарига жорий этиш йўналишлари:</vt:lpstr>
      <vt:lpstr>ИННОВАЦИЯЛАР ЯРМАРКАСИНИ ТИЗИМЛИ ТАШКИЛ ЭТИШ ҚУЙИДАГИЛАРНИ ЎЗ ИЧИГА ОЛАДИ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Пользователь Windows</dc:creator>
  <cp:lastModifiedBy>Farrukh</cp:lastModifiedBy>
  <cp:revision>74</cp:revision>
  <dcterms:created xsi:type="dcterms:W3CDTF">2020-09-04T05:46:45Z</dcterms:created>
  <dcterms:modified xsi:type="dcterms:W3CDTF">2020-12-15T06:00:06Z</dcterms:modified>
</cp:coreProperties>
</file>