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  <p:sldMasterId id="2147483820" r:id="rId2"/>
    <p:sldMasterId id="2147483837" r:id="rId3"/>
  </p:sldMasterIdLst>
  <p:notesMasterIdLst>
    <p:notesMasterId r:id="rId30"/>
  </p:notesMasterIdLst>
  <p:sldIdLst>
    <p:sldId id="258" r:id="rId4"/>
    <p:sldId id="346" r:id="rId5"/>
    <p:sldId id="360" r:id="rId6"/>
    <p:sldId id="362" r:id="rId7"/>
    <p:sldId id="364" r:id="rId8"/>
    <p:sldId id="363" r:id="rId9"/>
    <p:sldId id="357" r:id="rId10"/>
    <p:sldId id="374" r:id="rId11"/>
    <p:sldId id="375" r:id="rId12"/>
    <p:sldId id="376" r:id="rId13"/>
    <p:sldId id="377" r:id="rId14"/>
    <p:sldId id="365" r:id="rId15"/>
    <p:sldId id="366" r:id="rId16"/>
    <p:sldId id="367" r:id="rId17"/>
    <p:sldId id="369" r:id="rId18"/>
    <p:sldId id="370" r:id="rId19"/>
    <p:sldId id="372" r:id="rId20"/>
    <p:sldId id="373" r:id="rId21"/>
    <p:sldId id="385" r:id="rId22"/>
    <p:sldId id="378" r:id="rId23"/>
    <p:sldId id="379" r:id="rId24"/>
    <p:sldId id="380" r:id="rId25"/>
    <p:sldId id="381" r:id="rId26"/>
    <p:sldId id="382" r:id="rId27"/>
    <p:sldId id="383" r:id="rId28"/>
    <p:sldId id="38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364" autoAdjust="0"/>
  </p:normalViewPr>
  <p:slideViewPr>
    <p:cSldViewPr snapToGrid="0">
      <p:cViewPr varScale="1">
        <p:scale>
          <a:sx n="110" d="100"/>
          <a:sy n="110" d="100"/>
        </p:scale>
        <p:origin x="1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678215850258868E-2"/>
          <c:y val="0.21078643242122719"/>
          <c:w val="0.91150552176762945"/>
          <c:h val="0.605282701077943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Заболеваемость по COVID-19 в Республике Узбекистан по 7-ти дневкам на 17:00 ЦЕВ</c:v>
                </c:pt>
              </c:strCache>
            </c:strRef>
          </c:tx>
          <c:invertIfNegative val="0"/>
          <c:cat>
            <c:strRef>
              <c:f>Лист1!$A$2:$A$38</c:f>
              <c:strCache>
                <c:ptCount val="37"/>
                <c:pt idx="0">
                  <c:v>14.03-20.03</c:v>
                </c:pt>
                <c:pt idx="1">
                  <c:v>21.03-27.03</c:v>
                </c:pt>
                <c:pt idx="2">
                  <c:v>28.03-03.04</c:v>
                </c:pt>
                <c:pt idx="3">
                  <c:v>04.04--10.04</c:v>
                </c:pt>
                <c:pt idx="4">
                  <c:v>11.04-17.04</c:v>
                </c:pt>
                <c:pt idx="5">
                  <c:v>18.04-24.04</c:v>
                </c:pt>
                <c:pt idx="6">
                  <c:v>25.04-01.05</c:v>
                </c:pt>
                <c:pt idx="7">
                  <c:v>02.05-08.05</c:v>
                </c:pt>
                <c:pt idx="8">
                  <c:v>09.05-15.05</c:v>
                </c:pt>
                <c:pt idx="9">
                  <c:v>16.05-22.05</c:v>
                </c:pt>
                <c:pt idx="10">
                  <c:v>23.05-29.05</c:v>
                </c:pt>
                <c:pt idx="11">
                  <c:v>30.05-05.06</c:v>
                </c:pt>
                <c:pt idx="12">
                  <c:v>06.06-12.06</c:v>
                </c:pt>
                <c:pt idx="13">
                  <c:v>13.06-19.06</c:v>
                </c:pt>
                <c:pt idx="14">
                  <c:v>20.06-26.06</c:v>
                </c:pt>
                <c:pt idx="15">
                  <c:v>27.06-03.07</c:v>
                </c:pt>
                <c:pt idx="16">
                  <c:v>04.07-10.07</c:v>
                </c:pt>
                <c:pt idx="17">
                  <c:v>11.07-17.07</c:v>
                </c:pt>
                <c:pt idx="18">
                  <c:v>18.07-24.07</c:v>
                </c:pt>
                <c:pt idx="19">
                  <c:v>25.07-31.07</c:v>
                </c:pt>
                <c:pt idx="20">
                  <c:v>01.08-07.08</c:v>
                </c:pt>
                <c:pt idx="21">
                  <c:v>08.08-14.08</c:v>
                </c:pt>
                <c:pt idx="22">
                  <c:v>15.08-21.08</c:v>
                </c:pt>
                <c:pt idx="23">
                  <c:v>22.08-28.08</c:v>
                </c:pt>
                <c:pt idx="24">
                  <c:v>29.08-04.09</c:v>
                </c:pt>
                <c:pt idx="25">
                  <c:v>05.09-11.09</c:v>
                </c:pt>
                <c:pt idx="26">
                  <c:v>12.09-18.09</c:v>
                </c:pt>
                <c:pt idx="27">
                  <c:v>19.09-25.09</c:v>
                </c:pt>
                <c:pt idx="28">
                  <c:v>26.09-02.10</c:v>
                </c:pt>
                <c:pt idx="29">
                  <c:v>03.10-09.10</c:v>
                </c:pt>
                <c:pt idx="30">
                  <c:v>10.10-16.10</c:v>
                </c:pt>
                <c:pt idx="31">
                  <c:v>17.10-23.10</c:v>
                </c:pt>
                <c:pt idx="32">
                  <c:v>24.10-30.10</c:v>
                </c:pt>
                <c:pt idx="33">
                  <c:v>31.10-06.11</c:v>
                </c:pt>
                <c:pt idx="34">
                  <c:v>07.11-13.11</c:v>
                </c:pt>
                <c:pt idx="35">
                  <c:v>14.11-20.11</c:v>
                </c:pt>
                <c:pt idx="36">
                  <c:v>21.11-27.11</c:v>
                </c:pt>
              </c:strCache>
            </c:strRef>
          </c:cat>
          <c:val>
            <c:numRef>
              <c:f>Лист1!$B$2:$B$38</c:f>
              <c:numCache>
                <c:formatCode>General</c:formatCode>
                <c:ptCount val="37"/>
                <c:pt idx="0">
                  <c:v>33</c:v>
                </c:pt>
                <c:pt idx="1">
                  <c:v>55</c:v>
                </c:pt>
                <c:pt idx="2">
                  <c:v>137</c:v>
                </c:pt>
                <c:pt idx="3">
                  <c:v>402</c:v>
                </c:pt>
                <c:pt idx="4">
                  <c:v>766</c:v>
                </c:pt>
                <c:pt idx="5">
                  <c:v>388</c:v>
                </c:pt>
                <c:pt idx="6">
                  <c:v>297</c:v>
                </c:pt>
                <c:pt idx="7">
                  <c:v>249</c:v>
                </c:pt>
                <c:pt idx="8">
                  <c:v>358</c:v>
                </c:pt>
                <c:pt idx="9">
                  <c:v>346</c:v>
                </c:pt>
                <c:pt idx="10">
                  <c:v>440</c:v>
                </c:pt>
                <c:pt idx="11">
                  <c:v>519</c:v>
                </c:pt>
                <c:pt idx="12">
                  <c:v>850</c:v>
                </c:pt>
                <c:pt idx="13">
                  <c:v>1083</c:v>
                </c:pt>
                <c:pt idx="14">
                  <c:v>1400</c:v>
                </c:pt>
                <c:pt idx="15">
                  <c:v>2006</c:v>
                </c:pt>
                <c:pt idx="16">
                  <c:v>2531</c:v>
                </c:pt>
                <c:pt idx="17">
                  <c:v>3625</c:v>
                </c:pt>
                <c:pt idx="18">
                  <c:v>3697</c:v>
                </c:pt>
                <c:pt idx="19">
                  <c:v>4594</c:v>
                </c:pt>
                <c:pt idx="20">
                  <c:v>5284</c:v>
                </c:pt>
                <c:pt idx="21">
                  <c:v>4764</c:v>
                </c:pt>
                <c:pt idx="22">
                  <c:v>4125</c:v>
                </c:pt>
                <c:pt idx="23">
                  <c:v>2774</c:v>
                </c:pt>
                <c:pt idx="24">
                  <c:v>2278</c:v>
                </c:pt>
                <c:pt idx="25">
                  <c:v>3162</c:v>
                </c:pt>
                <c:pt idx="26">
                  <c:v>4093</c:v>
                </c:pt>
                <c:pt idx="27">
                  <c:v>4139</c:v>
                </c:pt>
                <c:pt idx="28">
                  <c:v>3254</c:v>
                </c:pt>
                <c:pt idx="29">
                  <c:v>2696</c:v>
                </c:pt>
                <c:pt idx="30">
                  <c:v>2246</c:v>
                </c:pt>
                <c:pt idx="31">
                  <c:v>2136</c:v>
                </c:pt>
                <c:pt idx="32">
                  <c:v>1904</c:v>
                </c:pt>
                <c:pt idx="33">
                  <c:v>1595</c:v>
                </c:pt>
                <c:pt idx="34">
                  <c:v>1531</c:v>
                </c:pt>
                <c:pt idx="35">
                  <c:v>1454</c:v>
                </c:pt>
                <c:pt idx="36">
                  <c:v>1305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C4-454A-BB76-1C7D7EA0B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9951392"/>
        <c:axId val="199951784"/>
      </c:barChart>
      <c:catAx>
        <c:axId val="1999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199951784"/>
        <c:crosses val="autoZero"/>
        <c:auto val="1"/>
        <c:lblAlgn val="ctr"/>
        <c:lblOffset val="100"/>
        <c:noMultiLvlLbl val="0"/>
      </c:catAx>
      <c:valAx>
        <c:axId val="1999517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199951392"/>
        <c:crosses val="autoZero"/>
        <c:crossBetween val="between"/>
      </c:valAx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Переболели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Лист1!$A$2:$A$16</c:f>
              <c:strCache>
                <c:ptCount val="15"/>
                <c:pt idx="0">
                  <c:v>Р. Каракалпак.</c:v>
                </c:pt>
                <c:pt idx="1">
                  <c:v>Андижанск. о.</c:v>
                </c:pt>
                <c:pt idx="2">
                  <c:v>Бухарская о.</c:v>
                </c:pt>
                <c:pt idx="3">
                  <c:v>Джизакская о.</c:v>
                </c:pt>
                <c:pt idx="4">
                  <c:v>Кашкадарь. о.</c:v>
                </c:pt>
                <c:pt idx="5">
                  <c:v>Навоийская о.</c:v>
                </c:pt>
                <c:pt idx="6">
                  <c:v>Наманганская о.</c:v>
                </c:pt>
                <c:pt idx="7">
                  <c:v>Самаркандская о.</c:v>
                </c:pt>
                <c:pt idx="8">
                  <c:v>Сырдарьинская о.</c:v>
                </c:pt>
                <c:pt idx="9">
                  <c:v>Сурхандарь. о.</c:v>
                </c:pt>
                <c:pt idx="10">
                  <c:v>Ферганская о.</c:v>
                </c:pt>
                <c:pt idx="11">
                  <c:v>Хорезмская о.</c:v>
                </c:pt>
                <c:pt idx="12">
                  <c:v>Ташкентская о.</c:v>
                </c:pt>
                <c:pt idx="13">
                  <c:v>г. Ташкент</c:v>
                </c:pt>
                <c:pt idx="14">
                  <c:v>В ср. по Узбекистану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0.02</c:v>
                </c:pt>
                <c:pt idx="1">
                  <c:v>0.04</c:v>
                </c:pt>
                <c:pt idx="2">
                  <c:v>0.05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0.03</c:v>
                </c:pt>
                <c:pt idx="7">
                  <c:v>0.03</c:v>
                </c:pt>
                <c:pt idx="8">
                  <c:v>0.08</c:v>
                </c:pt>
                <c:pt idx="9">
                  <c:v>0.02</c:v>
                </c:pt>
                <c:pt idx="10">
                  <c:v>0.01</c:v>
                </c:pt>
                <c:pt idx="11">
                  <c:v>0.02</c:v>
                </c:pt>
                <c:pt idx="12">
                  <c:v>0.15</c:v>
                </c:pt>
                <c:pt idx="13">
                  <c:v>0.72</c:v>
                </c:pt>
                <c:pt idx="14">
                  <c:v>0.09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Выявлено с наличием антител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Лист1!$A$2:$A$16</c:f>
              <c:strCache>
                <c:ptCount val="15"/>
                <c:pt idx="0">
                  <c:v>Р. Каракалпак.</c:v>
                </c:pt>
                <c:pt idx="1">
                  <c:v>Андижанск. о.</c:v>
                </c:pt>
                <c:pt idx="2">
                  <c:v>Бухарская о.</c:v>
                </c:pt>
                <c:pt idx="3">
                  <c:v>Джизакская о.</c:v>
                </c:pt>
                <c:pt idx="4">
                  <c:v>Кашкадарь. о.</c:v>
                </c:pt>
                <c:pt idx="5">
                  <c:v>Навоийская о.</c:v>
                </c:pt>
                <c:pt idx="6">
                  <c:v>Наманганская о.</c:v>
                </c:pt>
                <c:pt idx="7">
                  <c:v>Самаркандская о.</c:v>
                </c:pt>
                <c:pt idx="8">
                  <c:v>Сырдарьинская о.</c:v>
                </c:pt>
                <c:pt idx="9">
                  <c:v>Сурхандарь. о.</c:v>
                </c:pt>
                <c:pt idx="10">
                  <c:v>Ферганская о.</c:v>
                </c:pt>
                <c:pt idx="11">
                  <c:v>Хорезмская о.</c:v>
                </c:pt>
                <c:pt idx="12">
                  <c:v>Ташкентская о.</c:v>
                </c:pt>
                <c:pt idx="13">
                  <c:v>г. Ташкент</c:v>
                </c:pt>
                <c:pt idx="14">
                  <c:v>В ср. по Узбекистану</c:v>
                </c:pt>
              </c:strCache>
            </c:strRef>
          </c:cat>
          <c:val>
            <c:numRef>
              <c:f>Лист1!$C$2:$C$16</c:f>
              <c:numCache>
                <c:formatCode>0.0</c:formatCode>
                <c:ptCount val="15"/>
                <c:pt idx="0">
                  <c:v>32</c:v>
                </c:pt>
                <c:pt idx="1">
                  <c:v>6.04</c:v>
                </c:pt>
                <c:pt idx="2">
                  <c:v>38.049999999999997</c:v>
                </c:pt>
                <c:pt idx="3">
                  <c:v>15.01</c:v>
                </c:pt>
                <c:pt idx="4">
                  <c:v>17.03</c:v>
                </c:pt>
                <c:pt idx="5">
                  <c:v>34.049999999999997</c:v>
                </c:pt>
                <c:pt idx="6">
                  <c:v>8.0299999999999994</c:v>
                </c:pt>
                <c:pt idx="7">
                  <c:v>31.03</c:v>
                </c:pt>
                <c:pt idx="8">
                  <c:v>16.079999999999998</c:v>
                </c:pt>
                <c:pt idx="9">
                  <c:v>32.020000000000003</c:v>
                </c:pt>
                <c:pt idx="10">
                  <c:v>5.01</c:v>
                </c:pt>
                <c:pt idx="11">
                  <c:v>36.020000000000003</c:v>
                </c:pt>
                <c:pt idx="12">
                  <c:v>24.15</c:v>
                </c:pt>
                <c:pt idx="13">
                  <c:v>20.72</c:v>
                </c:pt>
                <c:pt idx="14">
                  <c:v>23.09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276184"/>
        <c:axId val="199276576"/>
      </c:barChart>
      <c:catAx>
        <c:axId val="19927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276576"/>
        <c:crosses val="autoZero"/>
        <c:auto val="1"/>
        <c:lblAlgn val="ctr"/>
        <c:lblOffset val="100"/>
        <c:noMultiLvlLbl val="0"/>
      </c:catAx>
      <c:valAx>
        <c:axId val="19927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27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15332458442699E-2"/>
          <c:y val="2.5655510223270887E-2"/>
          <c:w val="0.89050688976377956"/>
          <c:h val="0.6419508178175957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2016г.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Лист1!$B$1:$H$1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Лист1!$B$2:$H$2</c:f>
              <c:numCache>
                <c:formatCode>General</c:formatCode>
                <c:ptCount val="7"/>
                <c:pt idx="0">
                  <c:v>8986</c:v>
                </c:pt>
                <c:pt idx="1">
                  <c:v>13307</c:v>
                </c:pt>
                <c:pt idx="2">
                  <c:v>13515</c:v>
                </c:pt>
                <c:pt idx="3">
                  <c:v>12809</c:v>
                </c:pt>
                <c:pt idx="4">
                  <c:v>12426</c:v>
                </c:pt>
                <c:pt idx="5">
                  <c:v>12809</c:v>
                </c:pt>
                <c:pt idx="6">
                  <c:v>12118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2017г.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Лист1!$B$1:$H$1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Лист1!$B$3:$H$3</c:f>
              <c:numCache>
                <c:formatCode>General</c:formatCode>
                <c:ptCount val="7"/>
                <c:pt idx="0">
                  <c:v>11088</c:v>
                </c:pt>
                <c:pt idx="1">
                  <c:v>13834</c:v>
                </c:pt>
                <c:pt idx="2">
                  <c:v>14407</c:v>
                </c:pt>
                <c:pt idx="3">
                  <c:v>12879</c:v>
                </c:pt>
                <c:pt idx="4">
                  <c:v>13913</c:v>
                </c:pt>
                <c:pt idx="5">
                  <c:v>12998</c:v>
                </c:pt>
                <c:pt idx="6">
                  <c:v>13844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2018г.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Лист1!$B$1:$H$1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Лист1!$B$4:$H$4</c:f>
              <c:numCache>
                <c:formatCode>General</c:formatCode>
                <c:ptCount val="7"/>
                <c:pt idx="0">
                  <c:v>10089</c:v>
                </c:pt>
                <c:pt idx="1">
                  <c:v>13645</c:v>
                </c:pt>
                <c:pt idx="2">
                  <c:v>13972</c:v>
                </c:pt>
                <c:pt idx="3">
                  <c:v>12983</c:v>
                </c:pt>
                <c:pt idx="4">
                  <c:v>13263</c:v>
                </c:pt>
                <c:pt idx="5">
                  <c:v>11610</c:v>
                </c:pt>
                <c:pt idx="6">
                  <c:v>14219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2019г.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Лист1!$B$1:$H$1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Лист1!$B$5:$H$5</c:f>
              <c:numCache>
                <c:formatCode>General</c:formatCode>
                <c:ptCount val="7"/>
                <c:pt idx="0">
                  <c:v>11329</c:v>
                </c:pt>
                <c:pt idx="1">
                  <c:v>13018</c:v>
                </c:pt>
                <c:pt idx="2">
                  <c:v>12540</c:v>
                </c:pt>
                <c:pt idx="3">
                  <c:v>13143</c:v>
                </c:pt>
                <c:pt idx="4">
                  <c:v>13158</c:v>
                </c:pt>
                <c:pt idx="5">
                  <c:v>11045</c:v>
                </c:pt>
                <c:pt idx="6">
                  <c:v>14777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2020г.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Лист1!$B$1:$H$1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Лист1!$B$6:$H$6</c:f>
              <c:numCache>
                <c:formatCode>General</c:formatCode>
                <c:ptCount val="7"/>
                <c:pt idx="0">
                  <c:v>11139</c:v>
                </c:pt>
                <c:pt idx="1">
                  <c:v>13693</c:v>
                </c:pt>
                <c:pt idx="2">
                  <c:v>12633</c:v>
                </c:pt>
                <c:pt idx="3">
                  <c:v>11613</c:v>
                </c:pt>
                <c:pt idx="4">
                  <c:v>11792</c:v>
                </c:pt>
                <c:pt idx="5">
                  <c:v>13787</c:v>
                </c:pt>
                <c:pt idx="6">
                  <c:v>17369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9276968"/>
        <c:axId val="199278144"/>
      </c:lineChart>
      <c:catAx>
        <c:axId val="19927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278144"/>
        <c:crosses val="autoZero"/>
        <c:auto val="1"/>
        <c:lblAlgn val="ctr"/>
        <c:lblOffset val="100"/>
        <c:noMultiLvlLbl val="0"/>
      </c:catAx>
      <c:valAx>
        <c:axId val="19927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276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E65D-7C8F-435D-94C8-61AF7E429D4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AD9B-7231-479F-9D6B-C44232BAE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22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 userDrawn="1"/>
        </p:nvGrpSpPr>
        <p:grpSpPr>
          <a:xfrm>
            <a:off x="179513" y="1628800"/>
            <a:ext cx="8784976" cy="4356515"/>
            <a:chOff x="179513" y="1628800"/>
            <a:chExt cx="8784976" cy="4356515"/>
          </a:xfrm>
        </p:grpSpPr>
        <p:pic>
          <p:nvPicPr>
            <p:cNvPr id="9" name="Рисунок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30000"/>
                      </a14:imgEffect>
                      <a14:imgEffect>
                        <a14:saturation sat="281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83" y="1756611"/>
              <a:ext cx="7828817" cy="4228704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 userDrawn="1"/>
          </p:nvSpPr>
          <p:spPr>
            <a:xfrm>
              <a:off x="629383" y="1628800"/>
              <a:ext cx="8057417" cy="4228704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79513" y="3717032"/>
              <a:ext cx="8784976" cy="0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129E3-D2A2-43F0-9078-F9E2F4C7214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prstClr val="white"/>
                </a:solidFill>
              </a:rPr>
              <a:t>Министерство здравоохранения Республики Узбекистан</a:t>
            </a:r>
          </a:p>
          <a:p>
            <a:pPr algn="ctr"/>
            <a:r>
              <a:rPr lang="ru-RU" sz="2800" b="1" dirty="0" smtClean="0">
                <a:solidFill>
                  <a:prstClr val="white"/>
                </a:solidFill>
              </a:rPr>
              <a:t>Научно-исследовательский институт </a:t>
            </a:r>
          </a:p>
          <a:p>
            <a:pPr algn="ctr"/>
            <a:r>
              <a:rPr lang="ru-RU" sz="2800" b="1" dirty="0" smtClean="0">
                <a:solidFill>
                  <a:prstClr val="white"/>
                </a:solidFill>
              </a:rPr>
              <a:t>ВИРУСОЛОГИИ</a:t>
            </a:r>
            <a:endParaRPr lang="ru-RU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EA2600-DD87-40DD-A908-F98FA21A1DD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4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1" cy="8451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2" y="396875"/>
            <a:ext cx="4476751" cy="8451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F8B8B-07E8-4D61-BEB6-3C840BA6447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0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8" y="245163"/>
            <a:ext cx="3689578" cy="951436"/>
          </a:xfrm>
          <a:prstGeom prst="rect">
            <a:avLst/>
          </a:prstGeom>
          <a:effectLst>
            <a:outerShdw blurRad="228600" dir="8760000" sx="102000" sy="102000" algn="t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08786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976" cy="520366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3" y="852026"/>
            <a:ext cx="8784976" cy="54974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21321"/>
            <a:ext cx="1494083" cy="385281"/>
          </a:xfrm>
          <a:prstGeom prst="rect">
            <a:avLst/>
          </a:prstGeom>
          <a:effectLst>
            <a:outerShdw blurRad="228600" dir="8760000" sx="102000" sy="102000" algn="t" rotWithShape="0">
              <a:schemeClr val="bg1"/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4952144" y="6421321"/>
            <a:ext cx="401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800000"/>
                </a:solidFill>
              </a:rPr>
              <a:t>www.virology.uz</a:t>
            </a:r>
            <a:endParaRPr lang="ru-RU" sz="1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85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1" y="2311403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05201" y="2311403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4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61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0099"/>
            <a:ext cx="8784976" cy="53689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61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73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5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976" cy="864096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3" y="1124744"/>
            <a:ext cx="8784976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79513" y="1052736"/>
            <a:ext cx="8784976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871907" y="6504996"/>
            <a:ext cx="2133600" cy="364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3EBEC5-9F2A-4236-92B1-62C783750FF3}" type="datetime1">
              <a:rPr lang="ru-RU" smtClean="0">
                <a:solidFill>
                  <a:prstClr val="white"/>
                </a:solidFill>
              </a:rPr>
              <a:pPr/>
              <a:t>09.12.2020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6135" y="6509233"/>
            <a:ext cx="2133600" cy="364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6CEAA5-5F51-45BB-ABE4-0632AD89AF2E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537221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prstClr val="white"/>
                </a:solidFill>
              </a:rPr>
              <a:t>НИИ Вирусологии МЗ </a:t>
            </a:r>
            <a:r>
              <a:rPr lang="ru-RU" sz="1400" b="1" dirty="0" err="1" smtClean="0">
                <a:solidFill>
                  <a:prstClr val="white"/>
                </a:solidFill>
              </a:rPr>
              <a:t>РУз</a:t>
            </a:r>
            <a:endParaRPr lang="ru-RU" sz="1400" b="1" dirty="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37221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prstClr val="white"/>
                </a:solidFill>
              </a:rPr>
              <a:t>НИИ Вирусологии МЗ </a:t>
            </a:r>
            <a:r>
              <a:rPr lang="ru-RU" sz="1400" b="1" dirty="0" err="1" smtClean="0">
                <a:solidFill>
                  <a:prstClr val="white"/>
                </a:solidFill>
              </a:rPr>
              <a:t>РУз</a:t>
            </a:r>
            <a:endParaRPr lang="ru-RU" sz="1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54434" y="6526937"/>
            <a:ext cx="412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prstClr val="white"/>
                </a:solidFill>
              </a:rPr>
              <a:t>www.virology.uz</a:t>
            </a:r>
            <a:endParaRPr lang="ru-RU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9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2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35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1" cy="84518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2" y="396875"/>
            <a:ext cx="4476751" cy="84518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97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8" y="245163"/>
            <a:ext cx="3689578" cy="951436"/>
          </a:xfrm>
          <a:prstGeom prst="rect">
            <a:avLst/>
          </a:prstGeom>
          <a:effectLst>
            <a:outerShdw blurRad="228600" dir="8760000" sx="102000" sy="102000" algn="t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44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8" y="245163"/>
            <a:ext cx="3689578" cy="951436"/>
          </a:xfrm>
          <a:prstGeom prst="rect">
            <a:avLst/>
          </a:prstGeom>
          <a:effectLst>
            <a:outerShdw blurRad="228600" dir="8760000" sx="102000" sy="102000" algn="t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39750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3" y="801384"/>
            <a:ext cx="8784976" cy="5555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79513" y="141196"/>
            <a:ext cx="8784976" cy="51635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21321"/>
            <a:ext cx="1494083" cy="385281"/>
          </a:xfrm>
          <a:prstGeom prst="rect">
            <a:avLst/>
          </a:prstGeom>
          <a:effectLst>
            <a:outerShdw blurRad="228600" dir="8760000" sx="102000" sy="102000" algn="t" rotWithShape="0">
              <a:schemeClr val="bg1"/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952144" y="6421321"/>
            <a:ext cx="401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800000"/>
                </a:solidFill>
              </a:rPr>
              <a:t>www.virology.uz</a:t>
            </a:r>
            <a:endParaRPr lang="ru-RU" sz="1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24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8" y="245163"/>
            <a:ext cx="3689578" cy="951436"/>
          </a:xfrm>
          <a:prstGeom prst="rect">
            <a:avLst/>
          </a:prstGeom>
          <a:effectLst>
            <a:outerShdw blurRad="228600" dir="8760000" sx="102000" sy="102000" algn="t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25256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3" y="1196752"/>
            <a:ext cx="8784976" cy="51218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21321"/>
            <a:ext cx="1494083" cy="385281"/>
          </a:xfrm>
          <a:prstGeom prst="rect">
            <a:avLst/>
          </a:prstGeom>
          <a:effectLst>
            <a:outerShdw blurRad="228600" dir="8760000" sx="102000" sy="102000" algn="t" rotWithShape="0">
              <a:schemeClr val="bg1"/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952144" y="6421321"/>
            <a:ext cx="401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800000"/>
                </a:solidFill>
              </a:rPr>
              <a:t>www.virology.uz</a:t>
            </a:r>
            <a:endParaRPr lang="ru-RU" sz="1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49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87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3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D8C746-8ECA-407E-8B2B-391304F5466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949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FE2A3-94E5-48DB-A157-EFDEFC9FDB1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0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FE2A3-94E5-48DB-A157-EFDEFC9FDB1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51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4A68-658A-41E0-A5D8-C0651592C900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73D2-B1F6-4170-85B1-341F385D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354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278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10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55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503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1" y="2311403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05201" y="2311403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9C291-DF3E-49E0-AEAF-86C99AAC73C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309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533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06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653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2ABC-F928-4870-804E-583545874832}" type="datetimeFigureOut">
              <a:rPr lang="ru-RU" smtClean="0">
                <a:solidFill>
                  <a:prstClr val="black"/>
                </a:solidFill>
              </a:rPr>
              <a:pPr/>
              <a:t>09.12.2020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0F5C-9220-4467-8227-74AF5D9AB7F5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4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6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E05B9-780B-4A64-B9FC-22E0AE9092E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9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2E0920-06BB-475F-AD75-2C2170FF721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2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A70258-EA87-4F3F-B609-7A6E4363291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F339-4AD7-40E6-83C6-C98A4895873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5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4CD42-5F8A-4A69-B8F1-496D1BC7690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0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79513" y="274760"/>
            <a:ext cx="8784976" cy="7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179513" y="1196752"/>
            <a:ext cx="878497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840"/>
            <a:ext cx="2133600" cy="364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A132B77E-EE39-4601-9D3D-07586324649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840"/>
            <a:ext cx="2895600" cy="364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840"/>
            <a:ext cx="2133600" cy="364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79513" y="274760"/>
            <a:ext cx="8784976" cy="7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179513" y="1140432"/>
            <a:ext cx="8784976" cy="519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21321"/>
            <a:ext cx="1494083" cy="385281"/>
          </a:xfrm>
          <a:prstGeom prst="rect">
            <a:avLst/>
          </a:prstGeom>
          <a:effectLst>
            <a:outerShdw blurRad="228600" dir="8760000" sx="102000" sy="102000" algn="t" rotWithShape="0">
              <a:schemeClr val="bg1"/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952144" y="6421321"/>
            <a:ext cx="401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800000"/>
                </a:solidFill>
              </a:rPr>
              <a:t>www.virology.uz</a:t>
            </a:r>
            <a:endParaRPr lang="ru-RU" sz="1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684" r:id="rId17"/>
    <p:sldLayoutId id="2147483698" r:id="rId18"/>
    <p:sldLayoutId id="2147483699" r:id="rId19"/>
    <p:sldLayoutId id="2147483722" r:id="rId20"/>
    <p:sldLayoutId id="2147483723" r:id="rId2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0" kern="12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B77E-EE39-4601-9D3D-07586324649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EAA5-5F51-45BB-ABE4-0632AD89AF2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885" y="1878146"/>
            <a:ext cx="8018239" cy="3142445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Оказание медицинской помощи населению Республики в сфере вирусологии</a:t>
            </a:r>
          </a:p>
          <a:p>
            <a:endParaRPr lang="ru-RU" sz="2800" b="1" dirty="0" smtClean="0">
              <a:solidFill>
                <a:schemeClr val="tx1"/>
              </a:solidFill>
            </a:endParaRPr>
          </a:p>
          <a:p>
            <a:endParaRPr lang="ru-RU" sz="2800" b="1" dirty="0">
              <a:solidFill>
                <a:schemeClr val="tx1"/>
              </a:solidFill>
            </a:endParaRPr>
          </a:p>
          <a:p>
            <a:pPr algn="r"/>
            <a:r>
              <a:rPr lang="uz-Cyrl-UZ" sz="2000" dirty="0">
                <a:solidFill>
                  <a:schemeClr val="tx1"/>
                </a:solidFill>
              </a:rPr>
              <a:t>Директор НИИ Вирусологии МЗ РУЗ</a:t>
            </a:r>
            <a:endParaRPr lang="ru-RU" sz="2000" dirty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Главный инфекционист МЗ </a:t>
            </a:r>
            <a:r>
              <a:rPr lang="ru-RU" sz="2000" dirty="0" err="1" smtClean="0">
                <a:solidFill>
                  <a:schemeClr val="tx1"/>
                </a:solidFill>
              </a:rPr>
              <a:t>РУз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Проф. </a:t>
            </a:r>
            <a:r>
              <a:rPr lang="ru-RU" sz="2000" dirty="0" err="1" smtClean="0">
                <a:solidFill>
                  <a:schemeClr val="tx1"/>
                </a:solidFill>
              </a:rPr>
              <a:t>Э.И.Мусабаев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477885" y="215599"/>
            <a:ext cx="8448675" cy="71913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 Министерство здравоохранения Республики Узбекистан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9199"/>
            <a:ext cx="1882812" cy="12603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07" y="5229199"/>
            <a:ext cx="1882811" cy="12603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18" y="5229199"/>
            <a:ext cx="1882811" cy="126039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29" y="5230614"/>
            <a:ext cx="1880699" cy="12589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r="26567"/>
          <a:stretch/>
        </p:blipFill>
        <p:spPr>
          <a:xfrm>
            <a:off x="7485674" y="5229199"/>
            <a:ext cx="1658326" cy="12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3" y="636997"/>
            <a:ext cx="8784976" cy="6330961"/>
          </a:xfrm>
        </p:spPr>
        <p:txBody>
          <a:bodyPr/>
          <a:lstStyle/>
          <a:p>
            <a:pPr algn="just"/>
            <a:r>
              <a:rPr lang="ru-RU" sz="1800" dirty="0"/>
              <a:t>Однако, ежегодно выделяемые в рамках постановления Кабинета Министров № 537 от 24.07.2017 года средства на лечение в размере 10 млрд. </a:t>
            </a:r>
            <a:r>
              <a:rPr lang="ru-RU" sz="1800" dirty="0" err="1"/>
              <a:t>сум</a:t>
            </a:r>
            <a:r>
              <a:rPr lang="ru-RU" sz="1800" dirty="0"/>
              <a:t> охватывают лечение лишь 3-4 тыс. больных или 4-5 % от общего количества ежегодно нуждающихся в лечении лиц, а предусмотренные средства для скрининга в течение 4 лет в размере 1,2 млн. долл. США – 15 % от необходимого числа лиц ежегодно</a:t>
            </a:r>
            <a:r>
              <a:rPr lang="ru-RU" sz="1800" dirty="0" smtClean="0"/>
              <a:t>.</a:t>
            </a:r>
          </a:p>
          <a:p>
            <a:pPr algn="just"/>
            <a:r>
              <a:rPr lang="ru-RU" sz="1800" dirty="0"/>
              <a:t>В результате углубления международного сотрудничества по проблеме вирусных гепатитов в августе 2018г. НИИ вирусологии получено положительное решение </a:t>
            </a:r>
            <a:r>
              <a:rPr lang="ru-RU" sz="1800" dirty="0" smtClean="0"/>
              <a:t>на </a:t>
            </a:r>
            <a:r>
              <a:rPr lang="ru-RU" sz="1800" dirty="0"/>
              <a:t>финансирование со стороны Фонда «CDAF» пилотного проекта каталитического финансирования ликвидации гепатитов в Узбекистане по стратегии ВОЗ ликвидации вирусного гепатита С и резкому снижению хронического вирусного гепатита В и D к </a:t>
            </a:r>
            <a:r>
              <a:rPr lang="ru-RU" sz="1800" dirty="0" smtClean="0"/>
              <a:t>2030г.</a:t>
            </a:r>
          </a:p>
          <a:p>
            <a:pPr algn="just"/>
            <a:r>
              <a:rPr lang="ru-RU" sz="1800" dirty="0" smtClean="0"/>
              <a:t>Пилотный </a:t>
            </a:r>
            <a:r>
              <a:rPr lang="ru-RU" sz="1800" dirty="0"/>
              <a:t>проект позволит отработать механизмы оказания диагностических и лечебных услуг больным с хроническими вирусными гепатитами В, С и D, позволяющие снизить их стоимость при условии, когда 80 % больных, получающих лечение, оплачивают </a:t>
            </a:r>
            <a:r>
              <a:rPr lang="ru-RU" sz="1800" dirty="0" smtClean="0"/>
              <a:t>собственные медицинские </a:t>
            </a:r>
            <a:r>
              <a:rPr lang="ru-RU" sz="1800" dirty="0"/>
              <a:t>затраты и затраты 20 % больных – представителей социально-уязвимых слоев населения.</a:t>
            </a:r>
          </a:p>
        </p:txBody>
      </p:sp>
    </p:spTree>
    <p:extLst>
      <p:ext uri="{BB962C8B-B14F-4D97-AF65-F5344CB8AC3E}">
        <p14:creationId xmlns:p14="http://schemas.microsoft.com/office/powerpoint/2010/main" val="39639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/>
              <a:t>В связи с расширением международного сотрудничества в решении проблемы вирусного </a:t>
            </a:r>
            <a:r>
              <a:rPr lang="ru-RU" sz="2400" dirty="0" smtClean="0"/>
              <a:t>гепатита НИИ </a:t>
            </a:r>
            <a:r>
              <a:rPr lang="ru-RU" sz="2400" dirty="0"/>
              <a:t>вирусологии</a:t>
            </a:r>
            <a:r>
              <a:rPr lang="ru-RU" sz="2400" dirty="0" smtClean="0"/>
              <a:t> совместно с Фонд </a:t>
            </a:r>
            <a:r>
              <a:rPr lang="ru-RU" sz="2400" dirty="0"/>
              <a:t>CDAF </a:t>
            </a:r>
            <a:r>
              <a:rPr lang="ru-RU" sz="2400" dirty="0" smtClean="0"/>
              <a:t>запустил </a:t>
            </a:r>
            <a:r>
              <a:rPr lang="ru-RU" sz="2400" dirty="0"/>
              <a:t>пилотный проект в Ташкенте по </a:t>
            </a:r>
            <a:r>
              <a:rPr lang="ru-RU" sz="2400" dirty="0" smtClean="0"/>
              <a:t>элиминации </a:t>
            </a:r>
            <a:r>
              <a:rPr lang="ru-RU" sz="2400" dirty="0"/>
              <a:t>гепатита в 2020 году. В результате бесплатного тестирования на гепатит около 50 000 человек прошли тестирование на гепатит. Гепатит В выявлен у 4,39%, гепатит С - у 4,32%, и проводятся лечебные мероприятия.</a:t>
            </a:r>
          </a:p>
          <a:p>
            <a:pPr algn="just"/>
            <a:r>
              <a:rPr lang="ru-RU" sz="2400" dirty="0"/>
              <a:t>Если эта стратегия будет реализована в масштабах всей страны, 400 000 человек будут бесплатно обследованы на гепатит, гепатит C будет обнаружен примерно у 16 ​​000 пациентов, а гепатит B будет обнаружен у 18 000 </a:t>
            </a:r>
            <a:r>
              <a:rPr lang="ru-RU" sz="2400" dirty="0" smtClean="0"/>
              <a:t>пациентов</a:t>
            </a:r>
            <a:r>
              <a:rPr lang="ru-RU" sz="2400" dirty="0"/>
              <a:t> </a:t>
            </a:r>
            <a:r>
              <a:rPr lang="ru-RU" sz="2400" dirty="0" smtClean="0"/>
              <a:t>что в последующем получат соответствующее решение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2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>
          <a:xfrm>
            <a:off x="234013" y="380323"/>
            <a:ext cx="8659729" cy="421481"/>
          </a:xfrm>
        </p:spPr>
        <p:txBody>
          <a:bodyPr/>
          <a:lstStyle/>
          <a:p>
            <a:pPr algn="ctr" eaLnBrk="1" hangingPunct="1"/>
            <a:r>
              <a:rPr lang="ru-RU" altLang="ru-RU" sz="2100" b="1" dirty="0"/>
              <a:t>ГРИПП И ДРУГИЕ ОСТРЫЕ РЕСПИРАТОРНЫЕ ВИРУСНЫЕ ИНФЕКЦИИ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261" y="1120115"/>
            <a:ext cx="8287352" cy="403741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uz-Cyrl-UZ" sz="2400" b="1" dirty="0" smtClean="0"/>
              <a:t>Проблема 1. </a:t>
            </a:r>
            <a:r>
              <a:rPr lang="ru-RU" sz="2400" dirty="0" smtClean="0"/>
              <a:t>Слабый контроль за заболеваемостью и этиологической структурой гриппа </a:t>
            </a:r>
            <a:r>
              <a:rPr lang="ru-RU" sz="2400" dirty="0"/>
              <a:t>и </a:t>
            </a:r>
            <a:r>
              <a:rPr lang="ru-RU" sz="2400" dirty="0" smtClean="0"/>
              <a:t>других ОРВИ.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uz-Cyrl-UZ" sz="2400" b="1" dirty="0" smtClean="0"/>
              <a:t>Предложение. </a:t>
            </a:r>
            <a:r>
              <a:rPr lang="ru-RU" sz="2400" dirty="0" smtClean="0"/>
              <a:t>Для </a:t>
            </a:r>
            <a:r>
              <a:rPr lang="ru-RU" sz="2400" dirty="0"/>
              <a:t>решения этой проблемы необходимо усилить контроль за предоставлением данных о </a:t>
            </a:r>
            <a:r>
              <a:rPr lang="ru-RU" sz="2400" dirty="0" smtClean="0"/>
              <a:t>пациентах</a:t>
            </a:r>
            <a:r>
              <a:rPr lang="ru-RU" sz="2400" dirty="0"/>
              <a:t>, у которых диагностирован грипп и другие ОРВИ. Расширение </a:t>
            </a:r>
            <a:r>
              <a:rPr lang="ru-RU" sz="2400" dirty="0" smtClean="0"/>
              <a:t>дозорных пунктов и </a:t>
            </a:r>
            <a:r>
              <a:rPr lang="ru-RU" sz="2400" dirty="0"/>
              <a:t>обеспечение их тест-системами для лабораторной диагностики гриппа и других ОРВИ методом ПЦР</a:t>
            </a:r>
            <a:r>
              <a:rPr lang="ru-RU" sz="2400" dirty="0" smtClean="0"/>
              <a:t>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uz-Cyrl-UZ" sz="2400" b="1" dirty="0" smtClean="0"/>
              <a:t>Результат: </a:t>
            </a:r>
            <a:r>
              <a:rPr lang="ru-RU" sz="2400" dirty="0"/>
              <a:t>Для обеспечения санитарно-эпидемиологического благополучия населения </a:t>
            </a:r>
            <a:r>
              <a:rPr lang="ru-RU" sz="2400" dirty="0" smtClean="0"/>
              <a:t>будут получены </a:t>
            </a:r>
            <a:r>
              <a:rPr lang="ru-RU" sz="2400" dirty="0"/>
              <a:t>достоверные данные о заболеваемости, этиологической структуре и смертности от гриппа и других ОРВИ.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046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542022" y="361186"/>
            <a:ext cx="8515350" cy="421481"/>
          </a:xfrm>
        </p:spPr>
        <p:txBody>
          <a:bodyPr/>
          <a:lstStyle/>
          <a:p>
            <a:pPr algn="ctr"/>
            <a:r>
              <a:rPr lang="ru-RU" altLang="ru-RU" sz="2100" b="1" dirty="0"/>
              <a:t>ГРИПП И ДРУГИЕ ОСТРЫЕ РЕСПИРАТОРНЫЕ ВИРУСНЫЕ ИНФЕКЦИИ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3779" y="1168242"/>
            <a:ext cx="7886700" cy="4037410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uz-Cyrl-UZ" b="1" dirty="0" smtClean="0"/>
              <a:t>Проблема 2. </a:t>
            </a:r>
            <a:r>
              <a:rPr lang="ru-RU" dirty="0" smtClean="0"/>
              <a:t>Низкая диагностика </a:t>
            </a:r>
            <a:r>
              <a:rPr lang="ru-RU" dirty="0"/>
              <a:t>гриппа и других ОРВИ в </a:t>
            </a:r>
            <a:r>
              <a:rPr lang="ru-RU" dirty="0" smtClean="0"/>
              <a:t>профильных лечебных учреждениях </a:t>
            </a:r>
            <a:r>
              <a:rPr lang="ru-RU" dirty="0"/>
              <a:t>и отсутствие противовирусного лечения</a:t>
            </a:r>
            <a:r>
              <a:rPr lang="ru-RU" dirty="0" smtClean="0"/>
              <a:t>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uz-Cyrl-UZ" b="1" dirty="0" smtClean="0"/>
              <a:t>Предложение. </a:t>
            </a:r>
            <a:r>
              <a:rPr lang="ru-RU" dirty="0"/>
              <a:t>Обеспечение </a:t>
            </a:r>
            <a:r>
              <a:rPr lang="ru-RU" dirty="0" smtClean="0"/>
              <a:t>профильных </a:t>
            </a:r>
            <a:r>
              <a:rPr lang="ru-RU" dirty="0"/>
              <a:t>лечебных учреждений </a:t>
            </a:r>
            <a:r>
              <a:rPr lang="ru-RU" dirty="0" smtClean="0"/>
              <a:t>экспресс-тестами </a:t>
            </a:r>
            <a:r>
              <a:rPr lang="ru-RU" dirty="0"/>
              <a:t>и противовирусными препаратами</a:t>
            </a:r>
            <a:r>
              <a:rPr lang="ru-RU" dirty="0" smtClean="0"/>
              <a:t>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uz-Cyrl-UZ" b="1" dirty="0" smtClean="0"/>
              <a:t>Результат: </a:t>
            </a:r>
            <a:r>
              <a:rPr lang="ru-RU" dirty="0" smtClean="0"/>
              <a:t>Снижение осложнений и смертности от гриппа </a:t>
            </a:r>
            <a:r>
              <a:rPr lang="ru-RU" dirty="0"/>
              <a:t>и других </a:t>
            </a:r>
            <a:r>
              <a:rPr lang="ru-RU" dirty="0" smtClean="0"/>
              <a:t>ОРВИ в медицинских </a:t>
            </a:r>
            <a:r>
              <a:rPr lang="ru-RU" dirty="0"/>
              <a:t>учреждениях 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86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388018" y="515077"/>
            <a:ext cx="8361345" cy="421481"/>
          </a:xfrm>
        </p:spPr>
        <p:txBody>
          <a:bodyPr/>
          <a:lstStyle/>
          <a:p>
            <a:pPr algn="ctr"/>
            <a:r>
              <a:rPr lang="ru-RU" altLang="ru-RU" sz="2100" b="1" dirty="0"/>
              <a:t>ГРИПП И ДРУГИЕ ОСТРЫЕ РЕСПИРАТОРНЫЕ ВИРУСНЫЕ ИНФЕКЦИИ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340" y="1351122"/>
            <a:ext cx="7886700" cy="403741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z-Cyrl-UZ" b="1" dirty="0" smtClean="0"/>
              <a:t>Проблема 3. </a:t>
            </a:r>
            <a:r>
              <a:rPr lang="ru-RU" dirty="0" smtClean="0"/>
              <a:t>Высокий уровень осложнений и смертности от гриппа в отдельных группах </a:t>
            </a:r>
            <a:r>
              <a:rPr lang="ru-RU" dirty="0"/>
              <a:t>населения</a:t>
            </a:r>
            <a:r>
              <a:rPr lang="ru-RU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uz-Cyrl-UZ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uz-Cyrl-UZ" b="1" dirty="0" smtClean="0"/>
              <a:t>Предложение. </a:t>
            </a:r>
            <a:r>
              <a:rPr lang="ru-RU" dirty="0" smtClean="0"/>
              <a:t>Определение контингентов высокого риска населения для ежегодной вакцинации против гриппа.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uz-Cyrl-UZ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uz-Cyrl-UZ" b="1" dirty="0" smtClean="0"/>
              <a:t>Результат:</a:t>
            </a:r>
            <a:r>
              <a:rPr lang="ru-RU" b="1" dirty="0" smtClean="0"/>
              <a:t> </a:t>
            </a:r>
            <a:r>
              <a:rPr lang="ru-RU" dirty="0" smtClean="0"/>
              <a:t>Снижение осложнений и смертности от гриппа среди населения.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9064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3" y="357264"/>
            <a:ext cx="8784976" cy="520366"/>
          </a:xfrm>
        </p:spPr>
        <p:txBody>
          <a:bodyPr/>
          <a:lstStyle/>
          <a:p>
            <a:pPr algn="ctr"/>
            <a:r>
              <a:rPr lang="ru-RU" sz="3600" dirty="0"/>
              <a:t>Профилактика рака шейки матки путем </a:t>
            </a:r>
            <a:r>
              <a:rPr lang="ru-RU" sz="3600" dirty="0" smtClean="0"/>
              <a:t>скрининга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511" y="1429542"/>
            <a:ext cx="8784976" cy="5497404"/>
          </a:xfrm>
        </p:spPr>
        <p:txBody>
          <a:bodyPr/>
          <a:lstStyle/>
          <a:p>
            <a:pPr fontAlgn="t"/>
            <a:r>
              <a:rPr lang="ru-RU" sz="2400" dirty="0"/>
              <a:t>Ежегодно в мире диагностируется более 500 000 новых случаев заболевания, из них свыше 50% приводит к летальному исходу</a:t>
            </a:r>
            <a:r>
              <a:rPr lang="ru-RU" sz="2400" dirty="0" smtClean="0"/>
              <a:t>.</a:t>
            </a:r>
          </a:p>
          <a:p>
            <a:pPr fontAlgn="t"/>
            <a:r>
              <a:rPr lang="ru-RU" sz="2400" dirty="0" smtClean="0"/>
              <a:t>Рак </a:t>
            </a:r>
            <a:r>
              <a:rPr lang="ru-RU" sz="2400" dirty="0"/>
              <a:t>шейки матки в республики является вторым по распространённости и летальности среди женщин и третьим в целом по популяции. </a:t>
            </a:r>
          </a:p>
          <a:p>
            <a:pPr fontAlgn="t"/>
            <a:r>
              <a:rPr lang="ru-RU" sz="2400" dirty="0"/>
              <a:t>Лишь выявление ранних стадий заболевания путем скрининга онкогенных генотипов вируса </a:t>
            </a:r>
            <a:r>
              <a:rPr lang="ru-RU" sz="2400" dirty="0" smtClean="0"/>
              <a:t>папилломы </a:t>
            </a:r>
            <a:r>
              <a:rPr lang="ru-RU" sz="2400" dirty="0"/>
              <a:t>человека с последующим определением стадии поражения позволяет свести к минимуму все осложнения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048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976" cy="1403075"/>
          </a:xfrm>
        </p:spPr>
        <p:txBody>
          <a:bodyPr/>
          <a:lstStyle/>
          <a:p>
            <a:pPr algn="ctr"/>
            <a:r>
              <a:rPr lang="ru-RU" sz="2800" dirty="0" smtClean="0"/>
              <a:t>Профилактика рака шейки матки путем скрининга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algn="just"/>
            <a:r>
              <a:rPr lang="ru-RU" sz="2400" dirty="0" smtClean="0"/>
              <a:t>Вирус папилломы человека (ВПЧ) в 1996 году официально признан ВОЗ этиологическим фактором в развитии РШМ. Знание механизмов развития РШМ, с момента заражения ВПЧ до развития РШМ проходит в среднем 5-10 лет, что делают данное </a:t>
            </a:r>
            <a:r>
              <a:rPr lang="ru-RU" sz="2400" dirty="0" err="1" smtClean="0"/>
              <a:t>онкозаболевание</a:t>
            </a:r>
            <a:r>
              <a:rPr lang="ru-RU" sz="2400" dirty="0" smtClean="0"/>
              <a:t> на сегодняшний день самым «управляемым» и предотвратимым. Затраты на организацию, проведение скрининга РШМ, лечение предраковых состояний (криотерапия, электрокоагуляция или </a:t>
            </a:r>
            <a:r>
              <a:rPr lang="ru-RU" sz="2400" dirty="0" err="1" smtClean="0"/>
              <a:t>конизация</a:t>
            </a:r>
            <a:r>
              <a:rPr lang="ru-RU" sz="2400" dirty="0" smtClean="0"/>
              <a:t> шейки матки) во много раз меньше затрат на лечение запущенных форм инвазивного рака шейки матки (объемные операции, лучевая и химиотерапия, длительная реабилитация).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48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16631"/>
            <a:ext cx="8784976" cy="862163"/>
          </a:xfrm>
        </p:spPr>
        <p:txBody>
          <a:bodyPr/>
          <a:lstStyle/>
          <a:p>
            <a:pPr algn="ctr"/>
            <a:r>
              <a:rPr lang="ru-RU" sz="2800" dirty="0"/>
              <a:t>Профилактика рака шейки матки путем скрининга</a:t>
            </a: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/>
              <a:t>Постановление Кабинета Министров №537 от 24 июля 2017 г., «О дополнительных мерах по предупреждению распространения инфекционных заболеваний в Республике Узбекистан».</a:t>
            </a:r>
          </a:p>
          <a:p>
            <a:pPr algn="just"/>
            <a:r>
              <a:rPr lang="ru-RU" sz="2400" dirty="0" smtClean="0"/>
              <a:t>В рамках данного постановления НИИ </a:t>
            </a:r>
            <a:r>
              <a:rPr lang="ru-RU" sz="2400" dirty="0"/>
              <a:t>Вирусологии, планирует направить свои усилия на изучение эффективности использования на популяционном уровне таких первичных методов скрининга рака шейки матки, как жидкостная цитология  и ВПЧ ДНК тестирование. Этой задаче посвящен  проект совместно с организацией KOFIH (Южная К</a:t>
            </a:r>
            <a:r>
              <a:rPr lang="ru-RU" sz="2400" dirty="0" smtClean="0"/>
              <a:t>орея</a:t>
            </a:r>
            <a:r>
              <a:rPr lang="ru-RU" sz="2400" dirty="0"/>
              <a:t>) </a:t>
            </a:r>
            <a:r>
              <a:rPr lang="ru-RU" sz="2400" dirty="0" smtClean="0"/>
              <a:t>«Совершенствование исследований и диагностики вируса папилломы человека (</a:t>
            </a:r>
            <a:r>
              <a:rPr lang="ru-RU" sz="2400" dirty="0" err="1" smtClean="0"/>
              <a:t>впч</a:t>
            </a:r>
            <a:r>
              <a:rPr lang="ru-RU" sz="2400" dirty="0" smtClean="0"/>
              <a:t>) в республике </a:t>
            </a:r>
            <a:r>
              <a:rPr lang="ru-RU" sz="2400" dirty="0"/>
              <a:t>У</a:t>
            </a:r>
            <a:r>
              <a:rPr lang="ru-RU" sz="2400" dirty="0" smtClean="0"/>
              <a:t>збекистан» </a:t>
            </a:r>
            <a:endParaRPr lang="ru-RU" sz="2400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3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37" y="75069"/>
            <a:ext cx="8784976" cy="1145498"/>
          </a:xfrm>
        </p:spPr>
        <p:txBody>
          <a:bodyPr/>
          <a:lstStyle/>
          <a:p>
            <a:pPr algn="ctr"/>
            <a:r>
              <a:rPr lang="ru-RU" sz="2800" dirty="0" smtClean="0"/>
              <a:t>Решение проблемы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4337" y="969525"/>
            <a:ext cx="8428400" cy="4504005"/>
          </a:xfrm>
        </p:spPr>
        <p:txBody>
          <a:bodyPr/>
          <a:lstStyle/>
          <a:p>
            <a:pPr algn="just"/>
            <a:r>
              <a:rPr lang="ru-RU" sz="2400" dirty="0" smtClean="0"/>
              <a:t>В </a:t>
            </a:r>
            <a:r>
              <a:rPr lang="ru-RU" sz="2400" dirty="0"/>
              <a:t>течении </a:t>
            </a:r>
            <a:r>
              <a:rPr lang="ru-RU" sz="2400" dirty="0" smtClean="0"/>
              <a:t>2020-2023 </a:t>
            </a:r>
            <a:r>
              <a:rPr lang="ru-RU" sz="2400" dirty="0"/>
              <a:t>г </a:t>
            </a:r>
            <a:r>
              <a:rPr lang="ru-RU" sz="2400" dirty="0" smtClean="0"/>
              <a:t>пройдут скрининг 50000 </a:t>
            </a:r>
            <a:r>
              <a:rPr lang="ru-RU" sz="2400" dirty="0"/>
              <a:t>женщин в трех регионах республики, что будет способствовать выработке научно-обоснованных рекомендаций для использования вышеуказанных первичных методов скрининга для выявления предраковых состояний и дальнейшему укрепления здоровья женщин нашей республики, а также поспособствует повышению потенциала медицинских учреждений в Узбекистане.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266" y="1647048"/>
            <a:ext cx="8008219" cy="520366"/>
          </a:xfrm>
        </p:spPr>
        <p:txBody>
          <a:bodyPr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За последние десятилетия произошло значительное сокращение глобального бремени инфекционных заболеваний: с более 1,1 миллиарда в 1990 году до менее 670 000 в 2016 году (</a:t>
            </a:r>
            <a:r>
              <a:rPr lang="ru-RU" sz="2000" dirty="0" smtClean="0">
                <a:solidFill>
                  <a:schemeClr val="tx1"/>
                </a:solidFill>
              </a:rPr>
              <a:t>сокращение прим. На40 %) В </a:t>
            </a:r>
            <a:r>
              <a:rPr lang="ru-RU" sz="2000" dirty="0">
                <a:solidFill>
                  <a:schemeClr val="tx1"/>
                </a:solidFill>
              </a:rPr>
              <a:t>этой категории состояний здоровья преобладают </a:t>
            </a:r>
            <a:r>
              <a:rPr lang="ru-RU" sz="2000" dirty="0" err="1">
                <a:solidFill>
                  <a:schemeClr val="tx1"/>
                </a:solidFill>
              </a:rPr>
              <a:t>диарейные</a:t>
            </a:r>
            <a:r>
              <a:rPr lang="ru-RU" sz="2000" dirty="0">
                <a:solidFill>
                  <a:schemeClr val="tx1"/>
                </a:solidFill>
              </a:rPr>
              <a:t> и другие инфекционные заболевания, а также неонатальные расстройства. В глобальном масштабе только на эти две причины приходится более 60% потерь DALY (показатель бремени болезни, соответствующий числу утраченных лет здоровой жизни) на </a:t>
            </a:r>
            <a:r>
              <a:rPr lang="ru-RU" sz="2000" dirty="0" smtClean="0">
                <a:solidFill>
                  <a:schemeClr val="tx1"/>
                </a:solidFill>
              </a:rPr>
              <a:t>инфекционные болезни. </a:t>
            </a:r>
            <a:r>
              <a:rPr lang="ru-RU" sz="2000" dirty="0" smtClean="0">
                <a:solidFill>
                  <a:srgbClr val="C00000"/>
                </a:solidFill>
              </a:rPr>
              <a:t>Однако </a:t>
            </a:r>
            <a:r>
              <a:rPr lang="ru-RU" sz="2000" dirty="0" err="1" smtClean="0">
                <a:solidFill>
                  <a:srgbClr val="C00000"/>
                </a:solidFill>
              </a:rPr>
              <a:t>Сovid</a:t>
            </a:r>
            <a:r>
              <a:rPr lang="ru-RU" sz="2000" dirty="0" smtClean="0">
                <a:solidFill>
                  <a:srgbClr val="C00000"/>
                </a:solidFill>
              </a:rPr>
              <a:t> 19 </a:t>
            </a:r>
            <a:r>
              <a:rPr lang="ru-RU" sz="2000" dirty="0">
                <a:solidFill>
                  <a:srgbClr val="C00000"/>
                </a:solidFill>
              </a:rPr>
              <a:t>поменял все</a:t>
            </a:r>
            <a:br>
              <a:rPr lang="ru-RU" sz="2000" dirty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32" y="3026937"/>
            <a:ext cx="5886039" cy="35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</a:t>
            </a:r>
            <a:r>
              <a:rPr lang="ru-RU" b="1" dirty="0"/>
              <a:t>инфекционной службы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Оказание лечебно-диагностической    помощи больным с вирусными инфекциями по республике осуществляют:</a:t>
            </a:r>
          </a:p>
          <a:p>
            <a:r>
              <a:rPr lang="ru-RU" dirty="0"/>
              <a:t>- Республиканские учреждения – НИИ Вирусологии, </a:t>
            </a:r>
            <a:r>
              <a:rPr lang="ru-RU" dirty="0" err="1"/>
              <a:t>УзНИИЭМИЗ</a:t>
            </a:r>
            <a:r>
              <a:rPr lang="ru-RU" dirty="0"/>
              <a:t>, ТМА; </a:t>
            </a:r>
          </a:p>
          <a:p>
            <a:r>
              <a:rPr lang="ru-RU" dirty="0"/>
              <a:t>-Городские - 5, </a:t>
            </a:r>
          </a:p>
          <a:p>
            <a:r>
              <a:rPr lang="ru-RU" dirty="0"/>
              <a:t>-областные - 13  </a:t>
            </a:r>
          </a:p>
          <a:p>
            <a:r>
              <a:rPr lang="ru-RU" dirty="0"/>
              <a:t>-районные – 10 инфекционных больниц</a:t>
            </a:r>
          </a:p>
          <a:p>
            <a:r>
              <a:rPr lang="ru-RU" dirty="0"/>
              <a:t>-150 инфекционных отделений при РМО и 150 инфекционных кабинетов, функционируют в каждом  районе областей республики.</a:t>
            </a:r>
          </a:p>
        </p:txBody>
      </p:sp>
    </p:spTree>
    <p:extLst>
      <p:ext uri="{BB962C8B-B14F-4D97-AF65-F5344CB8AC3E}">
        <p14:creationId xmlns:p14="http://schemas.microsoft.com/office/powerpoint/2010/main" val="968240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a16="http://schemas.microsoft.com/office/drawing/2014/main" xmlns:ve="http://schemas.openxmlformats.org/markup-compatibility/2006" xmlns:lc="http://schemas.openxmlformats.org/drawingml/2006/lockedCanvas" id="{723299A4-9DFE-904F-9007-5F3CC4991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388588"/>
              </p:ext>
            </p:extLst>
          </p:nvPr>
        </p:nvGraphicFramePr>
        <p:xfrm>
          <a:off x="-240632" y="0"/>
          <a:ext cx="8691613" cy="565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88758" y="0"/>
            <a:ext cx="845098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900" b="1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Заболеваемость COVID-19 в Республике Узбекистан </a:t>
            </a:r>
            <a:r>
              <a:rPr lang="ru-RU" sz="2900" b="1">
                <a:solidFill>
                  <a:srgbClr val="800000"/>
                </a:solidFill>
                <a:latin typeface="+mj-lt"/>
                <a:ea typeface="+mj-ea"/>
                <a:cs typeface="+mj-cs"/>
              </a:rPr>
              <a:t>по </a:t>
            </a:r>
            <a:r>
              <a:rPr lang="ru-RU" sz="2900" b="1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неделям</a:t>
            </a:r>
            <a:endParaRPr lang="ru-RU" sz="2900" b="1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5-конечная звезда 2"/>
          <p:cNvSpPr/>
          <p:nvPr/>
        </p:nvSpPr>
        <p:spPr>
          <a:xfrm>
            <a:off x="6477802" y="455495"/>
            <a:ext cx="519764" cy="52939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0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" name="Заголовок 1"/>
          <p:cNvSpPr>
            <a:spLocks noGrp="1"/>
          </p:cNvSpPr>
          <p:nvPr>
            <p:ph type="title"/>
          </p:nvPr>
        </p:nvSpPr>
        <p:spPr>
          <a:xfrm>
            <a:off x="179388" y="405082"/>
            <a:ext cx="8929687" cy="5756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Динамика заболеваемости </a:t>
            </a:r>
            <a:r>
              <a:rPr lang="en-US" sz="3200" b="1" dirty="0"/>
              <a:t>COVID-19 </a:t>
            </a:r>
            <a:r>
              <a:rPr lang="ru-RU" sz="3200" b="1" dirty="0"/>
              <a:t> в Узбекистане    </a:t>
            </a:r>
            <a:r>
              <a:rPr lang="ru-RU" sz="2400" b="1" dirty="0"/>
              <a:t>(</a:t>
            </a:r>
            <a:r>
              <a:rPr lang="ru-RU" sz="2400" b="1" dirty="0" err="1"/>
              <a:t>и.п</a:t>
            </a:r>
            <a:r>
              <a:rPr lang="ru-RU" sz="2400" b="1" dirty="0"/>
              <a:t>. на 100 </a:t>
            </a:r>
            <a:r>
              <a:rPr lang="ru-RU" sz="2400" b="1" dirty="0" err="1"/>
              <a:t>тыс.нас</a:t>
            </a:r>
            <a:r>
              <a:rPr lang="ru-RU" sz="2400" b="1" dirty="0"/>
              <a:t>.)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844"/>
            <a:ext cx="9109075" cy="482265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529" y="476633"/>
            <a:ext cx="59136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" name="Заголовок 1"/>
          <p:cNvSpPr>
            <a:spLocks noGrp="1"/>
          </p:cNvSpPr>
          <p:nvPr>
            <p:ph type="title"/>
          </p:nvPr>
        </p:nvSpPr>
        <p:spPr>
          <a:xfrm>
            <a:off x="426360" y="328080"/>
            <a:ext cx="8929687" cy="5756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Динамика заболеваемости </a:t>
            </a:r>
            <a:r>
              <a:rPr lang="ru-RU" dirty="0"/>
              <a:t>о</a:t>
            </a:r>
            <a:r>
              <a:rPr lang="ru-RU" sz="3200" dirty="0" smtClean="0"/>
              <a:t>строй </a:t>
            </a:r>
            <a:r>
              <a:rPr lang="ru-RU" dirty="0"/>
              <a:t>п</a:t>
            </a:r>
            <a:r>
              <a:rPr lang="ru-RU" sz="3200" dirty="0" smtClean="0"/>
              <a:t>невмонией на фоне пандемии   </a:t>
            </a:r>
            <a:r>
              <a:rPr lang="ru-RU" sz="2400" dirty="0"/>
              <a:t>(</a:t>
            </a:r>
            <a:r>
              <a:rPr lang="ru-RU" sz="2400" dirty="0" err="1"/>
              <a:t>и.п</a:t>
            </a:r>
            <a:r>
              <a:rPr lang="ru-RU" sz="2400" dirty="0"/>
              <a:t>. на 100 </a:t>
            </a:r>
            <a:r>
              <a:rPr lang="ru-RU" sz="2400" dirty="0" err="1"/>
              <a:t>тыс.нас</a:t>
            </a:r>
            <a:r>
              <a:rPr lang="ru-RU" sz="2400" dirty="0"/>
              <a:t>.)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3" y="1431559"/>
            <a:ext cx="7979342" cy="47478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0" y="6496668"/>
            <a:ext cx="8291279" cy="2804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908" y="557989"/>
            <a:ext cx="59136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96144"/>
          </a:xfrm>
        </p:spPr>
        <p:txBody>
          <a:bodyPr/>
          <a:lstStyle/>
          <a:p>
            <a:pPr algn="ctr"/>
            <a:r>
              <a:rPr lang="ru-RU" sz="2900" dirty="0"/>
              <a:t>Соотношения </a:t>
            </a:r>
            <a:r>
              <a:rPr lang="ru-RU" sz="2900" dirty="0" err="1"/>
              <a:t>уд.веса</a:t>
            </a:r>
            <a:r>
              <a:rPr lang="ru-RU" sz="2900" dirty="0"/>
              <a:t> переболевших и лиц с анти-</a:t>
            </a:r>
            <a:r>
              <a:rPr lang="en-US" sz="2900" dirty="0" smtClean="0"/>
              <a:t>COVID19</a:t>
            </a:r>
            <a:r>
              <a:rPr lang="ru-RU" sz="2900" dirty="0" smtClean="0"/>
              <a:t> (%)</a:t>
            </a:r>
            <a:endParaRPr lang="ru-RU" sz="2900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739582"/>
              </p:ext>
            </p:extLst>
          </p:nvPr>
        </p:nvGraphicFramePr>
        <p:xfrm>
          <a:off x="0" y="1392100"/>
          <a:ext cx="9144000" cy="5148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91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4136"/>
          </a:xfrm>
        </p:spPr>
        <p:txBody>
          <a:bodyPr/>
          <a:lstStyle/>
          <a:p>
            <a:pPr algn="ctr"/>
            <a:r>
              <a:rPr lang="ru-RU" sz="2900" dirty="0"/>
              <a:t>Уровень избыточной смертности в Узбекистане в июне-июле 2020 г.</a:t>
            </a:r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324425"/>
              </p:ext>
            </p:extLst>
          </p:nvPr>
        </p:nvGraphicFramePr>
        <p:xfrm>
          <a:off x="0" y="1412776"/>
          <a:ext cx="9144000" cy="544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77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900" dirty="0"/>
              <a:t>МЕРЫ ПО СНИЖЕНИЮ РИСКОВ </a:t>
            </a:r>
            <a:r>
              <a:rPr lang="en-US" sz="2900" dirty="0"/>
              <a:t>COVID19</a:t>
            </a:r>
            <a:endParaRPr lang="ru-RU" sz="29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1145205"/>
            <a:ext cx="8229600" cy="4389437"/>
          </a:xfrm>
        </p:spPr>
        <p:txBody>
          <a:bodyPr/>
          <a:lstStyle/>
          <a:p>
            <a:r>
              <a:rPr lang="ru-RU" sz="2400" dirty="0" smtClean="0"/>
              <a:t>Создание системы эпидемиологического надзора за </a:t>
            </a:r>
            <a:r>
              <a:rPr lang="en-US" sz="2400" dirty="0" smtClean="0"/>
              <a:t>COVID-19 </a:t>
            </a:r>
            <a:r>
              <a:rPr lang="ru-RU" sz="2400" dirty="0" smtClean="0"/>
              <a:t>с мониторингом уровня коллективного иммунитета</a:t>
            </a:r>
          </a:p>
          <a:p>
            <a:r>
              <a:rPr lang="ru-RU" sz="2400" dirty="0" smtClean="0"/>
              <a:t>Социальная </a:t>
            </a:r>
            <a:r>
              <a:rPr lang="ru-RU" sz="2400" dirty="0"/>
              <a:t>изоляция и </a:t>
            </a:r>
            <a:r>
              <a:rPr lang="ru-RU" sz="2400" dirty="0" err="1"/>
              <a:t>дистанцирование</a:t>
            </a:r>
            <a:endParaRPr lang="ru-RU" sz="2400" dirty="0"/>
          </a:p>
          <a:p>
            <a:r>
              <a:rPr lang="ru-RU" sz="2400" dirty="0"/>
              <a:t>Средства защиты органов дыхания (</a:t>
            </a:r>
            <a:r>
              <a:rPr lang="ru-RU" sz="2400" dirty="0" smtClean="0"/>
              <a:t>маски/респираторы) и гигиена рук</a:t>
            </a:r>
            <a:endParaRPr lang="ru-RU" sz="2400" dirty="0"/>
          </a:p>
          <a:p>
            <a:r>
              <a:rPr lang="ru-RU" sz="2400" dirty="0" smtClean="0"/>
              <a:t>Снижение рисков</a:t>
            </a:r>
            <a:r>
              <a:rPr lang="ru-RU" sz="2400" dirty="0"/>
              <a:t>, связанных с </a:t>
            </a:r>
            <a:r>
              <a:rPr lang="en-US" sz="2400" dirty="0" smtClean="0"/>
              <a:t>COVID19</a:t>
            </a:r>
            <a:r>
              <a:rPr lang="ru-RU" sz="2400" dirty="0" smtClean="0"/>
              <a:t> – </a:t>
            </a:r>
            <a:r>
              <a:rPr lang="ru-RU" sz="2400" dirty="0">
                <a:solidFill>
                  <a:srgbClr val="C00000"/>
                </a:solidFill>
              </a:rPr>
              <a:t>ВАКЦИНАЦИЯ!</a:t>
            </a:r>
          </a:p>
        </p:txBody>
      </p:sp>
    </p:spTree>
    <p:extLst>
      <p:ext uri="{BB962C8B-B14F-4D97-AF65-F5344CB8AC3E}">
        <p14:creationId xmlns:p14="http://schemas.microsoft.com/office/powerpoint/2010/main" val="4281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450" y="1213173"/>
            <a:ext cx="7886700" cy="7812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uz-Cyrl-UZ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Китайская рекомбинантная вакцина. Исследование  3 фазы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836" y="2107315"/>
            <a:ext cx="8568159" cy="375887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338138" indent="-338138" algn="just"/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исследования: Двойное слепое многоцентровое исследование эффективности и безопасности китайской рекомбинантной вакцины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8138" indent="-338138"/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Организации-исполнители</a:t>
            </a:r>
            <a:r>
              <a:rPr lang="uz-Cyrl-UZ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uz-Cyrl-UZ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z-Cyrl-UZ" sz="1800" dirty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Anhui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Zhifei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Longcom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Biopharmaceutical</a:t>
            </a:r>
            <a:r>
              <a:rPr lang="uz-Cyrl-UZ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z-Cyrl-UZ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КНР</a:t>
            </a:r>
            <a:endParaRPr lang="uz-Cyrl-U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z-Cyrl-UZ" sz="1800" dirty="0">
                <a:latin typeface="Arial" panose="020B0604020202020204" pitchFamily="34" charset="0"/>
                <a:cs typeface="Arial" panose="020B0604020202020204" pitchFamily="34" charset="0"/>
              </a:rPr>
              <a:t>     - Илгор технологиялар маркази, Инновацион ривожланиш вазирлиги</a:t>
            </a:r>
          </a:p>
          <a:p>
            <a:pPr marL="0" indent="0">
              <a:buNone/>
            </a:pPr>
            <a:r>
              <a:rPr lang="uz-Cyrl-UZ" sz="1800" dirty="0">
                <a:latin typeface="Arial" panose="020B0604020202020204" pitchFamily="34" charset="0"/>
                <a:cs typeface="Arial" panose="020B0604020202020204" pitchFamily="34" charset="0"/>
              </a:rPr>
              <a:t>     - Вирусология илмий тадқиқот институти, Соғлиқни сақлаш вазирлиги</a:t>
            </a:r>
          </a:p>
          <a:p>
            <a:pPr marL="338138" indent="-338138"/>
            <a:r>
              <a:rPr lang="uz-Cyrl-UZ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Длительность: </a:t>
            </a:r>
            <a:r>
              <a:rPr lang="uz-Cyrl-UZ" sz="1800" dirty="0"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uz-Cyrl-UZ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месяцев</a:t>
            </a:r>
          </a:p>
          <a:p>
            <a:pPr marL="338138" indent="-338138"/>
            <a:r>
              <a:rPr lang="uz-Cyrl-UZ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Кроме Узбекистана исследование будет проходить еще в 5 странах. </a:t>
            </a:r>
            <a:r>
              <a:rPr lang="uz-Cyrl-UZ" sz="1800" smtClean="0">
                <a:latin typeface="Arial" panose="020B0604020202020204" pitchFamily="34" charset="0"/>
                <a:cs typeface="Arial" panose="020B0604020202020204" pitchFamily="34" charset="0"/>
              </a:rPr>
              <a:t>Общее колличество добровольцев 28000, из них 5000 у нас в стране</a:t>
            </a:r>
            <a:endParaRPr lang="uz-Cyrl-UZ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dirty="0"/>
              <a:t>Структура инфекционной службы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z-Cyrl-UZ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9976" y="1371600"/>
            <a:ext cx="6374675" cy="927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Общее количество инфекционных коек 9426</a:t>
            </a:r>
            <a:endParaRPr lang="uz-Cyrl-UZ"/>
          </a:p>
        </p:txBody>
      </p:sp>
      <p:sp>
        <p:nvSpPr>
          <p:cNvPr id="7" name="Прямоугольник 6"/>
          <p:cNvSpPr/>
          <p:nvPr/>
        </p:nvSpPr>
        <p:spPr>
          <a:xfrm>
            <a:off x="1449976" y="2625634"/>
            <a:ext cx="6374675" cy="1031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Республиканские учреждения – 400 </a:t>
            </a:r>
          </a:p>
          <a:p>
            <a:pPr algn="ctr"/>
            <a:r>
              <a:rPr lang="ru-RU" dirty="0"/>
              <a:t>Городские больницы - 730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49976" y="4036424"/>
            <a:ext cx="6374675" cy="9405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Региональные (областные)инфекционные больницы- 3024</a:t>
            </a:r>
          </a:p>
          <a:p>
            <a:pPr algn="ctr"/>
            <a:r>
              <a:rPr lang="ru-RU" dirty="0"/>
              <a:t>Районные инфекционные отделения- 5272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49975" y="5192508"/>
            <a:ext cx="6374675" cy="1012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КИЗ кабинеты</a:t>
            </a:r>
          </a:p>
          <a:p>
            <a:pPr algn="ctr"/>
            <a:r>
              <a:rPr lang="ru-RU" dirty="0"/>
              <a:t>(в районных и городских поликлиниках)</a:t>
            </a:r>
          </a:p>
        </p:txBody>
      </p:sp>
    </p:spTree>
    <p:extLst>
      <p:ext uri="{BB962C8B-B14F-4D97-AF65-F5344CB8AC3E}">
        <p14:creationId xmlns:p14="http://schemas.microsoft.com/office/powerpoint/2010/main" val="304491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dirty="0" smtClean="0"/>
              <a:t/>
            </a:r>
            <a:br>
              <a:rPr lang="uz-Cyrl-UZ" dirty="0" smtClean="0"/>
            </a:br>
            <a:r>
              <a:rPr lang="uz-Cyrl-UZ" dirty="0"/>
              <a:t/>
            </a:r>
            <a:br>
              <a:rPr lang="uz-Cyrl-UZ" dirty="0"/>
            </a:br>
            <a:r>
              <a:rPr lang="uz-Cyrl-UZ" dirty="0" smtClean="0"/>
              <a:t/>
            </a:r>
            <a:br>
              <a:rPr lang="uz-Cyrl-UZ" dirty="0" smtClean="0"/>
            </a:br>
            <a:r>
              <a:rPr lang="uz-Cyrl-UZ" dirty="0"/>
              <a:t>ОБЕСПЕЧЕННОСТЬ ВРАЧАМИ</a:t>
            </a:r>
            <a:br>
              <a:rPr lang="uz-Cyrl-UZ" dirty="0"/>
            </a:br>
            <a:r>
              <a:rPr lang="uz-Cyrl-UZ" dirty="0"/>
              <a:t/>
            </a:r>
            <a:br>
              <a:rPr lang="uz-Cyrl-UZ" dirty="0"/>
            </a:br>
            <a:r>
              <a:rPr lang="uz-Cyrl-UZ" dirty="0"/>
              <a:t/>
            </a:r>
            <a:br>
              <a:rPr lang="uz-Cyrl-UZ" dirty="0"/>
            </a:br>
            <a:endParaRPr lang="uz-Cyrl-UZ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42403"/>
              </p:ext>
            </p:extLst>
          </p:nvPr>
        </p:nvGraphicFramePr>
        <p:xfrm>
          <a:off x="179264" y="636998"/>
          <a:ext cx="8785225" cy="5779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081">
                  <a:extLst>
                    <a:ext uri="{9D8B030D-6E8A-4147-A177-3AD203B41FA5}">
                      <a16:colId xmlns="" xmlns:a16="http://schemas.microsoft.com/office/drawing/2014/main" val="1209817343"/>
                    </a:ext>
                  </a:extLst>
                </a:gridCol>
                <a:gridCol w="4866736">
                  <a:extLst>
                    <a:ext uri="{9D8B030D-6E8A-4147-A177-3AD203B41FA5}">
                      <a16:colId xmlns="" xmlns:a16="http://schemas.microsoft.com/office/drawing/2014/main" val="4196735708"/>
                    </a:ext>
                  </a:extLst>
                </a:gridCol>
                <a:gridCol w="2928408">
                  <a:extLst>
                    <a:ext uri="{9D8B030D-6E8A-4147-A177-3AD203B41FA5}">
                      <a16:colId xmlns="" xmlns:a16="http://schemas.microsoft.com/office/drawing/2014/main" val="2026746393"/>
                    </a:ext>
                  </a:extLst>
                </a:gridCol>
              </a:tblGrid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800" dirty="0">
                          <a:effectLst/>
                        </a:rPr>
                        <a:t>№</a:t>
                      </a:r>
                      <a:endParaRPr lang="uz-Cyrl-UZ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800" dirty="0">
                          <a:effectLst/>
                        </a:rPr>
                        <a:t>Регионы</a:t>
                      </a:r>
                      <a:endParaRPr lang="uz-Cyrl-UZ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Всего</a:t>
                      </a:r>
                      <a:endParaRPr lang="uz-Cyrl-UZ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3628961239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Андижанская область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79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1495540004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2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Бухарская область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92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768253098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3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Джизакская область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49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2715419052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Кашкадарьинская область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117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1958754121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5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Наманганская область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81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3168632467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6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Самаркандская область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111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829801686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7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Сырдарьинская область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38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4095562054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8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Сурхандарьинская область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92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2881103270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9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 err="1">
                          <a:effectLst/>
                        </a:rPr>
                        <a:t>Навоийнская</a:t>
                      </a:r>
                      <a:r>
                        <a:rPr lang="ru-RU" sz="1600" dirty="0">
                          <a:effectLst/>
                        </a:rPr>
                        <a:t> область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35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1085155538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Хорезмская область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71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3526130652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11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Ферганская область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122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2124294057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Ташкентская область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101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1569790482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13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Рес.Каракалпакистан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60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3803598565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14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Г.Ташкент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102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3092163535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15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Республиканские учреждения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48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3250772922"/>
                  </a:ext>
                </a:extLst>
              </a:tr>
              <a:tr h="339965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>
                          <a:effectLst/>
                        </a:rPr>
                        <a:t>ВСЕГО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210"/>
                        </a:spcAft>
                      </a:pPr>
                      <a:r>
                        <a:rPr lang="ru-RU" sz="1600" dirty="0">
                          <a:effectLst/>
                        </a:rPr>
                        <a:t>1194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10" marR="73210" marT="0" marB="0"/>
                </a:tc>
                <a:extLst>
                  <a:ext uri="{0D108BD9-81ED-4DB2-BD59-A6C34878D82A}">
                    <a16:rowId xmlns="" xmlns:a16="http://schemas.microsoft.com/office/drawing/2014/main" val="241928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9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МАТЕРИАЛЬНО-ТЕХНИЧЕСКОЙ БАЗЫ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протяжении последних 10-15 лет на эти структуры практического здравоохранения возложены функции лечения и диагностики не только острых инфекционных заболеваний, но и хронической инфекции (ВИЧ/СПИД, хронические гепатиты и циррозы печени), где необходима серьезная функциональная и лабораторная диагностика, практически во всех инфекционных стационаров,  областного и даже республиканского уровня, за небольшим исключением отсутствуют следующее необходимое оборудование: </a:t>
            </a:r>
          </a:p>
          <a:p>
            <a:r>
              <a:rPr lang="ru-RU" dirty="0" smtClean="0"/>
              <a:t>Аппараты </a:t>
            </a:r>
            <a:r>
              <a:rPr lang="ru-RU" dirty="0"/>
              <a:t>ультразвуковой </a:t>
            </a:r>
            <a:r>
              <a:rPr lang="ru-RU" dirty="0" err="1"/>
              <a:t>эластометрии</a:t>
            </a:r>
            <a:r>
              <a:rPr lang="ru-RU" dirty="0"/>
              <a:t> (</a:t>
            </a:r>
            <a:r>
              <a:rPr lang="ru-RU" dirty="0" err="1"/>
              <a:t>фиброскан</a:t>
            </a:r>
            <a:r>
              <a:rPr lang="ru-RU" dirty="0"/>
              <a:t>)</a:t>
            </a:r>
          </a:p>
          <a:p>
            <a:r>
              <a:rPr lang="ru-RU" dirty="0" smtClean="0"/>
              <a:t>Аппараты </a:t>
            </a:r>
            <a:r>
              <a:rPr lang="ru-RU" dirty="0"/>
              <a:t>ультразвуковой диагностики с функцией </a:t>
            </a:r>
            <a:r>
              <a:rPr lang="ru-RU" dirty="0" err="1"/>
              <a:t>доплерометрии</a:t>
            </a:r>
            <a:r>
              <a:rPr lang="ru-RU" dirty="0"/>
              <a:t>  </a:t>
            </a:r>
          </a:p>
          <a:p>
            <a:r>
              <a:rPr lang="ru-RU" dirty="0" smtClean="0"/>
              <a:t>Эндоскопические </a:t>
            </a:r>
            <a:r>
              <a:rPr lang="ru-RU" dirty="0"/>
              <a:t>системы </a:t>
            </a:r>
          </a:p>
          <a:p>
            <a:r>
              <a:rPr lang="ru-RU" dirty="0" smtClean="0"/>
              <a:t>Современное </a:t>
            </a:r>
            <a:r>
              <a:rPr lang="ru-RU" dirty="0"/>
              <a:t>лабораторное оборудование, а именно:</a:t>
            </a:r>
          </a:p>
          <a:p>
            <a:r>
              <a:rPr lang="ru-RU" dirty="0" smtClean="0"/>
              <a:t>Автоматические </a:t>
            </a:r>
            <a:r>
              <a:rPr lang="ru-RU" dirty="0"/>
              <a:t>биохимический анализаторы</a:t>
            </a:r>
          </a:p>
          <a:p>
            <a:r>
              <a:rPr lang="ru-RU" dirty="0" smtClean="0"/>
              <a:t>ПЦР </a:t>
            </a:r>
            <a:r>
              <a:rPr lang="ru-RU" dirty="0"/>
              <a:t>лаборатория в полной комплектации</a:t>
            </a:r>
          </a:p>
          <a:p>
            <a:r>
              <a:rPr lang="ru-RU" dirty="0" smtClean="0"/>
              <a:t>ИФА </a:t>
            </a:r>
            <a:r>
              <a:rPr lang="ru-RU" dirty="0"/>
              <a:t>лаборатория в полной комплектации</a:t>
            </a:r>
          </a:p>
          <a:p>
            <a:r>
              <a:rPr lang="ru-RU" dirty="0" smtClean="0"/>
              <a:t>Компьютерные </a:t>
            </a:r>
            <a:r>
              <a:rPr lang="ru-RU" dirty="0"/>
              <a:t>томографы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72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198" y="86627"/>
            <a:ext cx="8229600" cy="644894"/>
          </a:xfrm>
        </p:spPr>
        <p:txBody>
          <a:bodyPr/>
          <a:lstStyle/>
          <a:p>
            <a:pPr algn="ct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СИТУАЦИИ ПО ЗАБОЛЕВАЕМОСТИ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Официальные сведения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основным вирусным инфекциям по Республике за 9 месяцев 2020 года                                                                                                                                                                                        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z-Cyrl-U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989048"/>
              </p:ext>
            </p:extLst>
          </p:nvPr>
        </p:nvGraphicFramePr>
        <p:xfrm>
          <a:off x="457200" y="1542296"/>
          <a:ext cx="8407665" cy="48291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75784">
                  <a:extLst>
                    <a:ext uri="{9D8B030D-6E8A-4147-A177-3AD203B41FA5}">
                      <a16:colId xmlns="" xmlns:a16="http://schemas.microsoft.com/office/drawing/2014/main" val="1283939787"/>
                    </a:ext>
                  </a:extLst>
                </a:gridCol>
                <a:gridCol w="1203158">
                  <a:extLst>
                    <a:ext uri="{9D8B030D-6E8A-4147-A177-3AD203B41FA5}">
                      <a16:colId xmlns="" xmlns:a16="http://schemas.microsoft.com/office/drawing/2014/main" val="2761984218"/>
                    </a:ext>
                  </a:extLst>
                </a:gridCol>
                <a:gridCol w="1299411">
                  <a:extLst>
                    <a:ext uri="{9D8B030D-6E8A-4147-A177-3AD203B41FA5}">
                      <a16:colId xmlns="" xmlns:a16="http://schemas.microsoft.com/office/drawing/2014/main" val="679838173"/>
                    </a:ext>
                  </a:extLst>
                </a:gridCol>
                <a:gridCol w="1260909">
                  <a:extLst>
                    <a:ext uri="{9D8B030D-6E8A-4147-A177-3AD203B41FA5}">
                      <a16:colId xmlns="" xmlns:a16="http://schemas.microsoft.com/office/drawing/2014/main" val="1276256966"/>
                    </a:ext>
                  </a:extLst>
                </a:gridCol>
                <a:gridCol w="1068403">
                  <a:extLst>
                    <a:ext uri="{9D8B030D-6E8A-4147-A177-3AD203B41FA5}">
                      <a16:colId xmlns="" xmlns:a16="http://schemas.microsoft.com/office/drawing/2014/main" val="2283529971"/>
                    </a:ext>
                  </a:extLst>
                </a:gridCol>
              </a:tblGrid>
              <a:tr h="448695">
                <a:tc>
                  <a:txBody>
                    <a:bodyPr/>
                    <a:lstStyle/>
                    <a:p>
                      <a:pPr algn="ctr"/>
                      <a:r>
                        <a:rPr lang="uz-Cyrl-UZ" sz="1600" dirty="0" smtClean="0"/>
                        <a:t>Нозологии </a:t>
                      </a:r>
                      <a:endParaRPr lang="uz-Cyrl-UZ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z-Cyrl-UZ" sz="1600" dirty="0" smtClean="0"/>
                        <a:t>Абс.пок.</a:t>
                      </a:r>
                      <a:endParaRPr lang="uz-Cyrl-UZ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z-Cyrl-U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z-Cyrl-UZ" sz="1600" dirty="0" smtClean="0"/>
                        <a:t>Интенс.пок.</a:t>
                      </a:r>
                      <a:endParaRPr lang="uz-Cyrl-UZ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z-Cyrl-U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6813432"/>
                  </a:ext>
                </a:extLst>
              </a:tr>
              <a:tr h="448695">
                <a:tc>
                  <a:txBody>
                    <a:bodyPr/>
                    <a:lstStyle/>
                    <a:p>
                      <a:pPr algn="ctr"/>
                      <a:endParaRPr lang="uz-Cyrl-UZ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600" dirty="0" smtClean="0"/>
                        <a:t>2019</a:t>
                      </a:r>
                      <a:endParaRPr lang="uz-Cyrl-UZ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600" dirty="0" smtClean="0"/>
                        <a:t>2020</a:t>
                      </a:r>
                      <a:endParaRPr lang="uz-Cyrl-UZ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600" dirty="0" smtClean="0"/>
                        <a:t>2019</a:t>
                      </a:r>
                      <a:endParaRPr lang="uz-Cyrl-UZ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600" dirty="0" smtClean="0"/>
                        <a:t>2020</a:t>
                      </a:r>
                      <a:endParaRPr lang="uz-Cyrl-UZ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3201074"/>
                  </a:ext>
                </a:extLst>
              </a:tr>
              <a:tr h="420712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ОКИ (острые кишечные </a:t>
                      </a:r>
                      <a:r>
                        <a:rPr lang="ru-RU" sz="1600" dirty="0" err="1">
                          <a:effectLst/>
                        </a:rPr>
                        <a:t>нфекции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5741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1725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17,2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5,0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9849357"/>
                  </a:ext>
                </a:extLst>
              </a:tr>
              <a:tr h="420712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Вирусный гепатит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2413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400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7,2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1,2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7690166"/>
                  </a:ext>
                </a:extLst>
              </a:tr>
              <a:tr h="420712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Вирусный </a:t>
                      </a:r>
                      <a:r>
                        <a:rPr lang="ru-RU" sz="1600" dirty="0" err="1">
                          <a:effectLst/>
                        </a:rPr>
                        <a:t>геп</a:t>
                      </a:r>
                      <a:r>
                        <a:rPr lang="ru-RU" sz="1600" dirty="0">
                          <a:effectLst/>
                        </a:rPr>
                        <a:t> А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2383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451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7,1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1,3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335730"/>
                  </a:ext>
                </a:extLst>
              </a:tr>
              <a:tr h="420712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Вирусный геп В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19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0,1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6363916"/>
                  </a:ext>
                </a:extLst>
              </a:tr>
              <a:tr h="420712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Вирусный геп С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4424203"/>
                  </a:ext>
                </a:extLst>
              </a:tr>
              <a:tr h="420712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Хронические гепатиты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216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28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0,6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0,1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239763"/>
                  </a:ext>
                </a:extLst>
              </a:tr>
              <a:tr h="566088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ОРИ (острые респираторные инфекции)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33910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25741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101,6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74,6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2261001"/>
                  </a:ext>
                </a:extLst>
              </a:tr>
              <a:tr h="420712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Грипп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uz-Cyrl-UZ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</a:t>
                      </a:r>
                      <a:endParaRPr lang="uz-Cyrl-UZ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6905140"/>
                  </a:ext>
                </a:extLst>
              </a:tr>
              <a:tr h="420712"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Острая пневмония</a:t>
                      </a:r>
                      <a:endParaRPr lang="uz-Cyrl-UZ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898</a:t>
                      </a:r>
                      <a:endParaRPr lang="uz-Cyrl-UZ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3187</a:t>
                      </a:r>
                      <a:endParaRPr lang="uz-Cyrl-UZ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2,7</a:t>
                      </a:r>
                      <a:endParaRPr lang="uz-Cyrl-UZ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9,2</a:t>
                      </a:r>
                      <a:endParaRPr lang="uz-Cyrl-UZ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761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81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sz="2800" b="1" dirty="0" smtClean="0"/>
              <a:t/>
            </a:r>
            <a:br>
              <a:rPr lang="uz-Cyrl-UZ" sz="2800" b="1" dirty="0" smtClean="0"/>
            </a:br>
            <a:r>
              <a:rPr lang="uz-Cyrl-UZ" sz="2800" b="1" dirty="0" smtClean="0"/>
              <a:t/>
            </a:r>
            <a:br>
              <a:rPr lang="uz-Cyrl-UZ" sz="2800" b="1" dirty="0" smtClean="0"/>
            </a:br>
            <a:r>
              <a:rPr lang="uz-Cyrl-UZ" sz="2800" b="1" dirty="0" smtClean="0"/>
              <a:t>Проблемы по обеспеченности </a:t>
            </a:r>
            <a:r>
              <a:rPr lang="uz-Cyrl-UZ" sz="2800" b="1" dirty="0"/>
              <a:t>лекарственными </a:t>
            </a:r>
            <a:r>
              <a:rPr lang="uz-Cyrl-UZ" sz="2800" b="1" dirty="0" smtClean="0"/>
              <a:t>препаратами инфекционных стационаров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85510"/>
            <a:ext cx="8229600" cy="5681807"/>
          </a:xfrm>
        </p:spPr>
        <p:txBody>
          <a:bodyPr>
            <a:normAutofit/>
          </a:bodyPr>
          <a:lstStyle/>
          <a:p>
            <a:pPr algn="just"/>
            <a:r>
              <a:rPr lang="uz-Cyrl-UZ" sz="2800" dirty="0"/>
              <a:t>При лечении инфекционных больных используется различный спектр лекарственных препаратов.</a:t>
            </a:r>
            <a:endParaRPr lang="ru-RU" sz="2800" dirty="0"/>
          </a:p>
          <a:p>
            <a:pPr algn="just"/>
            <a:r>
              <a:rPr lang="uz-Cyrl-UZ" sz="2800" dirty="0"/>
              <a:t>Обеспечение лекарственными препаратами осуществляется в инфекционных стационарах согласно </a:t>
            </a:r>
            <a:r>
              <a:rPr lang="uz-Cyrl-UZ" sz="2800" dirty="0" smtClean="0"/>
              <a:t>бюджету, однако в среднем не привышает 30</a:t>
            </a:r>
            <a:r>
              <a:rPr lang="en-US" sz="2800" dirty="0" smtClean="0"/>
              <a:t>% </a:t>
            </a:r>
            <a:r>
              <a:rPr lang="ru-RU" sz="2800" dirty="0" smtClean="0"/>
              <a:t>от необходимого, в связи с этим необходимо </a:t>
            </a:r>
            <a:r>
              <a:rPr lang="uz-Cyrl-UZ" sz="2800" dirty="0" smtClean="0"/>
              <a:t>увеличение </a:t>
            </a:r>
            <a:r>
              <a:rPr lang="uz-Cyrl-UZ" sz="2800" dirty="0"/>
              <a:t>средств местного бюджета по закупу препаратов в 3-4 раза;</a:t>
            </a:r>
            <a:endParaRPr lang="ru-RU" sz="2800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60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гепатитов: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3" y="636998"/>
            <a:ext cx="8784976" cy="439938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Изучение показало, что вирусные гепатиты являются серьезной проблемой здравоохранения республики и зарубежных стран. В настоящее время существует 5 видов вирусов гепатита, которые вызывают поражение печени.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(Вирусные гепатиты А и Е протекают только в виде острого заболевания и не дают осложнения. Однако вирусный гепатит С в 70 % случаев, а вирусные гепатиты В и Д в 10 % случаев могут вызывать хронические формы заболевания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В Узбекистане, по предварительным оценкам, 2,5 миллиона (8,3%) человек, инфицированы вирусом гепатита В. Только 10% из них был поставлен диагноз, и лишь 0,5% (приблизительно 12 500 человек) прошли лечение </a:t>
            </a:r>
            <a:r>
              <a:rPr lang="ru-RU" sz="2000" dirty="0" smtClean="0"/>
              <a:t>[</a:t>
            </a:r>
            <a:r>
              <a:rPr lang="en-US" sz="2000" dirty="0" smtClean="0"/>
              <a:t>1</a:t>
            </a:r>
            <a:r>
              <a:rPr lang="ru-RU" sz="2000" dirty="0" smtClean="0"/>
              <a:t>,</a:t>
            </a:r>
            <a:r>
              <a:rPr lang="en-US" sz="2000" dirty="0" smtClean="0"/>
              <a:t>2</a:t>
            </a:r>
            <a:r>
              <a:rPr lang="ru-RU" sz="2000" dirty="0" smtClean="0"/>
              <a:t>]. 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По данным </a:t>
            </a:r>
            <a:r>
              <a:rPr lang="ru-RU" sz="2000" dirty="0" smtClean="0"/>
              <a:t>CDAF (США), </a:t>
            </a:r>
            <a:r>
              <a:rPr lang="ru-RU" sz="2000" dirty="0"/>
              <a:t>в нашей стране 1,3 миллиона (4,3%) человек имеют инфекцию вируса гепатита С, но только у 5% из них был установлен диагноз, и только 2% инфицированных людей (примерно 26 000) получили лечение </a:t>
            </a:r>
            <a:r>
              <a:rPr lang="ru-RU" sz="2000" dirty="0" smtClean="0"/>
              <a:t>[</a:t>
            </a:r>
            <a:r>
              <a:rPr lang="en-US" sz="2000" dirty="0" smtClean="0"/>
              <a:t>1</a:t>
            </a:r>
            <a:r>
              <a:rPr lang="ru-RU" sz="2000" dirty="0" smtClean="0"/>
              <a:t>,</a:t>
            </a:r>
            <a:r>
              <a:rPr lang="en-US" sz="2000" dirty="0" smtClean="0"/>
              <a:t>2</a:t>
            </a:r>
            <a:r>
              <a:rPr lang="ru-RU" sz="2000" dirty="0" smtClean="0"/>
              <a:t>]. </a:t>
            </a:r>
            <a:endParaRPr lang="ru-RU" sz="2000" dirty="0"/>
          </a:p>
          <a:p>
            <a:pPr algn="just"/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4897" y="5713421"/>
            <a:ext cx="85891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200" b="1" kern="0" dirty="0" smtClean="0">
                <a:solidFill>
                  <a:srgbClr val="000000"/>
                </a:solidFill>
                <a:latin typeface="Calibri (Body)"/>
              </a:rPr>
              <a:t>`</a:t>
            </a:r>
            <a:r>
              <a:rPr lang="en-US" sz="1100" b="1" kern="0" dirty="0" smtClean="0">
                <a:solidFill>
                  <a:srgbClr val="000000"/>
                </a:solidFill>
                <a:latin typeface="Calibri (Body)"/>
              </a:rPr>
              <a:t>1.</a:t>
            </a:r>
            <a:r>
              <a:rPr lang="en-US" sz="1100" kern="0" dirty="0" smtClean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100" kern="0" dirty="0" err="1" smtClean="0">
                <a:solidFill>
                  <a:srgbClr val="000000"/>
                </a:solidFill>
                <a:latin typeface="Calibri (Body)"/>
              </a:rPr>
              <a:t>Razavi</a:t>
            </a:r>
            <a:r>
              <a:rPr lang="en-US" sz="1100" kern="0" dirty="0" smtClean="0">
                <a:solidFill>
                  <a:srgbClr val="000000"/>
                </a:solidFill>
                <a:latin typeface="Calibri (Body)"/>
              </a:rPr>
              <a:t>-Shearer D, </a:t>
            </a:r>
            <a:r>
              <a:rPr lang="en-US" sz="1100" kern="0" dirty="0" err="1" smtClean="0">
                <a:solidFill>
                  <a:srgbClr val="000000"/>
                </a:solidFill>
                <a:latin typeface="Calibri (Body)"/>
              </a:rPr>
              <a:t>Gamkrelidze</a:t>
            </a:r>
            <a:r>
              <a:rPr lang="en-US" sz="1100" kern="0" dirty="0" smtClean="0">
                <a:solidFill>
                  <a:srgbClr val="000000"/>
                </a:solidFill>
                <a:latin typeface="Calibri (Body)"/>
              </a:rPr>
              <a:t> I, Nguyen MH, et al.; Polaris Observatory Collaborators. Global prevalence, treatment, and prevention of hepatitis B virus infection in 2016: a modelling study. Lancet </a:t>
            </a:r>
            <a:r>
              <a:rPr lang="en-US" sz="1100" kern="0" dirty="0" err="1" smtClean="0">
                <a:solidFill>
                  <a:srgbClr val="000000"/>
                </a:solidFill>
                <a:latin typeface="Calibri (Body)"/>
              </a:rPr>
              <a:t>Gastroenterol</a:t>
            </a:r>
            <a:r>
              <a:rPr lang="en-US" sz="1100" kern="0" dirty="0" smtClean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100" kern="0" dirty="0" err="1" smtClean="0">
                <a:solidFill>
                  <a:srgbClr val="000000"/>
                </a:solidFill>
                <a:latin typeface="Calibri (Body)"/>
              </a:rPr>
              <a:t>Hepatol</a:t>
            </a:r>
            <a:r>
              <a:rPr lang="en-US" sz="1100" kern="0" dirty="0" smtClean="0">
                <a:solidFill>
                  <a:srgbClr val="000000"/>
                </a:solidFill>
                <a:latin typeface="Calibri (Body)"/>
              </a:rPr>
              <a:t> 2018;3:383–403. https://doi.org/10.1016/ S2468-1253(18)30056-6   </a:t>
            </a:r>
            <a:r>
              <a:rPr lang="en-US" sz="1100" b="1" kern="0" dirty="0">
                <a:solidFill>
                  <a:srgbClr val="000000"/>
                </a:solidFill>
                <a:latin typeface="Calibri (Body)"/>
              </a:rPr>
              <a:t>1</a:t>
            </a:r>
            <a:r>
              <a:rPr lang="en-US" sz="1100" b="1" kern="0" dirty="0" smtClean="0">
                <a:solidFill>
                  <a:srgbClr val="000000"/>
                </a:solidFill>
                <a:latin typeface="Calibri (Body)"/>
              </a:rPr>
              <a:t>.</a:t>
            </a:r>
            <a:r>
              <a:rPr lang="en-US" sz="1100" kern="0" dirty="0" smtClean="0">
                <a:solidFill>
                  <a:srgbClr val="000000"/>
                </a:solidFill>
                <a:latin typeface="Calibri (Body)"/>
              </a:rPr>
              <a:t> CDA Foundation. Hepatitis B and C—[Uzbekistan]. Lafayette, CO: CDA Foundation; 2020. https://cdafound.org/dashboard/polaris/ dashboard.html </a:t>
            </a:r>
            <a:endParaRPr lang="ru-RU" sz="16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prstClr val="black"/>
                </a:solidFill>
              </a:rPr>
              <a:t>Проведенный международными экспертами в 2017-2018 годах анализ ситуации по хроническому вирусному гепатиту В и С в Узбекистане показывает, что для достижения стратегии ВОЗ по ликвидации хронического гепатита С и резкому снижению хронического гепатита В и D к 2030 году необходимо ежегодно проводить скрининг 2 млн. населения и предоставить доступ к лечению 80-100 тыс. больных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30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V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IV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" id="{F60DD151-8F0C-4CC2-8730-66CE02A6681F}" vid="{F56A58FC-5A5B-4E06-9592-CEEA2F3C8A49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Свис</Template>
  <TotalTime>2227</TotalTime>
  <Words>1730</Words>
  <Application>Microsoft Office PowerPoint</Application>
  <PresentationFormat>Экран (4:3)</PresentationFormat>
  <Paragraphs>200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(Body)</vt:lpstr>
      <vt:lpstr>Calibri Light</vt:lpstr>
      <vt:lpstr>Times New Roman</vt:lpstr>
      <vt:lpstr>Wingdings</vt:lpstr>
      <vt:lpstr>RIV</vt:lpstr>
      <vt:lpstr>1_RIV</vt:lpstr>
      <vt:lpstr>Тема Office</vt:lpstr>
      <vt:lpstr> Министерство здравоохранения Республики Узбекистан</vt:lpstr>
      <vt:lpstr>Структура инфекционной службы</vt:lpstr>
      <vt:lpstr>Структура инфекционной службы</vt:lpstr>
      <vt:lpstr>   ОБЕСПЕЧЕННОСТЬ ВРАЧАМИ   </vt:lpstr>
      <vt:lpstr>СОСТОЯНИЕ МАТЕРИАЛЬНО-ТЕХНИЧЕСКОЙ БАЗЫ</vt:lpstr>
      <vt:lpstr>    АНАЛИЗ СИТУАЦИИ ПО ЗАБОЛЕВАЕМОСТИ  Официальные сведения по основным вирусным инфекциям по Республике за 9 месяцев 2020 года                                                                                                                                                                                          </vt:lpstr>
      <vt:lpstr>  Проблемы по обеспеченности лекарственными препаратами инфекционных стационаров </vt:lpstr>
      <vt:lpstr>Проблема гепатитов:</vt:lpstr>
      <vt:lpstr>Решение проблемы:</vt:lpstr>
      <vt:lpstr>Решение проблемы:</vt:lpstr>
      <vt:lpstr>Результат</vt:lpstr>
      <vt:lpstr>ГРИПП И ДРУГИЕ ОСТРЫЕ РЕСПИРАТОРНЫЕ ВИРУСНЫЕ ИНФЕКЦИИ</vt:lpstr>
      <vt:lpstr>ГРИПП И ДРУГИЕ ОСТРЫЕ РЕСПИРАТОРНЫЕ ВИРУСНЫЕ ИНФЕКЦИИ</vt:lpstr>
      <vt:lpstr>ГРИПП И ДРУГИЕ ОСТРЫЕ РЕСПИРАТОРНЫЕ ВИРУСНЫЕ ИНФЕКЦИИ</vt:lpstr>
      <vt:lpstr>Профилактика рака шейки матки путем скрининга</vt:lpstr>
      <vt:lpstr>Профилактика рака шейки матки путем скрининга</vt:lpstr>
      <vt:lpstr>Профилактика рака шейки матки путем скрининга</vt:lpstr>
      <vt:lpstr>Решение проблемы</vt:lpstr>
      <vt:lpstr>За последние десятилетия произошло значительное сокращение глобального бремени инфекционных заболеваний: с более 1,1 миллиарда в 1990 году до менее 670 000 в 2016 году (сокращение прим. На40 %) В этой категории состояний здоровья преобладают диарейные и другие инфекционные заболевания, а также неонатальные расстройства. В глобальном масштабе только на эти две причины приходится более 60% потерь DALY (показатель бремени болезни, соответствующий числу утраченных лет здоровой жизни) на инфекционные болезни. Однако Сovid 19 поменял все </vt:lpstr>
      <vt:lpstr>Презентация PowerPoint</vt:lpstr>
      <vt:lpstr>Динамика заболеваемости COVID-19  в Узбекистане    (и.п. на 100 тыс.нас.)</vt:lpstr>
      <vt:lpstr>Динамика заболеваемости острой пневмонией на фоне пандемии   (и.п. на 100 тыс.нас.)</vt:lpstr>
      <vt:lpstr>Соотношения уд.веса переболевших и лиц с анти-COVID19 (%)</vt:lpstr>
      <vt:lpstr>Уровень избыточной смертности в Узбекистане в июне-июле 2020 г.</vt:lpstr>
      <vt:lpstr>МЕРЫ ПО СНИЖЕНИЮ РИСКОВ COVID19</vt:lpstr>
      <vt:lpstr>Китайская рекомбинантная вакцина. Исследование  3 фазы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Dr. Renat Latipov</dc:creator>
  <cp:lastModifiedBy>Admin</cp:lastModifiedBy>
  <cp:revision>157</cp:revision>
  <dcterms:created xsi:type="dcterms:W3CDTF">2015-07-10T05:58:16Z</dcterms:created>
  <dcterms:modified xsi:type="dcterms:W3CDTF">2020-12-09T07:05:25Z</dcterms:modified>
</cp:coreProperties>
</file>